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57" r:id="rId4"/>
    <p:sldId id="270" r:id="rId5"/>
    <p:sldId id="267" r:id="rId6"/>
    <p:sldId id="279" r:id="rId7"/>
    <p:sldId id="271" r:id="rId8"/>
    <p:sldId id="272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3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59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784"/>
    <a:srgbClr val="D25493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6"/>
    <p:restoredTop sz="92998"/>
  </p:normalViewPr>
  <p:slideViewPr>
    <p:cSldViewPr>
      <p:cViewPr>
        <p:scale>
          <a:sx n="166" d="100"/>
          <a:sy n="166" d="100"/>
        </p:scale>
        <p:origin x="-54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8838B-C04D-4546-9054-CD5717EF203A}" type="doc">
      <dgm:prSet loTypeId="urn:microsoft.com/office/officeart/2005/8/layout/list1#1" loCatId="" qsTypeId="urn:microsoft.com/office/officeart/2005/8/quickstyle/simple1#1" qsCatId="simple" csTypeId="urn:microsoft.com/office/officeart/2005/8/colors/accent2_2#1" csCatId="accent2" phldr="1"/>
      <dgm:spPr/>
      <dgm:t>
        <a:bodyPr/>
        <a:lstStyle/>
        <a:p>
          <a:endParaRPr lang="zh-CN" altLang="en-US"/>
        </a:p>
      </dgm:t>
    </dgm:pt>
    <dgm:pt modelId="{D0F03746-E7CB-EF4D-A185-5C8BACD43A1A}">
      <dgm:prSet phldrT="[文本]" phldr="0" custT="0"/>
      <dgm:spPr>
        <a:solidFill>
          <a:srgbClr val="D84784"/>
        </a:solidFill>
      </dgm:spPr>
      <dgm:t>
        <a:bodyPr vert="horz" wrap="square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b="0" i="0" u="none" strike="noStrike" cap="none" spc="0" normalizeH="0" baseline="0" noProof="0" dirty="0" smtClean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基本概念</a:t>
          </a:r>
          <a:endParaRPr kumimoji="0" lang="zh-CN" altLang="en-US" b="0" i="0" u="none" strike="noStrike" cap="none" spc="0" normalizeH="0" baseline="0" noProof="0" dirty="0" smtClean="0"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8C2B6CA-AED8-8243-8304-2DF73758DA9B}" type="parTrans" cxnId="{B405BAEB-FA86-49EC-8B82-ED051EDF94AA}">
      <dgm:prSet/>
      <dgm:spPr/>
      <dgm:t>
        <a:bodyPr/>
        <a:lstStyle/>
        <a:p>
          <a:endParaRPr lang="zh-CN" altLang="en-US"/>
        </a:p>
      </dgm:t>
    </dgm:pt>
    <dgm:pt modelId="{4DF4E4CD-62E2-9846-A030-157401BE2665}" type="sibTrans" cxnId="{B405BAEB-FA86-49EC-8B82-ED051EDF94AA}">
      <dgm:prSet/>
      <dgm:spPr/>
      <dgm:t>
        <a:bodyPr/>
        <a:lstStyle/>
        <a:p>
          <a:endParaRPr lang="zh-CN" altLang="en-US"/>
        </a:p>
      </dgm:t>
    </dgm:pt>
    <dgm:pt modelId="{6772307E-96DB-8A47-A203-40A9CB5A2E50}">
      <dgm:prSet phldr="0" custT="0"/>
      <dgm:spPr>
        <a:solidFill>
          <a:srgbClr val="D84784"/>
        </a:solidFill>
      </dgm:spPr>
      <dgm:t>
        <a:bodyPr vert="horz" wrap="square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Java</a:t>
          </a:r>
          <a:r>
            <a:rPr lang="zh-CN" altLang="en-US" dirty="0" smtClean="0"/>
            <a:t>对线程的基本操作</a:t>
          </a:r>
          <a:endParaRPr dirty="0"/>
        </a:p>
      </dgm:t>
    </dgm:pt>
    <dgm:pt modelId="{9021FF1A-2476-224E-96B2-F2921337E311}" type="parTrans" cxnId="{04F5834D-8795-4346-BADE-70470838DF12}">
      <dgm:prSet/>
      <dgm:spPr/>
      <dgm:t>
        <a:bodyPr/>
        <a:lstStyle/>
        <a:p>
          <a:endParaRPr lang="zh-CN" altLang="en-US"/>
        </a:p>
      </dgm:t>
    </dgm:pt>
    <dgm:pt modelId="{FB56503F-B352-5545-9584-E35B8AF51506}" type="sibTrans" cxnId="{04F5834D-8795-4346-BADE-70470838DF12}">
      <dgm:prSet/>
      <dgm:spPr/>
      <dgm:t>
        <a:bodyPr/>
        <a:lstStyle/>
        <a:p>
          <a:endParaRPr lang="zh-CN" altLang="en-US"/>
        </a:p>
      </dgm:t>
    </dgm:pt>
    <dgm:pt modelId="{2F4BC9C8-A6A8-464D-B05C-F3ECB83539D8}">
      <dgm:prSet phldr="0" custT="0"/>
      <dgm:spPr>
        <a:solidFill>
          <a:srgbClr val="D84784"/>
        </a:solidFill>
      </dgm:spPr>
      <dgm:t>
        <a:bodyPr vert="horz" wrap="square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多线程数据访问的一致性合安全性</a:t>
          </a:r>
          <a:endParaRPr lang="zh-CN" altLang="en-US" b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52627D-CDED-5540-B5DA-818D0C65B5E8}" type="parTrans" cxnId="{8737FF3A-E7D1-4859-A211-D770E4E3E1B1}">
      <dgm:prSet/>
      <dgm:spPr/>
      <dgm:t>
        <a:bodyPr/>
        <a:lstStyle/>
        <a:p>
          <a:endParaRPr lang="zh-CN" altLang="en-US"/>
        </a:p>
      </dgm:t>
    </dgm:pt>
    <dgm:pt modelId="{AE8E3987-268A-5B44-B871-7F1FE3240029}" type="sibTrans" cxnId="{8737FF3A-E7D1-4859-A211-D770E4E3E1B1}">
      <dgm:prSet/>
      <dgm:spPr/>
      <dgm:t>
        <a:bodyPr/>
        <a:lstStyle/>
        <a:p>
          <a:endParaRPr lang="zh-CN" altLang="en-US"/>
        </a:p>
      </dgm:t>
    </dgm:pt>
    <dgm:pt modelId="{6AAC080D-2092-2F49-A575-827036179211}">
      <dgm:prSet phldr="0" custT="0"/>
      <dgm:spPr>
        <a:solidFill>
          <a:srgbClr val="D84784"/>
        </a:solidFill>
      </dgm:spPr>
      <dgm:t>
        <a:bodyPr vert="horz" wrap="square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线程池</a:t>
          </a:r>
          <a:endParaRPr lang="zh-CN" altLang="en-US" b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3EAFC4-2582-2C47-8F24-AE61EB685C4B}" type="parTrans" cxnId="{BFF7DB20-E00C-4675-8F00-29EBA096B04D}">
      <dgm:prSet/>
      <dgm:spPr/>
      <dgm:t>
        <a:bodyPr/>
        <a:lstStyle/>
        <a:p>
          <a:endParaRPr lang="zh-CN" altLang="en-US"/>
        </a:p>
      </dgm:t>
    </dgm:pt>
    <dgm:pt modelId="{ED355398-05CB-D848-9CA8-F2F48ECACFBD}" type="sibTrans" cxnId="{BFF7DB20-E00C-4675-8F00-29EBA096B04D}">
      <dgm:prSet/>
      <dgm:spPr/>
      <dgm:t>
        <a:bodyPr/>
        <a:lstStyle/>
        <a:p>
          <a:endParaRPr lang="zh-CN" altLang="en-US"/>
        </a:p>
      </dgm:t>
    </dgm:pt>
    <dgm:pt modelId="{3B21D3CD-2857-894E-A1A9-6FF9D46A9DD7}" type="pres">
      <dgm:prSet presAssocID="{21A8838B-C04D-4546-9054-CD5717EF203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5BDA3A-546A-3744-B6C6-B39A8F9AED0C}" type="pres">
      <dgm:prSet presAssocID="{D0F03746-E7CB-EF4D-A185-5C8BACD43A1A}" presName="parentLin" presStyleCnt="0"/>
      <dgm:spPr/>
    </dgm:pt>
    <dgm:pt modelId="{BD037B43-57FC-3043-A7CC-ABD5BF1D9823}" type="pres">
      <dgm:prSet presAssocID="{D0F03746-E7CB-EF4D-A185-5C8BACD43A1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C144E8B-B296-8946-A301-8A953AEED37C}" type="pres">
      <dgm:prSet presAssocID="{D0F03746-E7CB-EF4D-A185-5C8BACD43A1A}" presName="parentText" presStyleLbl="node1" presStyleIdx="0" presStyleCnt="4" custLinFactNeighborX="2134" custLinFactNeighborY="-451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FB157-F9E0-2943-A5F1-58748D3C9CD4}" type="pres">
      <dgm:prSet presAssocID="{D0F03746-E7CB-EF4D-A185-5C8BACD43A1A}" presName="negativeSpace" presStyleCnt="0"/>
      <dgm:spPr/>
    </dgm:pt>
    <dgm:pt modelId="{C00D8C82-8D4C-FD46-897D-50D4A55D294C}" type="pres">
      <dgm:prSet presAssocID="{D0F03746-E7CB-EF4D-A185-5C8BACD43A1A}" presName="childText" presStyleLbl="conFgAcc1" presStyleIdx="0" presStyleCnt="4">
        <dgm:presLayoutVars>
          <dgm:bulletEnabled val="1"/>
        </dgm:presLayoutVars>
      </dgm:prSet>
      <dgm:spPr>
        <a:solidFill>
          <a:schemeClr val="bg1"/>
        </a:solidFill>
        <a:ln>
          <a:solidFill>
            <a:srgbClr val="D84784"/>
          </a:solidFill>
        </a:ln>
      </dgm:spPr>
    </dgm:pt>
    <dgm:pt modelId="{2653122B-7826-8340-AD8F-92A3671E8AB0}" type="pres">
      <dgm:prSet presAssocID="{4DF4E4CD-62E2-9846-A030-157401BE2665}" presName="spaceBetweenRectangles" presStyleCnt="0"/>
      <dgm:spPr/>
    </dgm:pt>
    <dgm:pt modelId="{1DA0562A-04CC-944B-88F0-42BE3FE346BC}" type="pres">
      <dgm:prSet presAssocID="{6772307E-96DB-8A47-A203-40A9CB5A2E50}" presName="parentLin" presStyleCnt="0"/>
      <dgm:spPr/>
    </dgm:pt>
    <dgm:pt modelId="{778A640A-DBFE-2942-A714-1B0254D20823}" type="pres">
      <dgm:prSet presAssocID="{6772307E-96DB-8A47-A203-40A9CB5A2E5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3F640DA-4A59-1A49-BAEB-7D093EC1D38E}" type="pres">
      <dgm:prSet presAssocID="{6772307E-96DB-8A47-A203-40A9CB5A2E5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4BF35-8950-1948-9CA6-328EF78A368D}" type="pres">
      <dgm:prSet presAssocID="{6772307E-96DB-8A47-A203-40A9CB5A2E50}" presName="negativeSpace" presStyleCnt="0"/>
      <dgm:spPr/>
    </dgm:pt>
    <dgm:pt modelId="{CCBDC40A-28FF-E04D-903E-86222D5BFF00}" type="pres">
      <dgm:prSet presAssocID="{6772307E-96DB-8A47-A203-40A9CB5A2E50}" presName="childText" presStyleLbl="conFgAcc1" presStyleIdx="1" presStyleCnt="4">
        <dgm:presLayoutVars>
          <dgm:bulletEnabled val="1"/>
        </dgm:presLayoutVars>
      </dgm:prSet>
      <dgm:spPr>
        <a:solidFill>
          <a:schemeClr val="bg1"/>
        </a:solidFill>
        <a:ln>
          <a:solidFill>
            <a:srgbClr val="D84784"/>
          </a:solidFill>
        </a:ln>
      </dgm:spPr>
    </dgm:pt>
    <dgm:pt modelId="{F1A9DE75-8D22-B142-9490-B94C5F0854A8}" type="pres">
      <dgm:prSet presAssocID="{FB56503F-B352-5545-9584-E35B8AF51506}" presName="spaceBetweenRectangles" presStyleCnt="0"/>
      <dgm:spPr/>
    </dgm:pt>
    <dgm:pt modelId="{8802819C-4FCE-2D41-9B91-7F49B0DF2F79}" type="pres">
      <dgm:prSet presAssocID="{2F4BC9C8-A6A8-464D-B05C-F3ECB83539D8}" presName="parentLin" presStyleCnt="0"/>
      <dgm:spPr/>
    </dgm:pt>
    <dgm:pt modelId="{827EFB1D-EE82-7047-A98D-5017D573CACC}" type="pres">
      <dgm:prSet presAssocID="{2F4BC9C8-A6A8-464D-B05C-F3ECB83539D8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2E291CC-D8C0-6044-A564-97BD69DD012D}" type="pres">
      <dgm:prSet presAssocID="{2F4BC9C8-A6A8-464D-B05C-F3ECB83539D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76BCFD-F840-744A-8DFB-568A0C25F2C8}" type="pres">
      <dgm:prSet presAssocID="{2F4BC9C8-A6A8-464D-B05C-F3ECB83539D8}" presName="negativeSpace" presStyleCnt="0"/>
      <dgm:spPr/>
    </dgm:pt>
    <dgm:pt modelId="{3C9AA9E4-872F-4945-B7C1-0339766A52F7}" type="pres">
      <dgm:prSet presAssocID="{2F4BC9C8-A6A8-464D-B05C-F3ECB83539D8}" presName="childText" presStyleLbl="conFgAcc1" presStyleIdx="2" presStyleCnt="4">
        <dgm:presLayoutVars>
          <dgm:bulletEnabled val="1"/>
        </dgm:presLayoutVars>
      </dgm:prSet>
      <dgm:spPr>
        <a:solidFill>
          <a:schemeClr val="bg1"/>
        </a:solidFill>
        <a:ln>
          <a:solidFill>
            <a:srgbClr val="D84784"/>
          </a:solidFill>
        </a:ln>
      </dgm:spPr>
    </dgm:pt>
    <dgm:pt modelId="{62603E3A-013B-2C49-9FF3-A19B767602FF}" type="pres">
      <dgm:prSet presAssocID="{AE8E3987-268A-5B44-B871-7F1FE3240029}" presName="spaceBetweenRectangles" presStyleCnt="0"/>
      <dgm:spPr/>
    </dgm:pt>
    <dgm:pt modelId="{E5818672-02DD-0148-A839-568E50EB7170}" type="pres">
      <dgm:prSet presAssocID="{6AAC080D-2092-2F49-A575-827036179211}" presName="parentLin" presStyleCnt="0"/>
      <dgm:spPr/>
    </dgm:pt>
    <dgm:pt modelId="{E9D351C4-DCB0-CE43-8384-37B20B794ED6}" type="pres">
      <dgm:prSet presAssocID="{6AAC080D-2092-2F49-A575-82703617921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775FAD93-F2BB-1043-97A5-663C20E4ED35}" type="pres">
      <dgm:prSet presAssocID="{6AAC080D-2092-2F49-A575-82703617921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9FDA7E-1CA3-554E-849A-EC484C2837AD}" type="pres">
      <dgm:prSet presAssocID="{6AAC080D-2092-2F49-A575-827036179211}" presName="negativeSpace" presStyleCnt="0"/>
      <dgm:spPr/>
    </dgm:pt>
    <dgm:pt modelId="{D3DC8966-D324-EB4D-8257-31A4BF7278B6}" type="pres">
      <dgm:prSet presAssocID="{6AAC080D-2092-2F49-A575-82703617921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FF7DB20-E00C-4675-8F00-29EBA096B04D}" srcId="{21A8838B-C04D-4546-9054-CD5717EF203A}" destId="{6AAC080D-2092-2F49-A575-827036179211}" srcOrd="3" destOrd="0" parTransId="{563EAFC4-2582-2C47-8F24-AE61EB685C4B}" sibTransId="{ED355398-05CB-D848-9CA8-F2F48ECACFBD}"/>
    <dgm:cxn modelId="{AF26E1B1-3832-46AE-86F3-C7E5D65470E4}" type="presOf" srcId="{6772307E-96DB-8A47-A203-40A9CB5A2E50}" destId="{778A640A-DBFE-2942-A714-1B0254D20823}" srcOrd="0" destOrd="0" presId="urn:microsoft.com/office/officeart/2005/8/layout/list1#1"/>
    <dgm:cxn modelId="{0747EF2C-4F24-49C7-908B-C66BF28E91AC}" type="presOf" srcId="{21A8838B-C04D-4546-9054-CD5717EF203A}" destId="{3B21D3CD-2857-894E-A1A9-6FF9D46A9DD7}" srcOrd="0" destOrd="0" presId="urn:microsoft.com/office/officeart/2005/8/layout/list1#1"/>
    <dgm:cxn modelId="{D99759EC-490C-4A11-9A25-84794F6C959E}" type="presOf" srcId="{6AAC080D-2092-2F49-A575-827036179211}" destId="{E9D351C4-DCB0-CE43-8384-37B20B794ED6}" srcOrd="0" destOrd="0" presId="urn:microsoft.com/office/officeart/2005/8/layout/list1#1"/>
    <dgm:cxn modelId="{8737FF3A-E7D1-4859-A211-D770E4E3E1B1}" srcId="{21A8838B-C04D-4546-9054-CD5717EF203A}" destId="{2F4BC9C8-A6A8-464D-B05C-F3ECB83539D8}" srcOrd="2" destOrd="0" parTransId="{B152627D-CDED-5540-B5DA-818D0C65B5E8}" sibTransId="{AE8E3987-268A-5B44-B871-7F1FE3240029}"/>
    <dgm:cxn modelId="{02A85B49-0788-4E3C-B43E-CFF8D5386136}" type="presOf" srcId="{2F4BC9C8-A6A8-464D-B05C-F3ECB83539D8}" destId="{827EFB1D-EE82-7047-A98D-5017D573CACC}" srcOrd="0" destOrd="0" presId="urn:microsoft.com/office/officeart/2005/8/layout/list1#1"/>
    <dgm:cxn modelId="{B405BAEB-FA86-49EC-8B82-ED051EDF94AA}" srcId="{21A8838B-C04D-4546-9054-CD5717EF203A}" destId="{D0F03746-E7CB-EF4D-A185-5C8BACD43A1A}" srcOrd="0" destOrd="0" parTransId="{98C2B6CA-AED8-8243-8304-2DF73758DA9B}" sibTransId="{4DF4E4CD-62E2-9846-A030-157401BE2665}"/>
    <dgm:cxn modelId="{CADB2193-DA47-41AE-BBF0-CE7A46CE8D1E}" type="presOf" srcId="{6772307E-96DB-8A47-A203-40A9CB5A2E50}" destId="{93F640DA-4A59-1A49-BAEB-7D093EC1D38E}" srcOrd="1" destOrd="0" presId="urn:microsoft.com/office/officeart/2005/8/layout/list1#1"/>
    <dgm:cxn modelId="{BDD18D9C-8FDC-47D9-9CD6-1D73AA86FB3A}" type="presOf" srcId="{D0F03746-E7CB-EF4D-A185-5C8BACD43A1A}" destId="{BD037B43-57FC-3043-A7CC-ABD5BF1D9823}" srcOrd="0" destOrd="0" presId="urn:microsoft.com/office/officeart/2005/8/layout/list1#1"/>
    <dgm:cxn modelId="{DA063BBE-F791-4F9E-8B20-BC53C3C01C6C}" type="presOf" srcId="{2F4BC9C8-A6A8-464D-B05C-F3ECB83539D8}" destId="{B2E291CC-D8C0-6044-A564-97BD69DD012D}" srcOrd="1" destOrd="0" presId="urn:microsoft.com/office/officeart/2005/8/layout/list1#1"/>
    <dgm:cxn modelId="{ADEE69D4-21A1-4B78-AD10-308626DDA309}" type="presOf" srcId="{6AAC080D-2092-2F49-A575-827036179211}" destId="{775FAD93-F2BB-1043-97A5-663C20E4ED35}" srcOrd="1" destOrd="0" presId="urn:microsoft.com/office/officeart/2005/8/layout/list1#1"/>
    <dgm:cxn modelId="{04F5834D-8795-4346-BADE-70470838DF12}" srcId="{21A8838B-C04D-4546-9054-CD5717EF203A}" destId="{6772307E-96DB-8A47-A203-40A9CB5A2E50}" srcOrd="1" destOrd="0" parTransId="{9021FF1A-2476-224E-96B2-F2921337E311}" sibTransId="{FB56503F-B352-5545-9584-E35B8AF51506}"/>
    <dgm:cxn modelId="{9FA0EBDB-69B7-430B-AD9D-4A23ECDF97E3}" type="presOf" srcId="{D0F03746-E7CB-EF4D-A185-5C8BACD43A1A}" destId="{1C144E8B-B296-8946-A301-8A953AEED37C}" srcOrd="1" destOrd="0" presId="urn:microsoft.com/office/officeart/2005/8/layout/list1#1"/>
    <dgm:cxn modelId="{7F97F910-D0FC-484C-9F8B-6854D13BF5C0}" type="presParOf" srcId="{3B21D3CD-2857-894E-A1A9-6FF9D46A9DD7}" destId="{C35BDA3A-546A-3744-B6C6-B39A8F9AED0C}" srcOrd="0" destOrd="0" presId="urn:microsoft.com/office/officeart/2005/8/layout/list1#1"/>
    <dgm:cxn modelId="{116BE50E-B2BC-4652-833A-CED8D78B0700}" type="presParOf" srcId="{C35BDA3A-546A-3744-B6C6-B39A8F9AED0C}" destId="{BD037B43-57FC-3043-A7CC-ABD5BF1D9823}" srcOrd="0" destOrd="0" presId="urn:microsoft.com/office/officeart/2005/8/layout/list1#1"/>
    <dgm:cxn modelId="{81CAB7E2-44D7-48A5-A594-C811D824B898}" type="presParOf" srcId="{C35BDA3A-546A-3744-B6C6-B39A8F9AED0C}" destId="{1C144E8B-B296-8946-A301-8A953AEED37C}" srcOrd="1" destOrd="0" presId="urn:microsoft.com/office/officeart/2005/8/layout/list1#1"/>
    <dgm:cxn modelId="{1DAF1887-0295-47FD-BDBD-3EBAD82BA4F8}" type="presParOf" srcId="{3B21D3CD-2857-894E-A1A9-6FF9D46A9DD7}" destId="{49DFB157-F9E0-2943-A5F1-58748D3C9CD4}" srcOrd="1" destOrd="0" presId="urn:microsoft.com/office/officeart/2005/8/layout/list1#1"/>
    <dgm:cxn modelId="{8AF08672-7CF4-47FB-A3B7-4ECEB12318D4}" type="presParOf" srcId="{3B21D3CD-2857-894E-A1A9-6FF9D46A9DD7}" destId="{C00D8C82-8D4C-FD46-897D-50D4A55D294C}" srcOrd="2" destOrd="0" presId="urn:microsoft.com/office/officeart/2005/8/layout/list1#1"/>
    <dgm:cxn modelId="{AEA25472-80F2-4437-AFC8-1F79870C03BB}" type="presParOf" srcId="{3B21D3CD-2857-894E-A1A9-6FF9D46A9DD7}" destId="{2653122B-7826-8340-AD8F-92A3671E8AB0}" srcOrd="3" destOrd="0" presId="urn:microsoft.com/office/officeart/2005/8/layout/list1#1"/>
    <dgm:cxn modelId="{650BD88E-6CE3-4181-A559-DCF7B3C7B8EC}" type="presParOf" srcId="{3B21D3CD-2857-894E-A1A9-6FF9D46A9DD7}" destId="{1DA0562A-04CC-944B-88F0-42BE3FE346BC}" srcOrd="4" destOrd="0" presId="urn:microsoft.com/office/officeart/2005/8/layout/list1#1"/>
    <dgm:cxn modelId="{6611C305-FF12-4E3A-8D6D-6ABD9EAA78B2}" type="presParOf" srcId="{1DA0562A-04CC-944B-88F0-42BE3FE346BC}" destId="{778A640A-DBFE-2942-A714-1B0254D20823}" srcOrd="0" destOrd="0" presId="urn:microsoft.com/office/officeart/2005/8/layout/list1#1"/>
    <dgm:cxn modelId="{9402725B-9862-4A5C-A15F-DCF1B87D20AD}" type="presParOf" srcId="{1DA0562A-04CC-944B-88F0-42BE3FE346BC}" destId="{93F640DA-4A59-1A49-BAEB-7D093EC1D38E}" srcOrd="1" destOrd="0" presId="urn:microsoft.com/office/officeart/2005/8/layout/list1#1"/>
    <dgm:cxn modelId="{12816D11-173D-4BE4-8BA2-21C90F1B8307}" type="presParOf" srcId="{3B21D3CD-2857-894E-A1A9-6FF9D46A9DD7}" destId="{80C4BF35-8950-1948-9CA6-328EF78A368D}" srcOrd="5" destOrd="0" presId="urn:microsoft.com/office/officeart/2005/8/layout/list1#1"/>
    <dgm:cxn modelId="{7F7A9285-607B-4B55-BA73-55E638A9405F}" type="presParOf" srcId="{3B21D3CD-2857-894E-A1A9-6FF9D46A9DD7}" destId="{CCBDC40A-28FF-E04D-903E-86222D5BFF00}" srcOrd="6" destOrd="0" presId="urn:microsoft.com/office/officeart/2005/8/layout/list1#1"/>
    <dgm:cxn modelId="{81480A46-73A1-42D9-8FD4-6B8A6AF88549}" type="presParOf" srcId="{3B21D3CD-2857-894E-A1A9-6FF9D46A9DD7}" destId="{F1A9DE75-8D22-B142-9490-B94C5F0854A8}" srcOrd="7" destOrd="0" presId="urn:microsoft.com/office/officeart/2005/8/layout/list1#1"/>
    <dgm:cxn modelId="{F760D916-CDE7-4680-A6DA-B2B9E540FF93}" type="presParOf" srcId="{3B21D3CD-2857-894E-A1A9-6FF9D46A9DD7}" destId="{8802819C-4FCE-2D41-9B91-7F49B0DF2F79}" srcOrd="8" destOrd="0" presId="urn:microsoft.com/office/officeart/2005/8/layout/list1#1"/>
    <dgm:cxn modelId="{63EE13E3-271A-4DBD-9BFF-7333D2D2825B}" type="presParOf" srcId="{8802819C-4FCE-2D41-9B91-7F49B0DF2F79}" destId="{827EFB1D-EE82-7047-A98D-5017D573CACC}" srcOrd="0" destOrd="0" presId="urn:microsoft.com/office/officeart/2005/8/layout/list1#1"/>
    <dgm:cxn modelId="{9B052FDE-81F6-4AF1-8B9E-20572F24127A}" type="presParOf" srcId="{8802819C-4FCE-2D41-9B91-7F49B0DF2F79}" destId="{B2E291CC-D8C0-6044-A564-97BD69DD012D}" srcOrd="1" destOrd="0" presId="urn:microsoft.com/office/officeart/2005/8/layout/list1#1"/>
    <dgm:cxn modelId="{1401FEAA-5558-4EA8-8750-D3A3DEFD4E7E}" type="presParOf" srcId="{3B21D3CD-2857-894E-A1A9-6FF9D46A9DD7}" destId="{E576BCFD-F840-744A-8DFB-568A0C25F2C8}" srcOrd="9" destOrd="0" presId="urn:microsoft.com/office/officeart/2005/8/layout/list1#1"/>
    <dgm:cxn modelId="{602F0313-EE98-4B26-A150-18CB3951088B}" type="presParOf" srcId="{3B21D3CD-2857-894E-A1A9-6FF9D46A9DD7}" destId="{3C9AA9E4-872F-4945-B7C1-0339766A52F7}" srcOrd="10" destOrd="0" presId="urn:microsoft.com/office/officeart/2005/8/layout/list1#1"/>
    <dgm:cxn modelId="{22FDB9F9-950E-4AA2-BEFD-0A26F5DDAE94}" type="presParOf" srcId="{3B21D3CD-2857-894E-A1A9-6FF9D46A9DD7}" destId="{62603E3A-013B-2C49-9FF3-A19B767602FF}" srcOrd="11" destOrd="0" presId="urn:microsoft.com/office/officeart/2005/8/layout/list1#1"/>
    <dgm:cxn modelId="{4A7F41C9-3624-46AD-A238-BBA1D227C667}" type="presParOf" srcId="{3B21D3CD-2857-894E-A1A9-6FF9D46A9DD7}" destId="{E5818672-02DD-0148-A839-568E50EB7170}" srcOrd="12" destOrd="0" presId="urn:microsoft.com/office/officeart/2005/8/layout/list1#1"/>
    <dgm:cxn modelId="{56D7791F-FDE0-4D44-8E58-E07EF60ABC37}" type="presParOf" srcId="{E5818672-02DD-0148-A839-568E50EB7170}" destId="{E9D351C4-DCB0-CE43-8384-37B20B794ED6}" srcOrd="0" destOrd="0" presId="urn:microsoft.com/office/officeart/2005/8/layout/list1#1"/>
    <dgm:cxn modelId="{65B26651-4119-4BEF-B3D3-AA0EAD36C1F2}" type="presParOf" srcId="{E5818672-02DD-0148-A839-568E50EB7170}" destId="{775FAD93-F2BB-1043-97A5-663C20E4ED35}" srcOrd="1" destOrd="0" presId="urn:microsoft.com/office/officeart/2005/8/layout/list1#1"/>
    <dgm:cxn modelId="{CEEFB771-2A36-4276-9FE1-0C0EE3BFDFB9}" type="presParOf" srcId="{3B21D3CD-2857-894E-A1A9-6FF9D46A9DD7}" destId="{249FDA7E-1CA3-554E-849A-EC484C2837AD}" srcOrd="13" destOrd="0" presId="urn:microsoft.com/office/officeart/2005/8/layout/list1#1"/>
    <dgm:cxn modelId="{9B63C2AE-8F02-4ABF-AD77-46909F3631E3}" type="presParOf" srcId="{3B21D3CD-2857-894E-A1A9-6FF9D46A9DD7}" destId="{D3DC8966-D324-EB4D-8257-31A4BF7278B6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0D8C82-8D4C-FD46-897D-50D4A55D294C}">
      <dsp:nvSpPr>
        <dsp:cNvPr id="0" name=""/>
        <dsp:cNvSpPr/>
      </dsp:nvSpPr>
      <dsp:spPr>
        <a:xfrm>
          <a:off x="0" y="633423"/>
          <a:ext cx="5640288" cy="45360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D847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44E8B-B296-8946-A301-8A953AEED37C}">
      <dsp:nvSpPr>
        <dsp:cNvPr id="0" name=""/>
        <dsp:cNvSpPr/>
      </dsp:nvSpPr>
      <dsp:spPr>
        <a:xfrm>
          <a:off x="288032" y="343742"/>
          <a:ext cx="3948201" cy="531360"/>
        </a:xfrm>
        <a:prstGeom prst="roundRect">
          <a:avLst/>
        </a:prstGeom>
        <a:solidFill>
          <a:srgbClr val="D8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1800" b="0" i="0" u="none" strike="noStrike" kern="1200" cap="none" spc="0" normalizeH="0" baseline="0" noProof="0" dirty="0" smtClean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基本概念</a:t>
          </a:r>
          <a:endParaRPr kumimoji="0" lang="zh-CN" altLang="en-US" sz="1800" b="0" i="0" u="none" strike="noStrike" kern="1200" cap="none" spc="0" normalizeH="0" baseline="0" noProof="0" dirty="0" smtClean="0"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88032" y="343742"/>
        <a:ext cx="3948201" cy="531360"/>
      </dsp:txXfrm>
    </dsp:sp>
    <dsp:sp modelId="{CCBDC40A-28FF-E04D-903E-86222D5BFF00}">
      <dsp:nvSpPr>
        <dsp:cNvPr id="0" name=""/>
        <dsp:cNvSpPr/>
      </dsp:nvSpPr>
      <dsp:spPr>
        <a:xfrm>
          <a:off x="0" y="1449903"/>
          <a:ext cx="5640288" cy="45360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D847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40DA-4A59-1A49-BAEB-7D093EC1D38E}">
      <dsp:nvSpPr>
        <dsp:cNvPr id="0" name=""/>
        <dsp:cNvSpPr/>
      </dsp:nvSpPr>
      <dsp:spPr>
        <a:xfrm>
          <a:off x="282014" y="1184223"/>
          <a:ext cx="3948201" cy="531360"/>
        </a:xfrm>
        <a:prstGeom prst="roundRect">
          <a:avLst/>
        </a:prstGeom>
        <a:solidFill>
          <a:srgbClr val="D8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Java</a:t>
          </a:r>
          <a:r>
            <a:rPr lang="zh-CN" altLang="en-US" sz="1800" kern="1200" dirty="0" smtClean="0"/>
            <a:t>对线程的基本操作</a:t>
          </a:r>
          <a:endParaRPr sz="1800" kern="1200" dirty="0"/>
        </a:p>
      </dsp:txBody>
      <dsp:txXfrm>
        <a:off x="282014" y="1184223"/>
        <a:ext cx="3948201" cy="531360"/>
      </dsp:txXfrm>
    </dsp:sp>
    <dsp:sp modelId="{3C9AA9E4-872F-4945-B7C1-0339766A52F7}">
      <dsp:nvSpPr>
        <dsp:cNvPr id="0" name=""/>
        <dsp:cNvSpPr/>
      </dsp:nvSpPr>
      <dsp:spPr>
        <a:xfrm>
          <a:off x="0" y="2266383"/>
          <a:ext cx="5640288" cy="45360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D847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291CC-D8C0-6044-A564-97BD69DD012D}">
      <dsp:nvSpPr>
        <dsp:cNvPr id="0" name=""/>
        <dsp:cNvSpPr/>
      </dsp:nvSpPr>
      <dsp:spPr>
        <a:xfrm>
          <a:off x="282014" y="2000704"/>
          <a:ext cx="3948201" cy="531360"/>
        </a:xfrm>
        <a:prstGeom prst="roundRect">
          <a:avLst/>
        </a:prstGeom>
        <a:solidFill>
          <a:srgbClr val="D8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多线程数据访问的一致性合安全性</a:t>
          </a:r>
          <a:endParaRPr lang="zh-CN" altLang="en-US" sz="1800" b="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014" y="2000704"/>
        <a:ext cx="3948201" cy="531360"/>
      </dsp:txXfrm>
    </dsp:sp>
    <dsp:sp modelId="{D3DC8966-D324-EB4D-8257-31A4BF7278B6}">
      <dsp:nvSpPr>
        <dsp:cNvPr id="0" name=""/>
        <dsp:cNvSpPr/>
      </dsp:nvSpPr>
      <dsp:spPr>
        <a:xfrm>
          <a:off x="0" y="3082864"/>
          <a:ext cx="564028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FAD93-F2BB-1043-97A5-663C20E4ED35}">
      <dsp:nvSpPr>
        <dsp:cNvPr id="0" name=""/>
        <dsp:cNvSpPr/>
      </dsp:nvSpPr>
      <dsp:spPr>
        <a:xfrm>
          <a:off x="282014" y="2817184"/>
          <a:ext cx="3948201" cy="531360"/>
        </a:xfrm>
        <a:prstGeom prst="roundRect">
          <a:avLst/>
        </a:prstGeom>
        <a:solidFill>
          <a:srgbClr val="D8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33" tIns="0" rIns="149233" bIns="0" numCol="1" spcCol="1270" anchor="ctr" anchorCtr="0">
          <a:noAutofit/>
        </a:bodyPr>
        <a:lstStyle/>
        <a:p>
          <a:pPr lvl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线程池</a:t>
          </a:r>
          <a:endParaRPr lang="zh-CN" altLang="en-US" sz="1800" b="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014" y="2817184"/>
        <a:ext cx="3948201" cy="53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1A753-46D5-4B68-8810-8FBC26EF28A8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3F103-E277-474C-84E9-C60ACC034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1A031-BBCD-8944-A530-5305D0D084FA}" type="datetimeFigureOut">
              <a:rPr kumimoji="1" lang="zh-CN" altLang="en-US" smtClean="0"/>
              <a:pPr/>
              <a:t>2017/11/27 Monday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9F7F-2211-7141-8923-64F743D3422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99F7F-2211-7141-8923-64F743D34222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99F7F-2211-7141-8923-64F743D34222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99F7F-2211-7141-8923-64F743D34222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99F7F-2211-7141-8923-64F743D34222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8F5BD1-E764-4D65-9399-12C6B8652A7F}" type="datetimeFigureOut">
              <a:rPr lang="zh-CN" altLang="en-US" smtClean="0"/>
              <a:pPr/>
              <a:t>2017/11/27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82AE29E-53A6-45E2-8A61-D53C3A09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4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302"/>
            <a:ext cx="9143999" cy="514289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8864" y="205978"/>
            <a:ext cx="8085584" cy="42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8864" y="771550"/>
            <a:ext cx="8085584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模板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2"/>
            <a:ext cx="9144000" cy="5142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950494"/>
            <a:ext cx="5904656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7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多线程与锁</a:t>
            </a:r>
            <a:endParaRPr lang="zh-CN" altLang="en-US" sz="3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7884" y="2569792"/>
            <a:ext cx="2088232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分销开发部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龙海仁</a:t>
            </a:r>
            <a:endParaRPr lang="zh-CN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对线程的基本操作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Java</a:t>
            </a:r>
            <a:r>
              <a:rPr lang="zh-CN" altLang="en-US" b="1" dirty="0" smtClean="0"/>
              <a:t>线程的生命周期</a:t>
            </a:r>
          </a:p>
          <a:p>
            <a:endParaRPr lang="zh-CN" altLang="en-US" dirty="0"/>
          </a:p>
        </p:txBody>
      </p:sp>
      <p:pic>
        <p:nvPicPr>
          <p:cNvPr id="6" name="图片 5" descr="线程生命周期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203599"/>
            <a:ext cx="5041193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线程的基本操作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先建线程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，重写</a:t>
            </a:r>
            <a:r>
              <a:rPr lang="en-US" altLang="zh-CN" dirty="0" smtClean="0"/>
              <a:t>run</a:t>
            </a:r>
            <a:r>
              <a:rPr lang="zh-CN" altLang="en-US" dirty="0" smtClean="0"/>
              <a:t>（）方法</a:t>
            </a:r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接口</a:t>
            </a:r>
          </a:p>
          <a:p>
            <a:pPr lvl="1"/>
            <a:r>
              <a:rPr lang="zh-CN" altLang="en-US" dirty="0" smtClean="0"/>
              <a:t>通过线程</a:t>
            </a:r>
            <a:r>
              <a:rPr lang="zh-CN" altLang="en-US" dirty="0" smtClean="0"/>
              <a:t>池</a:t>
            </a:r>
            <a:endParaRPr lang="en-US" altLang="zh-CN" dirty="0" smtClean="0"/>
          </a:p>
          <a:p>
            <a:r>
              <a:rPr lang="zh-CN" altLang="en-US" dirty="0" smtClean="0"/>
              <a:t>终止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（），即将弃用。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（）方法太过于暴力，强行把执行到一半的线程终止，可能会引起一些数据不一致的问题。 </a:t>
            </a:r>
            <a:endParaRPr lang="en-US" altLang="zh-CN" dirty="0" smtClean="0"/>
          </a:p>
          <a:p>
            <a:r>
              <a:rPr lang="zh-CN" altLang="en-US" dirty="0" smtClean="0"/>
              <a:t>线程中断 </a:t>
            </a:r>
            <a:br>
              <a:rPr lang="zh-CN" altLang="en-US" dirty="0" smtClean="0"/>
            </a:br>
            <a:r>
              <a:rPr lang="zh-CN" altLang="en-US" sz="1400" dirty="0" smtClean="0"/>
              <a:t>在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中，线程中断是一种重要的线程协作机制。线程中断不会使线程立即退出，而是给线程发一个通知，告知线程希望他退出。</a:t>
            </a:r>
            <a:r>
              <a:rPr lang="zh-CN" altLang="en-US" dirty="0" smtClean="0"/>
              <a:t> </a:t>
            </a:r>
            <a:br>
              <a:rPr lang="zh-CN" altLang="en-US" dirty="0" smtClean="0"/>
            </a:br>
            <a:r>
              <a:rPr lang="zh-CN" altLang="en-US" sz="1400" dirty="0" smtClean="0"/>
              <a:t>线程中断相关的方法：</a:t>
            </a:r>
          </a:p>
          <a:p>
            <a:pPr lvl="1"/>
            <a:r>
              <a:rPr lang="en-US" altLang="zh-CN" dirty="0" smtClean="0"/>
              <a:t>public void interrupt() </a:t>
            </a:r>
            <a:r>
              <a:rPr lang="zh-CN" altLang="en-US" dirty="0" smtClean="0"/>
              <a:t>：中断线程</a:t>
            </a:r>
          </a:p>
          <a:p>
            <a:pPr lvl="1"/>
            <a:r>
              <a:rPr lang="en-US" altLang="zh-CN" dirty="0" smtClean="0"/>
              <a:t>public static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interrupted()</a:t>
            </a:r>
            <a:r>
              <a:rPr lang="zh-CN" altLang="en-US" dirty="0" smtClean="0"/>
              <a:t>：判断是否被中断</a:t>
            </a:r>
          </a:p>
          <a:p>
            <a:pPr lvl="1"/>
            <a:r>
              <a:rPr lang="en-US" altLang="zh-CN" dirty="0" smtClean="0"/>
              <a:t>public static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interrupted() </a:t>
            </a:r>
            <a:r>
              <a:rPr lang="zh-CN" altLang="en-US" dirty="0" smtClean="0"/>
              <a:t>：判断是否被中断，并清除当前中断状态</a:t>
            </a:r>
          </a:p>
          <a:p>
            <a:r>
              <a:rPr lang="zh-CN" altLang="en-US" b="1" dirty="0" smtClean="0"/>
              <a:t>注意：</a:t>
            </a:r>
            <a:r>
              <a:rPr lang="en-US" altLang="zh-CN" b="1" dirty="0" err="1" smtClean="0"/>
              <a:t>Thread.sleep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方法由于中断而抛出异常，此时，他会清除中断标记，所以在异常处理中，再次设置中断标记。</a:t>
            </a:r>
          </a:p>
          <a:p>
            <a:endParaRPr lang="en-US" altLang="zh-CN" dirty="0" smtClean="0"/>
          </a:p>
          <a:p>
            <a:pPr marL="0" indent="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8864" y="339502"/>
            <a:ext cx="8085584" cy="43924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等待（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）和通知（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为了支持多线程间的协作，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提供了等待（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）和通知（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）方法，这两个方法属于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中的方法，所有对象都可以调用这两个方法。</a:t>
            </a:r>
          </a:p>
          <a:p>
            <a:pPr lvl="1"/>
            <a:r>
              <a:rPr lang="zh-CN" altLang="en-US" dirty="0" smtClean="0"/>
              <a:t>当一个线程在一个对象实例上调用了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（）方法后，当前线程就会在这个对象上等待，线程会一直等待到其他线程调用了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（）方法。</a:t>
            </a:r>
          </a:p>
          <a:p>
            <a:pPr lvl="1"/>
            <a:r>
              <a:rPr lang="zh-CN" altLang="en-US" b="1" dirty="0" smtClean="0"/>
              <a:t>注意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无论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必须包含在对应的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语句中，首先获取到目标对象的一个监视器。如果一个线程调用了</a:t>
            </a:r>
            <a:r>
              <a:rPr lang="en-US" altLang="zh-CN" dirty="0" err="1" smtClean="0"/>
              <a:t>object.wait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，那么它就会进入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对象的等待队列。</a:t>
            </a:r>
          </a:p>
          <a:p>
            <a:pPr lvl="2"/>
            <a:r>
              <a:rPr lang="en-US" altLang="zh-CN" dirty="0" err="1" smtClean="0"/>
              <a:t>Object.wait</a:t>
            </a:r>
            <a:r>
              <a:rPr lang="zh-CN" altLang="en-US" dirty="0" smtClean="0"/>
              <a:t>（）和</a:t>
            </a:r>
            <a:r>
              <a:rPr lang="en-US" altLang="zh-CN" dirty="0" err="1" smtClean="0"/>
              <a:t>Thread.sleep</a:t>
            </a:r>
            <a:r>
              <a:rPr lang="en-US" altLang="zh-CN" dirty="0" smtClean="0"/>
              <a:t>()</a:t>
            </a:r>
            <a:r>
              <a:rPr lang="zh-CN" altLang="en-US" dirty="0" smtClean="0"/>
              <a:t>都可以让线程等待若干时间，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可以被唤醒和释放目标对象的锁，</a:t>
            </a:r>
            <a:r>
              <a:rPr lang="en-US" altLang="zh-CN" dirty="0" err="1" smtClean="0"/>
              <a:t>Thread.sleep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不会释放任何资源。</a:t>
            </a:r>
          </a:p>
          <a:p>
            <a:r>
              <a:rPr lang="zh-CN" altLang="en-US" dirty="0" smtClean="0"/>
              <a:t>挂起（</a:t>
            </a:r>
            <a:r>
              <a:rPr lang="en-US" altLang="zh-CN" dirty="0" smtClean="0"/>
              <a:t>suspend</a:t>
            </a:r>
            <a:r>
              <a:rPr lang="zh-CN" altLang="en-US" dirty="0" smtClean="0"/>
              <a:t>）和继续执行（</a:t>
            </a:r>
            <a:r>
              <a:rPr lang="en-US" altLang="zh-CN" dirty="0" smtClean="0"/>
              <a:t>resume</a:t>
            </a:r>
            <a:r>
              <a:rPr lang="zh-CN" altLang="en-US" dirty="0" smtClean="0"/>
              <a:t>）线程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不推荐使用，线程挂起不会释放任何锁资源。 </a:t>
            </a:r>
            <a:br>
              <a:rPr lang="zh-CN" altLang="en-US" dirty="0" smtClean="0"/>
            </a:br>
            <a:r>
              <a:rPr lang="zh-CN" altLang="en-US" dirty="0" smtClean="0"/>
              <a:t>改进：可以使用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实现相应的功能</a:t>
            </a:r>
          </a:p>
          <a:p>
            <a:r>
              <a:rPr lang="zh-CN" altLang="en-US" dirty="0" smtClean="0"/>
              <a:t>等待线程结束（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）和谦让（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一个线程依赖另一个线程，使用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方法依赖一个线程进来，当前线程必须等待依赖线程执行完毕，才能继续执行。</a:t>
            </a:r>
          </a:p>
          <a:p>
            <a:pPr lvl="1"/>
            <a:r>
              <a:rPr lang="zh-CN" altLang="en-US" dirty="0" smtClean="0"/>
              <a:t>静态方法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方法，让当前线程让出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，但是还会参与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资源的争夺。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多线程数据访问一致性和安全性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Java </a:t>
            </a:r>
            <a:r>
              <a:rPr lang="zh-CN" altLang="en-US" b="1" dirty="0" smtClean="0"/>
              <a:t>内存区域</a:t>
            </a:r>
          </a:p>
          <a:p>
            <a:endParaRPr lang="zh-CN" altLang="en-US" dirty="0"/>
          </a:p>
        </p:txBody>
      </p:sp>
      <p:pic>
        <p:nvPicPr>
          <p:cNvPr id="5" name="图片 4" descr="Java内存区域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2000" y="1086035"/>
            <a:ext cx="4600000" cy="29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内存模型（</a:t>
            </a:r>
            <a:r>
              <a:rPr lang="en-US" altLang="zh-CN" dirty="0" smtClean="0"/>
              <a:t>JMM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en-US" altLang="zh-CN" dirty="0" smtClean="0"/>
              <a:t>Java Memory Model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JMM)</a:t>
            </a:r>
            <a:r>
              <a:rPr lang="zh-CN" altLang="en-US" dirty="0" smtClean="0"/>
              <a:t>本身是一种抽象的概念，并不真实存在，它描述的是一组规则或规范，通过这组规范定义了程序中各个变量（包括实例字段，静态字段和构成</a:t>
            </a:r>
            <a:r>
              <a:rPr lang="zh-CN" altLang="en-US" dirty="0" smtClean="0"/>
              <a:t>数组对象</a:t>
            </a:r>
            <a:r>
              <a:rPr lang="zh-CN" altLang="en-US" dirty="0" smtClean="0"/>
              <a:t>的元素）的访问方式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i="1" dirty="0"/>
          </a:p>
        </p:txBody>
      </p:sp>
      <p:pic>
        <p:nvPicPr>
          <p:cNvPr id="6" name="图片 5" descr="Java内存模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7" y="1563638"/>
            <a:ext cx="4291201" cy="3168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 smtClean="0"/>
              <a:t>原子性、 可见性与有序性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内存模型是围绕着在</a:t>
            </a:r>
            <a:r>
              <a:rPr lang="zh-CN" altLang="en-US" dirty="0" smtClean="0"/>
              <a:t>并发过程</a:t>
            </a:r>
            <a:r>
              <a:rPr lang="zh-CN" altLang="en-US" dirty="0" smtClean="0"/>
              <a:t>中如何处理原子性、 可见性和有序性这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个特征来建立的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原子性 </a:t>
            </a:r>
            <a:br>
              <a:rPr lang="zh-CN" altLang="en-US" dirty="0" smtClean="0"/>
            </a:br>
            <a:r>
              <a:rPr lang="zh-CN" altLang="en-US" sz="1200" dirty="0" smtClean="0"/>
              <a:t>原子性是指一个操作是不可中断的，即使是在多个线程一起执行的时候，一个线程一旦开始，就不会被其他线程干扰。</a:t>
            </a:r>
          </a:p>
          <a:p>
            <a:r>
              <a:rPr lang="zh-CN" altLang="en-US" dirty="0" smtClean="0"/>
              <a:t>可见性 </a:t>
            </a:r>
            <a:br>
              <a:rPr lang="zh-CN" altLang="en-US" dirty="0" smtClean="0"/>
            </a:br>
            <a:r>
              <a:rPr lang="zh-CN" altLang="en-US" sz="1200" dirty="0" smtClean="0"/>
              <a:t>可见性是指一个线程修改了一个共享变量的值，其他线程是否能够立即知道这个修改。</a:t>
            </a:r>
          </a:p>
          <a:p>
            <a:r>
              <a:rPr lang="zh-CN" altLang="en-US" dirty="0" smtClean="0"/>
              <a:t>有序性 </a:t>
            </a:r>
            <a:br>
              <a:rPr lang="zh-CN" altLang="en-US" dirty="0" smtClean="0"/>
            </a:br>
            <a:r>
              <a:rPr lang="zh-CN" altLang="en-US" sz="1200" dirty="0" smtClean="0"/>
              <a:t>如果在本线程内观察， 所有的操作都是有序的； 如果在一个线程中观察另一个线程， 所有的操作都是无序的。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Java</a:t>
            </a:r>
            <a:r>
              <a:rPr lang="zh-CN" altLang="en-US" b="0" dirty="0" smtClean="0"/>
              <a:t>有序性原则：</a:t>
            </a:r>
            <a:r>
              <a:rPr lang="en-US" altLang="zh-CN" b="0" dirty="0" smtClean="0"/>
              <a:t>happen-before</a:t>
            </a:r>
            <a:r>
              <a:rPr lang="zh-CN" altLang="en-US" b="0" dirty="0" smtClean="0"/>
              <a:t>规则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程序顺序性原则：一个线程内保证语义的串行性</a:t>
            </a:r>
          </a:p>
          <a:p>
            <a:r>
              <a:rPr lang="en-US" altLang="zh-CN" dirty="0" smtClean="0"/>
              <a:t>volatile </a:t>
            </a:r>
            <a:r>
              <a:rPr lang="zh-CN" altLang="en-US" dirty="0" smtClean="0"/>
              <a:t>规则：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变量的写，先发生于读，这保证了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变量的可见性</a:t>
            </a:r>
          </a:p>
          <a:p>
            <a:r>
              <a:rPr lang="zh-CN" altLang="en-US" dirty="0" smtClean="0"/>
              <a:t>锁规则：解锁（</a:t>
            </a:r>
            <a:r>
              <a:rPr lang="en-US" altLang="zh-CN" dirty="0" smtClean="0"/>
              <a:t>unlock</a:t>
            </a:r>
            <a:r>
              <a:rPr lang="zh-CN" altLang="en-US" dirty="0" smtClean="0"/>
              <a:t>）必然发生在随后加锁（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）前</a:t>
            </a:r>
          </a:p>
          <a:p>
            <a:r>
              <a:rPr lang="zh-CN" altLang="en-US" dirty="0" smtClean="0"/>
              <a:t>传递性：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先于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先于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必然先于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线程的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（）方法先于它的每一个动作</a:t>
            </a:r>
          </a:p>
          <a:p>
            <a:r>
              <a:rPr lang="zh-CN" altLang="en-US" dirty="0" smtClean="0"/>
              <a:t>线程的所有操作先于线程的终结（</a:t>
            </a:r>
            <a:r>
              <a:rPr lang="en-US" altLang="zh-CN" dirty="0" err="1" smtClean="0"/>
              <a:t>Thread.join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线程的中断（</a:t>
            </a:r>
            <a:r>
              <a:rPr lang="en-US" altLang="zh-CN" dirty="0" smtClean="0"/>
              <a:t>interrupt</a:t>
            </a:r>
            <a:r>
              <a:rPr lang="zh-CN" altLang="en-US" dirty="0" smtClean="0"/>
              <a:t>（））先于被中断的代码</a:t>
            </a:r>
          </a:p>
          <a:p>
            <a:r>
              <a:rPr lang="zh-CN" altLang="en-US" dirty="0" smtClean="0"/>
              <a:t>对象的构造函数执行、结束先于</a:t>
            </a:r>
            <a:r>
              <a:rPr lang="en-US" altLang="zh-CN" dirty="0" smtClean="0"/>
              <a:t>finalize</a:t>
            </a:r>
            <a:r>
              <a:rPr lang="zh-CN" altLang="en-US" dirty="0" smtClean="0"/>
              <a:t>（）方法</a:t>
            </a:r>
          </a:p>
          <a:p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volatile</a:t>
            </a:r>
            <a:r>
              <a:rPr lang="zh-CN" altLang="en-US" b="0" dirty="0" smtClean="0"/>
              <a:t>内存语义 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</a:t>
            </a:r>
            <a:r>
              <a:rPr lang="zh-CN" altLang="en-US" dirty="0" smtClean="0"/>
              <a:t>被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修饰的共享变量对所有线程总是可见的，也就是当一个线程修改了一个被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修饰共享变量的值，新值总是可以被其他线程立即得知。</a:t>
            </a:r>
          </a:p>
          <a:p>
            <a:r>
              <a:rPr lang="zh-CN" altLang="en-US" dirty="0" smtClean="0"/>
              <a:t>禁止指令重排序优化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volatile</a:t>
            </a:r>
            <a:r>
              <a:rPr lang="zh-CN" altLang="en-US" dirty="0" smtClean="0"/>
              <a:t>修饰的变量， 赋值后多执行了一个“</a:t>
            </a:r>
            <a:r>
              <a:rPr lang="en-US" altLang="zh-CN" dirty="0" smtClean="0"/>
              <a:t>lock” </a:t>
            </a:r>
            <a:r>
              <a:rPr lang="zh-CN" altLang="en-US" dirty="0" smtClean="0"/>
              <a:t>操作， 这个操作相当于一个内存屏障， 只有一个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访问内存时， 并不需要内存屏障； 但如果有两个或更多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访问同一块内存， 且其中有一个在观测另一个， 就需要内存屏障来保证一致性了。</a:t>
            </a:r>
          </a:p>
          <a:p>
            <a:r>
              <a:rPr lang="zh-CN" altLang="en-US" b="1" dirty="0" smtClean="0"/>
              <a:t>注意：</a:t>
            </a:r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变量只能保证可见性， 仍然要通过加锁（使用</a:t>
            </a:r>
            <a:r>
              <a:rPr lang="en-US" altLang="zh-CN" dirty="0" err="1" smtClean="0"/>
              <a:t>chronized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java.util.concurrent</a:t>
            </a:r>
            <a:r>
              <a:rPr lang="zh-CN" altLang="en-US" dirty="0" smtClean="0"/>
              <a:t>中的原子类） 来保证原子性。</a:t>
            </a:r>
          </a:p>
          <a:p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互斥锁（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用法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修饰实例方法，作用于当前实例加锁，进入同步代码前要获得当前实例的锁</a:t>
            </a:r>
          </a:p>
          <a:p>
            <a:pPr lvl="1"/>
            <a:r>
              <a:rPr lang="zh-CN" altLang="en-US" dirty="0" smtClean="0"/>
              <a:t>修饰静态方法，作用于当前类对象加锁，进入同步代码前要获得当前类对象的锁</a:t>
            </a:r>
            <a:r>
              <a:rPr lang="en-US" altLang="zh-CN" dirty="0" smtClean="0"/>
              <a:t>(</a:t>
            </a:r>
            <a:r>
              <a:rPr lang="zh-CN" altLang="en-US" dirty="0" smtClean="0"/>
              <a:t>其锁就是当前类的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对象锁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修饰代码块，指定加锁对象，对给定对象加锁，进入同步代码库前要获得给定对象的锁。</a:t>
            </a:r>
          </a:p>
          <a:p>
            <a:r>
              <a:rPr lang="en-US" altLang="zh-CN" b="1" dirty="0" smtClean="0"/>
              <a:t>synchronized</a:t>
            </a:r>
            <a:r>
              <a:rPr lang="zh-CN" altLang="en-US" b="1" dirty="0" smtClean="0"/>
              <a:t>底层语义</a:t>
            </a:r>
            <a:r>
              <a:rPr lang="zh-CN" altLang="en-US" b="1" dirty="0" smtClean="0"/>
              <a:t>原理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	Java </a:t>
            </a:r>
            <a:r>
              <a:rPr lang="zh-CN" altLang="en-US" dirty="0" smtClean="0"/>
              <a:t>虚拟机中的同步</a:t>
            </a:r>
            <a:r>
              <a:rPr lang="en-US" altLang="zh-CN" dirty="0" smtClean="0"/>
              <a:t>(Synchronization)</a:t>
            </a:r>
            <a:r>
              <a:rPr lang="zh-CN" altLang="en-US" dirty="0" smtClean="0"/>
              <a:t>基于进入和退出管程</a:t>
            </a:r>
            <a:r>
              <a:rPr lang="en-US" altLang="zh-CN" dirty="0" smtClean="0"/>
              <a:t>(Monitor)</a:t>
            </a:r>
            <a:r>
              <a:rPr lang="zh-CN" altLang="en-US" dirty="0" smtClean="0"/>
              <a:t>对象实现</a:t>
            </a:r>
          </a:p>
          <a:p>
            <a:pPr lvl="1"/>
            <a:r>
              <a:rPr lang="zh-CN" altLang="en-US" dirty="0" smtClean="0"/>
              <a:t>同步代码块有明确的 </a:t>
            </a:r>
            <a:r>
              <a:rPr lang="en-US" altLang="zh-CN" dirty="0" err="1" smtClean="0"/>
              <a:t>monitorenter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monitorexit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指令指明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同步方法是由方法调用指令读取运行时常量池中方法的 </a:t>
            </a:r>
            <a:r>
              <a:rPr lang="en-US" altLang="zh-CN" dirty="0" smtClean="0"/>
              <a:t>ACC_SYNCHRONIZED </a:t>
            </a:r>
            <a:r>
              <a:rPr lang="zh-CN" altLang="en-US" dirty="0" smtClean="0"/>
              <a:t>标志来隐式实现的</a:t>
            </a:r>
          </a:p>
          <a:p>
            <a:r>
              <a:rPr lang="en-US" altLang="zh-CN" b="1" dirty="0" smtClean="0"/>
              <a:t>Java</a:t>
            </a:r>
            <a:r>
              <a:rPr lang="zh-CN" altLang="en-US" b="1" dirty="0" smtClean="0"/>
              <a:t>虚拟机对</a:t>
            </a:r>
            <a:r>
              <a:rPr lang="en-US" altLang="zh-CN" b="1" dirty="0" smtClean="0"/>
              <a:t>synchronized</a:t>
            </a:r>
            <a:r>
              <a:rPr lang="zh-CN" altLang="en-US" b="1" dirty="0" smtClean="0"/>
              <a:t>的优化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偏向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轻量级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自旋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锁消除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重入锁：</a:t>
            </a:r>
            <a:r>
              <a:rPr lang="en-US" altLang="zh-CN" b="0" dirty="0" err="1" smtClean="0"/>
              <a:t>ReentrantLock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显示的加锁和释放锁，灵活性好</a:t>
            </a:r>
          </a:p>
          <a:p>
            <a:r>
              <a:rPr lang="zh-CN" altLang="en-US" dirty="0" smtClean="0"/>
              <a:t>一个线程可以连续获得同一把锁</a:t>
            </a:r>
          </a:p>
          <a:p>
            <a:r>
              <a:rPr lang="zh-CN" altLang="en-US" dirty="0" smtClean="0"/>
              <a:t>锁定方法： </a:t>
            </a:r>
          </a:p>
          <a:p>
            <a:pPr lvl="1"/>
            <a:r>
              <a:rPr lang="en-US" altLang="zh-CN" dirty="0" err="1" smtClean="0"/>
              <a:t>lock.lock</a:t>
            </a:r>
            <a:r>
              <a:rPr lang="en-US" altLang="zh-CN" dirty="0" smtClean="0"/>
              <a:t>()//</a:t>
            </a:r>
            <a:r>
              <a:rPr lang="zh-CN" altLang="en-US" dirty="0" smtClean="0"/>
              <a:t>获得锁，如果锁已经被占用，则等待</a:t>
            </a:r>
          </a:p>
          <a:p>
            <a:pPr lvl="1"/>
            <a:r>
              <a:rPr lang="en-US" altLang="zh-CN" dirty="0" err="1" smtClean="0"/>
              <a:t>lock.lockInterruptibly</a:t>
            </a:r>
            <a:r>
              <a:rPr lang="en-US" altLang="zh-CN" dirty="0" smtClean="0"/>
              <a:t>();//</a:t>
            </a:r>
            <a:r>
              <a:rPr lang="zh-CN" altLang="en-US" dirty="0" smtClean="0"/>
              <a:t>获得锁，但优先响应中断</a:t>
            </a:r>
          </a:p>
          <a:p>
            <a:pPr lvl="1"/>
            <a:r>
              <a:rPr lang="en-US" altLang="zh-CN" dirty="0" err="1" smtClean="0"/>
              <a:t>lock.tryLock</a:t>
            </a:r>
            <a:r>
              <a:rPr lang="en-US" altLang="zh-CN" dirty="0" smtClean="0"/>
              <a:t>(5, </a:t>
            </a:r>
            <a:r>
              <a:rPr lang="en-US" altLang="zh-CN" dirty="0" err="1" smtClean="0"/>
              <a:t>TimeUnit.SECONDS</a:t>
            </a:r>
            <a:r>
              <a:rPr lang="en-US" altLang="zh-CN" dirty="0" smtClean="0"/>
              <a:t>)//</a:t>
            </a:r>
            <a:r>
              <a:rPr lang="zh-CN" altLang="en-US" dirty="0" smtClean="0"/>
              <a:t>在给定的时间内获得锁</a:t>
            </a:r>
          </a:p>
          <a:p>
            <a:pPr lvl="1"/>
            <a:r>
              <a:rPr lang="en-US" altLang="zh-CN" dirty="0" err="1" smtClean="0"/>
              <a:t>lock.tryLock</a:t>
            </a:r>
            <a:r>
              <a:rPr lang="en-US" altLang="zh-CN" dirty="0" smtClean="0"/>
              <a:t>()//</a:t>
            </a:r>
            <a:r>
              <a:rPr lang="zh-CN" altLang="en-US" dirty="0" smtClean="0"/>
              <a:t>尝试申请锁，成功返回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，不会引起线程等待，立即返回</a:t>
            </a:r>
          </a:p>
          <a:p>
            <a:pPr lvl="1"/>
            <a:r>
              <a:rPr lang="en-US" altLang="zh-CN" dirty="0" smtClean="0"/>
              <a:t>unlock()//</a:t>
            </a:r>
            <a:r>
              <a:rPr lang="zh-CN" altLang="en-US" dirty="0" smtClean="0"/>
              <a:t>释放锁</a:t>
            </a:r>
          </a:p>
          <a:p>
            <a:r>
              <a:rPr lang="zh-CN" altLang="en-US" dirty="0" smtClean="0"/>
              <a:t>重入锁的实现中包含三个主要因素 </a:t>
            </a:r>
          </a:p>
          <a:p>
            <a:pPr lvl="1"/>
            <a:r>
              <a:rPr lang="zh-CN" altLang="en-US" dirty="0" smtClean="0"/>
              <a:t>原子状态：使用</a:t>
            </a:r>
            <a:r>
              <a:rPr lang="en-US" altLang="zh-CN" dirty="0" smtClean="0"/>
              <a:t>CAS</a:t>
            </a:r>
            <a:r>
              <a:rPr lang="zh-CN" altLang="en-US" dirty="0" smtClean="0"/>
              <a:t>操作来存储当前锁的状态，判断锁是否已经被别的线程持有。</a:t>
            </a:r>
          </a:p>
          <a:p>
            <a:pPr lvl="1"/>
            <a:r>
              <a:rPr lang="zh-CN" altLang="en-US" dirty="0" smtClean="0"/>
              <a:t>等待队列：所有请求锁的线程，会进入等待队列进行等待，待有线程释放锁后，系统就能从等待队列中唤醒一个线程继续工作。</a:t>
            </a:r>
          </a:p>
          <a:p>
            <a:pPr lvl="1"/>
            <a:r>
              <a:rPr lang="zh-CN" altLang="en-US" dirty="0" smtClean="0"/>
              <a:t>阻塞原语：</a:t>
            </a:r>
            <a:r>
              <a:rPr lang="en-US" altLang="zh-CN" dirty="0" smtClean="0"/>
              <a:t>park</a:t>
            </a:r>
            <a:r>
              <a:rPr lang="zh-CN" altLang="en-US" dirty="0" smtClean="0"/>
              <a:t>（）和</a:t>
            </a:r>
            <a:r>
              <a:rPr lang="en-US" altLang="zh-CN" dirty="0" err="1" smtClean="0"/>
              <a:t>unpark</a:t>
            </a:r>
            <a:r>
              <a:rPr lang="zh-CN" altLang="en-US" dirty="0" smtClean="0"/>
              <a:t>（），用来挂起和恢复线程。</a:t>
            </a:r>
          </a:p>
          <a:p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osimin\Desktop\joyu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1" y="0"/>
            <a:ext cx="9145075" cy="5143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Condition</a:t>
            </a:r>
            <a:r>
              <a:rPr lang="zh-CN" altLang="en-US" b="0" dirty="0" smtClean="0"/>
              <a:t>条件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Condition</a:t>
            </a:r>
            <a:r>
              <a:rPr lang="zh-CN" altLang="en-US" dirty="0" smtClean="0"/>
              <a:t>对象，可以让线程在合适的时候等待，或者在某一个特定的时刻得到通知，继续执行</a:t>
            </a:r>
          </a:p>
          <a:p>
            <a:r>
              <a:rPr lang="zh-CN" altLang="en-US" dirty="0" smtClean="0"/>
              <a:t>主要方法： </a:t>
            </a:r>
          </a:p>
          <a:p>
            <a:pPr lvl="1"/>
            <a:r>
              <a:rPr lang="en-US" altLang="zh-CN" dirty="0" smtClean="0"/>
              <a:t>await</a:t>
            </a:r>
            <a:r>
              <a:rPr lang="zh-CN" altLang="en-US" dirty="0" smtClean="0"/>
              <a:t>（）：使当前线程等待，并释放当前锁；直到其他线程中使用了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（），线程会重新获得锁，当线程被中断时也会跳出等待</a:t>
            </a:r>
          </a:p>
          <a:p>
            <a:pPr lvl="1"/>
            <a:r>
              <a:rPr lang="en-US" altLang="zh-CN" dirty="0" err="1" smtClean="0"/>
              <a:t>awaitUninterruptibly</a:t>
            </a:r>
            <a:r>
              <a:rPr lang="zh-CN" altLang="en-US" dirty="0" smtClean="0"/>
              <a:t>（）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await</a:t>
            </a:r>
            <a:r>
              <a:rPr lang="zh-CN" altLang="en-US" dirty="0" smtClean="0"/>
              <a:t>一样，但是不会响应中断</a:t>
            </a:r>
          </a:p>
          <a:p>
            <a:pPr lvl="1"/>
            <a:r>
              <a:rPr lang="en-US" altLang="zh-CN" dirty="0" smtClean="0"/>
              <a:t>signal</a:t>
            </a:r>
            <a:r>
              <a:rPr lang="zh-CN" altLang="en-US" dirty="0" smtClean="0"/>
              <a:t>（）：用户唤醒一个等待中的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signalAll</a:t>
            </a:r>
            <a:r>
              <a:rPr lang="zh-CN" altLang="en-US" dirty="0" smtClean="0"/>
              <a:t>（）：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 </a:t>
            </a:r>
            <a:r>
              <a:rPr lang="zh-CN" altLang="en-US" dirty="0" smtClean="0"/>
              <a:t>比较交换，与众不同的并发策略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</a:t>
            </a:r>
            <a:r>
              <a:rPr lang="zh-CN" altLang="en-US" dirty="0" smtClean="0"/>
              <a:t>算法：包含三个参数</a:t>
            </a:r>
            <a:r>
              <a:rPr lang="en-US" altLang="zh-CN" dirty="0" smtClean="0"/>
              <a:t>CAS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表示要更新的变量，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表示预期值，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表示新值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中的指针</a:t>
            </a:r>
            <a:r>
              <a:rPr lang="en-US" altLang="zh-CN" dirty="0" err="1" smtClean="0"/>
              <a:t>UnSafe</a:t>
            </a:r>
            <a:r>
              <a:rPr lang="zh-CN" altLang="en-US" dirty="0" smtClean="0"/>
              <a:t>类 </a:t>
            </a:r>
            <a:br>
              <a:rPr lang="zh-CN" altLang="en-US" dirty="0" smtClean="0"/>
            </a:br>
            <a:endParaRPr lang="zh-CN" altLang="en-US" dirty="0" smtClean="0"/>
          </a:p>
          <a:p>
            <a:pPr lvl="1"/>
            <a:r>
              <a:rPr lang="en-US" altLang="zh-CN" dirty="0" err="1" smtClean="0"/>
              <a:t>allocateMemory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reallocateMemory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freeMemory</a:t>
            </a:r>
            <a:r>
              <a:rPr lang="zh-CN" altLang="en-US" dirty="0" smtClean="0"/>
              <a:t>分别用于分配内存，扩充内存和释放内存；</a:t>
            </a:r>
          </a:p>
          <a:p>
            <a:pPr lvl="1"/>
            <a:r>
              <a:rPr lang="zh-CN" altLang="en-US" dirty="0" smtClean="0"/>
              <a:t>可以定位对象某字段的内存位置，也可以修改对象的字段值，即使它是私有的；</a:t>
            </a:r>
          </a:p>
          <a:p>
            <a:pPr lvl="1"/>
            <a:r>
              <a:rPr lang="zh-CN" altLang="en-US" dirty="0" smtClean="0"/>
              <a:t>线程挂起与恢复，对线程的挂起操作被封装在 </a:t>
            </a:r>
            <a:r>
              <a:rPr lang="en-US" altLang="zh-CN" dirty="0" err="1" smtClean="0"/>
              <a:t>LockSupport</a:t>
            </a:r>
            <a:r>
              <a:rPr lang="zh-CN" altLang="en-US" dirty="0" smtClean="0"/>
              <a:t>类中；</a:t>
            </a:r>
          </a:p>
          <a:p>
            <a:pPr lvl="1"/>
            <a:r>
              <a:rPr lang="en-US" altLang="zh-CN" dirty="0" smtClean="0"/>
              <a:t>CAS</a:t>
            </a:r>
            <a:r>
              <a:rPr lang="zh-CN" altLang="en-US" dirty="0" smtClean="0"/>
              <a:t>操作：是通过</a:t>
            </a:r>
            <a:r>
              <a:rPr lang="en-US" altLang="zh-CN" dirty="0" err="1" smtClean="0"/>
              <a:t>compareAndSwapXXX</a:t>
            </a:r>
            <a:r>
              <a:rPr lang="zh-CN" altLang="en-US" dirty="0" smtClean="0"/>
              <a:t>方法实现的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AQS</a:t>
            </a:r>
            <a:r>
              <a:rPr lang="zh-CN" altLang="en-US" dirty="0" smtClean="0"/>
              <a:t>工作原理概要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AbstractQueuedSynchronizer</a:t>
            </a:r>
            <a:r>
              <a:rPr lang="zh-CN" altLang="en-US" dirty="0" smtClean="0"/>
              <a:t>又称为队列同步器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后面简称</a:t>
            </a:r>
            <a:r>
              <a:rPr lang="en-US" altLang="zh-CN" dirty="0" smtClean="0"/>
              <a:t>AQS)</a:t>
            </a:r>
            <a:r>
              <a:rPr lang="zh-CN" altLang="en-US" dirty="0" smtClean="0"/>
              <a:t>，它是用来构建锁或其他同步组件的</a:t>
            </a:r>
            <a:r>
              <a:rPr lang="zh-CN" altLang="en-US" dirty="0" smtClean="0"/>
              <a:t>基础框架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内部</a:t>
            </a:r>
            <a:r>
              <a:rPr lang="zh-CN" altLang="en-US" dirty="0" smtClean="0"/>
              <a:t>通过一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volatile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类型的成员变量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来控制</a:t>
            </a:r>
            <a:r>
              <a:rPr lang="zh-CN" altLang="en-US" dirty="0" smtClean="0"/>
              <a:t>同步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r>
              <a:rPr lang="en-US" altLang="zh-CN" dirty="0" smtClean="0"/>
              <a:t>AQS</a:t>
            </a:r>
            <a:r>
              <a:rPr lang="zh-CN" altLang="en-US" dirty="0" smtClean="0"/>
              <a:t>作为基础组件，对于锁的实现存在两种不同的模式，即共享模式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Semaphore)</a:t>
            </a:r>
            <a:r>
              <a:rPr lang="zh-CN" altLang="en-US" dirty="0" smtClean="0"/>
              <a:t>和独占模式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ReetrantLock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，无论是共享模式还是独占模式的实现类，其内部都是基于</a:t>
            </a:r>
            <a:r>
              <a:rPr lang="en-US" altLang="zh-CN" dirty="0" smtClean="0"/>
              <a:t>AQS</a:t>
            </a:r>
            <a:r>
              <a:rPr lang="zh-CN" altLang="en-US" dirty="0" smtClean="0"/>
              <a:t>实现的，也都维持着一个虚拟的同步队列，当请求锁的线程超过现有模式的限制时，会将线程包装成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结点并将线程当前必要的信息存储到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结点中，然后加入同步队列等会获取锁，而这系列操作都有</a:t>
            </a:r>
            <a:r>
              <a:rPr lang="en-US" altLang="zh-CN" dirty="0" smtClean="0"/>
              <a:t>AQS</a:t>
            </a:r>
            <a:r>
              <a:rPr lang="zh-CN" altLang="en-US" dirty="0" smtClean="0"/>
              <a:t>协助我们完成，这也是作为基础组件的原因，无论是</a:t>
            </a:r>
            <a:r>
              <a:rPr lang="en-US" altLang="zh-CN" dirty="0" smtClean="0"/>
              <a:t>Semaphore</a:t>
            </a:r>
            <a:r>
              <a:rPr lang="zh-CN" altLang="en-US" dirty="0" smtClean="0"/>
              <a:t>还是</a:t>
            </a:r>
            <a:r>
              <a:rPr lang="en-US" altLang="zh-CN" dirty="0" err="1" smtClean="0"/>
              <a:t>ReetrantLock</a:t>
            </a:r>
            <a:r>
              <a:rPr lang="zh-CN" altLang="en-US" dirty="0" smtClean="0"/>
              <a:t>，其内部绝大多数方法都是间接调用</a:t>
            </a:r>
            <a:r>
              <a:rPr lang="en-US" altLang="zh-CN" dirty="0" smtClean="0"/>
              <a:t>AQS</a:t>
            </a:r>
            <a:r>
              <a:rPr lang="zh-CN" altLang="en-US" dirty="0" smtClean="0"/>
              <a:t>完成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基于并发</a:t>
            </a:r>
            <a:r>
              <a:rPr lang="en-US" altLang="zh-CN" dirty="0" smtClean="0"/>
              <a:t>AQS</a:t>
            </a:r>
            <a:r>
              <a:rPr lang="zh-CN" altLang="en-US" dirty="0" smtClean="0"/>
              <a:t>的重入锁</a:t>
            </a:r>
            <a:r>
              <a:rPr lang="en-US" altLang="zh-CN" dirty="0" err="1" smtClean="0"/>
              <a:t>ReentrantLock</a:t>
            </a:r>
            <a:r>
              <a:rPr lang="zh-CN" altLang="en-US" dirty="0" smtClean="0"/>
              <a:t>流程</a:t>
            </a:r>
            <a:endParaRPr lang="zh-CN" dirty="0"/>
          </a:p>
        </p:txBody>
      </p:sp>
      <p:pic>
        <p:nvPicPr>
          <p:cNvPr id="5" name="图片 4" descr="aqs-reentrant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7" y="555527"/>
            <a:ext cx="4320479" cy="4207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线程复用：线程池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线程过多对性能的影响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线程</a:t>
            </a:r>
            <a:r>
              <a:rPr lang="zh-CN" altLang="en-US" dirty="0" smtClean="0"/>
              <a:t>数量过大，会耗尽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和内存资源</a:t>
            </a:r>
          </a:p>
          <a:p>
            <a:pPr lvl="1"/>
            <a:r>
              <a:rPr lang="zh-CN" altLang="en-US" dirty="0" smtClean="0"/>
              <a:t>创建和关闭线程需要花费过多时间</a:t>
            </a:r>
          </a:p>
          <a:p>
            <a:pPr lvl="1"/>
            <a:r>
              <a:rPr lang="zh-CN" altLang="en-US" dirty="0" smtClean="0"/>
              <a:t>大量线程回收会给</a:t>
            </a:r>
            <a:r>
              <a:rPr lang="en-US" altLang="zh-CN" dirty="0" smtClean="0"/>
              <a:t>GC</a:t>
            </a:r>
            <a:r>
              <a:rPr lang="zh-CN" altLang="en-US" dirty="0" smtClean="0"/>
              <a:t>带来压力，延长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停顿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b="1" dirty="0" smtClean="0"/>
              <a:t>线程池的优点</a:t>
            </a:r>
          </a:p>
          <a:p>
            <a:pPr lvl="1"/>
            <a:r>
              <a:rPr lang="zh-CN" altLang="en-US" dirty="0" smtClean="0"/>
              <a:t>避免</a:t>
            </a:r>
            <a:r>
              <a:rPr lang="zh-CN" altLang="en-US" dirty="0" smtClean="0"/>
              <a:t>线程的创建和销毁带来的性能开销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</a:t>
            </a:r>
            <a:r>
              <a:rPr lang="zh-CN" altLang="en-US" dirty="0" smtClean="0"/>
              <a:t>大量的线程间因互相抢占系统资源导致的阻塞现象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 smtClean="0"/>
              <a:t>对线程进行简单的管理并提供定时执行、间隔执行等功能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线程池接口及类</a:t>
            </a:r>
            <a:r>
              <a:rPr lang="zh-CN" altLang="en-US" sz="1600" b="1" dirty="0" smtClean="0"/>
              <a:t>说明</a:t>
            </a:r>
            <a:endParaRPr lang="en-US" altLang="zh-CN" sz="1600" b="1" dirty="0" smtClean="0"/>
          </a:p>
          <a:p>
            <a:pPr marL="742950" lvl="2" indent="-342900"/>
            <a:r>
              <a:rPr lang="en-US" altLang="zh-CN" dirty="0" smtClean="0"/>
              <a:t>Executor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里面线程池的顶级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ExecutorService</a:t>
            </a:r>
            <a:r>
              <a:rPr lang="zh-CN" altLang="en-US" dirty="0" smtClean="0"/>
              <a:t>：真正</a:t>
            </a:r>
            <a:r>
              <a:rPr lang="zh-CN" altLang="en-US" dirty="0" smtClean="0"/>
              <a:t>的线程池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ThreadPoolExecutor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ExecutorService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的默认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Executors </a:t>
            </a:r>
            <a:r>
              <a:rPr lang="zh-CN" altLang="en-US" dirty="0" smtClean="0"/>
              <a:t>：线程池工具类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15503"/>
            <a:ext cx="8085584" cy="421556"/>
          </a:xfrm>
        </p:spPr>
        <p:txBody>
          <a:bodyPr/>
          <a:lstStyle/>
          <a:p>
            <a:r>
              <a:rPr lang="en-US" altLang="zh-CN" b="0" dirty="0" smtClean="0"/>
              <a:t>Executors </a:t>
            </a:r>
            <a:r>
              <a:rPr lang="zh-CN" altLang="en-US" b="0" dirty="0" smtClean="0"/>
              <a:t>提供四</a:t>
            </a:r>
            <a:r>
              <a:rPr lang="zh-CN" altLang="en-US" b="0" dirty="0" smtClean="0"/>
              <a:t>种方式创建线程</a:t>
            </a:r>
            <a:r>
              <a:rPr lang="zh-CN" altLang="en-US" b="0" dirty="0" smtClean="0"/>
              <a:t>池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newFixedThreadPool</a:t>
            </a:r>
            <a:r>
              <a:rPr lang="zh-CN" altLang="en-US" dirty="0" smtClean="0"/>
              <a:t>（）：返回一个固定线程数量的线程池，新任务到达时，如有空闲线程则执行，没有空闲线程则将任务放入任务队列。</a:t>
            </a:r>
          </a:p>
          <a:p>
            <a:r>
              <a:rPr lang="en-US" altLang="zh-CN" dirty="0" err="1" smtClean="0"/>
              <a:t>newSingleThreadExecutor</a:t>
            </a:r>
            <a:r>
              <a:rPr lang="zh-CN" altLang="en-US" dirty="0" smtClean="0"/>
              <a:t>（）：返回只有一个线程的线程池，新任务到达时任务会被保存到任务队列，待线程空闲时按照先进先出的顺序执行队列中的任务。</a:t>
            </a:r>
          </a:p>
          <a:p>
            <a:r>
              <a:rPr lang="en-US" altLang="zh-CN" dirty="0" err="1" smtClean="0"/>
              <a:t>newCachedThreadPool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（）：返回一个可根据需要创建新线程的线程池。</a:t>
            </a:r>
          </a:p>
          <a:p>
            <a:r>
              <a:rPr lang="en-US" altLang="zh-CN" dirty="0" err="1" smtClean="0"/>
              <a:t>newScheduledThreadPool</a:t>
            </a:r>
            <a:r>
              <a:rPr lang="zh-CN" altLang="en-US" dirty="0" smtClean="0"/>
              <a:t>（）：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创建一个大小无限的线程池，此线程池支持定时以及周期性执行任务的需求。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15503"/>
            <a:ext cx="8085584" cy="421556"/>
          </a:xfrm>
        </p:spPr>
        <p:txBody>
          <a:bodyPr/>
          <a:lstStyle/>
          <a:p>
            <a:r>
              <a:rPr lang="zh-CN" altLang="en-US" b="0" dirty="0" smtClean="0"/>
              <a:t>线程池默认实现：</a:t>
            </a:r>
            <a:r>
              <a:rPr lang="en-US" altLang="zh-CN" b="0" dirty="0" err="1" smtClean="0"/>
              <a:t>ThreadPoolExecutor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ThreadPoolExecutor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corePoolSize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maximumPoolSize</a:t>
            </a:r>
            <a:r>
              <a:rPr lang="en-US" altLang="zh-CN" dirty="0" smtClean="0"/>
              <a:t>, 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keepAliveTime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TimeUnit</a:t>
            </a:r>
            <a:r>
              <a:rPr lang="en-US" altLang="zh-CN" dirty="0" smtClean="0"/>
              <a:t> </a:t>
            </a:r>
            <a:r>
              <a:rPr lang="en-US" altLang="zh-CN" dirty="0" smtClean="0"/>
              <a:t>unit, </a:t>
            </a:r>
            <a:r>
              <a:rPr lang="en-US" altLang="zh-CN" dirty="0" err="1" smtClean="0"/>
              <a:t>BlockingQueue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workQueue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ThreadFactory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threadFactory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RejectedExecutionHandler</a:t>
            </a:r>
            <a:r>
              <a:rPr lang="en-US" altLang="zh-CN" dirty="0" smtClean="0"/>
              <a:t> </a:t>
            </a:r>
            <a:r>
              <a:rPr lang="en-US" altLang="zh-CN" dirty="0" smtClean="0"/>
              <a:t>handler)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 smtClean="0"/>
              <a:t>说明</a:t>
            </a:r>
          </a:p>
          <a:p>
            <a:pPr lvl="1"/>
            <a:r>
              <a:rPr lang="en-US" altLang="zh-CN" dirty="0" err="1" smtClean="0"/>
              <a:t>corePoolSize</a:t>
            </a:r>
            <a:r>
              <a:rPr lang="zh-CN" altLang="en-US" dirty="0" smtClean="0"/>
              <a:t>：指定了线程池中的线程数量</a:t>
            </a:r>
          </a:p>
          <a:p>
            <a:pPr lvl="1"/>
            <a:r>
              <a:rPr lang="en-US" altLang="zh-CN" dirty="0" err="1" smtClean="0"/>
              <a:t>maximumPoolSize</a:t>
            </a:r>
            <a:r>
              <a:rPr lang="zh-CN" altLang="en-US" dirty="0" smtClean="0"/>
              <a:t>：指定了线程池中最大的线程数量</a:t>
            </a:r>
          </a:p>
          <a:p>
            <a:pPr lvl="1"/>
            <a:r>
              <a:rPr lang="en-US" altLang="zh-CN" dirty="0" err="1" smtClean="0"/>
              <a:t>keepAliveTime</a:t>
            </a:r>
            <a:r>
              <a:rPr lang="zh-CN" altLang="en-US" dirty="0" smtClean="0"/>
              <a:t>：当线程池中的线程数量超过</a:t>
            </a:r>
            <a:r>
              <a:rPr lang="en-US" altLang="zh-CN" dirty="0" err="1" smtClean="0"/>
              <a:t>corePoolSize</a:t>
            </a:r>
            <a:r>
              <a:rPr lang="zh-CN" altLang="en-US" dirty="0" smtClean="0"/>
              <a:t>时，多余的空闲线程存活的时间</a:t>
            </a:r>
          </a:p>
          <a:p>
            <a:pPr lvl="1"/>
            <a:r>
              <a:rPr lang="en-US" altLang="zh-CN" dirty="0" smtClean="0"/>
              <a:t>unit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keepAliveTime</a:t>
            </a:r>
            <a:r>
              <a:rPr lang="zh-CN" altLang="en-US" dirty="0" smtClean="0"/>
              <a:t>的单位</a:t>
            </a:r>
          </a:p>
          <a:p>
            <a:pPr lvl="1"/>
            <a:r>
              <a:rPr lang="en-US" altLang="zh-CN" dirty="0" err="1" smtClean="0"/>
              <a:t>workQueue</a:t>
            </a:r>
            <a:r>
              <a:rPr lang="zh-CN" altLang="en-US" dirty="0" smtClean="0"/>
              <a:t>：任务队列，被提交当尚未被执行额任务</a:t>
            </a:r>
          </a:p>
          <a:p>
            <a:pPr lvl="1"/>
            <a:r>
              <a:rPr lang="en-US" altLang="zh-CN" dirty="0" err="1" smtClean="0"/>
              <a:t>treadFactory</a:t>
            </a:r>
            <a:r>
              <a:rPr lang="zh-CN" altLang="en-US" dirty="0" smtClean="0"/>
              <a:t>：线程工厂</a:t>
            </a:r>
          </a:p>
          <a:p>
            <a:pPr lvl="1"/>
            <a:r>
              <a:rPr lang="en-US" altLang="zh-CN" dirty="0" smtClean="0"/>
              <a:t>handler</a:t>
            </a:r>
            <a:r>
              <a:rPr lang="zh-CN" altLang="en-US" dirty="0" smtClean="0"/>
              <a:t>：拒绝策略，任务太多来不及处理，如何拒绝任务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25028"/>
            <a:ext cx="8085584" cy="421556"/>
          </a:xfrm>
        </p:spPr>
        <p:txBody>
          <a:bodyPr/>
          <a:lstStyle/>
          <a:p>
            <a:r>
              <a:rPr lang="zh-CN" altLang="en-US" b="0" dirty="0" smtClean="0"/>
              <a:t>任务队列的几种实现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SynchronousQueue</a:t>
            </a:r>
            <a:r>
              <a:rPr lang="zh-CN" altLang="en-US" dirty="0" smtClean="0"/>
              <a:t>：没有容量，总是将新任务提交给线程执行，没有空闲线程则新建线程，大于最大线程数，则执行拒绝策略</a:t>
            </a:r>
          </a:p>
          <a:p>
            <a:r>
              <a:rPr lang="en-US" altLang="zh-CN" dirty="0" err="1" smtClean="0"/>
              <a:t>ArrayBlockingQueue</a:t>
            </a:r>
            <a:r>
              <a:rPr lang="zh-CN" altLang="en-US" dirty="0" smtClean="0"/>
              <a:t>：有界队列，如果线程池中的实际的线程数量小于</a:t>
            </a:r>
            <a:r>
              <a:rPr lang="en-US" altLang="zh-CN" dirty="0" err="1" smtClean="0"/>
              <a:t>corePoolSize</a:t>
            </a:r>
            <a:r>
              <a:rPr lang="zh-CN" altLang="en-US" dirty="0" smtClean="0"/>
              <a:t>，则优先创建线程，若大于</a:t>
            </a:r>
            <a:r>
              <a:rPr lang="en-US" altLang="zh-CN" dirty="0" err="1" smtClean="0"/>
              <a:t>corePoolSize</a:t>
            </a:r>
            <a:r>
              <a:rPr lang="zh-CN" altLang="en-US" dirty="0" smtClean="0"/>
              <a:t>，则将新任务加入队列，若队列已满，在线程数量不大于</a:t>
            </a:r>
            <a:r>
              <a:rPr lang="en-US" altLang="zh-CN" dirty="0" err="1" smtClean="0"/>
              <a:t>maximumPoolSize</a:t>
            </a:r>
            <a:r>
              <a:rPr lang="zh-CN" altLang="en-US" dirty="0" smtClean="0"/>
              <a:t>的情况下，创建线程，否则执行拒绝策略</a:t>
            </a:r>
          </a:p>
          <a:p>
            <a:r>
              <a:rPr lang="en-US" altLang="zh-CN" dirty="0" err="1" smtClean="0"/>
              <a:t>LinkedBlockingQueue</a:t>
            </a:r>
            <a:r>
              <a:rPr lang="zh-CN" altLang="en-US" dirty="0" smtClean="0"/>
              <a:t>：无界队列，和</a:t>
            </a:r>
            <a:r>
              <a:rPr lang="en-US" altLang="zh-CN" dirty="0" err="1" smtClean="0"/>
              <a:t>ArrayBlockingQueue</a:t>
            </a:r>
            <a:r>
              <a:rPr lang="zh-CN" altLang="en-US" dirty="0" smtClean="0"/>
              <a:t>类似，只是队列除非资源耗尽，否则不会出现如队列失败的情况</a:t>
            </a:r>
          </a:p>
          <a:p>
            <a:r>
              <a:rPr lang="en-US" altLang="zh-CN" dirty="0" err="1" smtClean="0"/>
              <a:t>PriorityBlockingQueue</a:t>
            </a:r>
            <a:r>
              <a:rPr lang="zh-CN" altLang="en-US" dirty="0" smtClean="0"/>
              <a:t>：优先队列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25028"/>
            <a:ext cx="8085584" cy="421556"/>
          </a:xfrm>
        </p:spPr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提供的四种拒绝策略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AbortPolicy</a:t>
            </a:r>
            <a:r>
              <a:rPr lang="zh-CN" altLang="en-US" dirty="0" smtClean="0"/>
              <a:t>：直接抛出异常，阻止系统正常工作</a:t>
            </a:r>
          </a:p>
          <a:p>
            <a:r>
              <a:rPr lang="en-US" altLang="zh-CN" dirty="0" err="1" smtClean="0"/>
              <a:t>CallerRunsPolicy</a:t>
            </a:r>
            <a:r>
              <a:rPr lang="zh-CN" altLang="en-US" dirty="0" smtClean="0"/>
              <a:t>：只要线程池不关闭，直接调用线程运行当前被丢弃的任务</a:t>
            </a:r>
          </a:p>
          <a:p>
            <a:r>
              <a:rPr lang="en-US" altLang="zh-CN" dirty="0" err="1" smtClean="0"/>
              <a:t>DiscardOledestPolicy</a:t>
            </a:r>
            <a:r>
              <a:rPr lang="zh-CN" altLang="en-US" dirty="0" smtClean="0"/>
              <a:t>：丢弃最老的一个请求</a:t>
            </a:r>
          </a:p>
          <a:p>
            <a:r>
              <a:rPr lang="en-US" altLang="zh-CN" dirty="0" err="1" smtClean="0"/>
              <a:t>DiscardPolicy</a:t>
            </a:r>
            <a:r>
              <a:rPr lang="zh-CN" altLang="en-US" dirty="0" smtClean="0"/>
              <a:t>：丢弃无法处理的任务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25028"/>
            <a:ext cx="8085584" cy="421556"/>
          </a:xfrm>
        </p:spPr>
        <p:txBody>
          <a:bodyPr/>
          <a:lstStyle/>
          <a:p>
            <a:r>
              <a:rPr lang="zh-CN" altLang="en-US" b="0" dirty="0" smtClean="0"/>
              <a:t>线程池的核心调度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workerCountOf</a:t>
            </a:r>
            <a:r>
              <a:rPr lang="zh-CN" altLang="en-US" dirty="0" smtClean="0"/>
              <a:t>（）取得当前线程池的线程总数，当线程总数小于</a:t>
            </a:r>
            <a:r>
              <a:rPr lang="en-US" altLang="zh-CN" dirty="0" err="1" smtClean="0"/>
              <a:t>corePoolSize</a:t>
            </a:r>
            <a:r>
              <a:rPr lang="zh-CN" altLang="en-US" dirty="0" smtClean="0"/>
              <a:t>时，会将任务通过</a:t>
            </a:r>
            <a:r>
              <a:rPr lang="en-US" altLang="zh-CN" dirty="0" err="1" smtClean="0"/>
              <a:t>addWorker</a:t>
            </a:r>
            <a:r>
              <a:rPr lang="zh-CN" altLang="en-US" dirty="0" smtClean="0"/>
              <a:t>（）直接调度任务，否则通过</a:t>
            </a:r>
            <a:r>
              <a:rPr lang="en-US" altLang="zh-CN" dirty="0" err="1" smtClean="0"/>
              <a:t>workQueue.offer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进入等待队列，如果进入等待队列失败，则把任务交给线程池，如果线程池中线程数量已经达到最大值，则执行拒绝策略。</a:t>
            </a:r>
            <a:endParaRPr lang="zh-CN" altLang="en-US" dirty="0"/>
          </a:p>
        </p:txBody>
      </p:sp>
      <p:pic>
        <p:nvPicPr>
          <p:cNvPr id="6" name="图片 5" descr="线程池调度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563638"/>
            <a:ext cx="4032448" cy="3240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PPT模板-0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2895"/>
          </a:xfrm>
        </p:spPr>
      </p:pic>
      <p:sp>
        <p:nvSpPr>
          <p:cNvPr id="5" name="副标题 2"/>
          <p:cNvSpPr txBox="1"/>
          <p:nvPr/>
        </p:nvSpPr>
        <p:spPr>
          <a:xfrm>
            <a:off x="3347864" y="699542"/>
            <a:ext cx="5327650" cy="374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b="1" dirty="0">
              <a:solidFill>
                <a:srgbClr val="FF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FF66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2699792" y="425182"/>
          <a:ext cx="5640288" cy="390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25028"/>
            <a:ext cx="8085584" cy="421556"/>
          </a:xfrm>
        </p:spPr>
        <p:txBody>
          <a:bodyPr/>
          <a:lstStyle/>
          <a:p>
            <a:r>
              <a:rPr lang="zh-CN" altLang="en-US" b="0" dirty="0" smtClean="0"/>
              <a:t>优化线程池的线程数量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过大或过小的线程数量都无法发挥最优的</a:t>
            </a:r>
            <a:r>
              <a:rPr lang="zh-CN" altLang="en-US" dirty="0" smtClean="0"/>
              <a:t>系统性能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线程池数量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857" y="1309845"/>
            <a:ext cx="7914286" cy="25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PPT模板-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28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7574"/>
            <a:ext cx="8085584" cy="39604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同步和异步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</a:t>
            </a:r>
            <a:r>
              <a:rPr lang="zh-CN" altLang="en-US" dirty="0" smtClean="0"/>
              <a:t>方法一旦开始，必须等待方法调用返回后，才能继续后续的行为</a:t>
            </a:r>
          </a:p>
          <a:p>
            <a:pPr lvl="1"/>
            <a:r>
              <a:rPr lang="zh-CN" altLang="en-US" dirty="0" smtClean="0"/>
              <a:t>异步方法一旦开始，方法调用就会立即返回，调用者可以继续后续的操作，不会阻碍调用者的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dirty="0" smtClean="0"/>
              <a:t>并发与并行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多个任务是真是的同时在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</a:t>
            </a:r>
            <a:r>
              <a:rPr lang="zh-CN" altLang="en-US" dirty="0" smtClean="0"/>
              <a:t>任务交替</a:t>
            </a:r>
            <a:r>
              <a:rPr lang="zh-CN" altLang="en-US" dirty="0" smtClean="0"/>
              <a:t>的在执行，观察者看来像是并行在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临界区 </a:t>
            </a:r>
            <a:endParaRPr lang="en-US" altLang="zh-CN" sz="1600" dirty="0" smtClean="0"/>
          </a:p>
          <a:p>
            <a:pPr lvl="1"/>
            <a:r>
              <a:rPr lang="zh-CN" altLang="en-US" dirty="0" smtClean="0"/>
              <a:t>表示</a:t>
            </a:r>
            <a:r>
              <a:rPr lang="zh-CN" altLang="en-US" dirty="0" smtClean="0"/>
              <a:t>一种公共资源或者说是共享数据，可以被多个线程使用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阻塞（</a:t>
            </a:r>
            <a:r>
              <a:rPr lang="en-US" altLang="zh-CN" sz="1600" dirty="0" smtClean="0"/>
              <a:t>Blocking</a:t>
            </a:r>
            <a:r>
              <a:rPr lang="zh-CN" altLang="en-US" sz="1600" dirty="0" smtClean="0"/>
              <a:t>）和非阻塞（</a:t>
            </a:r>
            <a:r>
              <a:rPr lang="en-US" altLang="zh-CN" sz="1600" dirty="0" smtClean="0"/>
              <a:t>Non-Blocking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>
              <a:buNone/>
            </a:pPr>
            <a:r>
              <a:rPr lang="zh-CN" altLang="en-US" dirty="0" smtClean="0"/>
              <a:t>阻塞和非阻塞用来形容多线程间的相互影响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</a:t>
            </a:r>
            <a:r>
              <a:rPr lang="zh-CN" altLang="en-US" dirty="0" smtClean="0"/>
              <a:t>：一个线程占用了临界区资源，其他线程必须等待，导致线程</a:t>
            </a:r>
            <a:r>
              <a:rPr lang="zh-CN" altLang="en-US" dirty="0" smtClean="0"/>
              <a:t>挂起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zh-CN" altLang="en-US" dirty="0" smtClean="0"/>
              <a:t>阻塞：没有一个线程可以阻碍其他线程</a:t>
            </a:r>
            <a:r>
              <a:rPr lang="zh-CN" altLang="en-US" dirty="0" smtClean="0"/>
              <a:t>执行</a:t>
            </a:r>
            <a:endParaRPr lang="en-US" altLang="zh-CN" sz="16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死锁（</a:t>
            </a:r>
            <a:r>
              <a:rPr lang="en-US" altLang="zh-CN" sz="1600" dirty="0" smtClean="0"/>
              <a:t>Deadlock</a:t>
            </a:r>
            <a:r>
              <a:rPr lang="zh-CN" altLang="en-US" sz="1600" dirty="0" smtClean="0"/>
              <a:t>）、饥饿（</a:t>
            </a:r>
            <a:r>
              <a:rPr lang="en-US" altLang="zh-CN" sz="1600" dirty="0" smtClean="0"/>
              <a:t>Starvation</a:t>
            </a:r>
            <a:r>
              <a:rPr lang="zh-CN" altLang="en-US" sz="1600" dirty="0" smtClean="0"/>
              <a:t>）和活锁（</a:t>
            </a:r>
            <a:r>
              <a:rPr lang="en-US" altLang="zh-CN" sz="1600" dirty="0" err="1" smtClean="0"/>
              <a:t>Livelock</a:t>
            </a:r>
            <a:r>
              <a:rPr lang="zh-CN" altLang="en-US" sz="1600" dirty="0" smtClean="0"/>
              <a:t>） </a:t>
            </a:r>
            <a:endParaRPr lang="en-US" altLang="zh-CN" sz="1600" dirty="0" smtClean="0"/>
          </a:p>
          <a:p>
            <a:pPr lvl="1"/>
            <a:r>
              <a:rPr lang="zh-CN" altLang="en-US" dirty="0" smtClean="0"/>
              <a:t>死锁：多个线程彼此占用了各自需要的资源，而且彼此都不肯释放占用的资源</a:t>
            </a:r>
          </a:p>
          <a:p>
            <a:pPr lvl="1"/>
            <a:r>
              <a:rPr lang="zh-CN" altLang="en-US" dirty="0" smtClean="0"/>
              <a:t>饥饿：一个或者多个线程因种种原因无法获得所需的资源，导致一直无法执行</a:t>
            </a:r>
          </a:p>
          <a:p>
            <a:pPr lvl="1"/>
            <a:r>
              <a:rPr lang="zh-CN" altLang="en-US" dirty="0" smtClean="0"/>
              <a:t>活锁：两个或者多个线程主动释放资源给他人使用，资源不断的在两个线程中跳动，导致没有一个线程可以同时拿到所有资源而正常执行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48351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基本概念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024" y="220583"/>
            <a:ext cx="8085584" cy="421556"/>
          </a:xfrm>
        </p:spPr>
        <p:txBody>
          <a:bodyPr/>
          <a:lstStyle/>
          <a:p>
            <a:r>
              <a:rPr kumimoji="1" lang="zh-CN" altLang="en-US" dirty="0" smtClean="0"/>
              <a:t>并发级别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244" y="771550"/>
            <a:ext cx="8085584" cy="39604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由于临界区的存在，多线程之间的并发必须受到控制。根据控制并发的策略，可以把并发级别进行分类：阻塞、无饥饿、无障碍、无锁、无</a:t>
            </a:r>
            <a:r>
              <a:rPr lang="zh-CN" altLang="en-US" dirty="0" smtClean="0"/>
              <a:t>等待</a:t>
            </a:r>
            <a:endParaRPr lang="en-US" altLang="zh-CN" dirty="0" smtClean="0"/>
          </a:p>
          <a:p>
            <a:r>
              <a:rPr lang="zh-CN" altLang="en-US" dirty="0" smtClean="0"/>
              <a:t>阻塞 </a:t>
            </a:r>
            <a:br>
              <a:rPr lang="zh-CN" altLang="en-US" dirty="0" smtClean="0"/>
            </a:br>
            <a:r>
              <a:rPr lang="zh-CN" altLang="en-US" dirty="0" smtClean="0"/>
              <a:t>一个线程是阻塞的，那么在其他线程释放资源之前，当前线程会被挂起无法继续执行。</a:t>
            </a:r>
          </a:p>
          <a:p>
            <a:r>
              <a:rPr lang="zh-CN" altLang="en-US" dirty="0" smtClean="0"/>
              <a:t>无饥饿 </a:t>
            </a:r>
            <a:br>
              <a:rPr lang="zh-CN" altLang="en-US" dirty="0" smtClean="0"/>
            </a:br>
            <a:r>
              <a:rPr lang="zh-CN" altLang="en-US" dirty="0" smtClean="0"/>
              <a:t>不公平锁可能导致低优先级的线程产生饥饿，公平锁就不会产生饥饿。</a:t>
            </a:r>
          </a:p>
          <a:p>
            <a:r>
              <a:rPr lang="zh-CN" altLang="en-US" dirty="0" smtClean="0"/>
              <a:t>无障碍 </a:t>
            </a:r>
            <a:br>
              <a:rPr lang="zh-CN" altLang="en-US" dirty="0" smtClean="0"/>
            </a:br>
            <a:r>
              <a:rPr lang="zh-CN" altLang="en-US" dirty="0" smtClean="0"/>
              <a:t>无障碍是一种最弱的非阻塞调度。多个线程之间可能不会产生冲突，无障碍的执行，一旦检测到冲突，则进行回滚。</a:t>
            </a:r>
          </a:p>
          <a:p>
            <a:r>
              <a:rPr lang="zh-CN" altLang="en-US" dirty="0" smtClean="0"/>
              <a:t>无锁 </a:t>
            </a:r>
            <a:br>
              <a:rPr lang="zh-CN" altLang="en-US" dirty="0" smtClean="0"/>
            </a:br>
            <a:r>
              <a:rPr lang="zh-CN" altLang="en-US" dirty="0" smtClean="0"/>
              <a:t>所有线程都尝试对临界区进行访问，但必须保证有一个线程能够在有限步内完成操作离开临界区</a:t>
            </a:r>
          </a:p>
          <a:p>
            <a:r>
              <a:rPr lang="zh-CN" altLang="en-US" dirty="0" smtClean="0"/>
              <a:t>无等待 </a:t>
            </a:r>
            <a:br>
              <a:rPr lang="zh-CN" altLang="en-US" dirty="0" smtClean="0"/>
            </a:br>
            <a:r>
              <a:rPr lang="zh-CN" altLang="en-US" dirty="0" smtClean="0"/>
              <a:t>无锁只要求一个线程在有限步内完成操作，无等待要求所有的线程在有限步内完成操作，这样就不会产生饥饿问题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38244" y="771550"/>
            <a:ext cx="8085584" cy="3960440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为什么要提倡多线程编程，并行程序的好处？</a:t>
            </a:r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进程与线程，线程实现的方式？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并行程序的好处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发挥多核处理器的强大能力</a:t>
            </a:r>
            <a:endParaRPr lang="en-US" altLang="zh-CN" dirty="0" smtClean="0"/>
          </a:p>
          <a:p>
            <a:r>
              <a:rPr lang="zh-CN" altLang="en-US" dirty="0" smtClean="0"/>
              <a:t>建模的简单性</a:t>
            </a:r>
            <a:endParaRPr lang="en-US" altLang="zh-CN" dirty="0" smtClean="0"/>
          </a:p>
          <a:p>
            <a:r>
              <a:rPr lang="zh-CN" altLang="en-US" dirty="0" smtClean="0"/>
              <a:t>异步事件的简化处理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进程与线程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进程：是计算机中的程序关于某数据集合上的一次运行活动，是系统进行资源分配和调度的基本单位，是操作系统结构的基础，在当代面向线程设计的计算机结构中，进程是线程的容器。</a:t>
            </a:r>
          </a:p>
          <a:p>
            <a:r>
              <a:rPr lang="zh-CN" altLang="en-US" dirty="0" smtClean="0"/>
              <a:t>线程：线程是轻量级的进程，是程序执行的最小单位，各个线程可以共享进程的资源（内存地址、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等），又可以单独调度（线程是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调度的基本单位）。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线程的实现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使用内核线程实现 </a:t>
            </a:r>
            <a:endParaRPr lang="en-US" altLang="zh-CN" dirty="0" smtClean="0"/>
          </a:p>
          <a:p>
            <a:r>
              <a:rPr lang="zh-CN" altLang="en-US" dirty="0" smtClean="0"/>
              <a:t>使用用户线程实现 </a:t>
            </a:r>
            <a:endParaRPr lang="en-US" altLang="zh-CN" dirty="0" smtClean="0"/>
          </a:p>
          <a:p>
            <a:r>
              <a:rPr lang="zh-CN" altLang="en-US" dirty="0" smtClean="0"/>
              <a:t>使用用户线程加轻量级进程混合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线程的实现</a:t>
            </a:r>
            <a:br>
              <a:rPr lang="zh-CN" altLang="en-US" dirty="0" smtClean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线程在</a:t>
            </a:r>
            <a:r>
              <a:rPr lang="en-US" altLang="zh-CN" dirty="0" smtClean="0"/>
              <a:t>JDK 1.2</a:t>
            </a:r>
            <a:r>
              <a:rPr lang="zh-CN" altLang="en-US" dirty="0" smtClean="0"/>
              <a:t>之前， 是基于称为“绿色线程” （</a:t>
            </a:r>
            <a:r>
              <a:rPr lang="en-US" altLang="zh-CN" dirty="0" smtClean="0"/>
              <a:t>Green Threads</a:t>
            </a:r>
            <a:r>
              <a:rPr lang="zh-CN" altLang="en-US" dirty="0" smtClean="0"/>
              <a:t>） 的用户线程实现的， 而在</a:t>
            </a:r>
            <a:r>
              <a:rPr lang="en-US" altLang="zh-CN" dirty="0" smtClean="0"/>
              <a:t>JDK 1.2</a:t>
            </a:r>
            <a:r>
              <a:rPr lang="zh-CN" altLang="en-US" dirty="0" smtClean="0"/>
              <a:t>中</a:t>
            </a:r>
            <a:r>
              <a:rPr lang="zh-CN" altLang="en-US" dirty="0" smtClean="0"/>
              <a:t>，线程</a:t>
            </a:r>
            <a:r>
              <a:rPr lang="zh-CN" altLang="en-US" dirty="0" smtClean="0"/>
              <a:t>模型替换为基于操作系统原生线程模型来实现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因此， 在目前的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版本中， 操作系统支持怎样的线程模型</a:t>
            </a:r>
            <a:r>
              <a:rPr lang="zh-CN" altLang="en-US" dirty="0" smtClean="0"/>
              <a:t>，在</a:t>
            </a:r>
            <a:r>
              <a:rPr lang="zh-CN" altLang="en-US" dirty="0" smtClean="0"/>
              <a:t>很大程度上决定了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虚拟机的线程是怎样映射的， 这点在不同的平台上没有办法达成一致， 虚拟机规范中也</a:t>
            </a:r>
            <a:r>
              <a:rPr lang="zh-CN" altLang="en-US" dirty="0" smtClean="0"/>
              <a:t>并未</a:t>
            </a:r>
            <a:r>
              <a:rPr lang="zh-CN" altLang="en-US" dirty="0" smtClean="0"/>
              <a:t>限定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线程需要使用哪种线程模型来实现。 </a:t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1817</Words>
  <Application>Microsoft Office PowerPoint</Application>
  <PresentationFormat>全屏显示(16:9)</PresentationFormat>
  <Paragraphs>193</Paragraphs>
  <Slides>31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幻灯片 2</vt:lpstr>
      <vt:lpstr>幻灯片 3</vt:lpstr>
      <vt:lpstr>幻灯片 4</vt:lpstr>
      <vt:lpstr>并发级别</vt:lpstr>
      <vt:lpstr>幻灯片 6</vt:lpstr>
      <vt:lpstr>并行程序的好处</vt:lpstr>
      <vt:lpstr>进程与线程</vt:lpstr>
      <vt:lpstr>线程的实现</vt:lpstr>
      <vt:lpstr>Java对线程的基本操作</vt:lpstr>
      <vt:lpstr>线程的基本操作</vt:lpstr>
      <vt:lpstr>幻灯片 12</vt:lpstr>
      <vt:lpstr>多线程数据访问一致性和安全性</vt:lpstr>
      <vt:lpstr>Java内存模型（JMM）</vt:lpstr>
      <vt:lpstr>原子性、 可见性与有序性  </vt:lpstr>
      <vt:lpstr>Java有序性原则：happen-before规则</vt:lpstr>
      <vt:lpstr>volatile内存语义 </vt:lpstr>
      <vt:lpstr>互斥锁（synchronized）</vt:lpstr>
      <vt:lpstr>重入锁：ReentrantLock</vt:lpstr>
      <vt:lpstr>Condition条件</vt:lpstr>
      <vt:lpstr>CAS 比较交换，与众不同的并发策略</vt:lpstr>
      <vt:lpstr>AQS工作原理概要</vt:lpstr>
      <vt:lpstr>基于并发AQS的重入锁ReentrantLock流程</vt:lpstr>
      <vt:lpstr>线程复用：线程池</vt:lpstr>
      <vt:lpstr>Executors 提供四种方式创建线程池</vt:lpstr>
      <vt:lpstr>线程池默认实现：ThreadPoolExecutor</vt:lpstr>
      <vt:lpstr>任务队列的几种实现</vt:lpstr>
      <vt:lpstr>JDK提供的四种拒绝策略</vt:lpstr>
      <vt:lpstr>线程池的核心调度</vt:lpstr>
      <vt:lpstr>优化线程池的线程数量</vt:lpstr>
      <vt:lpstr>幻灯片 31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haosimin</dc:creator>
  <cp:lastModifiedBy>Administrator</cp:lastModifiedBy>
  <cp:revision>350</cp:revision>
  <dcterms:created xsi:type="dcterms:W3CDTF">2016-11-22T08:58:00Z</dcterms:created>
  <dcterms:modified xsi:type="dcterms:W3CDTF">2017-11-27T13:02:34Z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