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62" r:id="rId15"/>
    <p:sldMasterId id="2147483763" r:id="rId17"/>
    <p:sldMasterId id="2147483764" r:id="rId18"/>
  </p:sldMasterIdLst>
  <p:notesMasterIdLst>
    <p:notesMasterId r:id="rId19"/>
  </p:notesMasterIdLst>
  <p:handoutMasterIdLst>
    <p:handoutMasterId r:id="rId20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0253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MasterView">
  <p:normalViewPr showOutlineIcons="0">
    <p:restoredLeft sz="18783"/>
    <p:restoredTop sz="83221"/>
  </p:normalViewPr>
  <p:slideViewPr>
    <p:cSldViewPr>
      <p:cViewPr varScale="1">
        <p:scale>
          <a:sx n="96" d="100"/>
          <a:sy n="96" d="100"/>
        </p:scale>
        <p:origin x="-1776" y="-90"/>
      </p:cViewPr>
      <p:guideLst>
        <p:guide orient="horz" pos="2154"/>
        <p:guide pos="37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slideMaster" Target="slideMasters/slideMaster1.xml"  /><Relationship Id="rId16" Type="http://schemas.openxmlformats.org/officeDocument/2006/relationships/theme" Target="theme/theme1.xml"  /><Relationship Id="rId17" Type="http://schemas.openxmlformats.org/officeDocument/2006/relationships/slideMaster" Target="slideMasters/slideMaster2.xml"  /><Relationship Id="rId18" Type="http://schemas.openxmlformats.org/officeDocument/2006/relationships/slideMaster" Target="slideMasters/slideMaster3.xml"  /><Relationship Id="rId19" Type="http://schemas.openxmlformats.org/officeDocument/2006/relationships/notesMaster" Target="notesMasters/notesMaster1.xml"  /><Relationship Id="rId2" Type="http://schemas.openxmlformats.org/officeDocument/2006/relationships/slide" Target="slides/slide2.xml"  /><Relationship Id="rId20" Type="http://schemas.openxmlformats.org/officeDocument/2006/relationships/handoutMaster" Target="handoutMasters/handoutMaster1.xml"  /><Relationship Id="rId21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8101FA86-8D90-44CB-859B-1916FF84CB11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F450E784-2449-4FFD-AA69-3F5CFAA75BC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9485D7DA-4E3A-4651-A048-98EFD1461513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685800"/>
            <a:ext cx="6010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0520F390-0D24-4FAB-ACF5-8E6D3685AE35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>처음 html 화면이 보여지기 시작 할때 호출되는 함수 중 요소로 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텍스트 창에서 키를 누르면 호출되는 함수와 텍스트창이 포커스가 되면 공백으로 표시해주는 소스가 실행이 됩니다</a:t>
            </a:r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>처음 html 화면이 보여지기 시작 할때 호출되는 함수 중 요소로 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텍스트 창에서 키를 누르면 호출되는 함수와 텍스트창이 포커스가 되면 공백으로 표시해주는 소스가 실행이 됩니다</a:t>
            </a:r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10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11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01899" y="2130426"/>
            <a:ext cx="10221516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3797" y="3886200"/>
            <a:ext cx="841771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045" y="4800600"/>
            <a:ext cx="7215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57045" y="612775"/>
            <a:ext cx="72151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57045" y="5367338"/>
            <a:ext cx="7215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18352" y="274639"/>
            <a:ext cx="2705695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1266" y="274639"/>
            <a:ext cx="79166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01898" y="2130425"/>
            <a:ext cx="10221516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3797" y="3886200"/>
            <a:ext cx="841771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49916" y="4406900"/>
            <a:ext cx="102215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9916" y="2906713"/>
            <a:ext cx="102215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1265" y="1600200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2867" y="1600200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599724" y="1643063"/>
            <a:ext cx="10822782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1265" y="160020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2867" y="160020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99724" y="398422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11326" y="398422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045" y="4800600"/>
            <a:ext cx="7215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57045" y="612775"/>
            <a:ext cx="72151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57045" y="5367338"/>
            <a:ext cx="7215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025313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1265" y="274638"/>
            <a:ext cx="10822782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8410" y="2214563"/>
            <a:ext cx="6388470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18352" y="274638"/>
            <a:ext cx="2705695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1265" y="274638"/>
            <a:ext cx="79166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01898" y="2130425"/>
            <a:ext cx="10221516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3797" y="3886200"/>
            <a:ext cx="841771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49916" y="4406900"/>
            <a:ext cx="102215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9916" y="2906713"/>
            <a:ext cx="102215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1265" y="1600200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2867" y="1600200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01899" y="2130426"/>
            <a:ext cx="10221516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3797" y="3886200"/>
            <a:ext cx="841771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599724" y="1643063"/>
            <a:ext cx="10822782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1265" y="160020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2867" y="160020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99724" y="398422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11326" y="3984220"/>
            <a:ext cx="531118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045" y="4800600"/>
            <a:ext cx="7215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57045" y="612775"/>
            <a:ext cx="72151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57045" y="5367338"/>
            <a:ext cx="7215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025313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1265" y="274638"/>
            <a:ext cx="10822782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8410" y="2214563"/>
            <a:ext cx="6388470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18352" y="274638"/>
            <a:ext cx="2705695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1265" y="274638"/>
            <a:ext cx="79166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49917" y="4406901"/>
            <a:ext cx="102215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9917" y="2906713"/>
            <a:ext cx="102215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1266" y="1600201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2867" y="1600201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6" y="1535113"/>
            <a:ext cx="53132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266" y="2174875"/>
            <a:ext cx="53132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08693" y="1535113"/>
            <a:ext cx="53153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08693" y="2174875"/>
            <a:ext cx="53153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1266" y="273050"/>
            <a:ext cx="39562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1563" y="273051"/>
            <a:ext cx="67224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266" y="1435101"/>
            <a:ext cx="39562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slideLayout" Target="../slideLayouts/slideLayout23.xml"  /><Relationship Id="rId13" Type="http://schemas.openxmlformats.org/officeDocument/2006/relationships/slideLayout" Target="../slideLayouts/slideLayout24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Relationship Id="rId10" Type="http://schemas.openxmlformats.org/officeDocument/2006/relationships/slideLayout" Target="../slideLayouts/slideLayout33.xml"  /><Relationship Id="rId11" Type="http://schemas.openxmlformats.org/officeDocument/2006/relationships/slideLayout" Target="../slideLayouts/slideLayout34.xml"  /><Relationship Id="rId12" Type="http://schemas.openxmlformats.org/officeDocument/2006/relationships/slideLayout" Target="../slideLayouts/slideLayout35.xml"  /><Relationship Id="rId13" Type="http://schemas.openxmlformats.org/officeDocument/2006/relationships/slideLayout" Target="../slideLayouts/slideLayout36.xml"  /><Relationship Id="rId2" Type="http://schemas.openxmlformats.org/officeDocument/2006/relationships/slideLayout" Target="../slideLayouts/slideLayout25.xml"  /><Relationship Id="rId3" Type="http://schemas.openxmlformats.org/officeDocument/2006/relationships/slideLayout" Target="../slideLayouts/slideLayout26.xml"  /><Relationship Id="rId4" Type="http://schemas.openxmlformats.org/officeDocument/2006/relationships/slideLayout" Target="../slideLayouts/slideLayout27.xml"  /><Relationship Id="rId5" Type="http://schemas.openxmlformats.org/officeDocument/2006/relationships/slideLayout" Target="../slideLayouts/slideLayout28.xml"  /><Relationship Id="rId6" Type="http://schemas.openxmlformats.org/officeDocument/2006/relationships/slideLayout" Target="../slideLayouts/slideLayout29.xml"  /><Relationship Id="rId7" Type="http://schemas.openxmlformats.org/officeDocument/2006/relationships/slideLayout" Target="../slideLayouts/slideLayout30.xml"  /><Relationship Id="rId8" Type="http://schemas.openxmlformats.org/officeDocument/2006/relationships/slideLayout" Target="../slideLayouts/slideLayout31.xml"  /><Relationship Id="rId9" Type="http://schemas.openxmlformats.org/officeDocument/2006/relationships/slideLayout" Target="../slideLayouts/slideLayout3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1266" y="274638"/>
            <a:ext cx="10822782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6" y="1600201"/>
            <a:ext cx="10822782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1266" y="6356351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A302466-FE76-40E8-BE5D-598A609EDD2B}" type="datetimeFigureOut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08649" y="6356351"/>
            <a:ext cx="3808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8141" y="6356351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1265" y="274638"/>
            <a:ext cx="10822782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5" y="1600200"/>
            <a:ext cx="10822782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1265" y="6356350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08648" y="6356350"/>
            <a:ext cx="380801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8141" y="6356350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1265" y="274638"/>
            <a:ext cx="10822782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5" y="1600200"/>
            <a:ext cx="10822782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r>
              <a:rPr lang="en-US" altLang="ko-KR"/>
              <a:t>ddd\\</a:t>
            </a:r>
            <a:endParaRPr lang="en-US" altLang="ko-KR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1265" y="6356350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/>
              <a:pPr lvl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08648" y="6356350"/>
            <a:ext cx="380801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8141" y="6356350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notesSlide" Target="../notesSlides/notesSlide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1.png"  /><Relationship Id="rId4" Type="http://schemas.openxmlformats.org/officeDocument/2006/relationships/notesSlide" Target="../notesSlides/notesSlide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notesSlide" Target="../notesSlides/notesSlide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notesSlide" Target="../notesSlides/notesSlide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notesSlide" Target="../notesSlides/notesSlide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notesSlide" Target="../notesSlides/notesSlide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963" y="2780928"/>
            <a:ext cx="4383274" cy="817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48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캡스톤설계</a:t>
            </a:r>
            <a:endParaRPr lang="en-US" altLang="ko-KR" sz="4800" b="1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3271" y="3655150"/>
            <a:ext cx="3622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 b="1">
                <a:solidFill>
                  <a:schemeClr val="bg1">
                    <a:lumMod val="85000"/>
                  </a:schemeClr>
                </a:solidFill>
                <a:latin typeface="+mn-ea"/>
              </a:rPr>
              <a:t>SMUCON</a:t>
            </a:r>
            <a:endParaRPr lang="en-US" altLang="ko-KR" sz="2800" b="1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직사각형 1042"/>
          <p:cNvSpPr/>
          <p:nvPr/>
        </p:nvSpPr>
        <p:spPr>
          <a:xfrm>
            <a:off x="1223628" y="2966980"/>
            <a:ext cx="2916324" cy="1902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Planning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Design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Presentation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207" y="1340768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653826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380" y="229835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113" name="그룹 1"/>
          <p:cNvGrpSpPr/>
          <p:nvPr/>
        </p:nvGrpSpPr>
        <p:grpSpPr>
          <a:xfrm rot="0">
            <a:off x="1514594" y="980426"/>
            <a:ext cx="458338" cy="273563"/>
            <a:chOff x="4970979" y="2519936"/>
            <a:chExt cx="378792" cy="154419"/>
          </a:xfrm>
        </p:grpSpPr>
        <p:sp>
          <p:nvSpPr>
            <p:cNvPr id="4114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5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16" name="TextBox 16"/>
          <p:cNvSpPr txBox="1"/>
          <p:nvPr/>
        </p:nvSpPr>
        <p:spPr>
          <a:xfrm>
            <a:off x="1475656" y="836410"/>
            <a:ext cx="3342601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3200" b="1">
              <a:solidFill>
                <a:srgbClr val="272123"/>
              </a:solidFill>
            </a:endParaRPr>
          </a:p>
        </p:txBody>
      </p:sp>
      <p:sp>
        <p:nvSpPr>
          <p:cNvPr id="4117" name="TextBox 16"/>
          <p:cNvSpPr txBox="1"/>
          <p:nvPr/>
        </p:nvSpPr>
        <p:spPr>
          <a:xfrm>
            <a:off x="2087475" y="800708"/>
            <a:ext cx="4969048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ko-KR" altLang="en-US" sz="3200" b="1">
                <a:solidFill>
                  <a:srgbClr val="272123"/>
                </a:solidFill>
              </a:rPr>
              <a:t>음성 제어 대안</a:t>
            </a:r>
            <a:r>
              <a:rPr lang="en-US" altLang="ko-KR" sz="3200" b="1">
                <a:solidFill>
                  <a:srgbClr val="272123"/>
                </a:solidFill>
              </a:rPr>
              <a:t> </a:t>
            </a:r>
            <a:r>
              <a:rPr lang="ko-KR" altLang="en-US" sz="3200" b="1">
                <a:solidFill>
                  <a:srgbClr val="272123"/>
                </a:solidFill>
              </a:rPr>
              <a:t>(1)</a:t>
            </a:r>
            <a:endParaRPr lang="ko-KR" altLang="en-US" sz="3200" b="1">
              <a:solidFill>
                <a:srgbClr val="272123"/>
              </a:solidFill>
            </a:endParaRPr>
          </a:p>
        </p:txBody>
      </p:sp>
      <p:pic>
        <p:nvPicPr>
          <p:cNvPr id="4118" name="그림 41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2819" y="3212976"/>
            <a:ext cx="2391109" cy="1400370"/>
          </a:xfrm>
          <a:prstGeom prst="rect">
            <a:avLst/>
          </a:prstGeom>
        </p:spPr>
      </p:pic>
      <p:sp>
        <p:nvSpPr>
          <p:cNvPr id="4119" name="직사각형 4118"/>
          <p:cNvSpPr/>
          <p:nvPr/>
        </p:nvSpPr>
        <p:spPr>
          <a:xfrm>
            <a:off x="1440000" y="3139200"/>
            <a:ext cx="684000" cy="3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/>
            <a:endParaRPr lang="ko-KR" altLang="en-US"/>
          </a:p>
        </p:txBody>
      </p:sp>
      <p:sp>
        <p:nvSpPr>
          <p:cNvPr id="4121" name="직사각형 4120"/>
          <p:cNvSpPr txBox="1"/>
          <p:nvPr/>
        </p:nvSpPr>
        <p:spPr>
          <a:xfrm>
            <a:off x="1907654" y="5057172"/>
            <a:ext cx="3600450" cy="640080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/>
              <a:t>Button </a:t>
            </a:r>
            <a:r>
              <a:rPr lang="ko-KR" altLang="en-US"/>
              <a:t>생성 후 </a:t>
            </a:r>
            <a:endParaRPr lang="ko-KR" altLang="en-US"/>
          </a:p>
          <a:p>
            <a:pPr/>
            <a:r>
              <a:rPr lang="ko-KR" altLang="en-US"/>
              <a:t> - 클릭시 이벤트 발생</a:t>
            </a:r>
            <a:endParaRPr lang="ko-KR" altLang="en-US"/>
          </a:p>
        </p:txBody>
      </p:sp>
      <p:sp>
        <p:nvSpPr>
          <p:cNvPr id="4123" name="왼쪽 화살표 4125"/>
          <p:cNvSpPr/>
          <p:nvPr/>
        </p:nvSpPr>
        <p:spPr>
          <a:xfrm rot="10800000">
            <a:off x="4680012" y="3645024"/>
            <a:ext cx="864095" cy="75608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24" name="그림 4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4923" y="1538023"/>
            <a:ext cx="5215809" cy="4807300"/>
          </a:xfrm>
          <a:prstGeom prst="rect">
            <a:avLst/>
          </a:prstGeom>
        </p:spPr>
      </p:pic>
      <p:sp>
        <p:nvSpPr>
          <p:cNvPr id="4128" name="직사각형 4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10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직사각형 1042"/>
          <p:cNvSpPr/>
          <p:nvPr/>
        </p:nvSpPr>
        <p:spPr>
          <a:xfrm>
            <a:off x="1223628" y="2966980"/>
            <a:ext cx="2916324" cy="1902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Planning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Design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Presentation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207" y="1340768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653826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380" y="229835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113" name="그룹 1"/>
          <p:cNvGrpSpPr/>
          <p:nvPr/>
        </p:nvGrpSpPr>
        <p:grpSpPr>
          <a:xfrm rot="0">
            <a:off x="1514594" y="980426"/>
            <a:ext cx="458338" cy="273563"/>
            <a:chOff x="4970979" y="2519936"/>
            <a:chExt cx="378792" cy="154419"/>
          </a:xfrm>
        </p:grpSpPr>
        <p:sp>
          <p:nvSpPr>
            <p:cNvPr id="4114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5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16" name="TextBox 16"/>
          <p:cNvSpPr txBox="1"/>
          <p:nvPr/>
        </p:nvSpPr>
        <p:spPr>
          <a:xfrm>
            <a:off x="1475656" y="836410"/>
            <a:ext cx="3342601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3200" b="1">
              <a:solidFill>
                <a:srgbClr val="272123"/>
              </a:solidFill>
            </a:endParaRPr>
          </a:p>
        </p:txBody>
      </p:sp>
      <p:sp>
        <p:nvSpPr>
          <p:cNvPr id="4117" name="TextBox 16"/>
          <p:cNvSpPr txBox="1"/>
          <p:nvPr/>
        </p:nvSpPr>
        <p:spPr>
          <a:xfrm>
            <a:off x="2087475" y="800708"/>
            <a:ext cx="4969048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ko-KR" altLang="en-US" sz="3200" b="1">
                <a:solidFill>
                  <a:srgbClr val="272123"/>
                </a:solidFill>
              </a:rPr>
              <a:t>음성 제어 대안</a:t>
            </a:r>
            <a:r>
              <a:rPr lang="en-US" altLang="ko-KR" sz="3200" b="1">
                <a:solidFill>
                  <a:srgbClr val="272123"/>
                </a:solidFill>
              </a:rPr>
              <a:t> </a:t>
            </a:r>
            <a:r>
              <a:rPr lang="ko-KR" altLang="en-US" sz="3200" b="1">
                <a:solidFill>
                  <a:srgbClr val="272123"/>
                </a:solidFill>
              </a:rPr>
              <a:t>(2)</a:t>
            </a:r>
            <a:endParaRPr lang="ko-KR" altLang="en-US" sz="3200" b="1">
              <a:solidFill>
                <a:srgbClr val="272123"/>
              </a:solidFill>
            </a:endParaRPr>
          </a:p>
        </p:txBody>
      </p:sp>
      <p:pic>
        <p:nvPicPr>
          <p:cNvPr id="4118" name="그림 41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2819" y="3212976"/>
            <a:ext cx="2391109" cy="1400370"/>
          </a:xfrm>
          <a:prstGeom prst="rect">
            <a:avLst/>
          </a:prstGeom>
        </p:spPr>
      </p:pic>
      <p:sp>
        <p:nvSpPr>
          <p:cNvPr id="4119" name="직사각형 4118"/>
          <p:cNvSpPr/>
          <p:nvPr/>
        </p:nvSpPr>
        <p:spPr>
          <a:xfrm>
            <a:off x="1440000" y="3139200"/>
            <a:ext cx="684000" cy="3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/>
            <a:endParaRPr lang="ko-KR" altLang="en-US"/>
          </a:p>
        </p:txBody>
      </p:sp>
      <p:sp>
        <p:nvSpPr>
          <p:cNvPr id="4121" name="직사각형 4120"/>
          <p:cNvSpPr txBox="1"/>
          <p:nvPr/>
        </p:nvSpPr>
        <p:spPr>
          <a:xfrm>
            <a:off x="1907654" y="5057172"/>
            <a:ext cx="3600450" cy="640080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/>
              <a:t>Button </a:t>
            </a:r>
            <a:r>
              <a:rPr lang="ko-KR" altLang="en-US"/>
              <a:t>생성 후 </a:t>
            </a:r>
            <a:endParaRPr lang="ko-KR" altLang="en-US"/>
          </a:p>
          <a:p>
            <a:pPr/>
            <a:r>
              <a:rPr lang="ko-KR" altLang="en-US"/>
              <a:t> - 클릭시 이벤트 발생</a:t>
            </a:r>
            <a:endParaRPr lang="ko-KR" altLang="en-US"/>
          </a:p>
        </p:txBody>
      </p:sp>
      <p:sp>
        <p:nvSpPr>
          <p:cNvPr id="4123" name="왼쪽 화살표 4125"/>
          <p:cNvSpPr/>
          <p:nvPr/>
        </p:nvSpPr>
        <p:spPr>
          <a:xfrm rot="10800000">
            <a:off x="4680012" y="3645024"/>
            <a:ext cx="864095" cy="75608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4188" y="3068960"/>
            <a:ext cx="5436604" cy="1980386"/>
          </a:xfrm>
          <a:prstGeom prst="rect">
            <a:avLst/>
          </a:prstGeom>
        </p:spPr>
      </p:pic>
      <p:sp>
        <p:nvSpPr>
          <p:cNvPr id="4129" name="직사각형 4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11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963" y="3075057"/>
            <a:ext cx="4383274" cy="81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48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감사합니다</a:t>
            </a:r>
            <a:endParaRPr lang="en-US" altLang="ko-KR" sz="4800" b="1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264" y="2996952"/>
            <a:ext cx="4383274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4700" b="1">
                <a:solidFill>
                  <a:srgbClr val="272123"/>
                </a:solidFill>
                <a:latin typeface="+mj-ea"/>
                <a:ea typeface="+mj-ea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23998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1016732"/>
            <a:ext cx="5019322" cy="302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>
                <a:solidFill>
                  <a:srgbClr val="272123"/>
                </a:solidFill>
                <a:latin typeface="+mj-ea"/>
                <a:ea typeface="+mj-ea"/>
              </a:rPr>
              <a:t>ssl</a:t>
            </a:r>
            <a:endParaRPr lang="en-US" altLang="ko-KR" sz="1600"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ko-KR" sz="1600"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ko-KR" sz="1600"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ko-KR" sz="1600"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ko-KR" sz="1600"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>
                <a:solidFill>
                  <a:srgbClr val="272123"/>
                </a:solidFill>
                <a:latin typeface="+mj-ea"/>
                <a:ea typeface="+mj-ea"/>
              </a:rPr>
              <a:t>WebRtc </a:t>
            </a:r>
            <a:endParaRPr lang="en-US" altLang="ko-KR" sz="1600"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sz="1600"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573093" y="6697496"/>
            <a:ext cx="13171501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>
                <a:solidFill>
                  <a:schemeClr val="bg1">
                    <a:lumMod val="95000"/>
                  </a:schemeClr>
                </a:solidFill>
              </a:rPr>
              <a:t>CrePAS 6</a:t>
            </a:r>
            <a:r>
              <a:rPr lang="en-US" altLang="ko-KR" sz="700" baseline="3000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altLang="ko-KR" sz="700">
                <a:solidFill>
                  <a:schemeClr val="bg1">
                    <a:lumMod val="95000"/>
                  </a:schemeClr>
                </a:solidFill>
              </a:rPr>
              <a:t> the first session</a:t>
            </a:r>
            <a:endParaRPr lang="en-US" altLang="ko-KR" sz="7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573093" y="-27384"/>
            <a:ext cx="13171501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7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직사각형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4535995" y="2636912"/>
            <a:ext cx="5040561" cy="1100130"/>
            <a:chOff x="2768894" y="3151991"/>
            <a:chExt cx="3832822" cy="1100130"/>
          </a:xfrm>
        </p:grpSpPr>
        <p:sp>
          <p:nvSpPr>
            <p:cNvPr id="4" name="TextBox 3"/>
            <p:cNvSpPr txBox="1"/>
            <p:nvPr/>
          </p:nvSpPr>
          <p:spPr>
            <a:xfrm>
              <a:off x="2768894" y="3151991"/>
              <a:ext cx="3832822" cy="1100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bg1">
                    <a:lumMod val="95000"/>
                  </a:schemeClr>
                </a:buClr>
                <a:buFont typeface="Arial"/>
                <a:buNone/>
              </a:pPr>
              <a:r>
                <a:rPr lang="en-US" altLang="ko-KR" sz="4400" b="1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SSL - HTTPS</a:t>
              </a:r>
              <a:endParaRPr lang="en-US" altLang="ko-KR" sz="4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직사각형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8"/>
          <p:cNvSpPr/>
          <p:nvPr/>
        </p:nvSpPr>
        <p:spPr>
          <a:xfrm>
            <a:off x="-12207" y="1780219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6" name="직각 삼각형 9"/>
          <p:cNvSpPr/>
          <p:nvPr/>
        </p:nvSpPr>
        <p:spPr>
          <a:xfrm rot="5400000">
            <a:off x="936980" y="2093277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Planning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Design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Presentation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380" y="229835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29" name="그룹 1"/>
          <p:cNvGrpSpPr/>
          <p:nvPr/>
        </p:nvGrpSpPr>
        <p:grpSpPr>
          <a:xfrm rot="0">
            <a:off x="1514594" y="980426"/>
            <a:ext cx="458338" cy="273563"/>
            <a:chOff x="4970979" y="2519936"/>
            <a:chExt cx="378792" cy="154419"/>
          </a:xfrm>
        </p:grpSpPr>
        <p:sp>
          <p:nvSpPr>
            <p:cNvPr id="1030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1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2" name="TextBox 16"/>
          <p:cNvSpPr txBox="1"/>
          <p:nvPr/>
        </p:nvSpPr>
        <p:spPr>
          <a:xfrm>
            <a:off x="1475656" y="836410"/>
            <a:ext cx="3342601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rgbClr val="272123"/>
                </a:solidFill>
              </a:rPr>
              <a:t>SSL </a:t>
            </a:r>
            <a:r>
              <a:rPr lang="ko-KR" altLang="en-US" sz="3200" b="1">
                <a:solidFill>
                  <a:srgbClr val="272123"/>
                </a:solidFill>
              </a:rPr>
              <a:t>방식</a:t>
            </a:r>
            <a:endParaRPr lang="ko-KR" altLang="en-US" sz="3200" b="1">
              <a:solidFill>
                <a:srgbClr val="272123"/>
              </a:solidFill>
            </a:endParaRPr>
          </a:p>
        </p:txBody>
      </p:sp>
      <p:pic>
        <p:nvPicPr>
          <p:cNvPr id="1038" name="그림 10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5675" y="1444013"/>
            <a:ext cx="10045116" cy="5117335"/>
          </a:xfrm>
          <a:prstGeom prst="rect">
            <a:avLst/>
          </a:prstGeom>
        </p:spPr>
      </p:pic>
      <p:sp>
        <p:nvSpPr>
          <p:cNvPr id="1042" name="직사각형 10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직사각형 1044"/>
          <p:cNvSpPr/>
          <p:nvPr/>
        </p:nvSpPr>
        <p:spPr>
          <a:xfrm rot="21294946">
            <a:off x="6624418" y="3829724"/>
            <a:ext cx="4759014" cy="2638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3" name="직사각형 1042"/>
          <p:cNvSpPr/>
          <p:nvPr/>
        </p:nvSpPr>
        <p:spPr>
          <a:xfrm>
            <a:off x="6588224" y="3723066"/>
            <a:ext cx="4968552" cy="2808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4" name="직사각형 1043"/>
          <p:cNvSpPr/>
          <p:nvPr/>
        </p:nvSpPr>
        <p:spPr>
          <a:xfrm rot="436162">
            <a:off x="6756565" y="3848406"/>
            <a:ext cx="4759014" cy="2638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0" name="직사각형 1039"/>
          <p:cNvSpPr/>
          <p:nvPr/>
        </p:nvSpPr>
        <p:spPr>
          <a:xfrm>
            <a:off x="1835696" y="2492896"/>
            <a:ext cx="3852428" cy="19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/>
            <a:endParaRPr lang="ko-KR" altLang="en-US"/>
          </a:p>
        </p:txBody>
      </p:sp>
      <p:sp>
        <p:nvSpPr>
          <p:cNvPr id="1041" name="직사각형 1040"/>
          <p:cNvSpPr/>
          <p:nvPr/>
        </p:nvSpPr>
        <p:spPr>
          <a:xfrm rot="256598">
            <a:off x="1767035" y="2046669"/>
            <a:ext cx="4026116" cy="2171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2" name="직사각형 1041"/>
          <p:cNvSpPr/>
          <p:nvPr/>
        </p:nvSpPr>
        <p:spPr>
          <a:xfrm rot="21158576">
            <a:off x="1647570" y="1980929"/>
            <a:ext cx="4026116" cy="2171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5" name="직사각형 8"/>
          <p:cNvSpPr/>
          <p:nvPr/>
        </p:nvSpPr>
        <p:spPr>
          <a:xfrm>
            <a:off x="-12207" y="1780219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6" name="직각 삼각형 9"/>
          <p:cNvSpPr/>
          <p:nvPr/>
        </p:nvSpPr>
        <p:spPr>
          <a:xfrm rot="5400000">
            <a:off x="936980" y="2093277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Planning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Design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Presentation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380" y="229835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29" name="그룹 1"/>
          <p:cNvGrpSpPr/>
          <p:nvPr/>
        </p:nvGrpSpPr>
        <p:grpSpPr>
          <a:xfrm rot="0">
            <a:off x="1592373" y="1124744"/>
            <a:ext cx="458338" cy="273563"/>
            <a:chOff x="4970979" y="2519936"/>
            <a:chExt cx="378792" cy="154419"/>
          </a:xfrm>
        </p:grpSpPr>
        <p:sp>
          <p:nvSpPr>
            <p:cNvPr id="1030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1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2" name="TextBox 16"/>
          <p:cNvSpPr txBox="1"/>
          <p:nvPr/>
        </p:nvSpPr>
        <p:spPr>
          <a:xfrm>
            <a:off x="1553435" y="980728"/>
            <a:ext cx="3342601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rgbClr val="272123"/>
                </a:solidFill>
              </a:rPr>
              <a:t>Openssl</a:t>
            </a:r>
            <a:endParaRPr lang="en-US" altLang="ko-KR" sz="3200" b="1">
              <a:solidFill>
                <a:srgbClr val="272123"/>
              </a:solidFill>
            </a:endParaRPr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1700" y="2216147"/>
            <a:ext cx="3708412" cy="1932933"/>
          </a:xfrm>
          <a:prstGeom prst="rect">
            <a:avLst/>
          </a:prstGeom>
        </p:spPr>
      </p:pic>
      <p:sp>
        <p:nvSpPr>
          <p:cNvPr id="1038" name="위로 굽은 화살표 1037"/>
          <p:cNvSpPr/>
          <p:nvPr/>
        </p:nvSpPr>
        <p:spPr>
          <a:xfrm rot="5400000">
            <a:off x="4284051" y="4617216"/>
            <a:ext cx="1440160" cy="1512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  <a:ln>
            <a:gradFill flip="xy" rotWithShape="1">
              <a:gsLst>
                <a:gs pos="0">
                  <a:schemeClr val="accent6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/>
            <a:endParaRPr lang="ko-KR" altLang="en-US"/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7766" y="3975094"/>
            <a:ext cx="4212467" cy="2376264"/>
          </a:xfrm>
          <a:prstGeom prst="rect">
            <a:avLst/>
          </a:prstGeom>
        </p:spPr>
      </p:pic>
      <p:sp>
        <p:nvSpPr>
          <p:cNvPr id="1049" name="직사각형 10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Planning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Design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Presentation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207" y="872716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185774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380" y="229835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29" name="그룹 1"/>
          <p:cNvGrpSpPr/>
          <p:nvPr/>
        </p:nvGrpSpPr>
        <p:grpSpPr>
          <a:xfrm rot="0">
            <a:off x="1592373" y="1124744"/>
            <a:ext cx="458338" cy="273563"/>
            <a:chOff x="4970979" y="2519936"/>
            <a:chExt cx="378792" cy="154419"/>
          </a:xfrm>
        </p:grpSpPr>
        <p:sp>
          <p:nvSpPr>
            <p:cNvPr id="1030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1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2" name="TextBox 16"/>
          <p:cNvSpPr txBox="1"/>
          <p:nvPr/>
        </p:nvSpPr>
        <p:spPr>
          <a:xfrm>
            <a:off x="2339752" y="980728"/>
            <a:ext cx="4969048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ko-KR" sz="3200" b="1">
                <a:solidFill>
                  <a:srgbClr val="272123"/>
                </a:solidFill>
              </a:rPr>
              <a:t>WebRTC ssl</a:t>
            </a:r>
            <a:r>
              <a:rPr lang="ko-KR" altLang="en-US" sz="3200" b="1">
                <a:solidFill>
                  <a:srgbClr val="272123"/>
                </a:solidFill>
              </a:rPr>
              <a:t> 적용</a:t>
            </a:r>
            <a:r>
              <a:rPr lang="en-US" altLang="ko-KR" sz="3200" b="1">
                <a:solidFill>
                  <a:srgbClr val="272123"/>
                </a:solidFill>
              </a:rPr>
              <a:t> </a:t>
            </a:r>
            <a:endParaRPr lang="en-US" altLang="ko-KR" sz="3200" b="1">
              <a:solidFill>
                <a:srgbClr val="272123"/>
              </a:solidFill>
            </a:endParaRPr>
          </a:p>
        </p:txBody>
      </p:sp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109094">
            <a:off x="6446496" y="912286"/>
            <a:ext cx="5077049" cy="2854047"/>
          </a:xfrm>
          <a:prstGeom prst="rect">
            <a:avLst/>
          </a:prstGeom>
        </p:spPr>
      </p:pic>
      <p:pic>
        <p:nvPicPr>
          <p:cNvPr id="1036" name="그림 10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9652" y="1988840"/>
            <a:ext cx="7704348" cy="4437112"/>
          </a:xfrm>
          <a:prstGeom prst="rect">
            <a:avLst/>
          </a:prstGeom>
        </p:spPr>
      </p:pic>
      <p:sp>
        <p:nvSpPr>
          <p:cNvPr id="1040" name="직사각형 10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4355975" y="2528900"/>
            <a:ext cx="5040561" cy="1100316"/>
            <a:chOff x="2768894" y="3151991"/>
            <a:chExt cx="3832822" cy="1100316"/>
          </a:xfrm>
        </p:grpSpPr>
        <p:sp>
          <p:nvSpPr>
            <p:cNvPr id="4" name="TextBox 3"/>
            <p:cNvSpPr txBox="1"/>
            <p:nvPr/>
          </p:nvSpPr>
          <p:spPr>
            <a:xfrm>
              <a:off x="2768894" y="3151991"/>
              <a:ext cx="3832822" cy="11003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bg1">
                    <a:lumMod val="95000"/>
                  </a:schemeClr>
                </a:buClr>
                <a:buFont typeface="Arial"/>
                <a:buNone/>
              </a:pPr>
              <a:r>
                <a:rPr lang="en-US" altLang="ko-KR" sz="4400" b="1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WebRTC</a:t>
              </a:r>
              <a:endParaRPr lang="en-US" altLang="ko-KR" sz="4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직사각형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Planning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Design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Presentation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207" y="1340768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653826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380" y="229835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13" name="그림 41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9997" y="2348880"/>
            <a:ext cx="2333950" cy="2991267"/>
          </a:xfrm>
          <a:prstGeom prst="rect">
            <a:avLst/>
          </a:prstGeom>
        </p:spPr>
      </p:pic>
      <p:grpSp>
        <p:nvGrpSpPr>
          <p:cNvPr id="4114" name="그룹 1"/>
          <p:cNvGrpSpPr/>
          <p:nvPr/>
        </p:nvGrpSpPr>
        <p:grpSpPr>
          <a:xfrm rot="0">
            <a:off x="1592373" y="1124744"/>
            <a:ext cx="458338" cy="273563"/>
            <a:chOff x="4970979" y="2519936"/>
            <a:chExt cx="378792" cy="154419"/>
          </a:xfrm>
        </p:grpSpPr>
        <p:sp>
          <p:nvSpPr>
            <p:cNvPr id="4115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17" name="TextBox 16"/>
          <p:cNvSpPr txBox="1"/>
          <p:nvPr/>
        </p:nvSpPr>
        <p:spPr>
          <a:xfrm>
            <a:off x="2339752" y="980728"/>
            <a:ext cx="4969048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ko-KR" sz="3200" b="1">
                <a:solidFill>
                  <a:srgbClr val="272123"/>
                </a:solidFill>
              </a:rPr>
              <a:t>WebRtc</a:t>
            </a:r>
            <a:r>
              <a:rPr lang="ko-KR" altLang="en-US" sz="3200" b="1">
                <a:solidFill>
                  <a:srgbClr val="272123"/>
                </a:solidFill>
              </a:rPr>
              <a:t> 음성 제어</a:t>
            </a:r>
            <a:r>
              <a:rPr lang="en-US" altLang="ko-KR" sz="3200" b="1">
                <a:solidFill>
                  <a:srgbClr val="272123"/>
                </a:solidFill>
              </a:rPr>
              <a:t> </a:t>
            </a:r>
            <a:endParaRPr lang="en-US" altLang="ko-KR" sz="3200" b="1">
              <a:solidFill>
                <a:srgbClr val="272123"/>
              </a:solidFill>
            </a:endParaRPr>
          </a:p>
        </p:txBody>
      </p:sp>
      <p:grpSp>
        <p:nvGrpSpPr>
          <p:cNvPr id="4123" name="그룹 4122"/>
          <p:cNvGrpSpPr/>
          <p:nvPr/>
        </p:nvGrpSpPr>
        <p:grpSpPr>
          <a:xfrm rot="0">
            <a:off x="4139952" y="1692424"/>
            <a:ext cx="2124236" cy="3473152"/>
            <a:chOff x="4572000" y="1844824"/>
            <a:chExt cx="2124236" cy="3473152"/>
          </a:xfrm>
        </p:grpSpPr>
        <p:sp>
          <p:nvSpPr>
            <p:cNvPr id="4118" name="사다리꼴 4117"/>
            <p:cNvSpPr/>
            <p:nvPr/>
          </p:nvSpPr>
          <p:spPr>
            <a:xfrm rot="16200000">
              <a:off x="4517994" y="2366882"/>
              <a:ext cx="2232248" cy="2124236"/>
            </a:xfrm>
            <a:prstGeom prst="trapezoid">
              <a:avLst>
                <a:gd name="adj" fmla="val 3575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4119" name="직사각형 4118"/>
            <p:cNvSpPr/>
            <p:nvPr/>
          </p:nvSpPr>
          <p:spPr>
            <a:xfrm>
              <a:off x="4824028" y="1844824"/>
              <a:ext cx="216024" cy="3168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4120" name="직사각형 4119"/>
            <p:cNvSpPr/>
            <p:nvPr/>
          </p:nvSpPr>
          <p:spPr>
            <a:xfrm>
              <a:off x="5292080" y="1997224"/>
              <a:ext cx="216024" cy="3168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21" name="직사각형 4120"/>
            <p:cNvSpPr/>
            <p:nvPr/>
          </p:nvSpPr>
          <p:spPr>
            <a:xfrm>
              <a:off x="5760132" y="2149624"/>
              <a:ext cx="216024" cy="3168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22" name="직사각형 4121"/>
            <p:cNvSpPr/>
            <p:nvPr/>
          </p:nvSpPr>
          <p:spPr>
            <a:xfrm>
              <a:off x="6228184" y="2132856"/>
              <a:ext cx="216024" cy="3168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4288" y="1904234"/>
            <a:ext cx="4313185" cy="4117053"/>
          </a:xfrm>
          <a:prstGeom prst="rect">
            <a:avLst/>
          </a:prstGeom>
        </p:spPr>
      </p:pic>
      <p:sp>
        <p:nvSpPr>
          <p:cNvPr id="4126" name="왼쪽 화살표 4125"/>
          <p:cNvSpPr/>
          <p:nvPr/>
        </p:nvSpPr>
        <p:spPr>
          <a:xfrm>
            <a:off x="4572000" y="5121188"/>
            <a:ext cx="1656184" cy="75608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/>
            <a:endParaRPr lang="ko-KR" altLang="en-US"/>
          </a:p>
        </p:txBody>
      </p:sp>
      <p:cxnSp>
        <p:nvCxnSpPr>
          <p:cNvPr id="4127" name="직선 연결선 4126"/>
          <p:cNvCxnSpPr/>
          <p:nvPr/>
        </p:nvCxnSpPr>
        <p:spPr>
          <a:xfrm rot="5400000">
            <a:off x="5089919" y="5057827"/>
            <a:ext cx="952505" cy="86320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직선 연결선 4127"/>
          <p:cNvCxnSpPr/>
          <p:nvPr/>
        </p:nvCxnSpPr>
        <p:spPr>
          <a:xfrm rot="16200000" flipH="1">
            <a:off x="5097364" y="5065267"/>
            <a:ext cx="967382" cy="863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2" name="직사각형 4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직사각형 1039"/>
          <p:cNvSpPr/>
          <p:nvPr/>
        </p:nvSpPr>
        <p:spPr>
          <a:xfrm>
            <a:off x="5832140" y="4689140"/>
            <a:ext cx="4860540" cy="115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Planning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Design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29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272123"/>
                </a:solidFill>
              </a:rPr>
              <a:t>Presentation</a:t>
            </a:r>
            <a:endParaRPr lang="en-US" altLang="ko-KR" sz="1400">
              <a:solidFill>
                <a:srgbClr val="27212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207" y="1340768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653826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380" y="2298358"/>
            <a:ext cx="59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113" name="그룹 1"/>
          <p:cNvGrpSpPr/>
          <p:nvPr/>
        </p:nvGrpSpPr>
        <p:grpSpPr>
          <a:xfrm rot="0">
            <a:off x="1514594" y="980426"/>
            <a:ext cx="458338" cy="273563"/>
            <a:chOff x="4970979" y="2519936"/>
            <a:chExt cx="378792" cy="154419"/>
          </a:xfrm>
        </p:grpSpPr>
        <p:sp>
          <p:nvSpPr>
            <p:cNvPr id="4114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5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>
                <a:gd name="adj" fmla="val 50000"/>
              </a:avLst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16" name="TextBox 16"/>
          <p:cNvSpPr txBox="1"/>
          <p:nvPr/>
        </p:nvSpPr>
        <p:spPr>
          <a:xfrm>
            <a:off x="1475656" y="836410"/>
            <a:ext cx="3342601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3200" b="1">
              <a:solidFill>
                <a:srgbClr val="272123"/>
              </a:solidFill>
            </a:endParaRPr>
          </a:p>
        </p:txBody>
      </p:sp>
      <p:sp>
        <p:nvSpPr>
          <p:cNvPr id="4117" name="TextBox 16"/>
          <p:cNvSpPr txBox="1"/>
          <p:nvPr/>
        </p:nvSpPr>
        <p:spPr>
          <a:xfrm>
            <a:off x="2087475" y="800708"/>
            <a:ext cx="4969048" cy="5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ko-KR" altLang="en-US" sz="3200" b="1">
                <a:solidFill>
                  <a:srgbClr val="272123"/>
                </a:solidFill>
              </a:rPr>
              <a:t>대안</a:t>
            </a:r>
            <a:endParaRPr lang="ko-KR" altLang="en-US" sz="3200" b="1">
              <a:solidFill>
                <a:srgbClr val="272123"/>
              </a:solidFill>
            </a:endParaRPr>
          </a:p>
        </p:txBody>
      </p:sp>
      <p:sp>
        <p:nvSpPr>
          <p:cNvPr id="4121" name="직사각형 4120"/>
          <p:cNvSpPr txBox="1"/>
          <p:nvPr/>
        </p:nvSpPr>
        <p:spPr>
          <a:xfrm>
            <a:off x="2771775" y="2204864"/>
            <a:ext cx="3600450" cy="367058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 b="1"/>
              <a:t>ROOM</a:t>
            </a:r>
            <a:r>
              <a:rPr lang="ko-KR" altLang="en-US" b="1"/>
              <a:t> </a:t>
            </a:r>
            <a:r>
              <a:rPr lang="en-US" altLang="ko-KR" b="1"/>
              <a:t>USER LIST </a:t>
            </a:r>
            <a:r>
              <a:rPr lang="ko-KR" altLang="en-US" b="1"/>
              <a:t>테이블</a:t>
            </a:r>
            <a:endParaRPr lang="ko-KR" altLang="en-US" b="1"/>
          </a:p>
        </p:txBody>
      </p:sp>
      <p:sp>
        <p:nvSpPr>
          <p:cNvPr id="4123" name="왼쪽 화살표 4125"/>
          <p:cNvSpPr/>
          <p:nvPr/>
        </p:nvSpPr>
        <p:spPr>
          <a:xfrm rot="10800000">
            <a:off x="3923928" y="4689139"/>
            <a:ext cx="864095" cy="75608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56176" y="1268760"/>
            <a:ext cx="1764196" cy="1728192"/>
          </a:xfrm>
          <a:prstGeom prst="rect">
            <a:avLst/>
          </a:prstGeom>
        </p:spPr>
      </p:pic>
      <p:graphicFrame>
        <p:nvGraphicFramePr>
          <p:cNvPr id="4128" name="표 4127"/>
          <p:cNvGraphicFramePr>
            <a:graphicFrameLocks noGrp="1"/>
          </p:cNvGraphicFramePr>
          <p:nvPr/>
        </p:nvGraphicFramePr>
        <p:xfrm>
          <a:off x="1332148" y="2708920"/>
          <a:ext cx="595198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87995"/>
                <a:gridCol w="1487995"/>
                <a:gridCol w="1487995"/>
                <a:gridCol w="148799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유저 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  </a:t>
                      </a:r>
                      <a:r>
                        <a:rPr lang="ko-KR" altLang="en-US"/>
                        <a:t>ㆍㆍㆍ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ㆍㆍㆍ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방장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Hi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0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Hello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30" name="직사각형 4120"/>
          <p:cNvSpPr txBox="1"/>
          <p:nvPr/>
        </p:nvSpPr>
        <p:spPr>
          <a:xfrm>
            <a:off x="2951769" y="3933056"/>
            <a:ext cx="2664347" cy="36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>
                <a:solidFill>
                  <a:schemeClr val="tx1"/>
                </a:solidFill>
              </a:rPr>
              <a:t>방장 값이 1 이면 방장.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31" name="직사각형 4120"/>
          <p:cNvSpPr txBox="1"/>
          <p:nvPr/>
        </p:nvSpPr>
        <p:spPr>
          <a:xfrm>
            <a:off x="6300191" y="4844771"/>
            <a:ext cx="4248472" cy="90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b="1">
                <a:solidFill>
                  <a:schemeClr val="tx1"/>
                </a:solidFill>
              </a:rPr>
              <a:t>방장의 값이 </a:t>
            </a:r>
            <a:r>
              <a:rPr lang="ko-KR" altLang="en-US" b="1">
                <a:solidFill>
                  <a:srgbClr val="ff0000"/>
                </a:solidFill>
              </a:rPr>
              <a:t>1</a:t>
            </a:r>
            <a:r>
              <a:rPr lang="ko-KR" altLang="en-US" b="1">
                <a:solidFill>
                  <a:schemeClr val="tx1"/>
                </a:solidFill>
              </a:rPr>
              <a:t> 일 경우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endParaRPr lang="ko-KR" altLang="en-US" b="1">
              <a:solidFill>
                <a:srgbClr val="ff0000"/>
              </a:solidFill>
            </a:endParaRPr>
          </a:p>
          <a:p>
            <a:pPr/>
            <a:r>
              <a:rPr lang="ko-KR" altLang="en-US" b="1">
                <a:solidFill>
                  <a:srgbClr val="ff0000"/>
                </a:solidFill>
              </a:rPr>
              <a:t>   = 음소거 </a:t>
            </a:r>
            <a:r>
              <a:rPr lang="ko-KR" altLang="en-US" b="1">
                <a:solidFill>
                  <a:srgbClr val="000000"/>
                </a:solidFill>
              </a:rPr>
              <a:t>버튼을 </a:t>
            </a:r>
            <a:endParaRPr lang="ko-KR" altLang="en-US" b="1">
              <a:solidFill>
                <a:srgbClr val="000000"/>
              </a:solidFill>
            </a:endParaRPr>
          </a:p>
          <a:p>
            <a:pPr/>
            <a:r>
              <a:rPr lang="ko-KR" altLang="en-US" b="1">
                <a:solidFill>
                  <a:srgbClr val="ff0000"/>
                </a:solidFill>
              </a:rPr>
              <a:t>        보여줌 </a:t>
            </a:r>
            <a:r>
              <a:rPr lang="en-US" altLang="ko-KR" b="1">
                <a:solidFill>
                  <a:srgbClr val="ff0000"/>
                </a:solidFill>
              </a:rPr>
              <a:t>or </a:t>
            </a:r>
            <a:r>
              <a:rPr lang="ko-KR" altLang="en-US" b="1">
                <a:solidFill>
                  <a:srgbClr val="ff0000"/>
                </a:solidFill>
              </a:rPr>
              <a:t>이벤트 발생 설정 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137" name="직사각형 4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디자인 사용자 지정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디자인 사용자 지정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TotalTime>0</ep:TotalTime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2013-09-05T09:43:46.000</dcterms:created>
  <dc:creator>hp</dc:creator>
  <dc:description/>
  <cp:keywords/>
  <cp:lastModifiedBy>Choi</cp:lastModifiedBy>
  <dcterms:modified xsi:type="dcterms:W3CDTF">2016-03-20T14:00:37.263</dcterms:modified>
  <cp:revision>413</cp:revision>
  <dc:subject/>
  <dc:title>PowerPoint 프레젠테이션</dc:title>
</cp:coreProperties>
</file>