
<file path=[Content_Types].xml><?xml version="1.0" encoding="utf-8"?>
<Types xmlns="http://schemas.openxmlformats.org/package/2006/content-types"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Default Extension="jpeg" ContentType="image/jpeg"/>
  <Default Extension="png" ContentType="image/png"/>
  <Default Extension="rels" ContentType="application/vnd.openxmlformats-package.relationships+xml"/>
  <Default Extension="xml" ContentType="application/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officeDocument/2006/relationships/extended-properties" Target="docProps/app.xml"  /><Relationship Id="rId3" Type="http://schemas.openxmlformats.org/package/2006/relationships/metadata/core-properties" Target="docProps/core.xml"  /><Relationship Id="rId4" Type="http://schemas.openxmlformats.org/package/2006/relationships/metadata/thumbnail" Target="docProps/thumbnail.jpeg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65" r:id="rId16"/>
  </p:sldMasterIdLst>
  <p:notesMasterIdLst>
    <p:notesMasterId r:id="rId18"/>
  </p:notesMasterIdLst>
  <p:sldIdLst>
    <p:sldId id="257" r:id="rId1"/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DF2F87-84AD-4230-966E-E561DF79DAAB}" styleName="Generic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lt1"/>
            </a:lnRef>
          </a:top>
          <a:bottom>
            <a:lnRef idx="1">
              <a:schemeClr val="lt1"/>
            </a:lnRef>
          </a:bottom>
        </a:tcBdr>
        <a:fill>
          <a:solidFill>
            <a:schemeClr val="accent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lt1"/>
            </a:lnRef>
          </a:left>
          <a:right>
            <a:lnRef idx="2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2">
              <a:schemeClr val="l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3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gradFill rotWithShape="1">
            <a:gsLst>
              <a:gs pos="0">
                <a:schemeClr val="accent1">
                  <a:shade val="61000"/>
                  <a:satMod val="130000"/>
                </a:schemeClr>
              </a:gs>
              <a:gs pos="5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9000"/>
                  <a:satMod val="135000"/>
                </a:schemeClr>
              </a:gs>
            </a:gsLst>
            <a:lin ang="16200000" scaled="0"/>
          </a:gra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12481"/>
    <p:restoredTop sz="81365"/>
  </p:normalViewPr>
  <p:slideViewPr>
    <p:cSldViewPr>
      <p:cViewPr>
        <p:scale>
          <a:sx n="60" d="100"/>
          <a:sy n="60" d="100"/>
        </p:scale>
        <p:origin x="1812" y="102"/>
      </p:cViewPr>
      <p:guideLst>
        <p:guide orient="horz" pos="2157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" Target="slides/slide1.xml"  /><Relationship Id="rId10" Type="http://schemas.openxmlformats.org/officeDocument/2006/relationships/slide" Target="slides/slide10.xml"  /><Relationship Id="rId11" Type="http://schemas.openxmlformats.org/officeDocument/2006/relationships/slide" Target="slides/slide11.xml"  /><Relationship Id="rId12" Type="http://schemas.openxmlformats.org/officeDocument/2006/relationships/slide" Target="slides/slide12.xml"  /><Relationship Id="rId13" Type="http://schemas.openxmlformats.org/officeDocument/2006/relationships/slide" Target="slides/slide13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slideMaster" Target="slideMasters/slideMaster1.xml"  /><Relationship Id="rId17" Type="http://schemas.openxmlformats.org/officeDocument/2006/relationships/theme" Target="theme/theme1.xml"  /><Relationship Id="rId18" Type="http://schemas.openxmlformats.org/officeDocument/2006/relationships/notesMaster" Target="notesMasters/notesMaster1.xml"  /><Relationship Id="rId19" Type="http://schemas.openxmlformats.org/officeDocument/2006/relationships/tableStyles" Target="tableStyles.xml"  /><Relationship Id="rId2" Type="http://schemas.openxmlformats.org/officeDocument/2006/relationships/slide" Target="slides/slide2.xml"  /><Relationship Id="rId3" Type="http://schemas.openxmlformats.org/officeDocument/2006/relationships/slide" Target="slides/slide3.xml"  /><Relationship Id="rId4" Type="http://schemas.openxmlformats.org/officeDocument/2006/relationships/slide" Target="slides/slide4.xml"  /><Relationship Id="rId5" Type="http://schemas.openxmlformats.org/officeDocument/2006/relationships/slide" Target="slides/slide5.xml"  /><Relationship Id="rId6" Type="http://schemas.openxmlformats.org/officeDocument/2006/relationships/slide" Target="slides/slide6.xml"  /><Relationship Id="rId7" Type="http://schemas.openxmlformats.org/officeDocument/2006/relationships/slide" Target="slides/slide7.xml"  /><Relationship Id="rId8" Type="http://schemas.openxmlformats.org/officeDocument/2006/relationships/slide" Target="slides/slide8.xml"  /><Relationship Id="rId9" Type="http://schemas.openxmlformats.org/officeDocument/2006/relationships/slide" Target="slides/slide9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/>
            <a:fld id="{6B66AF79-A75C-473E-BDCE-31EB033D6587}" type="datetimeFigureOut">
              <a:rPr lang="ko-KR" altLang="en-US"/>
              <a:pPr/>
              <a:t>2016-03-08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/>
            <a:fld id="{AAB172EE-D62E-4BCE-85D5-D775BA91202E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0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2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3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5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6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7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8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9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>ㅇㅁㄴㅇㄴㅁㅇㅁㄴㅇㅁㄴ</a:t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/>
            <a:fld id="{AAB172EE-D62E-4BCE-85D5-D775BA91202E}" type="slidenum">
              <a:rPr lang="en-US" altLang="en-US"/>
              <a:pPr/>
              <a:t>1</a:t>
            </a:fld>
            <a:endParaRPr lang="en-US" altLang="en-US"/>
          </a:p>
        </p:txBody>
      </p:sp>
    </p:spTree>
  </p:cSld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>바퀴축의 구동모터가 분당 회전한 수</a:t>
            </a:r>
            <a:endParaRPr lang="ko-KR" altLang="en-US"/>
          </a:p>
          <a:p>
            <a:pPr/>
            <a:endParaRPr lang="ko-KR" altLang="en-US"/>
          </a:p>
          <a:p>
            <a:pPr/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/>
            <a:fld id="{AAB172EE-D62E-4BCE-85D5-D775BA91202E}" type="slidenum">
              <a:rPr lang="en-US" altLang="en-US"/>
              <a:pPr/>
              <a:t>10</a:t>
            </a:fld>
            <a:endParaRPr lang="en-US" altLang="en-US"/>
          </a:p>
        </p:txBody>
      </p:sp>
    </p:spTree>
  </p:cSld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>엔코더는 전기,전자쪽에서의 제어신호와 별도로, 기계가 실제로 어떻게 움직이고 있는가? 하는데 대한 정보,즉 실제 회전상황을 알게 해주는 '센서'입니다.  </a:t>
            </a:r>
            <a:endParaRPr lang="ko-KR" altLang="en-US"/>
          </a:p>
          <a:p>
            <a:pPr/>
            <a:endParaRPr lang="ko-KR" altLang="en-US"/>
          </a:p>
          <a:p>
            <a:pPr/>
            <a:r>
              <a:rPr lang="ko-KR" altLang="en-US"/>
              <a:t>실제 동작속도를 알려주는 장치</a:t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/>
            <a:fld id="{AAB172EE-D62E-4BCE-85D5-D775BA91202E}" type="slidenum">
              <a:rPr lang="en-US" altLang="en-US"/>
              <a:pPr/>
              <a:t>11</a:t>
            </a:fld>
            <a:endParaRPr lang="en-US" altLang="en-US"/>
          </a:p>
        </p:txBody>
      </p:sp>
    </p:spTree>
  </p:cSld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>모터의 회전수는 전압에 비례하고, 모터의 토크는 전류에 비례한다.</a:t>
            </a:r>
            <a:endParaRPr lang="ko-KR" altLang="en-US"/>
          </a:p>
          <a:p>
            <a:pPr/>
            <a:r>
              <a:rPr lang="ko-KR" altLang="en-US"/>
              <a:t>Destroyer에서 사용한 RB35GM 11type 1/50 모터(기어 감속비 g = 50)의 회전수와 전압의 관계를 측정한 대강의</a:t>
            </a:r>
            <a:endParaRPr lang="ko-KR" altLang="en-US"/>
          </a:p>
          <a:p>
            <a:pPr/>
            <a:r>
              <a:rPr lang="ko-KR" altLang="en-US"/>
              <a:t>결과는 다음과 같다. 이후 더 정밀한 측정이 필요하다</a:t>
            </a:r>
            <a:endParaRPr lang="ko-KR" altLang="en-US"/>
          </a:p>
          <a:p>
            <a:pPr/>
            <a:endParaRPr lang="ko-KR" altLang="en-US"/>
          </a:p>
          <a:p>
            <a:pPr/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/>
            <a:fld id="{AAB172EE-D62E-4BCE-85D5-D775BA91202E}" type="slidenum">
              <a:rPr lang="en-US" altLang="en-US"/>
              <a:pPr/>
              <a:t>12</a:t>
            </a:fld>
            <a:endParaRPr lang="en-US" altLang="en-US"/>
          </a:p>
        </p:txBody>
      </p:sp>
    </p:spTree>
  </p:cSld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endParaRPr lang="ko-KR" altLang="en-US"/>
          </a:p>
          <a:p>
            <a:pPr/>
            <a:endParaRPr lang="ko-KR" altLang="en-US"/>
          </a:p>
          <a:p>
            <a:pPr/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/>
            <a:fld id="{AAB172EE-D62E-4BCE-85D5-D775BA91202E}" type="slidenum">
              <a:rPr lang="en-US" altLang="en-US"/>
              <a:pPr/>
              <a:t>13</a:t>
            </a:fld>
            <a:endParaRPr lang="en-US" altLang="en-US"/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>각속도 = 원운동에서 단위 시간 동안에 회전한 각도를 말한다. △t시간 동안에 △θ만큼 회전하였을 때 각속도(ω)는 이다.</a:t>
            </a:r>
            <a:endParaRPr lang="ko-KR" altLang="en-US"/>
          </a:p>
          <a:p>
            <a:pPr/>
            <a:r>
              <a:rPr lang="ko-KR" altLang="en-US"/>
              <a:t>각속도 = 각속도는 로봇이 초당 몇 radian 만큼 회전하는가를 의미한다. </a:t>
            </a:r>
            <a:endParaRPr lang="ko-KR" altLang="en-US"/>
          </a:p>
          <a:p>
            <a:pPr/>
            <a:r>
              <a:rPr lang="ko-KR" altLang="en-US"/>
              <a:t>*초당 한바퀴 = 2파이(라디안/sec)</a:t>
            </a:r>
            <a:endParaRPr lang="ko-KR" altLang="en-US"/>
          </a:p>
          <a:p>
            <a:pPr/>
            <a:endParaRPr lang="ko-KR" altLang="en-US"/>
          </a:p>
          <a:p>
            <a:pPr/>
            <a:r>
              <a:rPr lang="ko-KR" altLang="en-US"/>
              <a:t>선속도 =초당 몇미터를 이동하였는가</a:t>
            </a:r>
            <a:endParaRPr lang="ko-KR" altLang="en-US"/>
          </a:p>
          <a:p>
            <a:pPr/>
            <a:r>
              <a:rPr lang="ko-KR" altLang="en-US"/>
              <a:t>예)반경이 r인 원을 초당 1회 회전할 때엔 선속도는 2파이r(m/sec)</a:t>
            </a:r>
            <a:endParaRPr lang="ko-KR" altLang="en-US"/>
          </a:p>
          <a:p>
            <a:pPr/>
            <a:endParaRPr lang="ko-KR" altLang="en-US"/>
          </a:p>
          <a:p>
            <a:pPr/>
            <a:r>
              <a:rPr lang="ko-KR" altLang="en-US"/>
              <a:t>둘의 관계 - 로봇이 r인 원주위를 각속도w로 회전하고 있을때 로봇의 선속도 v는 </a:t>
            </a:r>
            <a:endParaRPr lang="ko-KR" altLang="en-US"/>
          </a:p>
          <a:p>
            <a:pPr/>
            <a:r>
              <a:rPr lang="ko-KR" altLang="en-US"/>
              <a:t>v=wr=(2파이r)/T (m/sec)</a:t>
            </a:r>
            <a:endParaRPr lang="ko-KR" altLang="en-US"/>
          </a:p>
          <a:p>
            <a:pPr/>
            <a:endParaRPr lang="ko-KR" altLang="en-US"/>
          </a:p>
          <a:p>
            <a:pPr/>
            <a:r>
              <a:rPr lang="ko-KR" altLang="en-US"/>
              <a:t>왜냐하면, 로봇이 반경 인 원의 둘레를 각속도 t 초간 주행하였다면 로봇은 t</a:t>
            </a:r>
            <a:endParaRPr lang="ko-KR" altLang="en-US"/>
          </a:p>
          <a:p>
            <a:pPr/>
            <a:r>
              <a:rPr lang="ko-KR" altLang="en-US"/>
              <a:t>초간 원둘레 * ((각속도 * 시간) /2파이) 만큼의 거리를 주행하였으므로,</a:t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/>
            <a:fld id="{AAB172EE-D62E-4BCE-85D5-D775BA91202E}" type="slidenum">
              <a:rPr lang="en-US" altLang="en-US"/>
              <a:pPr/>
              <a:t>2</a:t>
            </a:fld>
            <a:endParaRPr lang="en-US" altLang="en-US"/>
          </a:p>
        </p:txBody>
      </p:sp>
    </p:spTree>
  </p:cSld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>v:vi=r:(r-d/2)</a:t>
            </a:r>
            <a:endParaRPr lang="ko-KR" altLang="en-US"/>
          </a:p>
          <a:p>
            <a:pPr/>
            <a:r>
              <a:rPr lang="ko-KR" altLang="en-US"/>
              <a:t>v:vo=r:(r+d/2)</a:t>
            </a:r>
            <a:endParaRPr lang="ko-KR" altLang="en-US"/>
          </a:p>
          <a:p>
            <a:pPr/>
            <a:r>
              <a:rPr lang="ko-KR" altLang="en-US"/>
              <a:t>의 비례관계를 가짐</a:t>
            </a:r>
            <a:endParaRPr lang="ko-KR" altLang="en-US"/>
          </a:p>
          <a:p>
            <a:pPr/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/>
            <a:fld id="{AAB172EE-D62E-4BCE-85D5-D775BA91202E}" type="slidenum">
              <a:rPr lang="en-US" altLang="en-US"/>
              <a:pPr/>
              <a:t>3</a:t>
            </a:fld>
            <a:endParaRPr lang="en-US" altLang="en-US"/>
          </a:p>
        </p:txBody>
      </p:sp>
    </p:spTree>
  </p:cSld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endParaRPr lang="ko-KR" altLang="en-US"/>
          </a:p>
          <a:p>
            <a:pPr/>
            <a:endParaRPr lang="ko-KR" altLang="en-US"/>
          </a:p>
          <a:p>
            <a:pPr/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/>
            <a:fld id="{AAB172EE-D62E-4BCE-85D5-D775BA91202E}" type="slidenum">
              <a:rPr lang="en-US" altLang="en-US"/>
              <a:pPr/>
              <a:t>4</a:t>
            </a:fld>
            <a:endParaRPr lang="en-US" altLang="en-US"/>
          </a:p>
        </p:txBody>
      </p:sp>
    </p:spTree>
  </p:cSld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endParaRPr lang="ko-KR" altLang="en-US"/>
          </a:p>
          <a:p>
            <a:pPr/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/>
            <a:fld id="{AAB172EE-D62E-4BCE-85D5-D775BA91202E}" type="slidenum">
              <a:rPr lang="en-US" altLang="en-US"/>
              <a:pPr/>
              <a:t>5</a:t>
            </a:fld>
            <a:endParaRPr lang="en-US" altLang="en-US"/>
          </a:p>
        </p:txBody>
      </p:sp>
    </p:spTree>
  </p:cSld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endParaRPr lang="ko-KR" altLang="en-US"/>
          </a:p>
          <a:p>
            <a:pPr/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/>
            <a:fld id="{AAB172EE-D62E-4BCE-85D5-D775BA91202E}" type="slidenum">
              <a:rPr lang="en-US" altLang="en-US"/>
              <a:pPr/>
              <a:t>6</a:t>
            </a:fld>
            <a:endParaRPr lang="en-US" altLang="en-US"/>
          </a:p>
        </p:txBody>
      </p:sp>
    </p:spTree>
  </p:cSld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endParaRPr lang="ko-KR" altLang="en-US"/>
          </a:p>
          <a:p>
            <a:pPr/>
            <a:endParaRPr lang="ko-KR" altLang="en-US"/>
          </a:p>
          <a:p>
            <a:pPr/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/>
            <a:fld id="{AAB172EE-D62E-4BCE-85D5-D775BA91202E}" type="slidenum">
              <a:rPr lang="en-US" altLang="en-US"/>
              <a:pPr/>
              <a:t>7</a:t>
            </a:fld>
            <a:endParaRPr lang="en-US" altLang="en-US"/>
          </a:p>
        </p:txBody>
      </p:sp>
    </p:spTree>
  </p:cSld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>바퀴축의 구동모터가 분당 회전한 수</a:t>
            </a:r>
            <a:endParaRPr lang="ko-KR" altLang="en-US"/>
          </a:p>
          <a:p>
            <a:pPr/>
            <a:endParaRPr lang="ko-KR" altLang="en-US"/>
          </a:p>
          <a:p>
            <a:pPr/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/>
            <a:fld id="{AAB172EE-D62E-4BCE-85D5-D775BA91202E}" type="slidenum">
              <a:rPr lang="en-US" altLang="en-US"/>
              <a:pPr/>
              <a:t>8</a:t>
            </a:fld>
            <a:endParaRPr lang="en-US" altLang="en-US"/>
          </a:p>
        </p:txBody>
      </p:sp>
    </p:spTree>
  </p:cSld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>바퀴축의 구동모터가 분당 회전한 수</a:t>
            </a:r>
            <a:endParaRPr lang="ko-KR" altLang="en-US"/>
          </a:p>
          <a:p>
            <a:pPr/>
            <a:endParaRPr lang="ko-KR" altLang="en-US"/>
          </a:p>
          <a:p>
            <a:pPr/>
            <a:r>
              <a:rPr lang="ko-KR" altLang="en-US"/>
              <a:t>크랭크축에서 발생한 엔진의 출력이 변속기 안에서 구동력으로 변환될 때 각 기어의 비율.</a:t>
            </a:r>
            <a:endParaRPr lang="ko-KR" altLang="en-US"/>
          </a:p>
          <a:p>
            <a:pPr/>
            <a:endParaRPr lang="ko-KR" altLang="en-US"/>
          </a:p>
          <a:p>
            <a:pPr/>
            <a:r>
              <a:rPr lang="ko-KR" altLang="en-US"/>
              <a:t>서로 맞물리는 기어에 있어서, 큰 기어의 잇수를 작은 기어의 잇수로 나눈 값.</a:t>
            </a:r>
            <a:endParaRPr lang="ko-KR" altLang="en-US"/>
          </a:p>
          <a:p>
            <a:pPr/>
            <a:endParaRPr lang="ko-KR" altLang="en-US"/>
          </a:p>
          <a:p>
            <a:pPr/>
            <a:r>
              <a:rPr lang="ko-KR" altLang="en-US"/>
              <a:t>기어비 - 1:1 기어의 톱니 갯수가 같아서, 한 축이 1회전할 때 맞물려 연결된 기어를 통해 이어져간 회전력을 받아 움직이는 또 다른 한 축이 또한 정확히 1회전함</a:t>
            </a:r>
            <a:endParaRPr lang="ko-KR" altLang="en-US"/>
          </a:p>
          <a:p>
            <a:pPr/>
            <a:r>
              <a:rPr lang="ko-KR" altLang="en-US"/>
              <a:t>10:1 기어의 톱니 갯수가 한 쪽이 10개이면 또 다른 쪽은 100개 - 한쪽이 10회전을 해야 다른 쪽은 1회전을 함 (저속회전)</a:t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/>
            <a:fld id="{AAB172EE-D62E-4BCE-85D5-D775BA91202E}" type="slidenum">
              <a:rPr lang="en-US" altLang="en-US"/>
              <a:pPr/>
              <a:t>9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Relationship Id="rId3" Type="http://schemas.openxmlformats.org/officeDocument/2006/relationships/image" Target="../media/image2.pn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preserve="1" userDrawn="1">
  <p:cSld name="제목 슬라이드">
    <p:bg>
      <p:bgPr shadeToTitle="0">
        <a:blipFill dpi="0" rotWithShape="1">
          <a:blip r:embed="rId2">
            <a:lum/>
          </a:blip>
          <a:srcRect/>
          <a:stretch>
            <a:fillRect l="-17000" r="-17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 lnSpcReduction="0"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/>
            <a:fld id="{3AD9019A-B52A-49DF-BAE0-3F5C0AB9030A}" type="datetimeFigureOut">
              <a:rPr lang="ko-KR" altLang="en-US"/>
              <a:pPr/>
              <a:t>2016-03-08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4925" y="6453188"/>
            <a:ext cx="388937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/>
            <a:fld id="{6F669C21-B9A6-4E3E-92EF-950F4E17C0CC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/>
            <a:fld id="{8BD1E087-7787-4A9D-8D7F-92F0F1A5917E}" type="datetimeFigureOut">
              <a:rPr lang="ko-KR" altLang="en-US"/>
              <a:pPr/>
              <a:t>2016-03-08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4925" y="6453188"/>
            <a:ext cx="388937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/>
            <a:fld id="{83CAD510-F72F-49EC-8743-EBAC332D69AE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/>
            <a:fld id="{37FEBA86-E8D9-45A5-BA34-0114CE0339D8}" type="datetimeFigureOut">
              <a:rPr lang="ko-KR" altLang="en-US"/>
              <a:pPr/>
              <a:t>2016-03-08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4925" y="6453188"/>
            <a:ext cx="388937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/>
            <a:fld id="{08DF454C-8E21-4F4B-B106-29A366DC3418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사용자 지정 레이아웃" preserve="1" userDrawn="1">
  <p:cSld name="사용자 지정 레이아웃">
    <p:bg>
      <p:bgPr shadeToTitle="0">
        <a:blipFill dpi="0" rotWithShape="1">
          <a:blip r:embed="rId2">
            <a:lum/>
          </a:blip>
          <a:srcRect/>
          <a:stretch>
            <a:fillRect l="-17000" r="-17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5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95288" y="1412875"/>
            <a:ext cx="3089275" cy="1544638"/>
          </a:xfrm>
          <a:prstGeom prst="rect">
            <a:avLst/>
          </a:prstGeom>
          <a:noFill/>
          <a:ln w="9525">
            <a:noFill/>
            <a:miter/>
          </a:ln>
        </p:spPr>
      </p:pic>
      <p:cxnSp>
        <p:nvCxnSpPr>
          <p:cNvPr id="3" name="직선 연결선 2"/>
          <p:cNvCxnSpPr/>
          <p:nvPr/>
        </p:nvCxnSpPr>
        <p:spPr>
          <a:xfrm>
            <a:off x="4211638" y="1628775"/>
            <a:ext cx="0" cy="4464050"/>
          </a:xfrm>
          <a:prstGeom prst="line">
            <a:avLst/>
          </a:prstGeom>
          <a:ln w="254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6013" y="620713"/>
            <a:ext cx="2951162" cy="36036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187624" y="399802"/>
            <a:ext cx="5184576" cy="436910"/>
          </a:xfrm>
        </p:spPr>
        <p:txBody>
          <a:bodyPr>
            <a:normAutofit lnSpcReduction="0"/>
          </a:bodyPr>
          <a:lstStyle>
            <a:lvl1pPr algn="l">
              <a:defRPr sz="3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21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21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21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/>
            <a:fld id="{3919681D-D84F-4D54-84DA-18C6F560276A}" type="datetimeFigureOut">
              <a:rPr lang="ko-KR" altLang="en-US"/>
              <a:pPr/>
              <a:t>2016-03-08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4925" y="6453188"/>
            <a:ext cx="388937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/>
            <a:fld id="{0B44E597-B197-4500-B229-8E54DB61B761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5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-36513" y="-26988"/>
            <a:ext cx="9180513" cy="6884988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/>
            <a:fld id="{8193D5FA-D540-4275-A3BD-19DF913E89BD}" type="datetimeFigureOut">
              <a:rPr lang="ko-KR" altLang="en-US"/>
              <a:pPr/>
              <a:t>2016-03-08</a:t>
            </a:fld>
            <a:endParaRPr lang="ko-KR" altLang="en-US"/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4925" y="6453188"/>
            <a:ext cx="388937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8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/>
            <a:fld id="{8B3B0CE3-B2D7-4B02-8CE4-80AB3D1C5E25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/>
            <a:fld id="{C1CA6A95-3461-4D1E-A01C-B8225FBADC8F}" type="datetimeFigureOut">
              <a:rPr lang="ko-KR" altLang="en-US"/>
              <a:pPr/>
              <a:t>2016-03-08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4925" y="6453188"/>
            <a:ext cx="388937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/>
            <a:fld id="{8F9852C4-6289-4598-94D6-6BFD373011AA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/>
            <a:fld id="{CB624574-2898-48D4-A86A-9E11E6B8BE75}" type="datetimeFigureOut">
              <a:rPr lang="ko-KR" altLang="en-US"/>
              <a:pPr/>
              <a:t>2016-03-08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4925" y="6453188"/>
            <a:ext cx="388937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/>
            <a:fld id="{4F994765-7AB2-415B-A5F9-F82B4A583D4C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/>
            <a:fld id="{F03B8EDC-54DE-4747-8CB7-E3937B825A8D}" type="datetimeFigureOut">
              <a:rPr lang="ko-KR" altLang="en-US"/>
              <a:pPr/>
              <a:t>2016-03-08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4925" y="6453188"/>
            <a:ext cx="388937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/>
            <a:fld id="{D738FAEC-96D2-4635-9519-03624A91F9E8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/>
            <a:fld id="{C555D9AE-2B9A-45A4-BD21-4F7F65D3FC7A}" type="datetimeFigureOut">
              <a:rPr lang="ko-KR" altLang="en-US"/>
              <a:pPr/>
              <a:t>2016-03-08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4925" y="6453188"/>
            <a:ext cx="388937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/>
            <a:fld id="{DFD389C4-C354-4A8D-8A83-E6DFB9B8BD2C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13" Type="http://schemas.openxmlformats.org/officeDocument/2006/relationships/slideLayout" Target="../slideLayouts/slideLayout12.xml"  /><Relationship Id="rId14" Type="http://schemas.openxmlformats.org/officeDocument/2006/relationships/image" Target="../media/image4.png"  /><Relationship Id="rId15" Type="http://schemas.openxmlformats.org/officeDocument/2006/relationships/image" Target="../media/image5.png"  /><Relationship Id="rId16" Type="http://schemas.openxmlformats.org/officeDocument/2006/relationships/image" Target="../media/image6.png"  /><Relationship Id="rId2" Type="http://schemas.openxmlformats.org/officeDocument/2006/relationships/slideLayout" Target="../slideLayouts/slideLayout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ROS template">
    <p:bg>
      <p:bgPr shadeToTitle="0">
        <a:blipFill dpi="0" rotWithShape="0">
          <a:blip r:embed="rId14"/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pic>
        <p:nvPicPr>
          <p:cNvPr id="1028" name="그림 6"/>
          <p:cNvPicPr>
            <a:picLocks noChangeAspect="1"/>
          </p:cNvPicPr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7667625" y="115888"/>
            <a:ext cx="1362075" cy="390525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029" name="그림 9"/>
          <p:cNvPicPr>
            <a:picLocks noChangeAspect="1"/>
          </p:cNvPicPr>
          <p:nvPr/>
        </p:nvPicPr>
        <p:blipFill rotWithShape="1">
          <a:blip r:embed="rId16"/>
          <a:srcRect/>
          <a:stretch>
            <a:fillRect/>
          </a:stretch>
        </p:blipFill>
        <p:spPr>
          <a:xfrm>
            <a:off x="468313" y="6461125"/>
            <a:ext cx="3382962" cy="35242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0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9.png"  /><Relationship Id="rId3" Type="http://schemas.openxmlformats.org/officeDocument/2006/relationships/notesSlide" Target="../notesSlides/notesSlide13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7.jpeg"  /><Relationship Id="rId3" Type="http://schemas.openxmlformats.org/officeDocument/2006/relationships/notesSlide" Target="../notesSlides/notesSlide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4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5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6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8.jpeg"  /><Relationship Id="rId3" Type="http://schemas.openxmlformats.org/officeDocument/2006/relationships/notesSlide" Target="../notesSlides/notesSlide8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9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41469" y="2633900"/>
            <a:ext cx="213607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ko-KR" altLang="en-US" sz="3600" b="1">
                <a:solidFill>
                  <a:srgbClr val="3f3f3f"/>
                </a:solidFill>
                <a:latin typeface="Arial"/>
                <a:ea typeface="+mn-ea"/>
                <a:cs typeface="Arial"/>
              </a:rPr>
              <a:t>모터 제어</a:t>
            </a:r>
            <a:endParaRPr lang="ko-KR" altLang="en-US" sz="3600" b="1">
              <a:solidFill>
                <a:srgbClr val="3f3f3f"/>
              </a:solidFill>
              <a:latin typeface="Arial"/>
              <a:ea typeface="+mn-ea"/>
              <a:cs typeface="Arial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00113" y="2633663"/>
            <a:ext cx="0" cy="1558925"/>
          </a:xfrm>
          <a:prstGeom prst="line">
            <a:avLst/>
          </a:prstGeom>
          <a:ln w="254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8054975" y="2633663"/>
            <a:ext cx="0" cy="1558925"/>
          </a:xfrm>
          <a:prstGeom prst="line">
            <a:avLst/>
          </a:prstGeom>
          <a:ln w="254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41" name="그룹 11"/>
          <p:cNvGrpSpPr/>
          <p:nvPr/>
        </p:nvGrpSpPr>
        <p:grpSpPr>
          <a:xfrm rot="0">
            <a:off x="1041394" y="3228973"/>
            <a:ext cx="7041520" cy="1312547"/>
            <a:chOff x="1041469" y="3228987"/>
            <a:chExt cx="7041399" cy="1312433"/>
          </a:xfrm>
        </p:grpSpPr>
        <p:sp>
          <p:nvSpPr>
            <p:cNvPr id="5" name="직사각형 4"/>
            <p:cNvSpPr/>
            <p:nvPr/>
          </p:nvSpPr>
          <p:spPr>
            <a:xfrm>
              <a:off x="1041469" y="3228987"/>
              <a:ext cx="2306398" cy="5219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900">
                  <a:solidFill>
                    <a:srgbClr val="3f3f3f"/>
                  </a:solidFill>
                  <a:latin typeface="Arial"/>
                  <a:ea typeface="+mn-ea"/>
                  <a:cs typeface="Arial"/>
                </a:rPr>
                <a:t>상명대학교</a:t>
              </a:r>
              <a:endParaRPr lang="en-US" altLang="ko-KR" sz="2900">
                <a:solidFill>
                  <a:srgbClr val="3f3f3f"/>
                </a:solidFill>
                <a:latin typeface="Arial"/>
                <a:ea typeface="+mn-ea"/>
                <a:cs typeface="Arial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041474" y="3607939"/>
              <a:ext cx="3126687" cy="5239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900">
                  <a:solidFill>
                    <a:srgbClr val="3f3f3f"/>
                  </a:solidFill>
                  <a:latin typeface="Arial"/>
                  <a:ea typeface="+mn-ea"/>
                  <a:cs typeface="Arial"/>
                </a:rPr>
                <a:t>소프트웨어공학과</a:t>
              </a:r>
              <a:endParaRPr lang="ko-KR" altLang="en-US" sz="2900">
                <a:solidFill>
                  <a:srgbClr val="3f3f3f"/>
                </a:solidFill>
                <a:latin typeface="Arial"/>
                <a:ea typeface="+mn-ea"/>
                <a:cs typeface="Arial"/>
              </a:endParaRPr>
            </a:p>
          </p:txBody>
        </p:sp>
        <p:grpSp>
          <p:nvGrpSpPr>
            <p:cNvPr id="14344" name="그룹 8"/>
            <p:cNvGrpSpPr/>
            <p:nvPr/>
          </p:nvGrpSpPr>
          <p:grpSpPr>
            <a:xfrm rot="0">
              <a:off x="6372020" y="3363343"/>
              <a:ext cx="1710848" cy="1178076"/>
              <a:chOff x="8067142" y="3072661"/>
              <a:chExt cx="1710848" cy="1178076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8067144" y="3072661"/>
                <a:ext cx="1710846" cy="44471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ko-KR" sz="2400" b="1">
                    <a:solidFill>
                      <a:srgbClr val="3f3f3f"/>
                    </a:solidFill>
                    <a:latin typeface="Arial"/>
                    <a:ea typeface="+mn-ea"/>
                    <a:cs typeface="Arial"/>
                  </a:rPr>
                  <a:t>201</a:t>
                </a:r>
                <a:r>
                  <a:rPr lang="ko-KR" altLang="en-US" sz="2400" b="1">
                    <a:solidFill>
                      <a:srgbClr val="3f3f3f"/>
                    </a:solidFill>
                    <a:latin typeface="Arial"/>
                    <a:ea typeface="+mn-ea"/>
                    <a:cs typeface="Arial"/>
                  </a:rPr>
                  <a:t>6</a:t>
                </a:r>
                <a:r>
                  <a:rPr lang="en-US" altLang="ko-KR" sz="2400" b="1">
                    <a:solidFill>
                      <a:srgbClr val="3f3f3f"/>
                    </a:solidFill>
                    <a:latin typeface="Arial"/>
                    <a:ea typeface="+mn-ea"/>
                    <a:cs typeface="Arial"/>
                  </a:rPr>
                  <a:t>.0</a:t>
                </a:r>
                <a:r>
                  <a:rPr lang="ko-KR" altLang="en-US" sz="2400" b="1">
                    <a:solidFill>
                      <a:srgbClr val="3f3f3f"/>
                    </a:solidFill>
                    <a:latin typeface="Arial"/>
                    <a:ea typeface="+mn-ea"/>
                    <a:cs typeface="Arial"/>
                  </a:rPr>
                  <a:t>3</a:t>
                </a:r>
                <a:r>
                  <a:rPr lang="en-US" altLang="ko-KR" sz="2400" b="1">
                    <a:solidFill>
                      <a:srgbClr val="3f3f3f"/>
                    </a:solidFill>
                    <a:latin typeface="Arial"/>
                    <a:ea typeface="+mn-ea"/>
                    <a:cs typeface="Arial"/>
                  </a:rPr>
                  <a:t>.</a:t>
                </a:r>
                <a:r>
                  <a:rPr lang="ko-KR" altLang="en-US" sz="2400" b="1">
                    <a:solidFill>
                      <a:srgbClr val="3f3f3f"/>
                    </a:solidFill>
                    <a:latin typeface="Arial"/>
                    <a:ea typeface="+mn-ea"/>
                    <a:cs typeface="Arial"/>
                  </a:rPr>
                  <a:t>09</a:t>
                </a:r>
                <a:endParaRPr lang="ko-KR" altLang="en-US" sz="2400" b="1">
                  <a:solidFill>
                    <a:srgbClr val="3f3f3f"/>
                  </a:solidFill>
                  <a:latin typeface="Arial"/>
                  <a:ea typeface="+mn-ea"/>
                  <a:cs typeface="Arial"/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8067142" y="3607189"/>
                <a:ext cx="1558452" cy="64354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spcAft>
                    <a:spcPct val="0"/>
                  </a:spcAft>
                </a:pPr>
                <a:r>
                  <a:rPr lang="ko-KR" altLang="en-US" sz="3600" b="1">
                    <a:solidFill>
                      <a:srgbClr val="3f3f3f"/>
                    </a:solidFill>
                    <a:latin typeface="Arial"/>
                    <a:ea typeface="+mn-ea"/>
                    <a:cs typeface="Arial"/>
                  </a:rPr>
                  <a:t>임성용</a:t>
                </a:r>
                <a:endParaRPr lang="ko-KR" altLang="en-US" sz="3600" b="1">
                  <a:solidFill>
                    <a:srgbClr val="3f3f3f"/>
                  </a:solidFill>
                  <a:latin typeface="Arial"/>
                  <a:ea typeface="+mn-ea"/>
                  <a:cs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706755" cy="43624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/>
            <a:r>
              <a:rPr lang="ko-KR" altLang="en-US" sz="1150" b="1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  <a:cs typeface="+mn-cs"/>
              </a:rPr>
              <a:t>CvPoint</a:t>
            </a:r>
            <a:endParaRPr lang="ko-KR" altLang="en-US" sz="1150" b="1">
              <a:solidFill>
                <a:srgbClr val="000000">
                  <a:alpha val="100000"/>
                </a:srgbClr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43" name="직사각형 42"/>
          <p:cNvSpPr>
            <a:spLocks noGrp="1"/>
          </p:cNvSpPr>
          <p:nvPr>
            <p:ph type="title" idx="0"/>
          </p:nvPr>
        </p:nvSpPr>
        <p:spPr>
          <a:xfrm>
            <a:off x="1115615" y="399802"/>
            <a:ext cx="5688632" cy="436910"/>
          </a:xfrm>
        </p:spPr>
        <p:txBody>
          <a:bodyPr>
            <a:normAutofit fontScale="93330" lnSpcReduction="0"/>
          </a:bodyPr>
          <a:lstStyle/>
          <a:p>
            <a:pPr/>
            <a:r>
              <a:rPr lang="ko-KR" altLang="en-US"/>
              <a:t>로봇 바퀴 구동모터 </a:t>
            </a:r>
            <a:r>
              <a:rPr lang="en-US" altLang="ko-KR"/>
              <a:t>RPM</a:t>
            </a:r>
            <a:endParaRPr lang="en-US" altLang="ko-KR"/>
          </a:p>
        </p:txBody>
      </p:sp>
      <p:sp>
        <p:nvSpPr>
          <p:cNvPr id="60" name="직사각형 42"/>
          <p:cNvSpPr>
            <a:spLocks noGrp="1"/>
          </p:cNvSpPr>
          <p:nvPr/>
        </p:nvSpPr>
        <p:spPr>
          <a:xfrm>
            <a:off x="467544" y="1700808"/>
            <a:ext cx="8496944" cy="3924436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  <p:txBody>
          <a:bodyPr vert="horz" wrap="square" lIns="91440" tIns="45720" rIns="91440" bIns="45720" anchor="ctr" anchorCtr="0">
            <a:normAutofit fontScale="93330" lnSpcReduction="0"/>
          </a:bodyPr>
          <a:lstStyle/>
          <a:p>
            <a:pPr algn="l" eaLnBrk="1" latinLnBrk="1" hangingPunct="1">
              <a:spcBef>
                <a:spcPct val="0"/>
              </a:spcBef>
              <a:spcAft>
                <a:spcPct val="0"/>
              </a:spcAft>
            </a:pPr>
            <a:r>
              <a:rPr xmlns:mc="http://schemas.openxmlformats.org/markup-compatibility/2006" xmlns:hp="http://schemas.haansoft.com/office/presentation/8.0" lang="ko-KR" altLang="en-US" sz="2142" b="1" i="0" spc="5" mc:Ignorable="hp" hp:hslEmbossed="0">
                <a:solidFill>
                  <a:srgbClr val="595959"/>
                </a:solidFill>
              </a:rPr>
              <a:t>바퀴의 선속도 </a:t>
            </a:r>
            <a:endParaRPr xmlns:mc="http://schemas.openxmlformats.org/markup-compatibility/2006" xmlns:hp="http://schemas.haansoft.com/office/presentation/8.0" lang="ko-KR" altLang="en-US" sz="2142" b="1" i="0" spc="5" mc:Ignorable="hp" hp:hslEmbossed="0">
              <a:solidFill>
                <a:srgbClr val="595959"/>
              </a:solidFill>
            </a:endParaRPr>
          </a:p>
          <a:p>
            <a:pPr algn="l" eaLnBrk="1" latinLnBrk="1" hangingPunct="1">
              <a:spcBef>
                <a:spcPct val="0"/>
              </a:spcBef>
              <a:spcAft>
                <a:spcPct val="0"/>
              </a:spcAft>
            </a:pPr>
            <a:r>
              <a:rPr xmlns:mc="http://schemas.openxmlformats.org/markup-compatibility/2006" xmlns:hp="http://schemas.haansoft.com/office/presentation/8.0" lang="ko-KR" altLang="en-US" sz="2142" b="1" i="0" spc="5" mc:Ignorable="hp" hp:hslEmbossed="0">
                <a:solidFill>
                  <a:srgbClr val="595959"/>
                </a:solidFill>
              </a:rPr>
              <a:t>    = 바퀴의 각속도 </a:t>
            </a:r>
            <a:r>
              <a:rPr xmlns:mc="http://schemas.openxmlformats.org/markup-compatibility/2006" xmlns:hp="http://schemas.haansoft.com/office/presentation/8.0" lang="en-US" altLang="ko-KR" sz="2142" b="1" i="0" spc="5" mc:Ignorable="hp" hp:hslEmbossed="0">
                <a:solidFill>
                  <a:srgbClr val="595959"/>
                </a:solidFill>
              </a:rPr>
              <a:t>x </a:t>
            </a:r>
            <a:r>
              <a:rPr xmlns:mc="http://schemas.openxmlformats.org/markup-compatibility/2006" xmlns:hp="http://schemas.haansoft.com/office/presentation/8.0" lang="ko-KR" altLang="en-US" sz="2142" b="1" i="0" spc="5" mc:Ignorable="hp" hp:hslEmbossed="0">
                <a:solidFill>
                  <a:srgbClr val="595959"/>
                </a:solidFill>
              </a:rPr>
              <a:t>바퀴의 반경</a:t>
            </a:r>
            <a:endParaRPr xmlns:mc="http://schemas.openxmlformats.org/markup-compatibility/2006" xmlns:hp="http://schemas.haansoft.com/office/presentation/8.0" lang="ko-KR" altLang="en-US" sz="2142" b="1" i="0" spc="5" mc:Ignorable="hp" hp:hslEmbossed="0">
              <a:solidFill>
                <a:srgbClr val="595959"/>
              </a:solidFill>
            </a:endParaRPr>
          </a:p>
          <a:p>
            <a:pPr algn="l" eaLnBrk="1" latinLnBrk="1" hangingPunct="1">
              <a:spcBef>
                <a:spcPct val="0"/>
              </a:spcBef>
              <a:spcAft>
                <a:spcPct val="0"/>
              </a:spcAft>
            </a:pPr>
            <a:r>
              <a:rPr xmlns:mc="http://schemas.openxmlformats.org/markup-compatibility/2006" xmlns:hp="http://schemas.haansoft.com/office/presentation/8.0" lang="ko-KR" altLang="en-US" sz="2142" b="1" i="0" spc="5" mc:Ignorable="hp" hp:hslEmbossed="0">
                <a:solidFill>
                  <a:srgbClr val="595959"/>
                </a:solidFill>
              </a:rPr>
              <a:t>    =(바퀴축의 초당 회전수 </a:t>
            </a:r>
            <a:r>
              <a:rPr xmlns:mc="http://schemas.openxmlformats.org/markup-compatibility/2006" xmlns:hp="http://schemas.haansoft.com/office/presentation/8.0" lang="en-US" altLang="ko-KR" sz="2142" b="1" i="0" spc="5" mc:Ignorable="hp" hp:hslEmbossed="0">
                <a:solidFill>
                  <a:srgbClr val="595959"/>
                </a:solidFill>
              </a:rPr>
              <a:t>x 2π) x </a:t>
            </a:r>
            <a:r>
              <a:rPr xmlns:mc="http://schemas.openxmlformats.org/markup-compatibility/2006" xmlns:hp="http://schemas.haansoft.com/office/presentation/8.0" lang="ko-KR" altLang="en-US" sz="2142" b="1" i="0" spc="5" mc:Ignorable="hp" hp:hslEmbossed="0">
                <a:solidFill>
                  <a:srgbClr val="595959"/>
                </a:solidFill>
              </a:rPr>
              <a:t>바퀴의 반경</a:t>
            </a:r>
            <a:endParaRPr xmlns:mc="http://schemas.openxmlformats.org/markup-compatibility/2006" xmlns:hp="http://schemas.haansoft.com/office/presentation/8.0" lang="ko-KR" altLang="en-US" sz="2142" b="1" i="0" spc="5" mc:Ignorable="hp" hp:hslEmbossed="0">
              <a:solidFill>
                <a:srgbClr val="595959"/>
              </a:solidFill>
            </a:endParaRPr>
          </a:p>
          <a:p>
            <a:pPr algn="l" eaLnBrk="1" latinLnBrk="1" hangingPunct="1">
              <a:spcBef>
                <a:spcPct val="0"/>
              </a:spcBef>
              <a:spcAft>
                <a:spcPct val="0"/>
              </a:spcAft>
            </a:pPr>
            <a:r>
              <a:rPr xmlns:mc="http://schemas.openxmlformats.org/markup-compatibility/2006" xmlns:hp="http://schemas.haansoft.com/office/presentation/8.0" lang="ko-KR" altLang="en-US" sz="2142" b="1" i="0" spc="5" mc:Ignorable="hp" hp:hslEmbossed="0">
                <a:solidFill>
                  <a:srgbClr val="595959"/>
                </a:solidFill>
              </a:rPr>
              <a:t>    =</a:t>
            </a:r>
            <a:r>
              <a:rPr xmlns:mc="http://schemas.openxmlformats.org/markup-compatibility/2006" xmlns:hp="http://schemas.haansoft.com/office/presentation/8.0" lang="en-US" altLang="ko-KR" sz="2142" b="1" i="0" spc="5" mc:Ignorable="hp" hp:hslEmbossed="0">
                <a:solidFill>
                  <a:srgbClr val="595959"/>
                </a:solidFill>
              </a:rPr>
              <a:t>(</a:t>
            </a:r>
            <a:r>
              <a:rPr xmlns:mc="http://schemas.openxmlformats.org/markup-compatibility/2006" xmlns:hp="http://schemas.haansoft.com/office/presentation/8.0" lang="ko-KR" altLang="en-US" sz="2142" b="1" i="0" spc="5" mc:Ignorable="hp" hp:hslEmbossed="0">
                <a:solidFill>
                  <a:srgbClr val="595959"/>
                </a:solidFill>
              </a:rPr>
              <a:t>(바퀴축 구동모터의 초당 회전수/</a:t>
            </a:r>
            <a:r>
              <a:rPr xmlns:mc="http://schemas.openxmlformats.org/markup-compatibility/2006" xmlns:hp="http://schemas.haansoft.com/office/presentation/8.0" lang="en-US" altLang="ko-KR" sz="2142" b="1" i="0" spc="5" mc:Ignorable="hp" hp:hslEmbossed="0">
                <a:solidFill>
                  <a:srgbClr val="595959"/>
                </a:solidFill>
              </a:rPr>
              <a:t>g) x 2π) x </a:t>
            </a:r>
            <a:r>
              <a:rPr xmlns:mc="http://schemas.openxmlformats.org/markup-compatibility/2006" xmlns:hp="http://schemas.haansoft.com/office/presentation/8.0" lang="ko-KR" altLang="en-US" sz="2142" b="1" i="0" spc="5" mc:Ignorable="hp" hp:hslEmbossed="0">
                <a:solidFill>
                  <a:srgbClr val="595959"/>
                </a:solidFill>
              </a:rPr>
              <a:t>바퀴의 반경</a:t>
            </a:r>
            <a:endParaRPr xmlns:mc="http://schemas.openxmlformats.org/markup-compatibility/2006" xmlns:hp="http://schemas.haansoft.com/office/presentation/8.0" lang="ko-KR" altLang="en-US" sz="2142" b="1" i="0" spc="5" mc:Ignorable="hp" hp:hslEmbossed="0">
              <a:solidFill>
                <a:srgbClr val="595959"/>
              </a:solidFill>
            </a:endParaRPr>
          </a:p>
          <a:p>
            <a:pPr algn="l" eaLnBrk="1" latinLnBrk="1" hangingPunct="1">
              <a:spcBef>
                <a:spcPct val="0"/>
              </a:spcBef>
              <a:spcAft>
                <a:spcPct val="0"/>
              </a:spcAft>
            </a:pPr>
            <a:r>
              <a:rPr xmlns:mc="http://schemas.openxmlformats.org/markup-compatibility/2006" xmlns:hp="http://schemas.haansoft.com/office/presentation/8.0" lang="ko-KR" altLang="en-US" sz="2142" b="1" i="0" spc="5" mc:Ignorable="hp" hp:hslEmbossed="0">
                <a:solidFill>
                  <a:srgbClr val="595959"/>
                </a:solidFill>
              </a:rPr>
              <a:t>    =(((</a:t>
            </a:r>
            <a:r>
              <a:rPr xmlns:mc="http://schemas.openxmlformats.org/markup-compatibility/2006" xmlns:hp="http://schemas.haansoft.com/office/presentation/8.0" lang="ko-KR" altLang="en-US" sz="2142" b="1" i="0" spc="5" mc:Ignorable="hp" hp:hslEmbossed="0">
                <a:solidFill>
                  <a:srgbClr val="ff0000"/>
                </a:solidFill>
              </a:rPr>
              <a:t>바퀴축 구동모터의 </a:t>
            </a:r>
            <a:r>
              <a:rPr xmlns:mc="http://schemas.openxmlformats.org/markup-compatibility/2006" xmlns:hp="http://schemas.haansoft.com/office/presentation/8.0" lang="en-US" altLang="ko-KR" sz="2142" b="1" i="0" spc="5" mc:Ignorable="hp" hp:hslEmbossed="0">
                <a:solidFill>
                  <a:srgbClr val="ff0000"/>
                </a:solidFill>
              </a:rPr>
              <a:t>RPM</a:t>
            </a:r>
            <a:r>
              <a:rPr xmlns:mc="http://schemas.openxmlformats.org/markup-compatibility/2006" xmlns:hp="http://schemas.haansoft.com/office/presentation/8.0" lang="en-US" altLang="ko-KR" sz="2142" b="1" i="0" spc="5" mc:Ignorable="hp" hp:hslEmbossed="0">
                <a:solidFill>
                  <a:srgbClr val="595959"/>
                </a:solidFill>
              </a:rPr>
              <a:t>/60)/g) x 2π) x </a:t>
            </a:r>
            <a:r>
              <a:rPr xmlns:mc="http://schemas.openxmlformats.org/markup-compatibility/2006" xmlns:hp="http://schemas.haansoft.com/office/presentation/8.0" lang="ko-KR" altLang="en-US" sz="2142" b="1" i="0" spc="5" mc:Ignorable="hp" hp:hslEmbossed="0">
                <a:solidFill>
                  <a:srgbClr val="595959"/>
                </a:solidFill>
              </a:rPr>
              <a:t>바퀴의 반경</a:t>
            </a:r>
            <a:r>
              <a:rPr xmlns:mc="http://schemas.openxmlformats.org/markup-compatibility/2006" xmlns:hp="http://schemas.haansoft.com/office/presentation/8.0" lang="en-US" altLang="ko-KR" sz="2142" b="1" i="0" spc="5" mc:Ignorable="hp" hp:hslEmbossed="0">
                <a:solidFill>
                  <a:srgbClr val="595959"/>
                </a:solidFill>
              </a:rPr>
              <a:t> </a:t>
            </a:r>
            <a:endParaRPr xmlns:mc="http://schemas.openxmlformats.org/markup-compatibility/2006" xmlns:hp="http://schemas.haansoft.com/office/presentation/8.0" lang="en-US" altLang="ko-KR" sz="2142" b="1" i="0" spc="5" mc:Ignorable="hp" hp:hslEmbossed="0">
              <a:solidFill>
                <a:srgbClr val="595959"/>
              </a:solidFill>
            </a:endParaRPr>
          </a:p>
          <a:p>
            <a:pPr algn="l" eaLnBrk="1" latinLnBrk="1" hangingPunct="1">
              <a:spcBef>
                <a:spcPct val="0"/>
              </a:spcBef>
              <a:spcAft>
                <a:spcPct val="0"/>
              </a:spcAft>
            </a:pPr>
            <a:r>
              <a:rPr xmlns:mc="http://schemas.openxmlformats.org/markup-compatibility/2006" xmlns:hp="http://schemas.haansoft.com/office/presentation/8.0" lang="ko-KR" altLang="en-US" sz="2142" b="1" i="0" spc="5" mc:Ignorable="hp" hp:hslEmbossed="0">
                <a:solidFill>
                  <a:srgbClr val="595959"/>
                </a:solidFill>
              </a:rPr>
              <a:t>   </a:t>
            </a:r>
            <a:endParaRPr xmlns:mc="http://schemas.openxmlformats.org/markup-compatibility/2006" xmlns:hp="http://schemas.haansoft.com/office/presentation/8.0" lang="ko-KR" altLang="en-US" sz="2142" b="1" i="0" spc="5" mc:Ignorable="hp" hp:hslEmbossed="0">
              <a:solidFill>
                <a:srgbClr val="595959"/>
              </a:solidFill>
            </a:endParaRPr>
          </a:p>
          <a:p>
            <a:pPr algn="l" eaLnBrk="1" latinLnBrk="1" hangingPunct="1">
              <a:spcBef>
                <a:spcPct val="0"/>
              </a:spcBef>
              <a:spcAft>
                <a:spcPct val="0"/>
              </a:spcAft>
            </a:pPr>
            <a:r>
              <a:rPr xmlns:mc="http://schemas.openxmlformats.org/markup-compatibility/2006" xmlns:hp="http://schemas.haansoft.com/office/presentation/8.0" lang="ko-KR" altLang="en-US" sz="2142" b="1" i="0" spc="5" mc:Ignorable="hp" hp:hslEmbossed="0">
                <a:solidFill>
                  <a:srgbClr val="595959"/>
                </a:solidFill>
              </a:rPr>
              <a:t>   안쪽 바퀴 선속도 : </a:t>
            </a:r>
            <a:r>
              <a:rPr xmlns:mc="http://schemas.openxmlformats.org/markup-compatibility/2006" xmlns:hp="http://schemas.haansoft.com/office/presentation/8.0" lang="en-US" altLang="ko-KR" sz="2142" b="1" i="0" spc="5" mc:Ignorable="hp" hp:hslEmbossed="0">
                <a:solidFill>
                  <a:srgbClr val="595959"/>
                </a:solidFill>
              </a:rPr>
              <a:t>v - (ω*d)</a:t>
            </a:r>
            <a:r>
              <a:rPr xmlns:mc="http://schemas.openxmlformats.org/markup-compatibility/2006" xmlns:hp="http://schemas.haansoft.com/office/presentation/8.0" lang="en-US" altLang="ko-KR" sz="2571" b="1" i="0" spc="5" mc:Ignorable="hp" hp:hslEmbossed="0">
                <a:solidFill>
                  <a:srgbClr val="595959"/>
                </a:solidFill>
              </a:rPr>
              <a:t>/</a:t>
            </a:r>
            <a:r>
              <a:rPr xmlns:mc="http://schemas.openxmlformats.org/markup-compatibility/2006" xmlns:hp="http://schemas.haansoft.com/office/presentation/8.0" lang="en-US" altLang="ko-KR" sz="2142" b="1" i="0" spc="5" mc:Ignorable="hp" hp:hslEmbossed="0">
                <a:solidFill>
                  <a:srgbClr val="595959"/>
                </a:solidFill>
              </a:rPr>
              <a:t>2 </a:t>
            </a:r>
            <a:r>
              <a:rPr xmlns:mc="http://schemas.openxmlformats.org/markup-compatibility/2006" xmlns:hp="http://schemas.haansoft.com/office/presentation/8.0" lang="en-US" altLang="ko-KR" sz="1392" b="1" i="0" spc="5" mc:Ignorable="hp" hp:hslEmbossed="0">
                <a:solidFill>
                  <a:srgbClr val="595959"/>
                </a:solidFill>
              </a:rPr>
              <a:t> </a:t>
            </a:r>
            <a:r>
              <a:rPr xmlns:mc="http://schemas.openxmlformats.org/markup-compatibility/2006" xmlns:hp="http://schemas.haansoft.com/office/presentation/8.0" lang="en-US" altLang="ko-KR" sz="2571" b="1" i="0" spc="5" mc:Ignorable="hp" hp:hslEmbossed="0">
                <a:solidFill>
                  <a:srgbClr val="595959"/>
                </a:solidFill>
              </a:rPr>
              <a:t>=</a:t>
            </a:r>
            <a:r>
              <a:rPr xmlns:mc="http://schemas.openxmlformats.org/markup-compatibility/2006" xmlns:hp="http://schemas.haansoft.com/office/presentation/8.0" lang="en-US" altLang="ko-KR" sz="1392" b="1" i="0" spc="5" mc:Ignorable="hp" hp:hslEmbossed="0">
                <a:solidFill>
                  <a:srgbClr val="595959"/>
                </a:solidFill>
              </a:rPr>
              <a:t>  (</a:t>
            </a:r>
            <a:r>
              <a:rPr xmlns:mc="http://schemas.openxmlformats.org/markup-compatibility/2006" xmlns:hp="http://schemas.haansoft.com/office/presentation/8.0" lang="en-US" altLang="ko-KR" sz="2142" b="1" i="0" spc="5" mc:Ignorable="hp" hp:hslEmbossed="0">
                <a:solidFill>
                  <a:srgbClr val="595959"/>
                </a:solidFill>
              </a:rPr>
              <a:t>2π * i</a:t>
            </a:r>
            <a:r>
              <a:rPr xmlns:mc="http://schemas.openxmlformats.org/markup-compatibility/2006" xmlns:hp="http://schemas.haansoft.com/office/presentation/8.0" lang="en-US" altLang="ko-KR" sz="964" b="1" i="0" spc="5" mc:Ignorable="hp" hp:hslEmbossed="0">
                <a:solidFill>
                  <a:srgbClr val="595959"/>
                </a:solidFill>
              </a:rPr>
              <a:t>rpm </a:t>
            </a:r>
            <a:r>
              <a:rPr xmlns:mc="http://schemas.openxmlformats.org/markup-compatibility/2006" xmlns:hp="http://schemas.haansoft.com/office/presentation/8.0" lang="en-US" altLang="ko-KR" sz="2571" b="1" i="0" spc="5" mc:Ignorable="hp" hp:hslEmbossed="0">
                <a:solidFill>
                  <a:srgbClr val="595959"/>
                </a:solidFill>
              </a:rPr>
              <a:t>*</a:t>
            </a:r>
            <a:r>
              <a:rPr xmlns:mc="http://schemas.openxmlformats.org/markup-compatibility/2006" xmlns:hp="http://schemas.haansoft.com/office/presentation/8.0" lang="en-US" altLang="ko-KR" sz="964" b="1" i="0" spc="5" mc:Ignorable="hp" hp:hslEmbossed="0">
                <a:solidFill>
                  <a:srgbClr val="595959"/>
                </a:solidFill>
              </a:rPr>
              <a:t> </a:t>
            </a:r>
            <a:r>
              <a:rPr xmlns:mc="http://schemas.openxmlformats.org/markup-compatibility/2006" xmlns:hp="http://schemas.haansoft.com/office/presentation/8.0" lang="en-US" altLang="ko-KR" sz="2142" b="1" i="0" spc="5" mc:Ignorable="hp" hp:hslEmbossed="0">
                <a:solidFill>
                  <a:srgbClr val="595959"/>
                </a:solidFill>
              </a:rPr>
              <a:t>r</a:t>
            </a:r>
            <a:r>
              <a:rPr xmlns:mc="http://schemas.openxmlformats.org/markup-compatibility/2006" xmlns:hp="http://schemas.haansoft.com/office/presentation/8.0" lang="en-US" altLang="ko-KR" sz="1285" b="1" i="0" spc="5" mc:Ignorable="hp" hp:hslEmbossed="0">
                <a:solidFill>
                  <a:srgbClr val="595959"/>
                </a:solidFill>
              </a:rPr>
              <a:t>ω)</a:t>
            </a:r>
            <a:r>
              <a:rPr xmlns:mc="http://schemas.openxmlformats.org/markup-compatibility/2006" xmlns:hp="http://schemas.haansoft.com/office/presentation/8.0" lang="en-US" altLang="ko-KR" sz="2571" b="1" i="0" spc="5" mc:Ignorable="hp" hp:hslEmbossed="0">
                <a:solidFill>
                  <a:srgbClr val="595959"/>
                </a:solidFill>
              </a:rPr>
              <a:t>/</a:t>
            </a:r>
            <a:r>
              <a:rPr xmlns:mc="http://schemas.openxmlformats.org/markup-compatibility/2006" xmlns:hp="http://schemas.haansoft.com/office/presentation/8.0" lang="en-US" altLang="ko-KR" sz="2142" b="1" i="0" spc="5" mc:Ignorable="hp" hp:hslEmbossed="0">
                <a:solidFill>
                  <a:srgbClr val="595959"/>
                </a:solidFill>
              </a:rPr>
              <a:t>60g</a:t>
            </a:r>
            <a:endParaRPr xmlns:mc="http://schemas.openxmlformats.org/markup-compatibility/2006" xmlns:hp="http://schemas.haansoft.com/office/presentation/8.0" lang="en-US" altLang="ko-KR" sz="2142" b="1" i="0" spc="5" mc:Ignorable="hp" hp:hslEmbossed="0">
              <a:solidFill>
                <a:srgbClr val="595959"/>
              </a:solidFill>
            </a:endParaRPr>
          </a:p>
        </p:txBody>
      </p:sp>
      <p:sp>
        <p:nvSpPr>
          <p:cNvPr id="61" name="직사각형 42"/>
          <p:cNvSpPr>
            <a:spLocks noGrp="1"/>
          </p:cNvSpPr>
          <p:nvPr/>
        </p:nvSpPr>
        <p:spPr>
          <a:xfrm>
            <a:off x="467544" y="1191890"/>
            <a:ext cx="1083657" cy="43691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rmAutofit fontScale="93330" lnSpcReduction="0"/>
          </a:bodyPr>
          <a:p>
            <a:pPr algn="l" eaLnBrk="1" latinLnBrk="1" hangingPunct="1">
              <a:spcBef>
                <a:spcPct val="0"/>
              </a:spcBef>
              <a:spcAft>
                <a:spcPct val="0"/>
              </a:spcAft>
            </a:pPr>
            <a:r>
              <a:rPr xmlns:mc="http://schemas.openxmlformats.org/markup-compatibility/2006" xmlns:hp="http://schemas.haansoft.com/office/presentation/8.0" lang="ko-KR" altLang="en-US" sz="2999" b="1" i="0" spc="5" mc:Ignorable="hp" hp:hslEmbossed="0">
                <a:solidFill>
                  <a:srgbClr val="595959"/>
                </a:solidFill>
              </a:rPr>
              <a:t>이유</a:t>
            </a:r>
            <a:endParaRPr xmlns:mc="http://schemas.openxmlformats.org/markup-compatibility/2006" xmlns:hp="http://schemas.haansoft.com/office/presentation/8.0" lang="ko-KR" altLang="en-US" sz="2999" b="1" i="0" spc="5" mc:Ignorable="hp" hp:hslEmbossed="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706755" cy="43624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/>
            <a:r>
              <a:rPr lang="ko-KR" altLang="en-US" sz="1150" b="1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  <a:cs typeface="+mn-cs"/>
              </a:rPr>
              <a:t>CvPoint</a:t>
            </a:r>
            <a:endParaRPr lang="ko-KR" altLang="en-US" sz="1150" b="1">
              <a:solidFill>
                <a:srgbClr val="000000">
                  <a:alpha val="100000"/>
                </a:srgbClr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43" name="직사각형 42"/>
          <p:cNvSpPr>
            <a:spLocks noGrp="1"/>
          </p:cNvSpPr>
          <p:nvPr>
            <p:ph type="title" idx="0"/>
          </p:nvPr>
        </p:nvSpPr>
        <p:spPr>
          <a:xfrm>
            <a:off x="1115615" y="399802"/>
            <a:ext cx="5688632" cy="436910"/>
          </a:xfrm>
        </p:spPr>
        <p:txBody>
          <a:bodyPr>
            <a:normAutofit fontScale="93330" lnSpcReduction="0"/>
          </a:bodyPr>
          <a:lstStyle/>
          <a:p>
            <a:pPr/>
            <a:r>
              <a:rPr lang="ko-KR" altLang="en-US"/>
              <a:t>로봇 바퀴 구동모터 엔코더 값</a:t>
            </a:r>
            <a:endParaRPr lang="ko-KR" altLang="en-US"/>
          </a:p>
        </p:txBody>
      </p:sp>
      <p:sp>
        <p:nvSpPr>
          <p:cNvPr id="62" name="직사각형 42"/>
          <p:cNvSpPr>
            <a:spLocks noGrp="1"/>
          </p:cNvSpPr>
          <p:nvPr/>
        </p:nvSpPr>
        <p:spPr>
          <a:xfrm>
            <a:off x="575556" y="2245060"/>
            <a:ext cx="7992888" cy="2367880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  <p:txBody>
          <a:bodyPr vert="horz" wrap="square" lIns="91440" tIns="45720" rIns="91440" bIns="45720" anchor="ctr" anchorCtr="0">
            <a:normAutofit fontScale="93330" lnSpcReduction="0"/>
          </a:bodyPr>
          <a:lstStyle/>
          <a:p>
            <a:pPr algn="l" eaLnBrk="1" latinLnBrk="1" hangingPunct="1">
              <a:spcBef>
                <a:spcPct val="0"/>
              </a:spcBef>
              <a:spcAft>
                <a:spcPct val="0"/>
              </a:spcAft>
            </a:pPr>
            <a:r>
              <a:rPr xmlns:mc="http://schemas.openxmlformats.org/markup-compatibility/2006" xmlns:hp="http://schemas.haansoft.com/office/presentation/8.0" lang="ko-KR" altLang="en-US" sz="1821" b="1" i="0" spc="5" mc:Ignorable="hp" hp:hslEmbossed="0">
                <a:solidFill>
                  <a:srgbClr val="595959"/>
                </a:solidFill>
              </a:rPr>
              <a:t>*</a:t>
            </a:r>
            <a:r>
              <a:rPr xmlns:mc="http://schemas.openxmlformats.org/markup-compatibility/2006" xmlns:hp="http://schemas.haansoft.com/office/presentation/8.0" lang="en-US" altLang="ko-KR" sz="1821" b="1" i="0" spc="5" mc:Ignorable="hp" hp:hslEmbossed="0">
                <a:solidFill>
                  <a:srgbClr val="595959"/>
                </a:solidFill>
              </a:rPr>
              <a:t>e = </a:t>
            </a:r>
            <a:r>
              <a:rPr xmlns:mc="http://schemas.openxmlformats.org/markup-compatibility/2006" xmlns:hp="http://schemas.haansoft.com/office/presentation/8.0" lang="ko-KR" altLang="en-US" sz="1821" b="1" i="0" spc="5" mc:Ignorable="hp" hp:hslEmbossed="0">
                <a:solidFill>
                  <a:srgbClr val="595959"/>
                </a:solidFill>
              </a:rPr>
              <a:t>모터 1회 회전시에 증가하는 엔코더 값</a:t>
            </a:r>
            <a:endParaRPr xmlns:mc="http://schemas.openxmlformats.org/markup-compatibility/2006" xmlns:hp="http://schemas.haansoft.com/office/presentation/8.0" lang="ko-KR" altLang="en-US" sz="1821" b="1" i="0" spc="5" mc:Ignorable="hp" hp:hslEmbossed="0">
              <a:solidFill>
                <a:srgbClr val="595959"/>
              </a:solidFill>
            </a:endParaRPr>
          </a:p>
          <a:p>
            <a:pPr algn="l" eaLnBrk="1" latinLnBrk="1" hangingPunct="1">
              <a:spcBef>
                <a:spcPct val="0"/>
              </a:spcBef>
              <a:spcAft>
                <a:spcPct val="0"/>
              </a:spcAft>
            </a:pPr>
            <a:endParaRPr xmlns:mc="http://schemas.openxmlformats.org/markup-compatibility/2006" xmlns:hp="http://schemas.haansoft.com/office/presentation/8.0" lang="ko-KR" altLang="en-US" sz="1821" b="1" i="0" spc="5" mc:Ignorable="hp" hp:hslEmbossed="0">
              <a:solidFill>
                <a:srgbClr val="595959"/>
              </a:solidFill>
            </a:endParaRPr>
          </a:p>
          <a:p>
            <a:pPr algn="l" eaLnBrk="1" latinLnBrk="1" hangingPunct="1">
              <a:spcBef>
                <a:spcPct val="0"/>
              </a:spcBef>
              <a:spcAft>
                <a:spcPct val="0"/>
              </a:spcAft>
            </a:pPr>
            <a:r>
              <a:rPr xmlns:mc="http://schemas.openxmlformats.org/markup-compatibility/2006" xmlns:hp="http://schemas.haansoft.com/office/presentation/8.0" lang="ko-KR" altLang="en-US" sz="1821" b="1" i="0" spc="5" mc:Ignorable="hp" hp:hslEmbossed="0">
                <a:solidFill>
                  <a:srgbClr val="595959"/>
                </a:solidFill>
              </a:rPr>
              <a:t>안쪽 바퀴 구동모터 엔코더 값</a:t>
            </a:r>
            <a:r>
              <a:rPr xmlns:mc="http://schemas.openxmlformats.org/markup-compatibility/2006" xmlns:hp="http://schemas.haansoft.com/office/presentation/8.0" lang="en-US" altLang="ko-KR" sz="1821" b="1" i="0" spc="5" mc:Ignorable="hp" hp:hslEmbossed="0">
                <a:solidFill>
                  <a:srgbClr val="595959"/>
                </a:solidFill>
              </a:rPr>
              <a:t> : i</a:t>
            </a:r>
            <a:r>
              <a:rPr xmlns:mc="http://schemas.openxmlformats.org/markup-compatibility/2006" xmlns:hp="http://schemas.haansoft.com/office/presentation/8.0" lang="en-US" altLang="ko-KR" sz="1071" b="1" i="0" spc="5" mc:Ignorable="hp" hp:hslEmbossed="0">
                <a:solidFill>
                  <a:srgbClr val="595959"/>
                </a:solidFill>
              </a:rPr>
              <a:t>rpm</a:t>
            </a:r>
            <a:r>
              <a:rPr xmlns:mc="http://schemas.openxmlformats.org/markup-compatibility/2006" xmlns:hp="http://schemas.haansoft.com/office/presentation/8.0" lang="en-US" altLang="ko-KR" sz="1821" b="1" i="0" spc="5" mc:Ignorable="hp" hp:hslEmbossed="0">
                <a:solidFill>
                  <a:srgbClr val="595959"/>
                </a:solidFill>
              </a:rPr>
              <a:t> = 15g*e((2v-ωd)/π*rω)</a:t>
            </a:r>
            <a:endParaRPr xmlns:mc="http://schemas.openxmlformats.org/markup-compatibility/2006" xmlns:hp="http://schemas.haansoft.com/office/presentation/8.0" lang="en-US" altLang="ko-KR" sz="1821" b="1" i="0" spc="5" mc:Ignorable="hp" hp:hslEmbossed="0">
              <a:solidFill>
                <a:srgbClr val="595959"/>
              </a:solidFill>
            </a:endParaRPr>
          </a:p>
          <a:p>
            <a:pPr algn="l" eaLnBrk="1" latinLnBrk="1" hangingPunct="1">
              <a:spcBef>
                <a:spcPct val="0"/>
              </a:spcBef>
              <a:spcAft>
                <a:spcPct val="0"/>
              </a:spcAft>
            </a:pPr>
            <a:endParaRPr xmlns:mc="http://schemas.openxmlformats.org/markup-compatibility/2006" xmlns:hp="http://schemas.haansoft.com/office/presentation/8.0" lang="en-US" altLang="ko-KR" sz="1821" b="1" i="0" spc="5" mc:Ignorable="hp" hp:hslEmbossed="0">
              <a:solidFill>
                <a:srgbClr val="595959"/>
              </a:solidFill>
            </a:endParaRPr>
          </a:p>
          <a:p>
            <a:pPr algn="l" eaLnBrk="1" latinLnBrk="1" hangingPunct="1">
              <a:spcBef>
                <a:spcPct val="0"/>
              </a:spcBef>
              <a:spcAft>
                <a:spcPct val="0"/>
              </a:spcAft>
            </a:pPr>
            <a:r>
              <a:rPr xmlns:mc="http://schemas.openxmlformats.org/markup-compatibility/2006" xmlns:hp="http://schemas.haansoft.com/office/presentation/8.0" lang="ko-KR" altLang="en-US" sz="1821" b="1" i="0" spc="5" mc:Ignorable="hp" hp:hslEmbossed="0">
                <a:solidFill>
                  <a:srgbClr val="595959"/>
                </a:solidFill>
              </a:rPr>
              <a:t>바깥쪽 바퀴 구동모터 엔코더 값</a:t>
            </a:r>
            <a:r>
              <a:rPr xmlns:mc="http://schemas.openxmlformats.org/markup-compatibility/2006" xmlns:hp="http://schemas.haansoft.com/office/presentation/8.0" lang="en-US" altLang="ko-KR" sz="1821" b="1" i="0" spc="5" mc:Ignorable="hp" hp:hslEmbossed="0">
                <a:solidFill>
                  <a:srgbClr val="595959"/>
                </a:solidFill>
              </a:rPr>
              <a:t> </a:t>
            </a:r>
            <a:r>
              <a:rPr xmlns:mc="http://schemas.openxmlformats.org/markup-compatibility/2006" xmlns:hp="http://schemas.haansoft.com/office/presentation/8.0" lang="ko-KR" altLang="en-US" sz="1821" b="1" i="0" spc="5" mc:Ignorable="hp" hp:hslEmbossed="0">
                <a:solidFill>
                  <a:srgbClr val="595959"/>
                </a:solidFill>
              </a:rPr>
              <a:t>: </a:t>
            </a:r>
            <a:r>
              <a:rPr xmlns:mc="http://schemas.openxmlformats.org/markup-compatibility/2006" xmlns:hp="http://schemas.haansoft.com/office/presentation/8.0" lang="en-US" altLang="ko-KR" sz="1821" b="1" i="0" spc="5" mc:Ignorable="hp" hp:hslEmbossed="0">
                <a:solidFill>
                  <a:srgbClr val="595959"/>
                </a:solidFill>
              </a:rPr>
              <a:t>o</a:t>
            </a:r>
            <a:r>
              <a:rPr xmlns:mc="http://schemas.openxmlformats.org/markup-compatibility/2006" xmlns:hp="http://schemas.haansoft.com/office/presentation/8.0" lang="en-US" altLang="ko-KR" sz="1071" b="1" i="0" spc="5" mc:Ignorable="hp" hp:hslEmbossed="0">
                <a:solidFill>
                  <a:srgbClr val="595959"/>
                </a:solidFill>
              </a:rPr>
              <a:t>rpm</a:t>
            </a:r>
            <a:r>
              <a:rPr xmlns:mc="http://schemas.openxmlformats.org/markup-compatibility/2006" xmlns:hp="http://schemas.haansoft.com/office/presentation/8.0" lang="en-US" altLang="ko-KR" sz="1821" b="1" i="0" spc="5" mc:Ignorable="hp" hp:hslEmbossed="0">
                <a:solidFill>
                  <a:srgbClr val="595959"/>
                </a:solidFill>
              </a:rPr>
              <a:t> = 15g*e((2v-ω*d)/π*rω)</a:t>
            </a:r>
            <a:endParaRPr xmlns:mc="http://schemas.openxmlformats.org/markup-compatibility/2006" xmlns:hp="http://schemas.haansoft.com/office/presentation/8.0" lang="en-US" altLang="ko-KR" sz="1821" b="1" i="0" spc="5" mc:Ignorable="hp" hp:hslEmbossed="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706755" cy="43624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/>
            <a:r>
              <a:rPr lang="ko-KR" altLang="en-US" sz="1150" b="1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  <a:cs typeface="+mn-cs"/>
              </a:rPr>
              <a:t>CvPoint</a:t>
            </a:r>
            <a:endParaRPr lang="ko-KR" altLang="en-US" sz="1150" b="1">
              <a:solidFill>
                <a:srgbClr val="000000">
                  <a:alpha val="100000"/>
                </a:srgbClr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43" name="직사각형 42"/>
          <p:cNvSpPr>
            <a:spLocks noGrp="1"/>
          </p:cNvSpPr>
          <p:nvPr>
            <p:ph type="title" idx="0"/>
          </p:nvPr>
        </p:nvSpPr>
        <p:spPr>
          <a:xfrm>
            <a:off x="1115615" y="399802"/>
            <a:ext cx="5688632" cy="436910"/>
          </a:xfrm>
        </p:spPr>
        <p:txBody>
          <a:bodyPr>
            <a:normAutofit fontScale="93330" lnSpcReduction="0"/>
          </a:bodyPr>
          <a:lstStyle/>
          <a:p>
            <a:pPr/>
            <a:r>
              <a:rPr lang="ko-KR" altLang="en-US"/>
              <a:t>로봇 바퀴 구동모터의 전압 제어</a:t>
            </a:r>
            <a:endParaRPr lang="ko-KR" altLang="en-US"/>
          </a:p>
        </p:txBody>
      </p:sp>
      <p:graphicFrame>
        <p:nvGraphicFramePr>
          <p:cNvPr id="45" name="표 44"/>
          <p:cNvGraphicFramePr/>
          <p:nvPr/>
        </p:nvGraphicFramePr>
        <p:xfrm>
          <a:off x="1619672" y="1012657"/>
          <a:ext cx="5364593" cy="5440680"/>
        </p:xfrm>
        <a:graphic>
          <a:graphicData uri="http://schemas.openxmlformats.org/drawingml/2006/table">
            <a:tbl>
              <a:tblPr firstRow="1" bandRow="1">
                <a:tableStyleId>{1EDF2F87-84AD-4230-966E-E561DF79DAAB}</a:tableStyleId>
              </a:tblPr>
              <a:tblGrid>
                <a:gridCol w="1018642"/>
                <a:gridCol w="1018642"/>
                <a:gridCol w="1018642"/>
                <a:gridCol w="1290025"/>
                <a:gridCol w="1018642"/>
              </a:tblGrid>
              <a:tr h="303502"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en-US" altLang="en-US" sz="15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volt</a:t>
                      </a:r>
                      <a:endParaRPr lang="en-US" altLang="en-US" sz="15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en-US" altLang="en-US" sz="15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회전수</a:t>
                      </a:r>
                      <a:endParaRPr lang="en-US" altLang="en-US" sz="15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en-US" altLang="en-US" sz="15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time</a:t>
                      </a:r>
                      <a:endParaRPr lang="en-US" altLang="en-US" sz="15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en-US" altLang="en-US" sz="15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rpm</a:t>
                      </a:r>
                      <a:endParaRPr lang="en-US" altLang="en-US" sz="15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en-US" altLang="en-US" sz="15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aver</a:t>
                      </a:r>
                      <a:endParaRPr lang="en-US" altLang="en-US" sz="15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 anchor="ctr"/>
                </a:tc>
              </a:tr>
              <a:tr h="300988"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en-US" altLang="en-US" sz="15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</a:t>
                      </a:r>
                      <a:endParaRPr lang="en-US" altLang="en-US" sz="15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en-US" altLang="en-US" sz="15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10</a:t>
                      </a:r>
                      <a:endParaRPr lang="en-US" altLang="en-US" sz="15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en-US" altLang="en-US" sz="15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36</a:t>
                      </a:r>
                      <a:endParaRPr lang="en-US" altLang="en-US" sz="15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en-US" altLang="en-US" sz="15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16.67</a:t>
                      </a:r>
                      <a:endParaRPr lang="en-US" altLang="en-US" sz="15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500"/>
                    </a:p>
                  </a:txBody>
                  <a:tcPr marL="91440" marR="91440"/>
                </a:tc>
              </a:tr>
              <a:tr h="300988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5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en-US" altLang="en-US" sz="15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20</a:t>
                      </a:r>
                      <a:endParaRPr lang="en-US" altLang="en-US" sz="15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en-US" altLang="en-US" sz="15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73</a:t>
                      </a:r>
                      <a:endParaRPr lang="en-US" altLang="en-US" sz="15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en-US" altLang="en-US" sz="15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16.44</a:t>
                      </a:r>
                      <a:endParaRPr lang="en-US" altLang="en-US" sz="15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en-US" altLang="en-US" sz="15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16.5</a:t>
                      </a:r>
                      <a:endParaRPr lang="en-US" altLang="en-US" sz="15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 anchor="ctr"/>
                </a:tc>
              </a:tr>
              <a:tr h="300988"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en-US" altLang="en-US" sz="15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4</a:t>
                      </a:r>
                      <a:endParaRPr lang="en-US" altLang="en-US" sz="15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en-US" altLang="en-US" sz="15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20</a:t>
                      </a:r>
                      <a:endParaRPr lang="en-US" altLang="en-US" sz="15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en-US" altLang="en-US" sz="15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31</a:t>
                      </a:r>
                      <a:endParaRPr lang="en-US" altLang="en-US" sz="15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en-US" altLang="en-US" sz="15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38.71</a:t>
                      </a:r>
                      <a:endParaRPr lang="en-US" altLang="en-US" sz="15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500"/>
                    </a:p>
                  </a:txBody>
                  <a:tcPr marL="91440" marR="91440"/>
                </a:tc>
              </a:tr>
              <a:tr h="300988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5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en-US" altLang="en-US" sz="15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20</a:t>
                      </a:r>
                      <a:endParaRPr lang="en-US" altLang="en-US" sz="15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en-US" altLang="en-US" sz="15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31</a:t>
                      </a:r>
                      <a:endParaRPr lang="en-US" altLang="en-US" sz="15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en-US" altLang="en-US" sz="15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38.71</a:t>
                      </a:r>
                      <a:endParaRPr lang="en-US" altLang="en-US" sz="15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en-US" altLang="en-US" sz="15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38.7</a:t>
                      </a:r>
                      <a:endParaRPr lang="en-US" altLang="en-US" sz="15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 anchor="ctr"/>
                </a:tc>
              </a:tr>
              <a:tr h="300988"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en-US" altLang="en-US" sz="15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6</a:t>
                      </a:r>
                      <a:endParaRPr lang="en-US" altLang="en-US" sz="15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en-US" altLang="en-US" sz="15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30</a:t>
                      </a:r>
                      <a:endParaRPr lang="en-US" altLang="en-US" sz="15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en-US" altLang="en-US" sz="15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29</a:t>
                      </a:r>
                      <a:endParaRPr lang="en-US" altLang="en-US" sz="15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en-US" altLang="en-US" sz="15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62.07</a:t>
                      </a:r>
                      <a:endParaRPr lang="en-US" altLang="en-US" sz="15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500"/>
                    </a:p>
                  </a:txBody>
                  <a:tcPr marL="91440" marR="91440"/>
                </a:tc>
              </a:tr>
              <a:tr h="300988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5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en-US" altLang="en-US" sz="15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30</a:t>
                      </a:r>
                      <a:endParaRPr lang="en-US" altLang="en-US" sz="15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en-US" altLang="en-US" sz="15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29.45</a:t>
                      </a:r>
                      <a:endParaRPr lang="en-US" altLang="en-US" sz="15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en-US" altLang="en-US" sz="15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61.12</a:t>
                      </a:r>
                      <a:endParaRPr lang="en-US" altLang="en-US" sz="15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en-US" altLang="en-US" sz="15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61</a:t>
                      </a:r>
                      <a:endParaRPr lang="en-US" altLang="en-US" sz="15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 anchor="ctr"/>
                </a:tc>
              </a:tr>
              <a:tr h="300988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5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en-US" altLang="en-US" sz="15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30</a:t>
                      </a:r>
                      <a:endParaRPr lang="en-US" altLang="en-US" sz="15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en-US" altLang="en-US" sz="15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29.55</a:t>
                      </a:r>
                      <a:endParaRPr lang="en-US" altLang="en-US" sz="15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en-US" altLang="en-US" sz="15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60.91</a:t>
                      </a:r>
                      <a:endParaRPr lang="en-US" altLang="en-US" sz="15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500"/>
                    </a:p>
                  </a:txBody>
                  <a:tcPr marL="91440" marR="91440"/>
                </a:tc>
              </a:tr>
              <a:tr h="300988"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en-US" altLang="en-US" sz="15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8</a:t>
                      </a:r>
                      <a:endParaRPr lang="en-US" altLang="en-US" sz="15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en-US" altLang="en-US" sz="15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40</a:t>
                      </a:r>
                      <a:endParaRPr lang="en-US" altLang="en-US" sz="15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en-US" altLang="en-US" sz="15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28.02</a:t>
                      </a:r>
                      <a:endParaRPr lang="en-US" altLang="en-US" sz="15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en-US" altLang="en-US" sz="15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85.65</a:t>
                      </a:r>
                      <a:endParaRPr lang="en-US" altLang="en-US" sz="15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500"/>
                    </a:p>
                  </a:txBody>
                  <a:tcPr marL="91440" marR="91440"/>
                </a:tc>
              </a:tr>
              <a:tr h="300988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5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en-US" altLang="en-US" sz="15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40</a:t>
                      </a:r>
                      <a:endParaRPr lang="en-US" altLang="en-US" sz="15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en-US" altLang="en-US" sz="15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29.53</a:t>
                      </a:r>
                      <a:endParaRPr lang="en-US" altLang="en-US" sz="15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en-US" altLang="en-US" sz="15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81.27</a:t>
                      </a:r>
                      <a:endParaRPr lang="en-US" altLang="en-US" sz="15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en-US" altLang="en-US" sz="15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85</a:t>
                      </a:r>
                      <a:endParaRPr lang="en-US" altLang="en-US" sz="15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 anchor="ctr"/>
                </a:tc>
              </a:tr>
              <a:tr h="300988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5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en-US" altLang="en-US" sz="15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40</a:t>
                      </a:r>
                      <a:endParaRPr lang="en-US" altLang="en-US" sz="15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en-US" altLang="en-US" sz="15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28.08</a:t>
                      </a:r>
                      <a:endParaRPr lang="en-US" altLang="en-US" sz="15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en-US" altLang="en-US" sz="15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85.47</a:t>
                      </a:r>
                      <a:endParaRPr lang="en-US" altLang="en-US" sz="15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500"/>
                    </a:p>
                  </a:txBody>
                  <a:tcPr marL="91440" marR="91440"/>
                </a:tc>
              </a:tr>
              <a:tr h="300988"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en-US" altLang="en-US" sz="15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10</a:t>
                      </a:r>
                      <a:endParaRPr lang="en-US" altLang="en-US" sz="15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en-US" altLang="en-US" sz="15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50</a:t>
                      </a:r>
                      <a:endParaRPr lang="en-US" altLang="en-US" sz="15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en-US" altLang="en-US" sz="15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28</a:t>
                      </a:r>
                      <a:endParaRPr lang="en-US" altLang="en-US" sz="15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en-US" altLang="en-US" sz="15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107.14</a:t>
                      </a:r>
                      <a:endParaRPr lang="en-US" altLang="en-US" sz="15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500"/>
                    </a:p>
                  </a:txBody>
                  <a:tcPr marL="91440" marR="91440"/>
                </a:tc>
              </a:tr>
              <a:tr h="300988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5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en-US" altLang="en-US" sz="15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50</a:t>
                      </a:r>
                      <a:endParaRPr lang="en-US" altLang="en-US" sz="15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en-US" altLang="en-US" sz="15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28.52</a:t>
                      </a:r>
                      <a:endParaRPr lang="en-US" altLang="en-US" sz="15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en-US" altLang="en-US" sz="15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105.19</a:t>
                      </a:r>
                      <a:endParaRPr lang="en-US" altLang="en-US" sz="15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en-US" altLang="en-US" sz="15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106</a:t>
                      </a:r>
                      <a:endParaRPr lang="en-US" altLang="en-US" sz="15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 anchor="ctr"/>
                </a:tc>
              </a:tr>
              <a:tr h="300988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5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en-US" altLang="en-US" sz="15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50</a:t>
                      </a:r>
                      <a:endParaRPr lang="en-US" altLang="en-US" sz="15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en-US" altLang="en-US" sz="15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28.28</a:t>
                      </a:r>
                      <a:endParaRPr lang="en-US" altLang="en-US" sz="15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en-US" altLang="en-US" sz="15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106.08</a:t>
                      </a:r>
                      <a:endParaRPr lang="en-US" altLang="en-US" sz="15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500"/>
                    </a:p>
                  </a:txBody>
                  <a:tcPr marL="91440" marR="91440"/>
                </a:tc>
              </a:tr>
              <a:tr h="300988"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en-US" altLang="en-US" sz="15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12</a:t>
                      </a:r>
                      <a:endParaRPr lang="en-US" altLang="en-US" sz="15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en-US" altLang="en-US" sz="15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60</a:t>
                      </a:r>
                      <a:endParaRPr lang="en-US" altLang="en-US" sz="15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en-US" altLang="en-US" sz="15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28.32</a:t>
                      </a:r>
                      <a:endParaRPr lang="en-US" altLang="en-US" sz="15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en-US" altLang="en-US" sz="15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127.12</a:t>
                      </a:r>
                      <a:endParaRPr lang="en-US" altLang="en-US" sz="15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500"/>
                    </a:p>
                  </a:txBody>
                  <a:tcPr marL="91440" marR="91440"/>
                </a:tc>
              </a:tr>
              <a:tr h="300988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5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en-US" altLang="en-US" sz="15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60</a:t>
                      </a:r>
                      <a:endParaRPr lang="en-US" altLang="en-US" sz="15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en-US" altLang="en-US" sz="15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27.9</a:t>
                      </a:r>
                      <a:endParaRPr lang="en-US" altLang="en-US" sz="15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en-US" altLang="en-US" sz="15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129.03</a:t>
                      </a:r>
                      <a:endParaRPr lang="en-US" altLang="en-US" sz="15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en-US" altLang="en-US" sz="15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129</a:t>
                      </a:r>
                      <a:endParaRPr lang="en-US" altLang="en-US" sz="15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 anchor="ctr"/>
                </a:tc>
              </a:tr>
              <a:tr h="300988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5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en-US" altLang="en-US" sz="15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60</a:t>
                      </a:r>
                      <a:endParaRPr lang="en-US" altLang="en-US" sz="15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en-US" altLang="en-US" sz="15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27.64</a:t>
                      </a:r>
                      <a:endParaRPr lang="en-US" altLang="en-US" sz="15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en-US" altLang="en-US" sz="15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130.25</a:t>
                      </a:r>
                      <a:endParaRPr lang="en-US" altLang="en-US" sz="15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500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706755" cy="43624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/>
            <a:r>
              <a:rPr lang="ko-KR" altLang="en-US" sz="1150" b="1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  <a:cs typeface="+mn-cs"/>
              </a:rPr>
              <a:t>CvPoint</a:t>
            </a:r>
            <a:endParaRPr lang="ko-KR" altLang="en-US" sz="1150" b="1">
              <a:solidFill>
                <a:srgbClr val="000000">
                  <a:alpha val="100000"/>
                </a:srgbClr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43" name="직사각형 42"/>
          <p:cNvSpPr>
            <a:spLocks noGrp="1"/>
          </p:cNvSpPr>
          <p:nvPr>
            <p:ph type="title" idx="0"/>
          </p:nvPr>
        </p:nvSpPr>
        <p:spPr>
          <a:xfrm>
            <a:off x="1115616" y="-218455"/>
            <a:ext cx="5688632" cy="436910"/>
          </a:xfrm>
        </p:spPr>
        <p:txBody>
          <a:bodyPr>
            <a:normAutofit fontScale="93330" lnSpcReduction="0"/>
          </a:bodyPr>
          <a:lstStyle/>
          <a:p>
            <a:pPr/>
            <a:r>
              <a:rPr lang="ko-KR" altLang="en-US"/>
              <a:t>로봇 바퀴 구동모터의 전압 제어</a:t>
            </a:r>
            <a:endParaRPr lang="ko-KR" altLang="en-US"/>
          </a:p>
        </p:txBody>
      </p:sp>
      <p:pic>
        <p:nvPicPr>
          <p:cNvPr id="44" name="그림 43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845586" y="1556792"/>
            <a:ext cx="7452828" cy="4238414"/>
          </a:xfrm>
          <a:prstGeom prst="rect">
            <a:avLst/>
          </a:prstGeom>
        </p:spPr>
      </p:pic>
      <p:sp>
        <p:nvSpPr>
          <p:cNvPr id="45" name="직사각형 42"/>
          <p:cNvSpPr>
            <a:spLocks noGrp="1"/>
          </p:cNvSpPr>
          <p:nvPr/>
        </p:nvSpPr>
        <p:spPr>
          <a:xfrm>
            <a:off x="1871700" y="5296346"/>
            <a:ext cx="360040" cy="4369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/>
          </a:ln>
        </p:spPr>
        <p:txBody>
          <a:bodyPr vert="horz" wrap="square" lIns="91440" tIns="45720" rIns="91440" bIns="45720" anchor="ctr" anchorCtr="0">
            <a:normAutofit fontScale="93330" lnSpcReduction="0"/>
          </a:bodyPr>
          <a:p>
            <a:pPr algn="l" eaLnBrk="1" latinLnBrk="1" hangingPunct="1">
              <a:spcBef>
                <a:spcPct val="0"/>
              </a:spcBef>
              <a:spcAft>
                <a:spcPct val="0"/>
              </a:spcAft>
            </a:pPr>
            <a:r>
              <a:rPr xmlns:mc="http://schemas.openxmlformats.org/markup-compatibility/2006" xmlns:hp="http://schemas.haansoft.com/office/presentation/8.0" lang="ko-KR" altLang="en-US" sz="1499" b="1" i="0" spc="5" mc:Ignorable="hp" hp:hslEmbossed="0">
                <a:solidFill>
                  <a:srgbClr val="595959"/>
                </a:solidFill>
              </a:rPr>
              <a:t>2</a:t>
            </a:r>
            <a:endParaRPr xmlns:mc="http://schemas.openxmlformats.org/markup-compatibility/2006" xmlns:hp="http://schemas.haansoft.com/office/presentation/8.0" lang="ko-KR" altLang="en-US" sz="1499" b="1" i="0" spc="5" mc:Ignorable="hp" hp:hslEmbossed="0">
              <a:solidFill>
                <a:srgbClr val="595959"/>
              </a:solidFill>
            </a:endParaRPr>
          </a:p>
        </p:txBody>
      </p:sp>
      <p:sp>
        <p:nvSpPr>
          <p:cNvPr id="46" name="직사각형 42"/>
          <p:cNvSpPr>
            <a:spLocks noGrp="1"/>
          </p:cNvSpPr>
          <p:nvPr/>
        </p:nvSpPr>
        <p:spPr>
          <a:xfrm>
            <a:off x="2771800" y="5301208"/>
            <a:ext cx="360040" cy="4369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/>
          </a:ln>
        </p:spPr>
        <p:txBody>
          <a:bodyPr vert="horz" wrap="square" lIns="91440" tIns="45720" rIns="91440" bIns="45720" anchor="ctr" anchorCtr="0">
            <a:normAutofit fontScale="93330" lnSpcReduction="0"/>
          </a:bodyPr>
          <a:lstStyle/>
          <a:p>
            <a:pPr algn="l" eaLnBrk="1" latinLnBrk="1" hangingPunct="1">
              <a:spcBef>
                <a:spcPct val="0"/>
              </a:spcBef>
              <a:spcAft>
                <a:spcPct val="0"/>
              </a:spcAft>
            </a:pPr>
            <a:r>
              <a:rPr xmlns:mc="http://schemas.openxmlformats.org/markup-compatibility/2006" xmlns:hp="http://schemas.haansoft.com/office/presentation/8.0" lang="ko-KR" altLang="en-US" sz="1607" b="1" i="0" spc="5" mc:Ignorable="hp" hp:hslEmbossed="0">
                <a:solidFill>
                  <a:srgbClr val="595959"/>
                </a:solidFill>
              </a:rPr>
              <a:t>4</a:t>
            </a:r>
            <a:endParaRPr xmlns:mc="http://schemas.openxmlformats.org/markup-compatibility/2006" xmlns:hp="http://schemas.haansoft.com/office/presentation/8.0" lang="ko-KR" altLang="en-US" sz="1607" b="1" i="0" spc="5" mc:Ignorable="hp" hp:hslEmbossed="0">
              <a:solidFill>
                <a:srgbClr val="595959"/>
              </a:solidFill>
            </a:endParaRPr>
          </a:p>
        </p:txBody>
      </p:sp>
      <p:sp>
        <p:nvSpPr>
          <p:cNvPr id="47" name="직사각형 42"/>
          <p:cNvSpPr>
            <a:spLocks noGrp="1"/>
          </p:cNvSpPr>
          <p:nvPr/>
        </p:nvSpPr>
        <p:spPr>
          <a:xfrm>
            <a:off x="3635896" y="5301208"/>
            <a:ext cx="360040" cy="4369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/>
          </a:ln>
        </p:spPr>
        <p:txBody>
          <a:bodyPr vert="horz" wrap="square" lIns="91440" tIns="45720" rIns="91440" bIns="45720" anchor="ctr" anchorCtr="0">
            <a:normAutofit fontScale="93330" lnSpcReduction="0"/>
          </a:bodyPr>
          <a:lstStyle/>
          <a:p>
            <a:pPr algn="l" eaLnBrk="1" latinLnBrk="1" hangingPunct="1">
              <a:spcBef>
                <a:spcPct val="0"/>
              </a:spcBef>
              <a:spcAft>
                <a:spcPct val="0"/>
              </a:spcAft>
            </a:pPr>
            <a:r>
              <a:rPr xmlns:mc="http://schemas.openxmlformats.org/markup-compatibility/2006" xmlns:hp="http://schemas.haansoft.com/office/presentation/8.0" lang="ko-KR" altLang="en-US" sz="1607" b="1" i="0" spc="5" mc:Ignorable="hp" hp:hslEmbossed="0">
                <a:solidFill>
                  <a:srgbClr val="595959"/>
                </a:solidFill>
              </a:rPr>
              <a:t>6</a:t>
            </a:r>
            <a:endParaRPr xmlns:mc="http://schemas.openxmlformats.org/markup-compatibility/2006" xmlns:hp="http://schemas.haansoft.com/office/presentation/8.0" lang="ko-KR" altLang="en-US" sz="1607" b="1" i="0" spc="5" mc:Ignorable="hp" hp:hslEmbossed="0">
              <a:solidFill>
                <a:srgbClr val="595959"/>
              </a:solidFill>
            </a:endParaRPr>
          </a:p>
        </p:txBody>
      </p:sp>
      <p:sp>
        <p:nvSpPr>
          <p:cNvPr id="48" name="직사각형 42"/>
          <p:cNvSpPr>
            <a:spLocks noGrp="1"/>
          </p:cNvSpPr>
          <p:nvPr/>
        </p:nvSpPr>
        <p:spPr>
          <a:xfrm>
            <a:off x="4499992" y="5301208"/>
            <a:ext cx="360040" cy="4369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/>
          </a:ln>
        </p:spPr>
        <p:txBody>
          <a:bodyPr vert="horz" wrap="square" lIns="91440" tIns="45720" rIns="91440" bIns="45720" anchor="ctr" anchorCtr="0">
            <a:normAutofit fontScale="93330" lnSpcReduction="0"/>
          </a:bodyPr>
          <a:lstStyle/>
          <a:p>
            <a:pPr algn="l" eaLnBrk="1" latinLnBrk="1" hangingPunct="1">
              <a:spcBef>
                <a:spcPct val="0"/>
              </a:spcBef>
              <a:spcAft>
                <a:spcPct val="0"/>
              </a:spcAft>
            </a:pPr>
            <a:r>
              <a:rPr xmlns:mc="http://schemas.openxmlformats.org/markup-compatibility/2006" xmlns:hp="http://schemas.haansoft.com/office/presentation/8.0" lang="ko-KR" altLang="en-US" sz="1714" b="1" i="0" spc="5" mc:Ignorable="hp" hp:hslEmbossed="0">
                <a:solidFill>
                  <a:srgbClr val="595959"/>
                </a:solidFill>
              </a:rPr>
              <a:t>8</a:t>
            </a:r>
            <a:endParaRPr xmlns:mc="http://schemas.openxmlformats.org/markup-compatibility/2006" xmlns:hp="http://schemas.haansoft.com/office/presentation/8.0" lang="ko-KR" altLang="en-US" sz="1714" b="1" i="0" spc="5" mc:Ignorable="hp" hp:hslEmbossed="0">
              <a:solidFill>
                <a:srgbClr val="595959"/>
              </a:solidFill>
            </a:endParaRPr>
          </a:p>
        </p:txBody>
      </p:sp>
      <p:sp>
        <p:nvSpPr>
          <p:cNvPr id="49" name="직사각형 42"/>
          <p:cNvSpPr>
            <a:spLocks noGrp="1"/>
          </p:cNvSpPr>
          <p:nvPr/>
        </p:nvSpPr>
        <p:spPr>
          <a:xfrm>
            <a:off x="5328084" y="5301208"/>
            <a:ext cx="504056" cy="4369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/>
          </a:ln>
        </p:spPr>
        <p:txBody>
          <a:bodyPr vert="horz" wrap="square" lIns="91440" tIns="45720" rIns="91440" bIns="45720" anchor="ctr" anchorCtr="0">
            <a:normAutofit fontScale="93330" lnSpcReduction="0"/>
          </a:bodyPr>
          <a:lstStyle/>
          <a:p>
            <a:pPr algn="l" eaLnBrk="1" latinLnBrk="1" hangingPunct="1">
              <a:spcBef>
                <a:spcPct val="0"/>
              </a:spcBef>
              <a:spcAft>
                <a:spcPct val="0"/>
              </a:spcAft>
            </a:pPr>
            <a:r>
              <a:rPr xmlns:mc="http://schemas.openxmlformats.org/markup-compatibility/2006" xmlns:hp="http://schemas.haansoft.com/office/presentation/8.0" lang="ko-KR" altLang="en-US" sz="1821" b="1" i="0" spc="5" mc:Ignorable="hp" hp:hslEmbossed="0">
                <a:solidFill>
                  <a:srgbClr val="595959"/>
                </a:solidFill>
              </a:rPr>
              <a:t>10</a:t>
            </a:r>
            <a:endParaRPr xmlns:mc="http://schemas.openxmlformats.org/markup-compatibility/2006" xmlns:hp="http://schemas.haansoft.com/office/presentation/8.0" lang="ko-KR" altLang="en-US" sz="1821" b="1" i="0" spc="5" mc:Ignorable="hp" hp:hslEmbossed="0">
              <a:solidFill>
                <a:srgbClr val="595959"/>
              </a:solidFill>
            </a:endParaRPr>
          </a:p>
        </p:txBody>
      </p:sp>
      <p:sp>
        <p:nvSpPr>
          <p:cNvPr id="50" name="직사각형 42"/>
          <p:cNvSpPr>
            <a:spLocks noGrp="1"/>
          </p:cNvSpPr>
          <p:nvPr/>
        </p:nvSpPr>
        <p:spPr>
          <a:xfrm>
            <a:off x="6156176" y="5301208"/>
            <a:ext cx="504056" cy="4369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/>
          </a:ln>
        </p:spPr>
        <p:txBody>
          <a:bodyPr vert="horz" wrap="square" lIns="91440" tIns="45720" rIns="91440" bIns="45720" anchor="ctr" anchorCtr="0">
            <a:normAutofit fontScale="93330" lnSpcReduction="0"/>
          </a:bodyPr>
          <a:lstStyle/>
          <a:p>
            <a:pPr algn="l" eaLnBrk="1" latinLnBrk="1" hangingPunct="1">
              <a:spcBef>
                <a:spcPct val="0"/>
              </a:spcBef>
              <a:spcAft>
                <a:spcPct val="0"/>
              </a:spcAft>
            </a:pPr>
            <a:r>
              <a:rPr xmlns:mc="http://schemas.openxmlformats.org/markup-compatibility/2006" xmlns:hp="http://schemas.haansoft.com/office/presentation/8.0" lang="ko-KR" altLang="en-US" sz="1928" b="1" i="0" spc="5" mc:Ignorable="hp" hp:hslEmbossed="0">
                <a:solidFill>
                  <a:srgbClr val="595959"/>
                </a:solidFill>
              </a:rPr>
              <a:t>12</a:t>
            </a:r>
            <a:endParaRPr xmlns:mc="http://schemas.openxmlformats.org/markup-compatibility/2006" xmlns:hp="http://schemas.haansoft.com/office/presentation/8.0" lang="ko-KR" altLang="en-US" sz="1928" b="1" i="0" spc="5" mc:Ignorable="hp" hp:hslEmbossed="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/>
        </p:nvSpPr>
        <p:spPr>
          <a:xfrm>
            <a:off x="449796" y="4365104"/>
            <a:ext cx="8244408" cy="194421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rmAutofit fontScale="90000" lnSpcReduction="0"/>
          </a:bodyPr>
          <a:p>
            <a:pPr algn="l" eaLnBrk="1" latinLnBrk="1" hangingPunct="1">
              <a:spcBef>
                <a:spcPct val="0"/>
              </a:spcBef>
              <a:spcAft>
                <a:spcPct val="0"/>
              </a:spcAft>
            </a:pPr>
            <a:endParaRPr xmlns:mc="http://schemas.openxmlformats.org/markup-compatibility/2006" xmlns:hp="http://schemas.haansoft.com/office/presentation/8.0" lang="ko-KR" altLang="en-US" sz="111" b="1" i="0" spc="41" mc:Ignorable="hp" hp:hslEmbossed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706755" cy="43624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/>
            <a:r>
              <a:rPr lang="ko-KR" altLang="en-US" sz="1150" b="1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  <a:cs typeface="+mn-cs"/>
              </a:rPr>
              <a:t>CvPoint</a:t>
            </a:r>
            <a:endParaRPr lang="ko-KR" altLang="en-US" sz="1150" b="1">
              <a:solidFill>
                <a:srgbClr val="000000">
                  <a:alpha val="100000"/>
                </a:srgbClr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43" name="직사각형 42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3330" lnSpcReduction="0"/>
          </a:bodyPr>
          <a:lstStyle/>
          <a:p>
            <a:pPr/>
            <a:r>
              <a:rPr lang="ko-KR" altLang="en-US"/>
              <a:t>선속도, 각속도</a:t>
            </a:r>
            <a:endParaRPr lang="ko-KR" altLang="en-US"/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1640" y="1312911"/>
            <a:ext cx="6588732" cy="48238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9" name="직사각형 42"/>
          <p:cNvSpPr>
            <a:spLocks noGrp="1"/>
          </p:cNvSpPr>
          <p:nvPr/>
        </p:nvSpPr>
        <p:spPr>
          <a:xfrm>
            <a:off x="3491880" y="1412776"/>
            <a:ext cx="684075" cy="43691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rmAutofit fontScale="93330" lnSpcReduction="0"/>
          </a:bodyPr>
          <a:p>
            <a:pPr algn="l" eaLnBrk="1" latinLnBrk="1" hangingPunct="1">
              <a:spcBef>
                <a:spcPct val="0"/>
              </a:spcBef>
              <a:spcAft>
                <a:spcPct val="0"/>
              </a:spcAft>
            </a:pPr>
            <a:r>
              <a:rPr xmlns:mc="http://schemas.openxmlformats.org/markup-compatibility/2006" xmlns:hp="http://schemas.haansoft.com/office/presentation/8.0" lang="en-US" altLang="ko-KR" sz="2999" b="1" i="0" spc="5" mc:Ignorable="hp" hp:hslEmbossed="0">
                <a:solidFill>
                  <a:srgbClr val="595959"/>
                </a:solidFill>
              </a:rPr>
              <a:t>(1)</a:t>
            </a:r>
            <a:endParaRPr xmlns:mc="http://schemas.openxmlformats.org/markup-compatibility/2006" xmlns:hp="http://schemas.haansoft.com/office/presentation/8.0" lang="en-US" altLang="ko-KR" sz="2999" b="1" i="0" spc="5" mc:Ignorable="hp" hp:hslEmbossed="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/>
        </p:nvSpPr>
        <p:spPr>
          <a:xfrm>
            <a:off x="449796" y="4365104"/>
            <a:ext cx="8244408" cy="194421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rmAutofit fontScale="90000" lnSpcReduction="0"/>
          </a:bodyPr>
          <a:p>
            <a:pPr algn="l" eaLnBrk="1" latinLnBrk="1" hangingPunct="1">
              <a:spcBef>
                <a:spcPct val="0"/>
              </a:spcBef>
              <a:spcAft>
                <a:spcPct val="0"/>
              </a:spcAft>
            </a:pPr>
            <a:endParaRPr xmlns:mc="http://schemas.openxmlformats.org/markup-compatibility/2006" xmlns:hp="http://schemas.haansoft.com/office/presentation/8.0" lang="ko-KR" altLang="en-US" sz="111" b="1" i="0" spc="41" mc:Ignorable="hp" hp:hslEmbossed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706755" cy="43624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/>
            <a:r>
              <a:rPr lang="ko-KR" altLang="en-US" sz="1150" b="1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  <a:cs typeface="+mn-cs"/>
              </a:rPr>
              <a:t>CvPoint</a:t>
            </a:r>
            <a:endParaRPr lang="ko-KR" altLang="en-US" sz="1150" b="1">
              <a:solidFill>
                <a:srgbClr val="000000">
                  <a:alpha val="100000"/>
                </a:srgbClr>
              </a:solidFill>
              <a:latin typeface="굴림"/>
              <a:ea typeface="굴림"/>
              <a:cs typeface="+mn-cs"/>
            </a:endParaRPr>
          </a:p>
        </p:txBody>
      </p:sp>
      <p:grpSp>
        <p:nvGrpSpPr>
          <p:cNvPr id="67" name="그룹 66"/>
          <p:cNvGrpSpPr/>
          <p:nvPr/>
        </p:nvGrpSpPr>
        <p:grpSpPr>
          <a:xfrm rot="0">
            <a:off x="4007410" y="3437503"/>
            <a:ext cx="2184769" cy="1822838"/>
            <a:chOff x="3059832" y="3124499"/>
            <a:chExt cx="3096344" cy="2664296"/>
          </a:xfrm>
        </p:grpSpPr>
        <p:sp>
          <p:nvSpPr>
            <p:cNvPr id="49" name="직사각형 48"/>
            <p:cNvSpPr/>
            <p:nvPr/>
          </p:nvSpPr>
          <p:spPr>
            <a:xfrm>
              <a:off x="3707904" y="3124499"/>
              <a:ext cx="1800200" cy="2664296"/>
            </a:xfrm>
            <a:prstGeom prst="rect">
              <a:avLst/>
            </a:prstGeom>
            <a:solidFill>
              <a:schemeClr val="bg1">
                <a:lumMod val="6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  <a:endParaRPr lang="ko-KR" altLang="en-US"/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3059832" y="3753036"/>
              <a:ext cx="792088" cy="1332148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모서리가 둥근 직사각형 50"/>
            <p:cNvSpPr/>
            <p:nvPr/>
          </p:nvSpPr>
          <p:spPr>
            <a:xfrm>
              <a:off x="5364088" y="3753036"/>
              <a:ext cx="792088" cy="1332148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9" name="원호 68"/>
          <p:cNvSpPr/>
          <p:nvPr/>
        </p:nvSpPr>
        <p:spPr>
          <a:xfrm rot="12554451">
            <a:off x="-1678037" y="1060734"/>
            <a:ext cx="6791547" cy="6696256"/>
          </a:xfrm>
          <a:prstGeom prst="arc">
            <a:avLst>
              <a:gd name="adj1" fmla="val 12541512"/>
              <a:gd name="adj2" fmla="val 1250361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7" name="타원 76"/>
          <p:cNvSpPr/>
          <p:nvPr/>
        </p:nvSpPr>
        <p:spPr>
          <a:xfrm>
            <a:off x="1511660" y="4200593"/>
            <a:ext cx="288032" cy="3240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직사각형 42"/>
          <p:cNvSpPr>
            <a:spLocks noGrp="1"/>
          </p:cNvSpPr>
          <p:nvPr/>
        </p:nvSpPr>
        <p:spPr>
          <a:xfrm>
            <a:off x="1151620" y="471810"/>
            <a:ext cx="5472608" cy="43691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rmAutofit fontScale="93330" lnSpcReduction="0"/>
          </a:bodyPr>
          <a:p>
            <a:pPr algn="l" eaLnBrk="1" latinLnBrk="1" hangingPunct="1">
              <a:spcBef>
                <a:spcPct val="0"/>
              </a:spcBef>
              <a:spcAft>
                <a:spcPct val="0"/>
              </a:spcAft>
            </a:pPr>
            <a:r>
              <a:rPr xmlns:mc="http://schemas.openxmlformats.org/markup-compatibility/2006" xmlns:hp="http://schemas.haansoft.com/office/presentation/8.0" lang="ko-KR" altLang="en-US" sz="2357" b="1" i="0" spc="5" mc:Ignorable="hp" hp:hslEmbossed="0">
                <a:solidFill>
                  <a:srgbClr val="595959"/>
                </a:solidFill>
              </a:rPr>
              <a:t>로봇의 안쪽 ,바깥쪽 바퀴의 선속도</a:t>
            </a:r>
            <a:endParaRPr xmlns:mc="http://schemas.openxmlformats.org/markup-compatibility/2006" xmlns:hp="http://schemas.haansoft.com/office/presentation/8.0" lang="ko-KR" altLang="en-US" sz="2357" b="1" i="0" spc="5" mc:Ignorable="hp" hp:hslEmbossed="0">
              <a:solidFill>
                <a:srgbClr val="595959"/>
              </a:solidFill>
            </a:endParaRPr>
          </a:p>
        </p:txBody>
      </p:sp>
      <p:cxnSp>
        <p:nvCxnSpPr>
          <p:cNvPr id="85" name="직선 화살표 연결선 84"/>
          <p:cNvCxnSpPr/>
          <p:nvPr/>
        </p:nvCxnSpPr>
        <p:spPr>
          <a:xfrm>
            <a:off x="1511660" y="4365104"/>
            <a:ext cx="3593512" cy="0"/>
          </a:xfrm>
          <a:prstGeom prst="straightConnector1">
            <a:avLst/>
          </a:prstGeom>
          <a:ln w="571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타원 57"/>
          <p:cNvSpPr/>
          <p:nvPr/>
        </p:nvSpPr>
        <p:spPr>
          <a:xfrm>
            <a:off x="4979518" y="4252230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8" name="직선 연결선 87"/>
          <p:cNvCxnSpPr>
            <a:stCxn id="51" idx="2"/>
          </p:cNvCxnSpPr>
          <p:nvPr/>
        </p:nvCxnSpPr>
        <p:spPr>
          <a:xfrm rot="5400000">
            <a:off x="5287271" y="5395827"/>
            <a:ext cx="1242337" cy="8584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 rot="16200000" flipH="1">
            <a:off x="3987821" y="5077069"/>
            <a:ext cx="589403" cy="28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>
            <a:off x="1691680" y="5229200"/>
            <a:ext cx="2588289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 rot="16200000" flipH="1">
            <a:off x="965871" y="5250271"/>
            <a:ext cx="138829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/>
          <p:nvPr/>
        </p:nvCxnSpPr>
        <p:spPr>
          <a:xfrm>
            <a:off x="1660019" y="5805264"/>
            <a:ext cx="4238922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42"/>
          <p:cNvSpPr>
            <a:spLocks noGrp="1"/>
          </p:cNvSpPr>
          <p:nvPr/>
        </p:nvSpPr>
        <p:spPr>
          <a:xfrm>
            <a:off x="2879812" y="4437112"/>
            <a:ext cx="360040" cy="43691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rmAutofit fontScale="93330" lnSpcReduction="0"/>
          </a:bodyPr>
          <a:lstStyle/>
          <a:p>
            <a:pPr algn="l" eaLnBrk="1" latinLnBrk="1" hangingPunct="1">
              <a:spcBef>
                <a:spcPct val="0"/>
              </a:spcBef>
              <a:spcAft>
                <a:spcPct val="0"/>
              </a:spcAft>
            </a:pPr>
            <a:r>
              <a:rPr xmlns:mc="http://schemas.openxmlformats.org/markup-compatibility/2006" xmlns:hp="http://schemas.haansoft.com/office/presentation/8.0" lang="en-US" altLang="ko-KR" sz="2892" b="1" i="0" spc="5" mc:Ignorable="hp" hp:hslEmbossed="0">
                <a:solidFill>
                  <a:srgbClr val="595959"/>
                </a:solidFill>
              </a:rPr>
              <a:t>r</a:t>
            </a:r>
            <a:endParaRPr xmlns:mc="http://schemas.openxmlformats.org/markup-compatibility/2006" xmlns:hp="http://schemas.haansoft.com/office/presentation/8.0" lang="en-US" altLang="ko-KR" sz="2892" b="1" i="0" spc="5" mc:Ignorable="hp" hp:hslEmbossed="0">
              <a:solidFill>
                <a:srgbClr val="595959"/>
              </a:solidFill>
            </a:endParaRPr>
          </a:p>
        </p:txBody>
      </p:sp>
      <p:sp>
        <p:nvSpPr>
          <p:cNvPr id="96" name="직사각형 42"/>
          <p:cNvSpPr>
            <a:spLocks noGrp="1"/>
          </p:cNvSpPr>
          <p:nvPr/>
        </p:nvSpPr>
        <p:spPr>
          <a:xfrm>
            <a:off x="2195736" y="5301208"/>
            <a:ext cx="1440160" cy="43691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rmAutofit fontScale="93330" lnSpcReduction="0"/>
          </a:bodyPr>
          <a:lstStyle/>
          <a:p>
            <a:pPr algn="l" eaLnBrk="1" latinLnBrk="1" hangingPunct="1">
              <a:spcBef>
                <a:spcPct val="0"/>
              </a:spcBef>
              <a:spcAft>
                <a:spcPct val="0"/>
              </a:spcAft>
            </a:pPr>
            <a:r>
              <a:rPr xmlns:mc="http://schemas.openxmlformats.org/markup-compatibility/2006" xmlns:hp="http://schemas.haansoft.com/office/presentation/8.0" lang="en-US" altLang="ko-KR" sz="2142" b="1" i="0" spc="5" mc:Ignorable="hp" hp:hslEmbossed="0">
                <a:solidFill>
                  <a:srgbClr val="595959"/>
                </a:solidFill>
              </a:rPr>
              <a:t>(r -ｄ/2) </a:t>
            </a:r>
            <a:endParaRPr xmlns:mc="http://schemas.openxmlformats.org/markup-compatibility/2006" xmlns:hp="http://schemas.haansoft.com/office/presentation/8.0" lang="en-US" altLang="ko-KR" sz="2142" b="1" i="0" spc="5" mc:Ignorable="hp" hp:hslEmbossed="0">
              <a:solidFill>
                <a:srgbClr val="595959"/>
              </a:solidFill>
            </a:endParaRPr>
          </a:p>
        </p:txBody>
      </p:sp>
      <p:sp>
        <p:nvSpPr>
          <p:cNvPr id="98" name="직사각형 42"/>
          <p:cNvSpPr>
            <a:spLocks noGrp="1"/>
          </p:cNvSpPr>
          <p:nvPr/>
        </p:nvSpPr>
        <p:spPr>
          <a:xfrm>
            <a:off x="2231740" y="5908414"/>
            <a:ext cx="1440160" cy="43691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rmAutofit fontScale="93330" lnSpcReduction="0"/>
          </a:bodyPr>
          <a:lstStyle/>
          <a:p>
            <a:pPr algn="l" eaLnBrk="1" latinLnBrk="1" hangingPunct="1">
              <a:spcBef>
                <a:spcPct val="0"/>
              </a:spcBef>
              <a:spcAft>
                <a:spcPct val="0"/>
              </a:spcAft>
            </a:pPr>
            <a:r>
              <a:rPr xmlns:mc="http://schemas.openxmlformats.org/markup-compatibility/2006" xmlns:hp="http://schemas.haansoft.com/office/presentation/8.0" lang="en-US" altLang="ko-KR" sz="2249" b="1" i="0" spc="5" mc:Ignorable="hp" hp:hslEmbossed="0">
                <a:solidFill>
                  <a:srgbClr val="595959"/>
                </a:solidFill>
              </a:rPr>
              <a:t>(r +ｄ/2) </a:t>
            </a:r>
            <a:endParaRPr xmlns:mc="http://schemas.openxmlformats.org/markup-compatibility/2006" xmlns:hp="http://schemas.haansoft.com/office/presentation/8.0" lang="en-US" altLang="ko-KR" sz="2249" b="1" i="0" spc="5" mc:Ignorable="hp" hp:hslEmbossed="0">
              <a:solidFill>
                <a:srgbClr val="595959"/>
              </a:solidFill>
            </a:endParaRPr>
          </a:p>
        </p:txBody>
      </p:sp>
      <p:sp>
        <p:nvSpPr>
          <p:cNvPr id="100" name="직사각형 42"/>
          <p:cNvSpPr>
            <a:spLocks noGrp="1"/>
          </p:cNvSpPr>
          <p:nvPr/>
        </p:nvSpPr>
        <p:spPr>
          <a:xfrm>
            <a:off x="5004048" y="1196752"/>
            <a:ext cx="4104456" cy="1404155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  <p:txBody>
          <a:bodyPr vert="horz" wrap="square" lIns="91440" tIns="45720" rIns="91440" bIns="45720" anchor="ctr" anchorCtr="0">
            <a:normAutofit fontScale="93330" lnSpcReduction="0"/>
          </a:bodyPr>
          <a:lstStyle/>
          <a:p>
            <a:pPr algn="l" eaLnBrk="1" latinLnBrk="1" hangingPunct="1">
              <a:spcBef>
                <a:spcPct val="0"/>
              </a:spcBef>
              <a:spcAft>
                <a:spcPct val="0"/>
              </a:spcAft>
            </a:pPr>
            <a:r>
              <a:rPr xmlns:mc="http://schemas.openxmlformats.org/markup-compatibility/2006" xmlns:hp="http://schemas.haansoft.com/office/presentation/8.0" lang="en-US" altLang="ko-KR" b="1" i="0" spc="5" mc:Ignorable="hp" hp:hslEmbossed="0">
                <a:solidFill>
                  <a:srgbClr val="595959"/>
                </a:solidFill>
              </a:rPr>
              <a:t>*ｄ = </a:t>
            </a:r>
            <a:r>
              <a:rPr xmlns:mc="http://schemas.openxmlformats.org/markup-compatibility/2006" xmlns:hp="http://schemas.haansoft.com/office/presentation/8.0" lang="ko-KR" altLang="en-US" b="1" i="0" spc="5" mc:Ignorable="hp" hp:hslEmbossed="0">
                <a:solidFill>
                  <a:srgbClr val="595959"/>
                </a:solidFill>
              </a:rPr>
              <a:t>안쪽과 바깥쪽 바퀴 사이의 간격</a:t>
            </a:r>
            <a:endParaRPr xmlns:mc="http://schemas.openxmlformats.org/markup-compatibility/2006" xmlns:hp="http://schemas.haansoft.com/office/presentation/8.0" lang="ko-KR" altLang="en-US" b="1" i="0" spc="5" mc:Ignorable="hp" hp:hslEmbossed="0">
              <a:solidFill>
                <a:srgbClr val="595959"/>
              </a:solidFill>
            </a:endParaRPr>
          </a:p>
          <a:p>
            <a:pPr algn="l" eaLnBrk="1" latinLnBrk="1" hangingPunct="1">
              <a:spcBef>
                <a:spcPct val="0"/>
              </a:spcBef>
              <a:spcAft>
                <a:spcPct val="0"/>
              </a:spcAft>
            </a:pPr>
            <a:r>
              <a:rPr xmlns:mc="http://schemas.openxmlformats.org/markup-compatibility/2006" xmlns:hp="http://schemas.haansoft.com/office/presentation/8.0" lang="en-US" altLang="ko-KR" b="1" i="0" spc="5" mc:Ignorable="hp" hp:hslEmbossed="0">
                <a:solidFill>
                  <a:srgbClr val="595959"/>
                </a:solidFill>
              </a:rPr>
              <a:t>  v = </a:t>
            </a:r>
            <a:r>
              <a:rPr xmlns:mc="http://schemas.openxmlformats.org/markup-compatibility/2006" xmlns:hp="http://schemas.haansoft.com/office/presentation/8.0" lang="ko-KR" altLang="en-US" b="1" i="0" spc="5" mc:Ignorable="hp" hp:hslEmbossed="0">
                <a:solidFill>
                  <a:srgbClr val="595959"/>
                </a:solidFill>
              </a:rPr>
              <a:t>로봇 중심의 선속도</a:t>
            </a:r>
            <a:endParaRPr xmlns:mc="http://schemas.openxmlformats.org/markup-compatibility/2006" xmlns:hp="http://schemas.haansoft.com/office/presentation/8.0" lang="ko-KR" altLang="en-US" b="1" i="0" spc="5" mc:Ignorable="hp" hp:hslEmbossed="0">
              <a:solidFill>
                <a:srgbClr val="595959"/>
              </a:solidFill>
            </a:endParaRPr>
          </a:p>
          <a:p>
            <a:pPr algn="l" eaLnBrk="1" latinLnBrk="1" hangingPunct="1">
              <a:spcBef>
                <a:spcPct val="0"/>
              </a:spcBef>
              <a:spcAft>
                <a:spcPct val="0"/>
              </a:spcAft>
            </a:pPr>
            <a:r>
              <a:rPr xmlns:mc="http://schemas.openxmlformats.org/markup-compatibility/2006" xmlns:hp="http://schemas.haansoft.com/office/presentation/8.0" lang="ko-KR" altLang="en-US" b="1" i="0" spc="5" mc:Ignorable="hp" hp:hslEmbossed="0">
                <a:solidFill>
                  <a:srgbClr val="595959"/>
                </a:solidFill>
              </a:rPr>
              <a:t>  </a:t>
            </a:r>
            <a:r>
              <a:rPr xmlns:mc="http://schemas.openxmlformats.org/markup-compatibility/2006" xmlns:hp="http://schemas.haansoft.com/office/presentation/8.0" lang="en-US" altLang="ko-KR" b="1" i="0" spc="5" mc:Ignorable="hp" hp:hslEmbossed="0">
                <a:solidFill>
                  <a:srgbClr val="595959"/>
                </a:solidFill>
              </a:rPr>
              <a:t>v</a:t>
            </a:r>
            <a:r>
              <a:rPr xmlns:mc="http://schemas.openxmlformats.org/markup-compatibility/2006" xmlns:hp="http://schemas.haansoft.com/office/presentation/8.0" lang="en-US" altLang="ko-KR" sz="857" b="1" i="0" spc="5" mc:Ignorable="hp" hp:hslEmbossed="0">
                <a:solidFill>
                  <a:srgbClr val="595959"/>
                </a:solidFill>
              </a:rPr>
              <a:t>i</a:t>
            </a:r>
            <a:r>
              <a:rPr xmlns:mc="http://schemas.openxmlformats.org/markup-compatibility/2006" xmlns:hp="http://schemas.haansoft.com/office/presentation/8.0" lang="en-US" altLang="ko-KR" sz="1071" b="1" i="0" spc="5" mc:Ignorable="hp" hp:hslEmbossed="0">
                <a:solidFill>
                  <a:srgbClr val="595959"/>
                </a:solidFill>
              </a:rPr>
              <a:t> </a:t>
            </a:r>
            <a:r>
              <a:rPr xmlns:mc="http://schemas.openxmlformats.org/markup-compatibility/2006" xmlns:hp="http://schemas.haansoft.com/office/presentation/8.0" lang="en-US" altLang="ko-KR" sz="857" b="1" i="0" spc="5" mc:Ignorable="hp" hp:hslEmbossed="0">
                <a:solidFill>
                  <a:srgbClr val="595959"/>
                </a:solidFill>
              </a:rPr>
              <a:t> </a:t>
            </a:r>
            <a:r>
              <a:rPr xmlns:mc="http://schemas.openxmlformats.org/markup-compatibility/2006" xmlns:hp="http://schemas.haansoft.com/office/presentation/8.0" lang="en-US" altLang="ko-KR" sz="1499" b="1" i="0" spc="5" mc:Ignorable="hp" hp:hslEmbossed="0">
                <a:solidFill>
                  <a:srgbClr val="595959"/>
                </a:solidFill>
              </a:rPr>
              <a:t>=</a:t>
            </a:r>
            <a:r>
              <a:rPr xmlns:mc="http://schemas.openxmlformats.org/markup-compatibility/2006" xmlns:hp="http://schemas.haansoft.com/office/presentation/8.0" lang="ko-KR" altLang="en-US" sz="1499" b="1" i="0" spc="5" mc:Ignorable="hp" hp:hslEmbossed="0">
                <a:solidFill>
                  <a:srgbClr val="595959"/>
                </a:solidFill>
              </a:rPr>
              <a:t> </a:t>
            </a:r>
            <a:r>
              <a:rPr xmlns:mc="http://schemas.openxmlformats.org/markup-compatibility/2006" xmlns:hp="http://schemas.haansoft.com/office/presentation/8.0" lang="ko-KR" altLang="en-US" b="1" i="0" spc="5" mc:Ignorable="hp" hp:hslEmbossed="0">
                <a:solidFill>
                  <a:srgbClr val="595959"/>
                </a:solidFill>
              </a:rPr>
              <a:t>안쪽 바퀴 선속도</a:t>
            </a:r>
            <a:endParaRPr xmlns:mc="http://schemas.openxmlformats.org/markup-compatibility/2006" xmlns:hp="http://schemas.haansoft.com/office/presentation/8.0" lang="ko-KR" altLang="en-US" sz="1499" b="1" i="0" spc="5" mc:Ignorable="hp" hp:hslEmbossed="0">
              <a:solidFill>
                <a:srgbClr val="595959"/>
              </a:solidFill>
            </a:endParaRPr>
          </a:p>
          <a:p>
            <a:pPr algn="l" eaLnBrk="1" latinLnBrk="1" hangingPunct="1">
              <a:spcBef>
                <a:spcPct val="0"/>
              </a:spcBef>
              <a:spcAft>
                <a:spcPct val="0"/>
              </a:spcAft>
            </a:pPr>
            <a:r>
              <a:rPr xmlns:mc="http://schemas.openxmlformats.org/markup-compatibility/2006" xmlns:hp="http://schemas.haansoft.com/office/presentation/8.0" lang="ko-KR" altLang="en-US" sz="1499" b="1" i="0" spc="5" mc:Ignorable="hp" hp:hslEmbossed="0">
                <a:solidFill>
                  <a:srgbClr val="595959"/>
                </a:solidFill>
              </a:rPr>
              <a:t>  </a:t>
            </a:r>
            <a:r>
              <a:rPr xmlns:mc="http://schemas.openxmlformats.org/markup-compatibility/2006" xmlns:hp="http://schemas.haansoft.com/office/presentation/8.0" lang="en-US" altLang="ko-KR" sz="1499" b="1" i="0" spc="5" mc:Ignorable="hp" hp:hslEmbossed="0">
                <a:solidFill>
                  <a:srgbClr val="595959"/>
                </a:solidFill>
              </a:rPr>
              <a:t> </a:t>
            </a:r>
            <a:r>
              <a:rPr xmlns:mc="http://schemas.openxmlformats.org/markup-compatibility/2006" xmlns:hp="http://schemas.haansoft.com/office/presentation/8.0" lang="en-US" altLang="ko-KR" b="1" i="0" spc="5" mc:Ignorable="hp" hp:hslEmbossed="0">
                <a:solidFill>
                  <a:srgbClr val="595959"/>
                </a:solidFill>
              </a:rPr>
              <a:t>v</a:t>
            </a:r>
            <a:r>
              <a:rPr xmlns:mc="http://schemas.openxmlformats.org/markup-compatibility/2006" xmlns:hp="http://schemas.haansoft.com/office/presentation/8.0" lang="en-US" altLang="ko-KR" sz="857" b="1" i="0" spc="5" mc:Ignorable="hp" hp:hslEmbossed="0">
                <a:solidFill>
                  <a:srgbClr val="595959"/>
                </a:solidFill>
              </a:rPr>
              <a:t>o </a:t>
            </a:r>
            <a:r>
              <a:rPr xmlns:mc="http://schemas.openxmlformats.org/markup-compatibility/2006" xmlns:hp="http://schemas.haansoft.com/office/presentation/8.0" lang="en-US" altLang="ko-KR" sz="1499" b="1" i="0" spc="5" mc:Ignorable="hp" hp:hslEmbossed="0">
                <a:solidFill>
                  <a:srgbClr val="595959"/>
                </a:solidFill>
              </a:rPr>
              <a:t>=</a:t>
            </a:r>
            <a:r>
              <a:rPr xmlns:mc="http://schemas.openxmlformats.org/markup-compatibility/2006" xmlns:hp="http://schemas.haansoft.com/office/presentation/8.0" lang="ko-KR" altLang="en-US" sz="1499" b="1" i="0" spc="5" mc:Ignorable="hp" hp:hslEmbossed="0">
                <a:solidFill>
                  <a:srgbClr val="595959"/>
                </a:solidFill>
              </a:rPr>
              <a:t> </a:t>
            </a:r>
            <a:r>
              <a:rPr xmlns:mc="http://schemas.openxmlformats.org/markup-compatibility/2006" xmlns:hp="http://schemas.haansoft.com/office/presentation/8.0" lang="ko-KR" altLang="en-US" b="1" i="0" spc="5" mc:Ignorable="hp" hp:hslEmbossed="0">
                <a:solidFill>
                  <a:srgbClr val="595959"/>
                </a:solidFill>
              </a:rPr>
              <a:t>바깥쪽 바퀴 선속도</a:t>
            </a:r>
            <a:endParaRPr xmlns:mc="http://schemas.openxmlformats.org/markup-compatibility/2006" xmlns:hp="http://schemas.haansoft.com/office/presentation/8.0" lang="ko-KR" altLang="en-US" b="1" i="0" spc="5" mc:Ignorable="hp" hp:hslEmbossed="0">
              <a:solidFill>
                <a:srgbClr val="595959"/>
              </a:solidFill>
            </a:endParaRPr>
          </a:p>
        </p:txBody>
      </p:sp>
      <p:cxnSp>
        <p:nvCxnSpPr>
          <p:cNvPr id="101" name="직선 화살표 연결선 100"/>
          <p:cNvCxnSpPr/>
          <p:nvPr/>
        </p:nvCxnSpPr>
        <p:spPr>
          <a:xfrm rot="16200000">
            <a:off x="4471532" y="3611702"/>
            <a:ext cx="1281056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42"/>
          <p:cNvSpPr>
            <a:spLocks noGrp="1"/>
          </p:cNvSpPr>
          <p:nvPr/>
        </p:nvSpPr>
        <p:spPr>
          <a:xfrm>
            <a:off x="4499992" y="2924944"/>
            <a:ext cx="432048" cy="50405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rmAutofit fontScale="93330" lnSpcReduction="0"/>
          </a:bodyPr>
          <a:lstStyle/>
          <a:p>
            <a:pPr algn="l" eaLnBrk="1" latinLnBrk="1" hangingPunct="1">
              <a:spcBef>
                <a:spcPct val="0"/>
              </a:spcBef>
              <a:spcAft>
                <a:spcPct val="0"/>
              </a:spcAft>
            </a:pPr>
            <a:r>
              <a:rPr xmlns:mc="http://schemas.openxmlformats.org/markup-compatibility/2006" xmlns:hp="http://schemas.haansoft.com/office/presentation/8.0" lang="en-US" altLang="ko-KR" sz="2999" b="1" i="0" spc="5" mc:Ignorable="hp" hp:hslEmbossed="0">
                <a:solidFill>
                  <a:srgbClr val="595959"/>
                </a:solidFill>
              </a:rPr>
              <a:t>v</a:t>
            </a:r>
            <a:endParaRPr xmlns:mc="http://schemas.openxmlformats.org/markup-compatibility/2006" xmlns:hp="http://schemas.haansoft.com/office/presentation/8.0" lang="en-US" altLang="ko-KR" sz="2999" b="1" i="0" spc="5" mc:Ignorable="hp" hp:hslEmbossed="0">
              <a:solidFill>
                <a:srgbClr val="595959"/>
              </a:solidFill>
            </a:endParaRPr>
          </a:p>
        </p:txBody>
      </p:sp>
      <p:cxnSp>
        <p:nvCxnSpPr>
          <p:cNvPr id="105" name="직선 화살표 연결선 104"/>
          <p:cNvCxnSpPr/>
          <p:nvPr/>
        </p:nvCxnSpPr>
        <p:spPr>
          <a:xfrm rot="16200000">
            <a:off x="3897623" y="3618719"/>
            <a:ext cx="700682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 txBox="1"/>
          <p:nvPr/>
        </p:nvSpPr>
        <p:spPr>
          <a:xfrm>
            <a:off x="5407051" y="2672916"/>
            <a:ext cx="497096" cy="576744"/>
          </a:xfrm>
          <a:prstGeom prst="rect">
            <a:avLst/>
          </a:prstGeom>
        </p:spPr>
        <p:txBody>
          <a:bodyPr wrap="none">
            <a:spAutoFit/>
          </a:bodyPr>
          <a:p>
            <a:pPr/>
            <a:r>
              <a:rPr xmlns:mc="http://schemas.openxmlformats.org/markup-compatibility/2006" xmlns:hp="http://schemas.haansoft.com/office/presentation/8.0" lang="en-US" altLang="ko-KR" sz="3200" b="1" i="0" spc="5" mc:Ignorable="hp" hp:hslEmbossed="0">
                <a:solidFill>
                  <a:srgbClr val="595959"/>
                </a:solidFill>
              </a:rPr>
              <a:t>v</a:t>
            </a:r>
            <a:r>
              <a:rPr xmlns:mc="http://schemas.openxmlformats.org/markup-compatibility/2006" xmlns:hp="http://schemas.haansoft.com/office/presentation/8.0" lang="en-US" altLang="ko-KR" sz="1400" b="1" i="0" spc="5" mc:Ignorable="hp" hp:hslEmbossed="0">
                <a:solidFill>
                  <a:srgbClr val="595959"/>
                </a:solidFill>
              </a:rPr>
              <a:t>o</a:t>
            </a:r>
            <a:endParaRPr xmlns:mc="http://schemas.openxmlformats.org/markup-compatibility/2006" xmlns:hp="http://schemas.haansoft.com/office/presentation/8.0" lang="en-US" altLang="ko-KR" sz="1400" b="1" i="0" spc="5" mc:Ignorable="hp" hp:hslEmbossed="0">
              <a:solidFill>
                <a:srgbClr val="595959"/>
              </a:solidFill>
            </a:endParaRPr>
          </a:p>
        </p:txBody>
      </p:sp>
      <p:sp>
        <p:nvSpPr>
          <p:cNvPr id="108" name="직사각형 42"/>
          <p:cNvSpPr>
            <a:spLocks noGrp="1"/>
          </p:cNvSpPr>
          <p:nvPr/>
        </p:nvSpPr>
        <p:spPr>
          <a:xfrm>
            <a:off x="6228184" y="4401108"/>
            <a:ext cx="2880320" cy="1728192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  <p:txBody>
          <a:bodyPr vert="horz" wrap="square" lIns="91440" tIns="45720" rIns="91440" bIns="45720" anchor="ctr" anchorCtr="0">
            <a:normAutofit fontScale="93330" lnSpcReduction="0"/>
          </a:bodyPr>
          <a:lstStyle/>
          <a:p>
            <a:pPr algn="l" eaLnBrk="1" latinLnBrk="1" hangingPunct="1">
              <a:spcBef>
                <a:spcPct val="0"/>
              </a:spcBef>
              <a:spcAft>
                <a:spcPct val="0"/>
              </a:spcAft>
            </a:pPr>
            <a:r>
              <a:rPr xmlns:mc="http://schemas.openxmlformats.org/markup-compatibility/2006" xmlns:hp="http://schemas.haansoft.com/office/presentation/8.0" lang="ko-KR" altLang="en-US" sz="1607" b="1" i="0" spc="5" mc:Ignorable="hp" hp:hslEmbossed="0">
                <a:solidFill>
                  <a:srgbClr val="595959"/>
                </a:solidFill>
              </a:rPr>
              <a:t>-안쪽과 바깥쪽 바퀴의 선속도</a:t>
            </a:r>
            <a:endParaRPr xmlns:mc="http://schemas.openxmlformats.org/markup-compatibility/2006" xmlns:hp="http://schemas.haansoft.com/office/presentation/8.0" lang="ko-KR" altLang="en-US" sz="1607" b="1" i="0" spc="5" mc:Ignorable="hp" hp:hslEmbossed="0">
              <a:solidFill>
                <a:srgbClr val="595959"/>
              </a:solidFill>
            </a:endParaRPr>
          </a:p>
          <a:p>
            <a:pPr algn="l" eaLnBrk="1" latinLnBrk="1" hangingPunct="1">
              <a:spcBef>
                <a:spcPct val="0"/>
              </a:spcBef>
              <a:spcAft>
                <a:spcPct val="0"/>
              </a:spcAft>
            </a:pPr>
            <a:r>
              <a:rPr xmlns:mc="http://schemas.openxmlformats.org/markup-compatibility/2006" xmlns:hp="http://schemas.haansoft.com/office/presentation/8.0" lang="ko-KR" altLang="en-US" sz="2142" b="1" i="0" spc="5" mc:Ignorable="hp" hp:hslEmbossed="0">
                <a:solidFill>
                  <a:srgbClr val="595959"/>
                </a:solidFill>
              </a:rPr>
              <a:t>   </a:t>
            </a:r>
            <a:r>
              <a:rPr xmlns:mc="http://schemas.openxmlformats.org/markup-compatibility/2006" xmlns:hp="http://schemas.haansoft.com/office/presentation/8.0" lang="en-US" altLang="ko-KR" sz="2142" b="1" i="0" spc="5" mc:Ignorable="hp" hp:hslEmbossed="0">
                <a:solidFill>
                  <a:srgbClr val="595959"/>
                </a:solidFill>
              </a:rPr>
              <a:t>v</a:t>
            </a:r>
            <a:r>
              <a:rPr xmlns:mc="http://schemas.openxmlformats.org/markup-compatibility/2006" xmlns:hp="http://schemas.haansoft.com/office/presentation/8.0" lang="en-US" altLang="ko-KR" sz="1392" b="1" i="0" spc="5" mc:Ignorable="hp" hp:hslEmbossed="0">
                <a:solidFill>
                  <a:srgbClr val="595959"/>
                </a:solidFill>
              </a:rPr>
              <a:t>i</a:t>
            </a:r>
            <a:r>
              <a:rPr xmlns:mc="http://schemas.openxmlformats.org/markup-compatibility/2006" xmlns:hp="http://schemas.haansoft.com/office/presentation/8.0" lang="en-US" altLang="ko-KR" sz="1071" b="1" i="0" spc="5" mc:Ignorable="hp" hp:hslEmbossed="0">
                <a:solidFill>
                  <a:srgbClr val="595959"/>
                </a:solidFill>
              </a:rPr>
              <a:t>  </a:t>
            </a:r>
            <a:r>
              <a:rPr xmlns:mc="http://schemas.openxmlformats.org/markup-compatibility/2006" xmlns:hp="http://schemas.haansoft.com/office/presentation/8.0" lang="en-US" altLang="ko-KR" sz="1821" b="1" i="0" spc="5" mc:Ignorable="hp" hp:hslEmbossed="0">
                <a:solidFill>
                  <a:srgbClr val="595959"/>
                </a:solidFill>
              </a:rPr>
              <a:t>=</a:t>
            </a:r>
            <a:r>
              <a:rPr xmlns:mc="http://schemas.openxmlformats.org/markup-compatibility/2006" xmlns:hp="http://schemas.haansoft.com/office/presentation/8.0" lang="ko-KR" altLang="en-US" sz="1821" b="1" i="0" spc="5" mc:Ignorable="hp" hp:hslEmbossed="0">
                <a:solidFill>
                  <a:srgbClr val="595959"/>
                </a:solidFill>
              </a:rPr>
              <a:t> </a:t>
            </a:r>
            <a:r>
              <a:rPr xmlns:mc="http://schemas.openxmlformats.org/markup-compatibility/2006" xmlns:hp="http://schemas.haansoft.com/office/presentation/8.0" lang="en-US" altLang="ko-KR" sz="2142" b="1" i="0" spc="5" mc:Ignorable="hp" hp:hslEmbossed="0">
                <a:solidFill>
                  <a:srgbClr val="595959"/>
                </a:solidFill>
              </a:rPr>
              <a:t>v </a:t>
            </a:r>
            <a:r>
              <a:rPr xmlns:mc="http://schemas.openxmlformats.org/markup-compatibility/2006" xmlns:hp="http://schemas.haansoft.com/office/presentation/8.0" lang="en-US" altLang="ko-KR" sz="1821" b="1" i="0" spc="5" mc:Ignorable="hp" hp:hslEmbossed="0">
                <a:solidFill>
                  <a:srgbClr val="595959"/>
                </a:solidFill>
              </a:rPr>
              <a:t>- (ω*d)/2 </a:t>
            </a:r>
            <a:endParaRPr xmlns:mc="http://schemas.openxmlformats.org/markup-compatibility/2006" xmlns:hp="http://schemas.haansoft.com/office/presentation/8.0" lang="en-US" altLang="ko-KR" sz="1821" b="1" i="0" spc="5" mc:Ignorable="hp" hp:hslEmbossed="0">
              <a:solidFill>
                <a:srgbClr val="595959"/>
              </a:solidFill>
            </a:endParaRPr>
          </a:p>
          <a:p>
            <a:pPr algn="l" eaLnBrk="1" latinLnBrk="1" hangingPunct="1">
              <a:spcBef>
                <a:spcPct val="0"/>
              </a:spcBef>
              <a:spcAft>
                <a:spcPct val="0"/>
              </a:spcAft>
            </a:pPr>
            <a:r>
              <a:rPr xmlns:mc="http://schemas.openxmlformats.org/markup-compatibility/2006" xmlns:hp="http://schemas.haansoft.com/office/presentation/8.0" lang="ko-KR" altLang="en-US" sz="1821" b="1" i="0" spc="5" mc:Ignorable="hp" hp:hslEmbossed="0">
                <a:solidFill>
                  <a:srgbClr val="595959"/>
                </a:solidFill>
              </a:rPr>
              <a:t>   </a:t>
            </a:r>
            <a:r>
              <a:rPr xmlns:mc="http://schemas.openxmlformats.org/markup-compatibility/2006" xmlns:hp="http://schemas.haansoft.com/office/presentation/8.0" lang="en-US" altLang="ko-KR" sz="2142" b="1" i="0" spc="5" mc:Ignorable="hp" hp:hslEmbossed="0">
                <a:solidFill>
                  <a:srgbClr val="595959"/>
                </a:solidFill>
              </a:rPr>
              <a:t>v</a:t>
            </a:r>
            <a:r>
              <a:rPr xmlns:mc="http://schemas.openxmlformats.org/markup-compatibility/2006" xmlns:hp="http://schemas.haansoft.com/office/presentation/8.0" lang="en-US" altLang="ko-KR" sz="1392" b="1" i="0" spc="5" mc:Ignorable="hp" hp:hslEmbossed="0">
                <a:solidFill>
                  <a:srgbClr val="595959"/>
                </a:solidFill>
              </a:rPr>
              <a:t>o</a:t>
            </a:r>
            <a:r>
              <a:rPr xmlns:mc="http://schemas.openxmlformats.org/markup-compatibility/2006" xmlns:hp="http://schemas.haansoft.com/office/presentation/8.0" lang="en-US" altLang="ko-KR" sz="1071" b="1" i="0" spc="5" mc:Ignorable="hp" hp:hslEmbossed="0">
                <a:solidFill>
                  <a:srgbClr val="595959"/>
                </a:solidFill>
              </a:rPr>
              <a:t> </a:t>
            </a:r>
            <a:r>
              <a:rPr xmlns:mc="http://schemas.openxmlformats.org/markup-compatibility/2006" xmlns:hp="http://schemas.haansoft.com/office/presentation/8.0" lang="en-US" altLang="ko-KR" sz="1821" b="1" i="0" spc="5" mc:Ignorable="hp" hp:hslEmbossed="0">
                <a:solidFill>
                  <a:srgbClr val="595959"/>
                </a:solidFill>
              </a:rPr>
              <a:t>= v +(ω*d)/2</a:t>
            </a:r>
            <a:endParaRPr xmlns:mc="http://schemas.openxmlformats.org/markup-compatibility/2006" xmlns:hp="http://schemas.haansoft.com/office/presentation/8.0" lang="en-US" altLang="ko-KR" sz="1821" b="1" i="0" spc="5" mc:Ignorable="hp" hp:hslEmbossed="0">
              <a:solidFill>
                <a:srgbClr val="595959"/>
              </a:solidFill>
            </a:endParaRPr>
          </a:p>
        </p:txBody>
      </p:sp>
      <p:cxnSp>
        <p:nvCxnSpPr>
          <p:cNvPr id="104" name="직선 화살표 연결선 103"/>
          <p:cNvCxnSpPr/>
          <p:nvPr/>
        </p:nvCxnSpPr>
        <p:spPr>
          <a:xfrm rot="16200000">
            <a:off x="5328084" y="3429000"/>
            <a:ext cx="1224136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/>
          <p:cNvSpPr txBox="1"/>
          <p:nvPr/>
        </p:nvSpPr>
        <p:spPr>
          <a:xfrm>
            <a:off x="3743908" y="3211860"/>
            <a:ext cx="486813" cy="577185"/>
          </a:xfrm>
          <a:prstGeom prst="rect">
            <a:avLst/>
          </a:prstGeom>
        </p:spPr>
        <p:txBody>
          <a:bodyPr wrap="none">
            <a:spAutoFit/>
          </a:bodyPr>
          <a:p>
            <a:pPr/>
            <a:r>
              <a:rPr xmlns:mc="http://schemas.openxmlformats.org/markup-compatibility/2006" xmlns:hp="http://schemas.haansoft.com/office/presentation/8.0" lang="en-US" altLang="ko-KR" sz="3200" b="1" i="0" spc="5" mc:Ignorable="hp" hp:hslEmbossed="0">
                <a:solidFill>
                  <a:srgbClr val="595959"/>
                </a:solidFill>
              </a:rPr>
              <a:t>v</a:t>
            </a:r>
            <a:r>
              <a:rPr xmlns:mc="http://schemas.openxmlformats.org/markup-compatibility/2006" xmlns:hp="http://schemas.haansoft.com/office/presentation/8.0" lang="en-US" altLang="ko-KR" sz="1400" b="1" i="0" spc="5" mc:Ignorable="hp" hp:hslEmbossed="0">
                <a:solidFill>
                  <a:srgbClr val="595959"/>
                </a:solidFill>
              </a:rPr>
              <a:t>i</a:t>
            </a:r>
            <a:r>
              <a:rPr xmlns:mc="http://schemas.openxmlformats.org/markup-compatibility/2006" xmlns:hp="http://schemas.haansoft.com/office/presentation/8.0" lang="en-US" altLang="ko-KR" sz="1300" b="1" i="0" spc="5" mc:Ignorable="hp" hp:hslEmbossed="0">
                <a:solidFill>
                  <a:srgbClr val="595959"/>
                </a:solidFill>
              </a:rPr>
              <a:t> </a:t>
            </a:r>
            <a:endParaRPr lang="en-US" altLang="ko-KR" sz="1300"/>
          </a:p>
        </p:txBody>
      </p:sp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/>
        </p:nvSpPr>
        <p:spPr>
          <a:xfrm>
            <a:off x="449796" y="4365104"/>
            <a:ext cx="8244408" cy="194421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rmAutofit fontScale="90000" lnSpcReduction="0"/>
          </a:bodyPr>
          <a:p>
            <a:pPr algn="l" eaLnBrk="1" latinLnBrk="1" hangingPunct="1">
              <a:spcBef>
                <a:spcPct val="0"/>
              </a:spcBef>
              <a:spcAft>
                <a:spcPct val="0"/>
              </a:spcAft>
            </a:pPr>
            <a:endParaRPr xmlns:mc="http://schemas.openxmlformats.org/markup-compatibility/2006" xmlns:hp="http://schemas.haansoft.com/office/presentation/8.0" lang="ko-KR" altLang="en-US" sz="111" b="1" i="0" spc="41" mc:Ignorable="hp" hp:hslEmbossed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706755" cy="43624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/>
            <a:r>
              <a:rPr lang="ko-KR" altLang="en-US" sz="1150" b="1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  <a:cs typeface="+mn-cs"/>
              </a:rPr>
              <a:t>CvPoint</a:t>
            </a:r>
            <a:endParaRPr lang="ko-KR" altLang="en-US" sz="1150" b="1">
              <a:solidFill>
                <a:srgbClr val="000000">
                  <a:alpha val="100000"/>
                </a:srgbClr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43" name="직사각형 42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3330" lnSpcReduction="0"/>
          </a:bodyPr>
          <a:lstStyle/>
          <a:p>
            <a:pPr/>
            <a:r>
              <a:rPr lang="ko-KR" altLang="en-US"/>
              <a:t>모터 제어</a:t>
            </a:r>
            <a:r>
              <a:rPr lang="en-US" altLang="ko-KR"/>
              <a:t> - </a:t>
            </a:r>
            <a:r>
              <a:rPr lang="ko-KR" altLang="en-US"/>
              <a:t>직진</a:t>
            </a:r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2762799" y="1644633"/>
            <a:ext cx="3618402" cy="45221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/>
            <a:r>
              <a:rPr lang="en-US" altLang="ko-KR" sz="2400">
                <a:solidFill>
                  <a:srgbClr val="0000ff"/>
                </a:solidFill>
                <a:latin typeface="Arial"/>
                <a:ea typeface="돋움"/>
              </a:rPr>
              <a:t>void</a:t>
            </a:r>
            <a:r>
              <a:rPr lang="en-US" altLang="ko-KR" sz="2400">
                <a:solidFill>
                  <a:srgbClr val="000000">
                    <a:alpha val="100000"/>
                  </a:srgbClr>
                </a:solidFill>
                <a:latin typeface="Arial"/>
                <a:ea typeface="돋움"/>
              </a:rPr>
              <a:t> </a:t>
            </a:r>
            <a:r>
              <a:rPr lang="en-US" altLang="ko-KR" sz="2400">
                <a:solidFill>
                  <a:srgbClr val="800080"/>
                </a:solidFill>
                <a:latin typeface="Arial"/>
                <a:ea typeface="돋움"/>
              </a:rPr>
              <a:t>motorControl</a:t>
            </a:r>
            <a:r>
              <a:rPr lang="en-US" altLang="ko-KR" sz="2400">
                <a:solidFill>
                  <a:srgbClr val="000000">
                    <a:alpha val="100000"/>
                  </a:srgbClr>
                </a:solidFill>
                <a:latin typeface="Arial"/>
                <a:ea typeface="돋움"/>
              </a:rPr>
              <a:t>(</a:t>
            </a:r>
            <a:r>
              <a:rPr lang="ko-KR" altLang="en-US" sz="2400">
                <a:solidFill>
                  <a:srgbClr val="000000">
                    <a:alpha val="100000"/>
                  </a:srgbClr>
                </a:solidFill>
                <a:latin typeface="Arial"/>
                <a:ea typeface="돋움"/>
              </a:rPr>
              <a:t>500</a:t>
            </a:r>
            <a:r>
              <a:rPr lang="en-US" altLang="ko-KR" sz="2400">
                <a:solidFill>
                  <a:srgbClr val="000000">
                    <a:alpha val="100000"/>
                  </a:srgbClr>
                </a:solidFill>
                <a:latin typeface="Arial"/>
                <a:ea typeface="돋움"/>
              </a:rPr>
              <a:t>,</a:t>
            </a:r>
            <a:r>
              <a:rPr lang="ko-KR" altLang="en-US" sz="2400">
                <a:solidFill>
                  <a:srgbClr val="000000">
                    <a:alpha val="100000"/>
                  </a:srgbClr>
                </a:solidFill>
                <a:latin typeface="Arial"/>
                <a:ea typeface="돋움"/>
              </a:rPr>
              <a:t>0</a:t>
            </a:r>
            <a:r>
              <a:rPr lang="en-US" altLang="ko-KR" sz="2400">
                <a:solidFill>
                  <a:srgbClr val="000000">
                    <a:alpha val="100000"/>
                  </a:srgbClr>
                </a:solidFill>
                <a:latin typeface="Arial"/>
                <a:ea typeface="돋움"/>
              </a:rPr>
              <a:t>)</a:t>
            </a:r>
            <a:endParaRPr lang="en-US" altLang="ko-KR" sz="2400">
              <a:solidFill>
                <a:srgbClr val="000000">
                  <a:alpha val="100000"/>
                </a:srgbClr>
              </a:solidFill>
              <a:latin typeface="Arial"/>
              <a:ea typeface="돋움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707904" y="3104964"/>
            <a:ext cx="1800200" cy="2664296"/>
          </a:xfrm>
          <a:prstGeom prst="rect">
            <a:avLst/>
          </a:prstGeom>
          <a:solidFill>
            <a:schemeClr val="bg1">
              <a:lumMod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" name="모서리가 둥근 직사각형 49"/>
          <p:cNvSpPr/>
          <p:nvPr/>
        </p:nvSpPr>
        <p:spPr>
          <a:xfrm>
            <a:off x="3059832" y="3753036"/>
            <a:ext cx="792088" cy="1332148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" name="모서리가 둥근 직사각형 50"/>
          <p:cNvSpPr/>
          <p:nvPr/>
        </p:nvSpPr>
        <p:spPr>
          <a:xfrm>
            <a:off x="5364088" y="3753036"/>
            <a:ext cx="792088" cy="1332148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2" name="직선 화살표 연결선 51"/>
          <p:cNvCxnSpPr>
            <a:stCxn id="50" idx="0"/>
          </p:cNvCxnSpPr>
          <p:nvPr/>
        </p:nvCxnSpPr>
        <p:spPr>
          <a:xfrm rot="16200000">
            <a:off x="3047574" y="3344734"/>
            <a:ext cx="816603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rot="16200000" flipV="1">
            <a:off x="5409136" y="3330031"/>
            <a:ext cx="830766" cy="1524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3221850" y="2492896"/>
            <a:ext cx="613724" cy="39127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/>
            <a:r>
              <a:rPr lang="ko-KR" altLang="en-US" sz="2000" b="1">
                <a:solidFill>
                  <a:schemeClr val="tx1"/>
                </a:solidFill>
                <a:latin typeface="Arial"/>
                <a:ea typeface="돋움"/>
              </a:rPr>
              <a:t>500</a:t>
            </a:r>
            <a:endParaRPr lang="ko-KR" altLang="en-US" sz="2000" b="1">
              <a:solidFill>
                <a:schemeClr val="tx1"/>
              </a:solidFill>
              <a:latin typeface="Arial"/>
              <a:ea typeface="돋움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562110" y="2494263"/>
            <a:ext cx="632041" cy="38990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/>
            <a:r>
              <a:rPr lang="ko-KR" altLang="en-US" sz="2000" b="1">
                <a:solidFill>
                  <a:schemeClr val="tx1"/>
                </a:solidFill>
                <a:latin typeface="Arial"/>
                <a:ea typeface="돋움"/>
              </a:rPr>
              <a:t>500</a:t>
            </a:r>
            <a:endParaRPr lang="ko-KR" altLang="en-US" sz="2000" b="1">
              <a:solidFill>
                <a:schemeClr val="tx1"/>
              </a:solidFill>
              <a:latin typeface="Arial"/>
              <a:ea typeface="돋움"/>
            </a:endParaRPr>
          </a:p>
        </p:txBody>
      </p:sp>
      <p:sp>
        <p:nvSpPr>
          <p:cNvPr id="65" name="타원 57"/>
          <p:cNvSpPr/>
          <p:nvPr/>
        </p:nvSpPr>
        <p:spPr>
          <a:xfrm>
            <a:off x="4572000" y="4329100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6" name="직선 화살표 연결선 60"/>
          <p:cNvCxnSpPr>
            <a:stCxn id="65" idx="0"/>
          </p:cNvCxnSpPr>
          <p:nvPr/>
        </p:nvCxnSpPr>
        <p:spPr>
          <a:xfrm rot="16200000">
            <a:off x="3916133" y="3601225"/>
            <a:ext cx="145575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3"/>
          <p:cNvSpPr/>
          <p:nvPr/>
        </p:nvSpPr>
        <p:spPr>
          <a:xfrm>
            <a:off x="4372007" y="2457711"/>
            <a:ext cx="632041" cy="3952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/>
            <a:r>
              <a:rPr lang="ko-KR" altLang="en-US" sz="2000" b="1">
                <a:solidFill>
                  <a:schemeClr val="tx1"/>
                </a:solidFill>
                <a:latin typeface="Arial"/>
                <a:ea typeface="돋움"/>
              </a:rPr>
              <a:t>500</a:t>
            </a:r>
            <a:endParaRPr lang="ko-KR" altLang="en-US" sz="2000" b="1">
              <a:solidFill>
                <a:schemeClr val="tx1"/>
              </a:solidFill>
              <a:latin typeface="Arial"/>
              <a:ea typeface="돋움"/>
            </a:endParaRPr>
          </a:p>
        </p:txBody>
      </p:sp>
    </p:spTree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706755" cy="43624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/>
            <a:r>
              <a:rPr lang="ko-KR" altLang="en-US" sz="1150" b="1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  <a:cs typeface="+mn-cs"/>
              </a:rPr>
              <a:t>CvPoint</a:t>
            </a:r>
            <a:endParaRPr lang="ko-KR" altLang="en-US" sz="1150" b="1">
              <a:solidFill>
                <a:srgbClr val="000000">
                  <a:alpha val="100000"/>
                </a:srgbClr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43" name="직사각형 42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3330" lnSpcReduction="0"/>
          </a:bodyPr>
          <a:lstStyle/>
          <a:p>
            <a:pPr/>
            <a:r>
              <a:rPr lang="ko-KR" altLang="en-US"/>
              <a:t>모터 제어</a:t>
            </a:r>
            <a:r>
              <a:rPr lang="en-US" altLang="ko-KR"/>
              <a:t> - </a:t>
            </a:r>
            <a:r>
              <a:rPr lang="ko-KR" altLang="en-US"/>
              <a:t>제자리 회전</a:t>
            </a:r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4572000" y="1844824"/>
            <a:ext cx="3744416" cy="44879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/>
            <a:r>
              <a:rPr lang="en-US" altLang="ko-KR" sz="2400">
                <a:solidFill>
                  <a:srgbClr val="0000ff"/>
                </a:solidFill>
                <a:latin typeface="Arial"/>
                <a:ea typeface="돋움"/>
              </a:rPr>
              <a:t>void</a:t>
            </a:r>
            <a:r>
              <a:rPr lang="en-US" altLang="ko-KR" sz="2400">
                <a:solidFill>
                  <a:srgbClr val="000000">
                    <a:alpha val="100000"/>
                  </a:srgbClr>
                </a:solidFill>
                <a:latin typeface="Arial"/>
                <a:ea typeface="돋움"/>
              </a:rPr>
              <a:t> </a:t>
            </a:r>
            <a:r>
              <a:rPr lang="en-US" altLang="ko-KR" sz="2400">
                <a:solidFill>
                  <a:srgbClr val="800080"/>
                </a:solidFill>
                <a:latin typeface="Arial"/>
                <a:ea typeface="돋움"/>
              </a:rPr>
              <a:t>motorControl</a:t>
            </a:r>
            <a:r>
              <a:rPr lang="en-US" altLang="ko-KR" sz="2400">
                <a:solidFill>
                  <a:srgbClr val="000000">
                    <a:alpha val="100000"/>
                  </a:srgbClr>
                </a:solidFill>
                <a:latin typeface="Arial"/>
                <a:ea typeface="돋움"/>
              </a:rPr>
              <a:t>(</a:t>
            </a:r>
            <a:r>
              <a:rPr lang="ko-KR" altLang="en-US" sz="2400">
                <a:solidFill>
                  <a:srgbClr val="000000">
                    <a:alpha val="100000"/>
                  </a:srgbClr>
                </a:solidFill>
                <a:latin typeface="Arial"/>
                <a:ea typeface="돋움"/>
              </a:rPr>
              <a:t>0</a:t>
            </a:r>
            <a:r>
              <a:rPr lang="en-US" altLang="ko-KR" sz="2400">
                <a:solidFill>
                  <a:srgbClr val="000000">
                    <a:alpha val="100000"/>
                  </a:srgbClr>
                </a:solidFill>
                <a:latin typeface="Arial"/>
                <a:ea typeface="돋움"/>
              </a:rPr>
              <a:t>,</a:t>
            </a:r>
            <a:r>
              <a:rPr lang="ko-KR" altLang="en-US" sz="2400">
                <a:solidFill>
                  <a:srgbClr val="000000">
                    <a:alpha val="100000"/>
                  </a:srgbClr>
                </a:solidFill>
                <a:latin typeface="Arial"/>
                <a:ea typeface="돋움"/>
              </a:rPr>
              <a:t>500</a:t>
            </a:r>
            <a:r>
              <a:rPr lang="en-US" altLang="ko-KR" sz="2400">
                <a:solidFill>
                  <a:srgbClr val="000000">
                    <a:alpha val="100000"/>
                  </a:srgbClr>
                </a:solidFill>
                <a:latin typeface="Arial"/>
                <a:ea typeface="돋움"/>
              </a:rPr>
              <a:t>)</a:t>
            </a:r>
            <a:endParaRPr lang="en-US" altLang="ko-KR" sz="2400">
              <a:solidFill>
                <a:srgbClr val="000000">
                  <a:alpha val="100000"/>
                </a:srgbClr>
              </a:solidFill>
              <a:latin typeface="Arial"/>
              <a:ea typeface="돋움"/>
            </a:endParaRPr>
          </a:p>
        </p:txBody>
      </p:sp>
      <p:grpSp>
        <p:nvGrpSpPr>
          <p:cNvPr id="66" name="그룹 65"/>
          <p:cNvGrpSpPr/>
          <p:nvPr/>
        </p:nvGrpSpPr>
        <p:grpSpPr>
          <a:xfrm rot="0" flipH="1">
            <a:off x="4678356" y="2492896"/>
            <a:ext cx="3098000" cy="3852428"/>
            <a:chOff x="4138296" y="2492896"/>
            <a:chExt cx="3098000" cy="3852428"/>
          </a:xfrm>
        </p:grpSpPr>
        <p:sp>
          <p:nvSpPr>
            <p:cNvPr id="49" name="직사각형 48"/>
            <p:cNvSpPr/>
            <p:nvPr/>
          </p:nvSpPr>
          <p:spPr>
            <a:xfrm>
              <a:off x="4786368" y="3104964"/>
              <a:ext cx="1800200" cy="2664296"/>
            </a:xfrm>
            <a:prstGeom prst="rect">
              <a:avLst/>
            </a:prstGeom>
            <a:solidFill>
              <a:schemeClr val="bg1">
                <a:lumMod val="6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모서리가 둥근 직사각형 49"/>
            <p:cNvSpPr/>
            <p:nvPr/>
          </p:nvSpPr>
          <p:spPr>
            <a:xfrm>
              <a:off x="4138296" y="3753036"/>
              <a:ext cx="792088" cy="1332148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모서리가 둥근 직사각형 50"/>
            <p:cNvSpPr/>
            <p:nvPr/>
          </p:nvSpPr>
          <p:spPr>
            <a:xfrm>
              <a:off x="6442552" y="3753036"/>
              <a:ext cx="792088" cy="1332148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52" name="직선 화살표 연결선 51"/>
            <p:cNvCxnSpPr>
              <a:stCxn id="50" idx="0"/>
            </p:cNvCxnSpPr>
            <p:nvPr/>
          </p:nvCxnSpPr>
          <p:spPr>
            <a:xfrm rot="16200000">
              <a:off x="4126038" y="3344734"/>
              <a:ext cx="816603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/>
            <p:nvPr/>
          </p:nvCxnSpPr>
          <p:spPr>
            <a:xfrm rot="5400000">
              <a:off x="6451596" y="5490271"/>
              <a:ext cx="830766" cy="1524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직사각형 62"/>
            <p:cNvSpPr/>
            <p:nvPr/>
          </p:nvSpPr>
          <p:spPr>
            <a:xfrm rot="21600000" flipH="1">
              <a:off x="4174300" y="2492896"/>
              <a:ext cx="703734" cy="39127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/>
              <a:r>
                <a:rPr lang="ko-KR" altLang="en-US" sz="2000" b="1">
                  <a:solidFill>
                    <a:schemeClr val="tx1"/>
                  </a:solidFill>
                  <a:latin typeface="Arial"/>
                  <a:ea typeface="돋움"/>
                </a:rPr>
                <a:t>  75</a:t>
              </a:r>
              <a:endParaRPr lang="ko-KR" altLang="en-US" sz="2000" b="1">
                <a:solidFill>
                  <a:schemeClr val="tx1"/>
                </a:solidFill>
                <a:latin typeface="Arial"/>
                <a:ea typeface="돋움"/>
              </a:endParaRPr>
            </a:p>
          </p:txBody>
        </p:sp>
        <p:sp>
          <p:nvSpPr>
            <p:cNvPr id="65" name="직사각형 62"/>
            <p:cNvSpPr/>
            <p:nvPr/>
          </p:nvSpPr>
          <p:spPr>
            <a:xfrm rot="21600000" flipH="1">
              <a:off x="6514560" y="5952859"/>
              <a:ext cx="721736" cy="3924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/>
              <a:r>
                <a:rPr lang="ko-KR" altLang="en-US" sz="2000" b="1">
                  <a:solidFill>
                    <a:schemeClr val="tx1"/>
                  </a:solidFill>
                  <a:latin typeface="Arial"/>
                  <a:ea typeface="돋움"/>
                </a:rPr>
                <a:t> -75</a:t>
              </a:r>
              <a:endParaRPr lang="ko-KR" altLang="en-US" sz="2000" b="1">
                <a:solidFill>
                  <a:schemeClr val="tx1"/>
                </a:solidFill>
                <a:latin typeface="Arial"/>
                <a:ea typeface="돋움"/>
              </a:endParaRPr>
            </a:p>
          </p:txBody>
        </p:sp>
      </p:grpSp>
      <p:sp>
        <p:nvSpPr>
          <p:cNvPr id="67" name="직사각형 47"/>
          <p:cNvSpPr/>
          <p:nvPr/>
        </p:nvSpPr>
        <p:spPr>
          <a:xfrm>
            <a:off x="251520" y="2332132"/>
            <a:ext cx="3852428" cy="44879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/>
            <a:endParaRPr lang="en-US" altLang="ko-KR" sz="2400">
              <a:solidFill>
                <a:srgbClr val="0000ff"/>
              </a:solidFill>
              <a:latin typeface="Arial"/>
              <a:ea typeface="돋움"/>
            </a:endParaRPr>
          </a:p>
        </p:txBody>
      </p:sp>
      <p:sp>
        <p:nvSpPr>
          <p:cNvPr id="68" name="직사각형 42"/>
          <p:cNvSpPr>
            <a:spLocks noGrp="1"/>
          </p:cNvSpPr>
          <p:nvPr/>
        </p:nvSpPr>
        <p:spPr>
          <a:xfrm>
            <a:off x="539551" y="1529172"/>
            <a:ext cx="2448272" cy="2151856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  <p:txBody>
          <a:bodyPr vert="horz" wrap="square" lIns="91440" tIns="45720" rIns="91440" bIns="45720" anchor="ctr" anchorCtr="0">
            <a:normAutofit fontScale="93330" lnSpcReduction="0"/>
          </a:bodyPr>
          <a:lstStyle/>
          <a:p>
            <a:pPr algn="l" eaLnBrk="1" latinLnBrk="1" hangingPunct="1">
              <a:spcBef>
                <a:spcPct val="0"/>
              </a:spcBef>
              <a:spcAft>
                <a:spcPct val="0"/>
              </a:spcAft>
            </a:pPr>
            <a:endParaRPr xmlns:mc="http://schemas.openxmlformats.org/markup-compatibility/2006" xmlns:hp="http://schemas.haansoft.com/office/presentation/8.0" lang="ko-KR" altLang="en-US" sz="2142" b="1" i="0" spc="5" mc:Ignorable="hp" hp:hslEmbossed="0">
              <a:solidFill>
                <a:srgbClr val="595959"/>
              </a:solidFill>
            </a:endParaRPr>
          </a:p>
          <a:p>
            <a:pPr algn="l" eaLnBrk="1" latinLnBrk="1" hangingPunct="1">
              <a:spcBef>
                <a:spcPct val="0"/>
              </a:spcBef>
              <a:spcAft>
                <a:spcPct val="0"/>
              </a:spcAft>
            </a:pPr>
            <a:r>
              <a:rPr xmlns:mc="http://schemas.openxmlformats.org/markup-compatibility/2006" xmlns:hp="http://schemas.haansoft.com/office/presentation/8.0" lang="en-US" altLang="ko-KR" sz="2142" b="1" i="0" spc="5" mc:Ignorable="hp" hp:hslEmbossed="0">
                <a:solidFill>
                  <a:srgbClr val="595959"/>
                </a:solidFill>
              </a:rPr>
              <a:t>d = </a:t>
            </a:r>
            <a:r>
              <a:rPr xmlns:mc="http://schemas.openxmlformats.org/markup-compatibility/2006" xmlns:hp="http://schemas.haansoft.com/office/presentation/8.0" lang="ko-KR" altLang="en-US" sz="2142" b="1" i="0" spc="5" mc:Ignorable="hp" hp:hslEmbossed="0">
                <a:solidFill>
                  <a:srgbClr val="595959"/>
                </a:solidFill>
              </a:rPr>
              <a:t>0.3</a:t>
            </a:r>
            <a:endParaRPr xmlns:mc="http://schemas.openxmlformats.org/markup-compatibility/2006" xmlns:hp="http://schemas.haansoft.com/office/presentation/8.0" lang="ko-KR" altLang="en-US" sz="2142" b="1" i="0" spc="5" mc:Ignorable="hp" hp:hslEmbossed="0">
              <a:solidFill>
                <a:srgbClr val="595959"/>
              </a:solidFill>
            </a:endParaRPr>
          </a:p>
          <a:p>
            <a:pPr algn="l" eaLnBrk="1" latinLnBrk="1" hangingPunct="1">
              <a:spcBef>
                <a:spcPct val="0"/>
              </a:spcBef>
              <a:spcAft>
                <a:spcPct val="0"/>
              </a:spcAft>
            </a:pPr>
            <a:r>
              <a:rPr xmlns:mc="http://schemas.openxmlformats.org/markup-compatibility/2006" xmlns:hp="http://schemas.haansoft.com/office/presentation/8.0" lang="en-US" altLang="ko-KR" sz="2142" b="1" i="0" spc="5" mc:Ignorable="hp" hp:hslEmbossed="0">
                <a:solidFill>
                  <a:srgbClr val="595959"/>
                </a:solidFill>
              </a:rPr>
              <a:t>v = </a:t>
            </a:r>
            <a:r>
              <a:rPr xmlns:mc="http://schemas.openxmlformats.org/markup-compatibility/2006" xmlns:hp="http://schemas.haansoft.com/office/presentation/8.0" lang="ko-KR" altLang="en-US" sz="2142" b="1" i="0" spc="5" mc:Ignorable="hp" hp:hslEmbossed="0">
                <a:solidFill>
                  <a:srgbClr val="595959"/>
                </a:solidFill>
              </a:rPr>
              <a:t>0</a:t>
            </a:r>
            <a:endParaRPr xmlns:mc="http://schemas.openxmlformats.org/markup-compatibility/2006" xmlns:hp="http://schemas.haansoft.com/office/presentation/8.0" lang="ko-KR" altLang="en-US" sz="2142" b="1" i="0" spc="5" mc:Ignorable="hp" hp:hslEmbossed="0">
              <a:solidFill>
                <a:srgbClr val="595959"/>
              </a:solidFill>
            </a:endParaRPr>
          </a:p>
          <a:p>
            <a:pPr algn="l" eaLnBrk="1" latinLnBrk="1" hangingPunct="1">
              <a:spcBef>
                <a:spcPct val="0"/>
              </a:spcBef>
              <a:spcAft>
                <a:spcPct val="0"/>
              </a:spcAft>
            </a:pPr>
            <a:r>
              <a:rPr xmlns:mc="http://schemas.openxmlformats.org/markup-compatibility/2006" xmlns:hp="http://schemas.haansoft.com/office/presentation/8.0" lang="en-US" altLang="ko-KR" sz="2142" b="1" i="0" spc="5" mc:Ignorable="hp" hp:hslEmbossed="0">
                <a:solidFill>
                  <a:srgbClr val="595959"/>
                </a:solidFill>
              </a:rPr>
              <a:t>ω</a:t>
            </a:r>
            <a:r>
              <a:rPr xmlns:mc="http://schemas.openxmlformats.org/markup-compatibility/2006" xmlns:hp="http://schemas.haansoft.com/office/presentation/8.0" lang="ko-KR" altLang="en-US" sz="2142" b="1" i="0" spc="5" mc:Ignorable="hp" hp:hslEmbossed="0">
                <a:solidFill>
                  <a:srgbClr val="595959"/>
                </a:solidFill>
              </a:rPr>
              <a:t> = 500</a:t>
            </a:r>
            <a:endParaRPr xmlns:mc="http://schemas.openxmlformats.org/markup-compatibility/2006" xmlns:hp="http://schemas.haansoft.com/office/presentation/8.0" lang="ko-KR" altLang="en-US" sz="2142" b="1" i="0" spc="5" mc:Ignorable="hp" hp:hslEmbossed="0">
              <a:solidFill>
                <a:srgbClr val="595959"/>
              </a:solidFill>
            </a:endParaRPr>
          </a:p>
          <a:p>
            <a:pPr algn="l" eaLnBrk="1" latinLnBrk="1" hangingPunct="1">
              <a:spcBef>
                <a:spcPct val="0"/>
              </a:spcBef>
              <a:spcAft>
                <a:spcPct val="0"/>
              </a:spcAft>
            </a:pPr>
            <a:r>
              <a:rPr xmlns:mc="http://schemas.openxmlformats.org/markup-compatibility/2006" xmlns:hp="http://schemas.haansoft.com/office/presentation/8.0" lang="en-US" altLang="ko-KR" sz="2142" b="1" i="0" spc="5" mc:Ignorable="hp" hp:hslEmbossed="0">
                <a:solidFill>
                  <a:srgbClr val="595959"/>
                </a:solidFill>
              </a:rPr>
              <a:t>r = 0/500 = 0</a:t>
            </a:r>
            <a:endParaRPr xmlns:mc="http://schemas.openxmlformats.org/markup-compatibility/2006" xmlns:hp="http://schemas.haansoft.com/office/presentation/8.0" lang="en-US" altLang="ko-KR" sz="2142" b="1" i="0" spc="5" mc:Ignorable="hp" hp:hslEmbossed="0">
              <a:solidFill>
                <a:srgbClr val="595959"/>
              </a:solidFill>
            </a:endParaRPr>
          </a:p>
          <a:p>
            <a:pPr algn="l" eaLnBrk="1" latinLnBrk="1" hangingPunct="1">
              <a:spcBef>
                <a:spcPct val="0"/>
              </a:spcBef>
              <a:spcAft>
                <a:spcPct val="0"/>
              </a:spcAft>
            </a:pPr>
            <a:r>
              <a:rPr xmlns:mc="http://schemas.openxmlformats.org/markup-compatibility/2006" xmlns:hp="http://schemas.haansoft.com/office/presentation/8.0" lang="ko-KR" altLang="en-US" sz="2142" b="1" i="0" spc="5" mc:Ignorable="hp" hp:hslEmbossed="0">
                <a:solidFill>
                  <a:srgbClr val="595959"/>
                </a:solidFill>
              </a:rPr>
              <a:t>   </a:t>
            </a:r>
            <a:endParaRPr xmlns:mc="http://schemas.openxmlformats.org/markup-compatibility/2006" xmlns:hp="http://schemas.haansoft.com/office/presentation/8.0" lang="ko-KR" altLang="en-US" sz="2142" b="1" i="0" spc="5" mc:Ignorable="hp" hp:hslEmbossed="0">
              <a:solidFill>
                <a:srgbClr val="595959"/>
              </a:solidFill>
            </a:endParaRPr>
          </a:p>
        </p:txBody>
      </p:sp>
      <p:sp>
        <p:nvSpPr>
          <p:cNvPr id="69" name="직사각형 42"/>
          <p:cNvSpPr>
            <a:spLocks noGrp="1"/>
          </p:cNvSpPr>
          <p:nvPr/>
        </p:nvSpPr>
        <p:spPr>
          <a:xfrm>
            <a:off x="467544" y="3825044"/>
            <a:ext cx="4104456" cy="2232248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  <p:txBody>
          <a:bodyPr vert="horz" wrap="square" lIns="91440" tIns="45720" rIns="91440" bIns="45720" anchor="ctr" anchorCtr="0">
            <a:normAutofit fontScale="93330" lnSpcReduction="0"/>
          </a:bodyPr>
          <a:lstStyle/>
          <a:p>
            <a:pPr algn="l" eaLnBrk="1" latinLnBrk="1" hangingPunct="1">
              <a:spcBef>
                <a:spcPct val="0"/>
              </a:spcBef>
              <a:spcAft>
                <a:spcPct val="0"/>
              </a:spcAft>
            </a:pPr>
            <a:r>
              <a:rPr xmlns:mc="http://schemas.openxmlformats.org/markup-compatibility/2006" xmlns:hp="http://schemas.haansoft.com/office/presentation/8.0" lang="ko-KR" altLang="en-US" b="1" i="0" spc="5" mc:Ignorable="hp" hp:hslEmbossed="0">
                <a:solidFill>
                  <a:srgbClr val="595959"/>
                </a:solidFill>
              </a:rPr>
              <a:t>-안쪽과 바깥쪽 바퀴의 선속도</a:t>
            </a:r>
            <a:endParaRPr xmlns:mc="http://schemas.openxmlformats.org/markup-compatibility/2006" xmlns:hp="http://schemas.haansoft.com/office/presentation/8.0" lang="ko-KR" altLang="en-US" b="1" i="0" spc="5" mc:Ignorable="hp" hp:hslEmbossed="0">
              <a:solidFill>
                <a:srgbClr val="595959"/>
              </a:solidFill>
            </a:endParaRPr>
          </a:p>
          <a:p>
            <a:pPr algn="l" eaLnBrk="1" latinLnBrk="1" hangingPunct="1">
              <a:spcBef>
                <a:spcPct val="0"/>
              </a:spcBef>
              <a:spcAft>
                <a:spcPct val="0"/>
              </a:spcAft>
            </a:pPr>
            <a:r>
              <a:rPr xmlns:mc="http://schemas.openxmlformats.org/markup-compatibility/2006" xmlns:hp="http://schemas.haansoft.com/office/presentation/8.0" lang="ko-KR" altLang="en-US" sz="2357" b="1" i="0" spc="5" mc:Ignorable="hp" hp:hslEmbossed="0">
                <a:solidFill>
                  <a:srgbClr val="595959"/>
                </a:solidFill>
              </a:rPr>
              <a:t>   </a:t>
            </a:r>
            <a:r>
              <a:rPr xmlns:mc="http://schemas.openxmlformats.org/markup-compatibility/2006" xmlns:hp="http://schemas.haansoft.com/office/presentation/8.0" lang="en-US" altLang="ko-KR" sz="2464" b="1" i="0" spc="5" mc:Ignorable="hp" hp:hslEmbossed="0">
                <a:solidFill>
                  <a:srgbClr val="595959"/>
                </a:solidFill>
              </a:rPr>
              <a:t>v</a:t>
            </a:r>
            <a:r>
              <a:rPr xmlns:mc="http://schemas.openxmlformats.org/markup-compatibility/2006" xmlns:hp="http://schemas.haansoft.com/office/presentation/8.0" lang="en-US" altLang="ko-KR" sz="1607" b="1" i="0" spc="5" mc:Ignorable="hp" hp:hslEmbossed="0">
                <a:solidFill>
                  <a:srgbClr val="595959"/>
                </a:solidFill>
              </a:rPr>
              <a:t>i</a:t>
            </a:r>
            <a:r>
              <a:rPr xmlns:mc="http://schemas.openxmlformats.org/markup-compatibility/2006" xmlns:hp="http://schemas.haansoft.com/office/presentation/8.0" lang="en-US" altLang="ko-KR" sz="1285" b="1" i="0" spc="5" mc:Ignorable="hp" hp:hslEmbossed="0">
                <a:solidFill>
                  <a:srgbClr val="595959"/>
                </a:solidFill>
              </a:rPr>
              <a:t>  </a:t>
            </a:r>
            <a:r>
              <a:rPr xmlns:mc="http://schemas.openxmlformats.org/markup-compatibility/2006" xmlns:hp="http://schemas.haansoft.com/office/presentation/8.0" lang="en-US" altLang="ko-KR" sz="2142" b="1" i="0" spc="5" mc:Ignorable="hp" hp:hslEmbossed="0">
                <a:solidFill>
                  <a:srgbClr val="595959"/>
                </a:solidFill>
              </a:rPr>
              <a:t>=</a:t>
            </a:r>
            <a:r>
              <a:rPr xmlns:mc="http://schemas.openxmlformats.org/markup-compatibility/2006" xmlns:hp="http://schemas.haansoft.com/office/presentation/8.0" lang="ko-KR" altLang="en-US" sz="2142" b="1" i="0" spc="5" mc:Ignorable="hp" hp:hslEmbossed="0">
                <a:solidFill>
                  <a:srgbClr val="595959"/>
                </a:solidFill>
              </a:rPr>
              <a:t> </a:t>
            </a:r>
            <a:r>
              <a:rPr xmlns:mc="http://schemas.openxmlformats.org/markup-compatibility/2006" xmlns:hp="http://schemas.haansoft.com/office/presentation/8.0" lang="en-US" altLang="ko-KR" sz="2142" b="1" i="0" spc="5" mc:Ignorable="hp" hp:hslEmbossed="0">
                <a:solidFill>
                  <a:srgbClr val="595959"/>
                </a:solidFill>
              </a:rPr>
              <a:t>0</a:t>
            </a:r>
            <a:r>
              <a:rPr xmlns:mc="http://schemas.openxmlformats.org/markup-compatibility/2006" xmlns:hp="http://schemas.haansoft.com/office/presentation/8.0" lang="en-US" altLang="ko-KR" sz="2464" b="1" i="0" spc="5" mc:Ignorable="hp" hp:hslEmbossed="0">
                <a:solidFill>
                  <a:srgbClr val="595959"/>
                </a:solidFill>
              </a:rPr>
              <a:t> </a:t>
            </a:r>
            <a:r>
              <a:rPr xmlns:mc="http://schemas.openxmlformats.org/markup-compatibility/2006" xmlns:hp="http://schemas.haansoft.com/office/presentation/8.0" lang="en-US" altLang="ko-KR" sz="2142" b="1" i="0" spc="5" mc:Ignorable="hp" hp:hslEmbossed="0">
                <a:solidFill>
                  <a:srgbClr val="595959"/>
                </a:solidFill>
              </a:rPr>
              <a:t>- (</a:t>
            </a:r>
            <a:r>
              <a:rPr xmlns:mc="http://schemas.openxmlformats.org/markup-compatibility/2006" xmlns:hp="http://schemas.haansoft.com/office/presentation/8.0" lang="ko-KR" altLang="en-US" sz="2142" b="1" i="0" spc="5" mc:Ignorable="hp" hp:hslEmbossed="0">
                <a:solidFill>
                  <a:srgbClr val="595959"/>
                </a:solidFill>
              </a:rPr>
              <a:t>500</a:t>
            </a:r>
            <a:r>
              <a:rPr xmlns:mc="http://schemas.openxmlformats.org/markup-compatibility/2006" xmlns:hp="http://schemas.haansoft.com/office/presentation/8.0" lang="en-US" altLang="ko-KR" sz="2142" b="1" i="0" spc="5" mc:Ignorable="hp" hp:hslEmbossed="0">
                <a:solidFill>
                  <a:srgbClr val="595959"/>
                </a:solidFill>
              </a:rPr>
              <a:t>*</a:t>
            </a:r>
            <a:r>
              <a:rPr xmlns:mc="http://schemas.openxmlformats.org/markup-compatibility/2006" xmlns:hp="http://schemas.haansoft.com/office/presentation/8.0" lang="ko-KR" altLang="en-US" sz="2142" b="1" i="0" spc="5" mc:Ignorable="hp" hp:hslEmbossed="0">
                <a:solidFill>
                  <a:srgbClr val="595959"/>
                </a:solidFill>
              </a:rPr>
              <a:t>0.3</a:t>
            </a:r>
            <a:r>
              <a:rPr xmlns:mc="http://schemas.openxmlformats.org/markup-compatibility/2006" xmlns:hp="http://schemas.haansoft.com/office/presentation/8.0" lang="en-US" altLang="ko-KR" sz="2142" b="1" i="0" spc="5" mc:Ignorable="hp" hp:hslEmbossed="0">
                <a:solidFill>
                  <a:srgbClr val="595959"/>
                </a:solidFill>
              </a:rPr>
              <a:t>)/2</a:t>
            </a:r>
            <a:r>
              <a:rPr xmlns:mc="http://schemas.openxmlformats.org/markup-compatibility/2006" xmlns:hp="http://schemas.haansoft.com/office/presentation/8.0" lang="ko-KR" altLang="en-US" sz="2142" b="1" i="0" spc="5" mc:Ignorable="hp" hp:hslEmbossed="0">
                <a:solidFill>
                  <a:srgbClr val="595959"/>
                </a:solidFill>
              </a:rPr>
              <a:t> = </a:t>
            </a:r>
            <a:r>
              <a:rPr xmlns:mc="http://schemas.openxmlformats.org/markup-compatibility/2006" xmlns:hp="http://schemas.haansoft.com/office/presentation/8.0" lang="en-US" altLang="ko-KR" sz="2142" b="1" i="0" spc="5" mc:Ignorable="hp" hp:hslEmbossed="0">
                <a:solidFill>
                  <a:srgbClr val="595959"/>
                </a:solidFill>
              </a:rPr>
              <a:t>-</a:t>
            </a:r>
            <a:r>
              <a:rPr xmlns:mc="http://schemas.openxmlformats.org/markup-compatibility/2006" xmlns:hp="http://schemas.haansoft.com/office/presentation/8.0" lang="ko-KR" altLang="en-US" sz="2142" b="1" i="0" spc="5" mc:Ignorable="hp" hp:hslEmbossed="0">
                <a:solidFill>
                  <a:srgbClr val="595959"/>
                </a:solidFill>
              </a:rPr>
              <a:t>75</a:t>
            </a:r>
            <a:r>
              <a:rPr xmlns:mc="http://schemas.openxmlformats.org/markup-compatibility/2006" xmlns:hp="http://schemas.haansoft.com/office/presentation/8.0" lang="en-US" altLang="ko-KR" sz="2142" b="1" i="0" spc="5" mc:Ignorable="hp" hp:hslEmbossed="0">
                <a:solidFill>
                  <a:srgbClr val="595959"/>
                </a:solidFill>
              </a:rPr>
              <a:t> </a:t>
            </a:r>
            <a:endParaRPr xmlns:mc="http://schemas.openxmlformats.org/markup-compatibility/2006" xmlns:hp="http://schemas.haansoft.com/office/presentation/8.0" lang="en-US" altLang="ko-KR" sz="2142" b="1" i="0" spc="5" mc:Ignorable="hp" hp:hslEmbossed="0">
              <a:solidFill>
                <a:srgbClr val="595959"/>
              </a:solidFill>
            </a:endParaRPr>
          </a:p>
          <a:p>
            <a:pPr algn="l" eaLnBrk="1" latinLnBrk="1" hangingPunct="1">
              <a:spcBef>
                <a:spcPct val="0"/>
              </a:spcBef>
              <a:spcAft>
                <a:spcPct val="0"/>
              </a:spcAft>
            </a:pPr>
            <a:r>
              <a:rPr xmlns:mc="http://schemas.openxmlformats.org/markup-compatibility/2006" xmlns:hp="http://schemas.haansoft.com/office/presentation/8.0" lang="ko-KR" altLang="en-US" sz="2142" b="1" i="0" spc="5" mc:Ignorable="hp" hp:hslEmbossed="0">
                <a:solidFill>
                  <a:srgbClr val="595959"/>
                </a:solidFill>
              </a:rPr>
              <a:t>   </a:t>
            </a:r>
            <a:r>
              <a:rPr xmlns:mc="http://schemas.openxmlformats.org/markup-compatibility/2006" xmlns:hp="http://schemas.haansoft.com/office/presentation/8.0" lang="en-US" altLang="ko-KR" sz="2464" b="1" i="0" spc="5" mc:Ignorable="hp" hp:hslEmbossed="0">
                <a:solidFill>
                  <a:srgbClr val="595959"/>
                </a:solidFill>
              </a:rPr>
              <a:t>v</a:t>
            </a:r>
            <a:r>
              <a:rPr xmlns:mc="http://schemas.openxmlformats.org/markup-compatibility/2006" xmlns:hp="http://schemas.haansoft.com/office/presentation/8.0" lang="en-US" altLang="ko-KR" sz="1607" b="1" i="0" spc="5" mc:Ignorable="hp" hp:hslEmbossed="0">
                <a:solidFill>
                  <a:srgbClr val="595959"/>
                </a:solidFill>
              </a:rPr>
              <a:t>o</a:t>
            </a:r>
            <a:r>
              <a:rPr xmlns:mc="http://schemas.openxmlformats.org/markup-compatibility/2006" xmlns:hp="http://schemas.haansoft.com/office/presentation/8.0" lang="en-US" altLang="ko-KR" sz="1285" b="1" i="0" spc="5" mc:Ignorable="hp" hp:hslEmbossed="0">
                <a:solidFill>
                  <a:srgbClr val="595959"/>
                </a:solidFill>
              </a:rPr>
              <a:t> </a:t>
            </a:r>
            <a:r>
              <a:rPr xmlns:mc="http://schemas.openxmlformats.org/markup-compatibility/2006" xmlns:hp="http://schemas.haansoft.com/office/presentation/8.0" lang="en-US" altLang="ko-KR" sz="2142" b="1" i="0" spc="5" mc:Ignorable="hp" hp:hslEmbossed="0">
                <a:solidFill>
                  <a:srgbClr val="595959"/>
                </a:solidFill>
              </a:rPr>
              <a:t>= </a:t>
            </a:r>
            <a:r>
              <a:rPr xmlns:mc="http://schemas.openxmlformats.org/markup-compatibility/2006" xmlns:hp="http://schemas.haansoft.com/office/presentation/8.0" lang="ko-KR" altLang="en-US" sz="2142" b="1" i="0" spc="5" mc:Ignorable="hp" hp:hslEmbossed="0">
                <a:solidFill>
                  <a:srgbClr val="595959"/>
                </a:solidFill>
              </a:rPr>
              <a:t>0</a:t>
            </a:r>
            <a:r>
              <a:rPr xmlns:mc="http://schemas.openxmlformats.org/markup-compatibility/2006" xmlns:hp="http://schemas.haansoft.com/office/presentation/8.0" lang="en-US" altLang="ko-KR" sz="2142" b="1" i="0" spc="5" mc:Ignorable="hp" hp:hslEmbossed="0">
                <a:solidFill>
                  <a:srgbClr val="595959"/>
                </a:solidFill>
              </a:rPr>
              <a:t> +(</a:t>
            </a:r>
            <a:r>
              <a:rPr xmlns:mc="http://schemas.openxmlformats.org/markup-compatibility/2006" xmlns:hp="http://schemas.haansoft.com/office/presentation/8.0" lang="ko-KR" altLang="en-US" sz="2142" b="1" i="0" spc="5" mc:Ignorable="hp" hp:hslEmbossed="0">
                <a:solidFill>
                  <a:srgbClr val="595959"/>
                </a:solidFill>
              </a:rPr>
              <a:t>500</a:t>
            </a:r>
            <a:r>
              <a:rPr xmlns:mc="http://schemas.openxmlformats.org/markup-compatibility/2006" xmlns:hp="http://schemas.haansoft.com/office/presentation/8.0" lang="en-US" altLang="ko-KR" sz="2142" b="1" i="0" spc="5" mc:Ignorable="hp" hp:hslEmbossed="0">
                <a:solidFill>
                  <a:srgbClr val="595959"/>
                </a:solidFill>
              </a:rPr>
              <a:t>*</a:t>
            </a:r>
            <a:r>
              <a:rPr xmlns:mc="http://schemas.openxmlformats.org/markup-compatibility/2006" xmlns:hp="http://schemas.haansoft.com/office/presentation/8.0" lang="ko-KR" altLang="en-US" sz="2142" b="1" i="0" spc="5" mc:Ignorable="hp" hp:hslEmbossed="0">
                <a:solidFill>
                  <a:srgbClr val="595959"/>
                </a:solidFill>
              </a:rPr>
              <a:t>0.3</a:t>
            </a:r>
            <a:r>
              <a:rPr xmlns:mc="http://schemas.openxmlformats.org/markup-compatibility/2006" xmlns:hp="http://schemas.haansoft.com/office/presentation/8.0" lang="en-US" altLang="ko-KR" sz="2142" b="1" i="0" spc="5" mc:Ignorable="hp" hp:hslEmbossed="0">
                <a:solidFill>
                  <a:srgbClr val="595959"/>
                </a:solidFill>
              </a:rPr>
              <a:t>)/2</a:t>
            </a:r>
            <a:r>
              <a:rPr xmlns:mc="http://schemas.openxmlformats.org/markup-compatibility/2006" xmlns:hp="http://schemas.haansoft.com/office/presentation/8.0" lang="ko-KR" altLang="en-US" sz="2142" b="1" i="0" spc="5" mc:Ignorable="hp" hp:hslEmbossed="0">
                <a:solidFill>
                  <a:srgbClr val="595959"/>
                </a:solidFill>
              </a:rPr>
              <a:t>  =</a:t>
            </a:r>
            <a:r>
              <a:rPr xmlns:mc="http://schemas.openxmlformats.org/markup-compatibility/2006" xmlns:hp="http://schemas.haansoft.com/office/presentation/8.0" lang="en-US" altLang="ko-KR" sz="2142" b="1" i="0" spc="5" mc:Ignorable="hp" hp:hslEmbossed="0">
                <a:solidFill>
                  <a:srgbClr val="595959"/>
                </a:solidFill>
              </a:rPr>
              <a:t> </a:t>
            </a:r>
            <a:r>
              <a:rPr xmlns:mc="http://schemas.openxmlformats.org/markup-compatibility/2006" xmlns:hp="http://schemas.haansoft.com/office/presentation/8.0" lang="ko-KR" altLang="en-US" sz="2142" b="1" i="0" spc="5" mc:Ignorable="hp" hp:hslEmbossed="0">
                <a:solidFill>
                  <a:srgbClr val="595959"/>
                </a:solidFill>
              </a:rPr>
              <a:t>75</a:t>
            </a:r>
            <a:endParaRPr xmlns:mc="http://schemas.openxmlformats.org/markup-compatibility/2006" xmlns:hp="http://schemas.haansoft.com/office/presentation/8.0" lang="ko-KR" altLang="en-US" sz="2142" b="1" i="0" spc="5" mc:Ignorable="hp" hp:hslEmbossed="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706755" cy="43624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/>
            <a:r>
              <a:rPr lang="ko-KR" altLang="en-US" sz="1150" b="1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  <a:cs typeface="+mn-cs"/>
              </a:rPr>
              <a:t>CvPoint</a:t>
            </a:r>
            <a:endParaRPr lang="ko-KR" altLang="en-US" sz="1150" b="1">
              <a:solidFill>
                <a:srgbClr val="000000">
                  <a:alpha val="100000"/>
                </a:srgbClr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43" name="직사각형 42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3330" lnSpcReduction="0"/>
          </a:bodyPr>
          <a:lstStyle/>
          <a:p>
            <a:pPr/>
            <a:r>
              <a:rPr lang="ko-KR" altLang="en-US"/>
              <a:t>모터 제어</a:t>
            </a:r>
            <a:r>
              <a:rPr lang="en-US" altLang="ko-KR"/>
              <a:t> - </a:t>
            </a:r>
            <a:r>
              <a:rPr lang="ko-KR" altLang="en-US"/>
              <a:t>제자리 회전</a:t>
            </a:r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4572000" y="1844824"/>
            <a:ext cx="4140459" cy="44879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/>
            <a:r>
              <a:rPr lang="en-US" altLang="ko-KR" sz="2400">
                <a:solidFill>
                  <a:srgbClr val="0000ff"/>
                </a:solidFill>
                <a:latin typeface="Arial"/>
                <a:ea typeface="돋움"/>
              </a:rPr>
              <a:t>void</a:t>
            </a:r>
            <a:r>
              <a:rPr lang="en-US" altLang="ko-KR" sz="2400">
                <a:solidFill>
                  <a:srgbClr val="000000">
                    <a:alpha val="100000"/>
                  </a:srgbClr>
                </a:solidFill>
                <a:latin typeface="Arial"/>
                <a:ea typeface="돋움"/>
              </a:rPr>
              <a:t> </a:t>
            </a:r>
            <a:r>
              <a:rPr lang="en-US" altLang="ko-KR" sz="2400">
                <a:solidFill>
                  <a:srgbClr val="800080"/>
                </a:solidFill>
                <a:latin typeface="Arial"/>
                <a:ea typeface="돋움"/>
              </a:rPr>
              <a:t>motorControl</a:t>
            </a:r>
            <a:r>
              <a:rPr lang="en-US" altLang="ko-KR" sz="2400">
                <a:solidFill>
                  <a:srgbClr val="000000">
                    <a:alpha val="100000"/>
                  </a:srgbClr>
                </a:solidFill>
                <a:latin typeface="Arial"/>
                <a:ea typeface="돋움"/>
              </a:rPr>
              <a:t>(</a:t>
            </a:r>
            <a:r>
              <a:rPr lang="ko-KR" altLang="en-US" sz="2400">
                <a:solidFill>
                  <a:srgbClr val="000000">
                    <a:alpha val="100000"/>
                  </a:srgbClr>
                </a:solidFill>
                <a:latin typeface="Arial"/>
                <a:ea typeface="돋움"/>
              </a:rPr>
              <a:t>500</a:t>
            </a:r>
            <a:r>
              <a:rPr lang="en-US" altLang="ko-KR" sz="2400">
                <a:solidFill>
                  <a:srgbClr val="000000">
                    <a:alpha val="100000"/>
                  </a:srgbClr>
                </a:solidFill>
                <a:latin typeface="Arial"/>
                <a:ea typeface="돋움"/>
              </a:rPr>
              <a:t>,</a:t>
            </a:r>
            <a:r>
              <a:rPr lang="ko-KR" altLang="en-US" sz="2400">
                <a:solidFill>
                  <a:srgbClr val="000000">
                    <a:alpha val="100000"/>
                  </a:srgbClr>
                </a:solidFill>
                <a:latin typeface="Arial"/>
                <a:ea typeface="돋움"/>
              </a:rPr>
              <a:t>250</a:t>
            </a:r>
            <a:r>
              <a:rPr lang="en-US" altLang="ko-KR" sz="2400">
                <a:solidFill>
                  <a:srgbClr val="000000">
                    <a:alpha val="100000"/>
                  </a:srgbClr>
                </a:solidFill>
                <a:latin typeface="Arial"/>
                <a:ea typeface="돋움"/>
              </a:rPr>
              <a:t>)</a:t>
            </a:r>
            <a:endParaRPr lang="en-US" altLang="ko-KR" sz="2400">
              <a:solidFill>
                <a:srgbClr val="000000">
                  <a:alpha val="100000"/>
                </a:srgbClr>
              </a:solidFill>
              <a:latin typeface="Arial"/>
              <a:ea typeface="돋움"/>
            </a:endParaRPr>
          </a:p>
        </p:txBody>
      </p:sp>
      <p:grpSp>
        <p:nvGrpSpPr>
          <p:cNvPr id="66" name="그룹 65"/>
          <p:cNvGrpSpPr/>
          <p:nvPr/>
        </p:nvGrpSpPr>
        <p:grpSpPr>
          <a:xfrm rot="0" flipH="1" flipV="1">
            <a:off x="4894380" y="2492896"/>
            <a:ext cx="3225670" cy="3240360"/>
            <a:chOff x="4010626" y="3104964"/>
            <a:chExt cx="3225670" cy="3240360"/>
          </a:xfrm>
        </p:grpSpPr>
        <p:sp>
          <p:nvSpPr>
            <p:cNvPr id="49" name="직사각형 48"/>
            <p:cNvSpPr/>
            <p:nvPr/>
          </p:nvSpPr>
          <p:spPr>
            <a:xfrm>
              <a:off x="4786368" y="3104964"/>
              <a:ext cx="1800200" cy="2664296"/>
            </a:xfrm>
            <a:prstGeom prst="rect">
              <a:avLst/>
            </a:prstGeom>
            <a:solidFill>
              <a:schemeClr val="bg1">
                <a:lumMod val="6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모서리가 둥근 직사각형 49"/>
            <p:cNvSpPr/>
            <p:nvPr/>
          </p:nvSpPr>
          <p:spPr>
            <a:xfrm>
              <a:off x="4138296" y="3753036"/>
              <a:ext cx="792088" cy="1332148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모서리가 둥근 직사각형 50"/>
            <p:cNvSpPr/>
            <p:nvPr/>
          </p:nvSpPr>
          <p:spPr>
            <a:xfrm>
              <a:off x="6442552" y="3753036"/>
              <a:ext cx="792088" cy="1332148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52" name="직선 화살표 연결선 51"/>
            <p:cNvCxnSpPr/>
            <p:nvPr/>
          </p:nvCxnSpPr>
          <p:spPr>
            <a:xfrm rot="5400000">
              <a:off x="4090034" y="5457481"/>
              <a:ext cx="816603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/>
            <p:nvPr/>
          </p:nvCxnSpPr>
          <p:spPr>
            <a:xfrm rot="5400000">
              <a:off x="6451596" y="5490271"/>
              <a:ext cx="830766" cy="1524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직사각형 62"/>
            <p:cNvSpPr/>
            <p:nvPr/>
          </p:nvSpPr>
          <p:spPr>
            <a:xfrm flipH="1" flipV="1">
              <a:off x="4010626" y="5913276"/>
              <a:ext cx="955761" cy="3956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l" eaLnBrk="1" latinLnBrk="1" hangingPunct="1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>
                  <a:solidFill>
                    <a:schemeClr val="tx1"/>
                  </a:solidFill>
                  <a:latin typeface="Arial"/>
                  <a:ea typeface="돋움"/>
                </a:rPr>
                <a:t> </a:t>
              </a:r>
              <a:r>
                <a:rPr xmlns:mc="http://schemas.openxmlformats.org/markup-compatibility/2006" xmlns:hp="http://schemas.haansoft.com/office/presentation/8.0" lang="en-US" altLang="ko-KR" sz="1800" b="1" i="0" spc="5" mc:Ignorable="hp" hp:hslEmbossed="0">
                  <a:solidFill>
                    <a:srgbClr val="595959"/>
                  </a:solidFill>
                </a:rPr>
                <a:t>537.5</a:t>
              </a:r>
              <a:endParaRPr xmlns:mc="http://schemas.openxmlformats.org/markup-compatibility/2006" xmlns:hp="http://schemas.haansoft.com/office/presentation/8.0" lang="en-US" altLang="ko-KR" sz="1800" b="1" i="0" spc="5" mc:Ignorable="hp" hp:hslEmbossed="0">
                <a:solidFill>
                  <a:srgbClr val="595959"/>
                </a:solidFill>
              </a:endParaRPr>
            </a:p>
          </p:txBody>
        </p:sp>
        <p:sp>
          <p:nvSpPr>
            <p:cNvPr id="65" name="직사각형 62"/>
            <p:cNvSpPr/>
            <p:nvPr/>
          </p:nvSpPr>
          <p:spPr>
            <a:xfrm flipH="1" flipV="1">
              <a:off x="6216202" y="5954050"/>
              <a:ext cx="1020094" cy="39127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l" eaLnBrk="1" latinLnBrk="1" hangingPunct="1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>
                  <a:solidFill>
                    <a:schemeClr val="tx1"/>
                  </a:solidFill>
                  <a:latin typeface="Arial"/>
                  <a:ea typeface="돋움"/>
                </a:rPr>
                <a:t> </a:t>
              </a:r>
              <a:r>
                <a:rPr xmlns:mc="http://schemas.openxmlformats.org/markup-compatibility/2006" xmlns:hp="http://schemas.haansoft.com/office/presentation/8.0" lang="en-US" altLang="ko-KR" sz="1800" b="1" i="0" spc="5" mc:Ignorable="hp" hp:hslEmbossed="0">
                  <a:solidFill>
                    <a:srgbClr val="595959"/>
                  </a:solidFill>
                </a:rPr>
                <a:t>462.5</a:t>
              </a:r>
              <a:endParaRPr xmlns:mc="http://schemas.openxmlformats.org/markup-compatibility/2006" xmlns:hp="http://schemas.haansoft.com/office/presentation/8.0" lang="en-US" altLang="ko-KR" sz="1800" b="1" i="0" spc="5" mc:Ignorable="hp" hp:hslEmbossed="0">
                <a:solidFill>
                  <a:srgbClr val="595959"/>
                </a:solidFill>
              </a:endParaRPr>
            </a:p>
          </p:txBody>
        </p:sp>
      </p:grpSp>
      <p:sp>
        <p:nvSpPr>
          <p:cNvPr id="67" name="직사각형 47"/>
          <p:cNvSpPr/>
          <p:nvPr/>
        </p:nvSpPr>
        <p:spPr>
          <a:xfrm>
            <a:off x="251520" y="2332132"/>
            <a:ext cx="3852428" cy="44879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/>
            <a:endParaRPr lang="en-US" altLang="ko-KR" sz="2400">
              <a:solidFill>
                <a:srgbClr val="0000ff"/>
              </a:solidFill>
              <a:latin typeface="Arial"/>
              <a:ea typeface="돋움"/>
            </a:endParaRPr>
          </a:p>
        </p:txBody>
      </p:sp>
      <p:sp>
        <p:nvSpPr>
          <p:cNvPr id="68" name="직사각형 42"/>
          <p:cNvSpPr>
            <a:spLocks noGrp="1"/>
          </p:cNvSpPr>
          <p:nvPr/>
        </p:nvSpPr>
        <p:spPr>
          <a:xfrm>
            <a:off x="539552" y="1529172"/>
            <a:ext cx="2592288" cy="2151856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  <p:txBody>
          <a:bodyPr vert="horz" wrap="square" lIns="91440" tIns="45720" rIns="91440" bIns="45720" anchor="ctr" anchorCtr="0">
            <a:normAutofit fontScale="93330" lnSpcReduction="0"/>
          </a:bodyPr>
          <a:lstStyle/>
          <a:p>
            <a:pPr algn="l" eaLnBrk="1" latinLnBrk="1" hangingPunct="1">
              <a:spcBef>
                <a:spcPct val="0"/>
              </a:spcBef>
              <a:spcAft>
                <a:spcPct val="0"/>
              </a:spcAft>
            </a:pPr>
            <a:endParaRPr xmlns:mc="http://schemas.openxmlformats.org/markup-compatibility/2006" xmlns:hp="http://schemas.haansoft.com/office/presentation/8.0" lang="ko-KR" altLang="en-US" sz="2142" b="1" i="0" spc="5" mc:Ignorable="hp" hp:hslEmbossed="0">
              <a:solidFill>
                <a:srgbClr val="595959"/>
              </a:solidFill>
            </a:endParaRPr>
          </a:p>
          <a:p>
            <a:pPr algn="l" eaLnBrk="1" latinLnBrk="1" hangingPunct="1">
              <a:spcBef>
                <a:spcPct val="0"/>
              </a:spcBef>
              <a:spcAft>
                <a:spcPct val="0"/>
              </a:spcAft>
            </a:pPr>
            <a:r>
              <a:rPr xmlns:mc="http://schemas.openxmlformats.org/markup-compatibility/2006" xmlns:hp="http://schemas.haansoft.com/office/presentation/8.0" lang="en-US" altLang="ko-KR" sz="2142" b="1" i="0" spc="5" mc:Ignorable="hp" hp:hslEmbossed="0">
                <a:solidFill>
                  <a:srgbClr val="595959"/>
                </a:solidFill>
              </a:rPr>
              <a:t>d = </a:t>
            </a:r>
            <a:r>
              <a:rPr xmlns:mc="http://schemas.openxmlformats.org/markup-compatibility/2006" xmlns:hp="http://schemas.haansoft.com/office/presentation/8.0" lang="ko-KR" altLang="en-US" sz="2142" b="1" i="0" spc="5" mc:Ignorable="hp" hp:hslEmbossed="0">
                <a:solidFill>
                  <a:srgbClr val="595959"/>
                </a:solidFill>
              </a:rPr>
              <a:t>0.3</a:t>
            </a:r>
            <a:endParaRPr xmlns:mc="http://schemas.openxmlformats.org/markup-compatibility/2006" xmlns:hp="http://schemas.haansoft.com/office/presentation/8.0" lang="ko-KR" altLang="en-US" sz="2142" b="1" i="0" spc="5" mc:Ignorable="hp" hp:hslEmbossed="0">
              <a:solidFill>
                <a:srgbClr val="595959"/>
              </a:solidFill>
            </a:endParaRPr>
          </a:p>
          <a:p>
            <a:pPr algn="l" eaLnBrk="1" latinLnBrk="1" hangingPunct="1">
              <a:spcBef>
                <a:spcPct val="0"/>
              </a:spcBef>
              <a:spcAft>
                <a:spcPct val="0"/>
              </a:spcAft>
            </a:pPr>
            <a:r>
              <a:rPr xmlns:mc="http://schemas.openxmlformats.org/markup-compatibility/2006" xmlns:hp="http://schemas.haansoft.com/office/presentation/8.0" lang="en-US" altLang="ko-KR" sz="2142" b="1" i="0" spc="5" mc:Ignorable="hp" hp:hslEmbossed="0">
                <a:solidFill>
                  <a:srgbClr val="595959"/>
                </a:solidFill>
              </a:rPr>
              <a:t>v = </a:t>
            </a:r>
            <a:r>
              <a:rPr xmlns:mc="http://schemas.openxmlformats.org/markup-compatibility/2006" xmlns:hp="http://schemas.haansoft.com/office/presentation/8.0" lang="ko-KR" altLang="en-US" sz="2142" b="1" i="0" spc="5" mc:Ignorable="hp" hp:hslEmbossed="0">
                <a:solidFill>
                  <a:srgbClr val="595959"/>
                </a:solidFill>
              </a:rPr>
              <a:t>500</a:t>
            </a:r>
            <a:endParaRPr xmlns:mc="http://schemas.openxmlformats.org/markup-compatibility/2006" xmlns:hp="http://schemas.haansoft.com/office/presentation/8.0" lang="ko-KR" altLang="en-US" sz="2142" b="1" i="0" spc="5" mc:Ignorable="hp" hp:hslEmbossed="0">
              <a:solidFill>
                <a:srgbClr val="595959"/>
              </a:solidFill>
            </a:endParaRPr>
          </a:p>
          <a:p>
            <a:pPr algn="l" eaLnBrk="1" latinLnBrk="1" hangingPunct="1">
              <a:spcBef>
                <a:spcPct val="0"/>
              </a:spcBef>
              <a:spcAft>
                <a:spcPct val="0"/>
              </a:spcAft>
            </a:pPr>
            <a:r>
              <a:rPr xmlns:mc="http://schemas.openxmlformats.org/markup-compatibility/2006" xmlns:hp="http://schemas.haansoft.com/office/presentation/8.0" lang="en-US" altLang="ko-KR" sz="2142" b="1" i="0" spc="5" mc:Ignorable="hp" hp:hslEmbossed="0">
                <a:solidFill>
                  <a:srgbClr val="595959"/>
                </a:solidFill>
              </a:rPr>
              <a:t>ω</a:t>
            </a:r>
            <a:r>
              <a:rPr xmlns:mc="http://schemas.openxmlformats.org/markup-compatibility/2006" xmlns:hp="http://schemas.haansoft.com/office/presentation/8.0" lang="ko-KR" altLang="en-US" sz="2142" b="1" i="0" spc="5" mc:Ignorable="hp" hp:hslEmbossed="0">
                <a:solidFill>
                  <a:srgbClr val="595959"/>
                </a:solidFill>
              </a:rPr>
              <a:t> = 250</a:t>
            </a:r>
            <a:endParaRPr xmlns:mc="http://schemas.openxmlformats.org/markup-compatibility/2006" xmlns:hp="http://schemas.haansoft.com/office/presentation/8.0" lang="ko-KR" altLang="en-US" sz="2142" b="1" i="0" spc="5" mc:Ignorable="hp" hp:hslEmbossed="0">
              <a:solidFill>
                <a:srgbClr val="595959"/>
              </a:solidFill>
            </a:endParaRPr>
          </a:p>
          <a:p>
            <a:pPr algn="l" eaLnBrk="1" latinLnBrk="1" hangingPunct="1">
              <a:spcBef>
                <a:spcPct val="0"/>
              </a:spcBef>
              <a:spcAft>
                <a:spcPct val="0"/>
              </a:spcAft>
            </a:pPr>
            <a:r>
              <a:rPr xmlns:mc="http://schemas.openxmlformats.org/markup-compatibility/2006" xmlns:hp="http://schemas.haansoft.com/office/presentation/8.0" lang="en-US" altLang="ko-KR" sz="2142" b="1" i="0" spc="5" mc:Ignorable="hp" hp:hslEmbossed="0">
                <a:solidFill>
                  <a:srgbClr val="595959"/>
                </a:solidFill>
              </a:rPr>
              <a:t>r = </a:t>
            </a:r>
            <a:r>
              <a:rPr xmlns:mc="http://schemas.openxmlformats.org/markup-compatibility/2006" xmlns:hp="http://schemas.haansoft.com/office/presentation/8.0" lang="ko-KR" altLang="en-US" sz="2142" b="1" i="0" spc="5" mc:Ignorable="hp" hp:hslEmbossed="0">
                <a:solidFill>
                  <a:srgbClr val="595959"/>
                </a:solidFill>
              </a:rPr>
              <a:t>500</a:t>
            </a:r>
            <a:r>
              <a:rPr xmlns:mc="http://schemas.openxmlformats.org/markup-compatibility/2006" xmlns:hp="http://schemas.haansoft.com/office/presentation/8.0" lang="en-US" altLang="ko-KR" sz="2142" b="1" i="0" spc="5" mc:Ignorable="hp" hp:hslEmbossed="0">
                <a:solidFill>
                  <a:srgbClr val="595959"/>
                </a:solidFill>
              </a:rPr>
              <a:t>/</a:t>
            </a:r>
            <a:r>
              <a:rPr xmlns:mc="http://schemas.openxmlformats.org/markup-compatibility/2006" xmlns:hp="http://schemas.haansoft.com/office/presentation/8.0" lang="ko-KR" altLang="en-US" sz="2142" b="1" i="0" spc="5" mc:Ignorable="hp" hp:hslEmbossed="0">
                <a:solidFill>
                  <a:srgbClr val="595959"/>
                </a:solidFill>
              </a:rPr>
              <a:t>25</a:t>
            </a:r>
            <a:r>
              <a:rPr xmlns:mc="http://schemas.openxmlformats.org/markup-compatibility/2006" xmlns:hp="http://schemas.haansoft.com/office/presentation/8.0" lang="en-US" altLang="ko-KR" sz="2142" b="1" i="0" spc="5" mc:Ignorable="hp" hp:hslEmbossed="0">
                <a:solidFill>
                  <a:srgbClr val="595959"/>
                </a:solidFill>
              </a:rPr>
              <a:t>0 = 2</a:t>
            </a:r>
            <a:endParaRPr xmlns:mc="http://schemas.openxmlformats.org/markup-compatibility/2006" xmlns:hp="http://schemas.haansoft.com/office/presentation/8.0" lang="en-US" altLang="ko-KR" sz="2142" b="1" i="0" spc="5" mc:Ignorable="hp" hp:hslEmbossed="0">
              <a:solidFill>
                <a:srgbClr val="595959"/>
              </a:solidFill>
            </a:endParaRPr>
          </a:p>
          <a:p>
            <a:pPr algn="l" eaLnBrk="1" latinLnBrk="1" hangingPunct="1">
              <a:spcBef>
                <a:spcPct val="0"/>
              </a:spcBef>
              <a:spcAft>
                <a:spcPct val="0"/>
              </a:spcAft>
            </a:pPr>
            <a:r>
              <a:rPr xmlns:mc="http://schemas.openxmlformats.org/markup-compatibility/2006" xmlns:hp="http://schemas.haansoft.com/office/presentation/8.0" lang="ko-KR" altLang="en-US" sz="2142" b="1" i="0" spc="5" mc:Ignorable="hp" hp:hslEmbossed="0">
                <a:solidFill>
                  <a:srgbClr val="595959"/>
                </a:solidFill>
              </a:rPr>
              <a:t>   </a:t>
            </a:r>
            <a:endParaRPr xmlns:mc="http://schemas.openxmlformats.org/markup-compatibility/2006" xmlns:hp="http://schemas.haansoft.com/office/presentation/8.0" lang="ko-KR" altLang="en-US" sz="2142" b="1" i="0" spc="5" mc:Ignorable="hp" hp:hslEmbossed="0">
              <a:solidFill>
                <a:srgbClr val="595959"/>
              </a:solidFill>
            </a:endParaRPr>
          </a:p>
        </p:txBody>
      </p:sp>
      <p:sp>
        <p:nvSpPr>
          <p:cNvPr id="69" name="직사각형 42"/>
          <p:cNvSpPr>
            <a:spLocks noGrp="1"/>
          </p:cNvSpPr>
          <p:nvPr/>
        </p:nvSpPr>
        <p:spPr>
          <a:xfrm>
            <a:off x="467544" y="3825044"/>
            <a:ext cx="4104456" cy="2232248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  <p:txBody>
          <a:bodyPr vert="horz" wrap="square" lIns="91440" tIns="45720" rIns="91440" bIns="45720" anchor="ctr" anchorCtr="0">
            <a:normAutofit fontScale="93330" lnSpcReduction="0"/>
          </a:bodyPr>
          <a:lstStyle/>
          <a:p>
            <a:pPr algn="l" eaLnBrk="1" latinLnBrk="1" hangingPunct="1">
              <a:spcBef>
                <a:spcPct val="0"/>
              </a:spcBef>
              <a:spcAft>
                <a:spcPct val="0"/>
              </a:spcAft>
            </a:pPr>
            <a:r>
              <a:rPr xmlns:mc="http://schemas.openxmlformats.org/markup-compatibility/2006" xmlns:hp="http://schemas.haansoft.com/office/presentation/8.0" lang="ko-KR" altLang="en-US" sz="1821" b="1" i="0" spc="5" mc:Ignorable="hp" hp:hslEmbossed="0">
                <a:solidFill>
                  <a:srgbClr val="595959"/>
                </a:solidFill>
              </a:rPr>
              <a:t>-안쪽과 바깥쪽 바퀴의 선속도</a:t>
            </a:r>
            <a:endParaRPr xmlns:mc="http://schemas.openxmlformats.org/markup-compatibility/2006" xmlns:hp="http://schemas.haansoft.com/office/presentation/8.0" lang="ko-KR" altLang="en-US" sz="1821" b="1" i="0" spc="5" mc:Ignorable="hp" hp:hslEmbossed="0">
              <a:solidFill>
                <a:srgbClr val="595959"/>
              </a:solidFill>
            </a:endParaRPr>
          </a:p>
          <a:p>
            <a:pPr algn="l" eaLnBrk="1" latinLnBrk="1" hangingPunct="1">
              <a:spcBef>
                <a:spcPct val="0"/>
              </a:spcBef>
              <a:spcAft>
                <a:spcPct val="0"/>
              </a:spcAft>
            </a:pPr>
            <a:r>
              <a:rPr xmlns:mc="http://schemas.openxmlformats.org/markup-compatibility/2006" xmlns:hp="http://schemas.haansoft.com/office/presentation/8.0" lang="ko-KR" altLang="en-US" sz="2249" b="1" i="0" spc="5" mc:Ignorable="hp" hp:hslEmbossed="0">
                <a:solidFill>
                  <a:srgbClr val="595959"/>
                </a:solidFill>
              </a:rPr>
              <a:t>   </a:t>
            </a:r>
            <a:r>
              <a:rPr xmlns:mc="http://schemas.openxmlformats.org/markup-compatibility/2006" xmlns:hp="http://schemas.haansoft.com/office/presentation/8.0" lang="en-US" altLang="ko-KR" sz="2357" b="1" i="0" spc="5" mc:Ignorable="hp" hp:hslEmbossed="0">
                <a:solidFill>
                  <a:srgbClr val="595959"/>
                </a:solidFill>
              </a:rPr>
              <a:t>v</a:t>
            </a:r>
            <a:r>
              <a:rPr xmlns:mc="http://schemas.openxmlformats.org/markup-compatibility/2006" xmlns:hp="http://schemas.haansoft.com/office/presentation/8.0" lang="en-US" altLang="ko-KR" sz="1499" b="1" i="0" spc="5" mc:Ignorable="hp" hp:hslEmbossed="0">
                <a:solidFill>
                  <a:srgbClr val="595959"/>
                </a:solidFill>
              </a:rPr>
              <a:t>i</a:t>
            </a:r>
            <a:r>
              <a:rPr xmlns:mc="http://schemas.openxmlformats.org/markup-compatibility/2006" xmlns:hp="http://schemas.haansoft.com/office/presentation/8.0" lang="en-US" altLang="ko-KR" sz="1178" b="1" i="0" spc="5" mc:Ignorable="hp" hp:hslEmbossed="0">
                <a:solidFill>
                  <a:srgbClr val="595959"/>
                </a:solidFill>
              </a:rPr>
              <a:t>  </a:t>
            </a:r>
            <a:r>
              <a:rPr xmlns:mc="http://schemas.openxmlformats.org/markup-compatibility/2006" xmlns:hp="http://schemas.haansoft.com/office/presentation/8.0" lang="en-US" altLang="ko-KR" sz="2035" b="1" i="0" spc="5" mc:Ignorable="hp" hp:hslEmbossed="0">
                <a:solidFill>
                  <a:srgbClr val="595959"/>
                </a:solidFill>
              </a:rPr>
              <a:t>=</a:t>
            </a:r>
            <a:r>
              <a:rPr xmlns:mc="http://schemas.openxmlformats.org/markup-compatibility/2006" xmlns:hp="http://schemas.haansoft.com/office/presentation/8.0" lang="ko-KR" altLang="en-US" sz="2035" b="1" i="0" spc="5" mc:Ignorable="hp" hp:hslEmbossed="0">
                <a:solidFill>
                  <a:srgbClr val="595959"/>
                </a:solidFill>
              </a:rPr>
              <a:t> </a:t>
            </a:r>
            <a:r>
              <a:rPr xmlns:mc="http://schemas.openxmlformats.org/markup-compatibility/2006" xmlns:hp="http://schemas.haansoft.com/office/presentation/8.0" lang="en-US" altLang="ko-KR" sz="2142" b="1" i="0" spc="5" mc:Ignorable="hp" hp:hslEmbossed="0">
                <a:solidFill>
                  <a:srgbClr val="595959"/>
                </a:solidFill>
              </a:rPr>
              <a:t>500</a:t>
            </a:r>
            <a:r>
              <a:rPr xmlns:mc="http://schemas.openxmlformats.org/markup-compatibility/2006" xmlns:hp="http://schemas.haansoft.com/office/presentation/8.0" lang="en-US" altLang="ko-KR" sz="2357" b="1" i="0" spc="5" mc:Ignorable="hp" hp:hslEmbossed="0">
                <a:solidFill>
                  <a:srgbClr val="595959"/>
                </a:solidFill>
              </a:rPr>
              <a:t> </a:t>
            </a:r>
            <a:r>
              <a:rPr xmlns:mc="http://schemas.openxmlformats.org/markup-compatibility/2006" xmlns:hp="http://schemas.haansoft.com/office/presentation/8.0" lang="en-US" altLang="ko-KR" sz="2035" b="1" i="0" spc="5" mc:Ignorable="hp" hp:hslEmbossed="0">
                <a:solidFill>
                  <a:srgbClr val="595959"/>
                </a:solidFill>
              </a:rPr>
              <a:t>-</a:t>
            </a:r>
            <a:r>
              <a:rPr xmlns:mc="http://schemas.openxmlformats.org/markup-compatibility/2006" xmlns:hp="http://schemas.haansoft.com/office/presentation/8.0" lang="en-US" altLang="ko-KR" sz="2142" b="1" i="0" spc="5" mc:Ignorable="hp" hp:hslEmbossed="0">
                <a:solidFill>
                  <a:srgbClr val="595959"/>
                </a:solidFill>
              </a:rPr>
              <a:t> (25</a:t>
            </a:r>
            <a:r>
              <a:rPr xmlns:mc="http://schemas.openxmlformats.org/markup-compatibility/2006" xmlns:hp="http://schemas.haansoft.com/office/presentation/8.0" lang="ko-KR" altLang="en-US" sz="2142" b="1" i="0" spc="5" mc:Ignorable="hp" hp:hslEmbossed="0">
                <a:solidFill>
                  <a:srgbClr val="595959"/>
                </a:solidFill>
              </a:rPr>
              <a:t>0</a:t>
            </a:r>
            <a:r>
              <a:rPr xmlns:mc="http://schemas.openxmlformats.org/markup-compatibility/2006" xmlns:hp="http://schemas.haansoft.com/office/presentation/8.0" lang="en-US" altLang="ko-KR" sz="2142" b="1" i="0" spc="5" mc:Ignorable="hp" hp:hslEmbossed="0">
                <a:solidFill>
                  <a:srgbClr val="595959"/>
                </a:solidFill>
              </a:rPr>
              <a:t>*</a:t>
            </a:r>
            <a:r>
              <a:rPr xmlns:mc="http://schemas.openxmlformats.org/markup-compatibility/2006" xmlns:hp="http://schemas.haansoft.com/office/presentation/8.0" lang="ko-KR" altLang="en-US" sz="2142" b="1" i="0" spc="5" mc:Ignorable="hp" hp:hslEmbossed="0">
                <a:solidFill>
                  <a:srgbClr val="595959"/>
                </a:solidFill>
              </a:rPr>
              <a:t>0.3</a:t>
            </a:r>
            <a:r>
              <a:rPr xmlns:mc="http://schemas.openxmlformats.org/markup-compatibility/2006" xmlns:hp="http://schemas.haansoft.com/office/presentation/8.0" lang="en-US" altLang="ko-KR" sz="2142" b="1" i="0" spc="5" mc:Ignorable="hp" hp:hslEmbossed="0">
                <a:solidFill>
                  <a:srgbClr val="595959"/>
                </a:solidFill>
              </a:rPr>
              <a:t>)/2</a:t>
            </a:r>
            <a:r>
              <a:rPr xmlns:mc="http://schemas.openxmlformats.org/markup-compatibility/2006" xmlns:hp="http://schemas.haansoft.com/office/presentation/8.0" lang="ko-KR" altLang="en-US" sz="2142" b="1" i="0" spc="5" mc:Ignorable="hp" hp:hslEmbossed="0">
                <a:solidFill>
                  <a:srgbClr val="595959"/>
                </a:solidFill>
              </a:rPr>
              <a:t> = </a:t>
            </a:r>
            <a:r>
              <a:rPr xmlns:mc="http://schemas.openxmlformats.org/markup-compatibility/2006" xmlns:hp="http://schemas.haansoft.com/office/presentation/8.0" lang="en-US" altLang="ko-KR" sz="2142" b="1" i="0" spc="5" mc:Ignorable="hp" hp:hslEmbossed="0">
                <a:solidFill>
                  <a:srgbClr val="595959"/>
                </a:solidFill>
              </a:rPr>
              <a:t>462.5</a:t>
            </a:r>
            <a:r>
              <a:rPr xmlns:mc="http://schemas.openxmlformats.org/markup-compatibility/2006" xmlns:hp="http://schemas.haansoft.com/office/presentation/8.0" lang="en-US" altLang="ko-KR" sz="2035" b="1" i="0" spc="5" mc:Ignorable="hp" hp:hslEmbossed="0">
                <a:solidFill>
                  <a:srgbClr val="595959"/>
                </a:solidFill>
              </a:rPr>
              <a:t> </a:t>
            </a:r>
            <a:endParaRPr xmlns:mc="http://schemas.openxmlformats.org/markup-compatibility/2006" xmlns:hp="http://schemas.haansoft.com/office/presentation/8.0" lang="en-US" altLang="ko-KR" sz="2035" b="1" i="0" spc="5" mc:Ignorable="hp" hp:hslEmbossed="0">
              <a:solidFill>
                <a:srgbClr val="595959"/>
              </a:solidFill>
            </a:endParaRPr>
          </a:p>
          <a:p>
            <a:pPr algn="l" eaLnBrk="1" latinLnBrk="1" hangingPunct="1">
              <a:spcBef>
                <a:spcPct val="0"/>
              </a:spcBef>
              <a:spcAft>
                <a:spcPct val="0"/>
              </a:spcAft>
            </a:pPr>
            <a:r>
              <a:rPr xmlns:mc="http://schemas.openxmlformats.org/markup-compatibility/2006" xmlns:hp="http://schemas.haansoft.com/office/presentation/8.0" lang="ko-KR" altLang="en-US" sz="2035" b="1" i="0" spc="5" mc:Ignorable="hp" hp:hslEmbossed="0">
                <a:solidFill>
                  <a:srgbClr val="595959"/>
                </a:solidFill>
              </a:rPr>
              <a:t>   </a:t>
            </a:r>
            <a:r>
              <a:rPr xmlns:mc="http://schemas.openxmlformats.org/markup-compatibility/2006" xmlns:hp="http://schemas.haansoft.com/office/presentation/8.0" lang="en-US" altLang="ko-KR" sz="2357" b="1" i="0" spc="5" mc:Ignorable="hp" hp:hslEmbossed="0">
                <a:solidFill>
                  <a:srgbClr val="595959"/>
                </a:solidFill>
              </a:rPr>
              <a:t>v</a:t>
            </a:r>
            <a:r>
              <a:rPr xmlns:mc="http://schemas.openxmlformats.org/markup-compatibility/2006" xmlns:hp="http://schemas.haansoft.com/office/presentation/8.0" lang="en-US" altLang="ko-KR" sz="1499" b="1" i="0" spc="5" mc:Ignorable="hp" hp:hslEmbossed="0">
                <a:solidFill>
                  <a:srgbClr val="595959"/>
                </a:solidFill>
              </a:rPr>
              <a:t>o</a:t>
            </a:r>
            <a:r>
              <a:rPr xmlns:mc="http://schemas.openxmlformats.org/markup-compatibility/2006" xmlns:hp="http://schemas.haansoft.com/office/presentation/8.0" lang="en-US" altLang="ko-KR" sz="1178" b="1" i="0" spc="5" mc:Ignorable="hp" hp:hslEmbossed="0">
                <a:solidFill>
                  <a:srgbClr val="595959"/>
                </a:solidFill>
              </a:rPr>
              <a:t> </a:t>
            </a:r>
            <a:r>
              <a:rPr xmlns:mc="http://schemas.openxmlformats.org/markup-compatibility/2006" xmlns:hp="http://schemas.haansoft.com/office/presentation/8.0" lang="en-US" altLang="ko-KR" sz="2035" b="1" i="0" spc="5" mc:Ignorable="hp" hp:hslEmbossed="0">
                <a:solidFill>
                  <a:srgbClr val="595959"/>
                </a:solidFill>
              </a:rPr>
              <a:t>= </a:t>
            </a:r>
            <a:r>
              <a:rPr xmlns:mc="http://schemas.openxmlformats.org/markup-compatibility/2006" xmlns:hp="http://schemas.haansoft.com/office/presentation/8.0" lang="en-US" altLang="ko-KR" sz="2142" b="1" i="0" spc="5" mc:Ignorable="hp" hp:hslEmbossed="0">
                <a:solidFill>
                  <a:srgbClr val="595959"/>
                </a:solidFill>
              </a:rPr>
              <a:t>500 </a:t>
            </a:r>
            <a:r>
              <a:rPr xmlns:mc="http://schemas.openxmlformats.org/markup-compatibility/2006" xmlns:hp="http://schemas.haansoft.com/office/presentation/8.0" lang="en-US" altLang="ko-KR" sz="2035" b="1" i="0" spc="5" mc:Ignorable="hp" hp:hslEmbossed="0">
                <a:solidFill>
                  <a:srgbClr val="595959"/>
                </a:solidFill>
              </a:rPr>
              <a:t>+ </a:t>
            </a:r>
            <a:r>
              <a:rPr xmlns:mc="http://schemas.openxmlformats.org/markup-compatibility/2006" xmlns:hp="http://schemas.haansoft.com/office/presentation/8.0" lang="en-US" altLang="ko-KR" sz="2142" b="1" i="0" spc="5" mc:Ignorable="hp" hp:hslEmbossed="0">
                <a:solidFill>
                  <a:srgbClr val="595959"/>
                </a:solidFill>
              </a:rPr>
              <a:t>(25</a:t>
            </a:r>
            <a:r>
              <a:rPr xmlns:mc="http://schemas.openxmlformats.org/markup-compatibility/2006" xmlns:hp="http://schemas.haansoft.com/office/presentation/8.0" lang="ko-KR" altLang="en-US" sz="2142" b="1" i="0" spc="5" mc:Ignorable="hp" hp:hslEmbossed="0">
                <a:solidFill>
                  <a:srgbClr val="595959"/>
                </a:solidFill>
              </a:rPr>
              <a:t>0</a:t>
            </a:r>
            <a:r>
              <a:rPr xmlns:mc="http://schemas.openxmlformats.org/markup-compatibility/2006" xmlns:hp="http://schemas.haansoft.com/office/presentation/8.0" lang="en-US" altLang="ko-KR" sz="2142" b="1" i="0" spc="5" mc:Ignorable="hp" hp:hslEmbossed="0">
                <a:solidFill>
                  <a:srgbClr val="595959"/>
                </a:solidFill>
              </a:rPr>
              <a:t>*</a:t>
            </a:r>
            <a:r>
              <a:rPr xmlns:mc="http://schemas.openxmlformats.org/markup-compatibility/2006" xmlns:hp="http://schemas.haansoft.com/office/presentation/8.0" lang="ko-KR" altLang="en-US" sz="2142" b="1" i="0" spc="5" mc:Ignorable="hp" hp:hslEmbossed="0">
                <a:solidFill>
                  <a:srgbClr val="595959"/>
                </a:solidFill>
              </a:rPr>
              <a:t>0.3</a:t>
            </a:r>
            <a:r>
              <a:rPr xmlns:mc="http://schemas.openxmlformats.org/markup-compatibility/2006" xmlns:hp="http://schemas.haansoft.com/office/presentation/8.0" lang="en-US" altLang="ko-KR" sz="2142" b="1" i="0" spc="5" mc:Ignorable="hp" hp:hslEmbossed="0">
                <a:solidFill>
                  <a:srgbClr val="595959"/>
                </a:solidFill>
              </a:rPr>
              <a:t>)/2</a:t>
            </a:r>
            <a:r>
              <a:rPr xmlns:mc="http://schemas.openxmlformats.org/markup-compatibility/2006" xmlns:hp="http://schemas.haansoft.com/office/presentation/8.0" lang="ko-KR" altLang="en-US" sz="2142" b="1" i="0" spc="5" mc:Ignorable="hp" hp:hslEmbossed="0">
                <a:solidFill>
                  <a:srgbClr val="595959"/>
                </a:solidFill>
              </a:rPr>
              <a:t>  =</a:t>
            </a:r>
            <a:r>
              <a:rPr xmlns:mc="http://schemas.openxmlformats.org/markup-compatibility/2006" xmlns:hp="http://schemas.haansoft.com/office/presentation/8.0" lang="en-US" altLang="ko-KR" sz="2142" b="1" i="0" spc="5" mc:Ignorable="hp" hp:hslEmbossed="0">
                <a:solidFill>
                  <a:srgbClr val="595959"/>
                </a:solidFill>
              </a:rPr>
              <a:t>537.5</a:t>
            </a:r>
            <a:endParaRPr xmlns:mc="http://schemas.openxmlformats.org/markup-compatibility/2006" xmlns:hp="http://schemas.haansoft.com/office/presentation/8.0" lang="en-US" altLang="ko-KR" sz="2142" b="1" i="0" spc="5" mc:Ignorable="hp" hp:hslEmbossed="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/>
        </p:nvSpPr>
        <p:spPr>
          <a:xfrm>
            <a:off x="449796" y="4365104"/>
            <a:ext cx="8244408" cy="194421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rmAutofit fontScale="90000" lnSpcReduction="0"/>
          </a:bodyPr>
          <a:p>
            <a:pPr algn="l" eaLnBrk="1" latinLnBrk="1" hangingPunct="1">
              <a:spcBef>
                <a:spcPct val="0"/>
              </a:spcBef>
              <a:spcAft>
                <a:spcPct val="0"/>
              </a:spcAft>
            </a:pPr>
            <a:endParaRPr xmlns:mc="http://schemas.openxmlformats.org/markup-compatibility/2006" xmlns:hp="http://schemas.haansoft.com/office/presentation/8.0" lang="ko-KR" altLang="en-US" sz="111" b="1" i="0" spc="41" mc:Ignorable="hp" hp:hslEmbossed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706755" cy="43624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/>
            <a:r>
              <a:rPr lang="ko-KR" altLang="en-US" sz="1150" b="1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  <a:cs typeface="+mn-cs"/>
              </a:rPr>
              <a:t>CvPoint</a:t>
            </a:r>
            <a:endParaRPr lang="ko-KR" altLang="en-US" sz="1150" b="1">
              <a:solidFill>
                <a:srgbClr val="000000">
                  <a:alpha val="100000"/>
                </a:srgbClr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43" name="직사각형 42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3330" lnSpcReduction="0"/>
          </a:bodyPr>
          <a:lstStyle/>
          <a:p>
            <a:pPr/>
            <a:r>
              <a:rPr lang="ko-KR" altLang="en-US"/>
              <a:t>모터 제어</a:t>
            </a:r>
            <a:r>
              <a:rPr lang="en-US" altLang="ko-KR"/>
              <a:t> - </a:t>
            </a:r>
            <a:r>
              <a:rPr lang="ko-KR" altLang="en-US"/>
              <a:t>반경 </a:t>
            </a:r>
            <a:r>
              <a:rPr lang="en-US" altLang="ko-KR"/>
              <a:t>R</a:t>
            </a:r>
            <a:r>
              <a:rPr lang="ko-KR" altLang="en-US"/>
              <a:t> 회전</a:t>
            </a:r>
            <a:endParaRPr lang="ko-KR" altLang="en-US"/>
          </a:p>
        </p:txBody>
      </p:sp>
      <p:grpSp>
        <p:nvGrpSpPr>
          <p:cNvPr id="67" name="그룹 66"/>
          <p:cNvGrpSpPr/>
          <p:nvPr/>
        </p:nvGrpSpPr>
        <p:grpSpPr>
          <a:xfrm rot="20432332">
            <a:off x="3302451" y="3244536"/>
            <a:ext cx="1800199" cy="1549008"/>
            <a:chOff x="3059832" y="3104964"/>
            <a:chExt cx="3096344" cy="2664296"/>
          </a:xfrm>
        </p:grpSpPr>
        <p:sp>
          <p:nvSpPr>
            <p:cNvPr id="49" name="직사각형 48"/>
            <p:cNvSpPr/>
            <p:nvPr/>
          </p:nvSpPr>
          <p:spPr>
            <a:xfrm>
              <a:off x="3707904" y="3104964"/>
              <a:ext cx="1800200" cy="2664296"/>
            </a:xfrm>
            <a:prstGeom prst="rect">
              <a:avLst/>
            </a:prstGeom>
            <a:solidFill>
              <a:schemeClr val="bg1">
                <a:lumMod val="6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모서리가 둥근 직사각형 49"/>
            <p:cNvSpPr/>
            <p:nvPr/>
          </p:nvSpPr>
          <p:spPr>
            <a:xfrm>
              <a:off x="3059832" y="3753036"/>
              <a:ext cx="792088" cy="1332148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모서리가 둥근 직사각형 50"/>
            <p:cNvSpPr/>
            <p:nvPr/>
          </p:nvSpPr>
          <p:spPr>
            <a:xfrm>
              <a:off x="5364088" y="3753036"/>
              <a:ext cx="792088" cy="1332148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9" name="원호 68"/>
          <p:cNvSpPr/>
          <p:nvPr/>
        </p:nvSpPr>
        <p:spPr>
          <a:xfrm rot="498577">
            <a:off x="-3350209" y="1497406"/>
            <a:ext cx="7884876" cy="8064896"/>
          </a:xfrm>
          <a:prstGeom prst="arc">
            <a:avLst>
              <a:gd name="adj1" fmla="val 15800588"/>
              <a:gd name="adj2" fmla="val 717241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cxnSp>
        <p:nvCxnSpPr>
          <p:cNvPr id="70" name="직선 화살표 연결선 51"/>
          <p:cNvCxnSpPr/>
          <p:nvPr/>
        </p:nvCxnSpPr>
        <p:spPr>
          <a:xfrm rot="16200000" flipV="1">
            <a:off x="3869922" y="2582906"/>
            <a:ext cx="1188132" cy="50405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51"/>
          <p:cNvCxnSpPr/>
          <p:nvPr/>
        </p:nvCxnSpPr>
        <p:spPr>
          <a:xfrm rot="16200000" flipV="1">
            <a:off x="2789802" y="3374994"/>
            <a:ext cx="792088" cy="32403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62"/>
          <p:cNvSpPr/>
          <p:nvPr/>
        </p:nvSpPr>
        <p:spPr>
          <a:xfrm>
            <a:off x="3710591" y="1808669"/>
            <a:ext cx="861409" cy="3961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/>
            <a:r>
              <a:rPr lang="en-US" altLang="ko-KR" sz="2000" b="1">
                <a:solidFill>
                  <a:schemeClr val="tx1"/>
                </a:solidFill>
                <a:latin typeface="Arial"/>
                <a:ea typeface="돋움"/>
              </a:rPr>
              <a:t>537.5</a:t>
            </a:r>
            <a:endParaRPr lang="en-US" altLang="ko-KR" sz="2000" b="1">
              <a:solidFill>
                <a:schemeClr val="tx1"/>
              </a:solidFill>
              <a:latin typeface="Arial"/>
              <a:ea typeface="돋움"/>
            </a:endParaRPr>
          </a:p>
        </p:txBody>
      </p:sp>
      <p:sp>
        <p:nvSpPr>
          <p:cNvPr id="74" name="직사각형 62"/>
          <p:cNvSpPr/>
          <p:nvPr/>
        </p:nvSpPr>
        <p:spPr>
          <a:xfrm>
            <a:off x="2483768" y="2711614"/>
            <a:ext cx="900100" cy="39335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/>
            <a:r>
              <a:rPr lang="en-US" altLang="ko-KR" sz="2000" b="1">
                <a:solidFill>
                  <a:schemeClr val="tx1"/>
                </a:solidFill>
                <a:latin typeface="Arial"/>
                <a:ea typeface="돋움"/>
              </a:rPr>
              <a:t>462.5</a:t>
            </a:r>
            <a:endParaRPr lang="en-US" altLang="ko-KR" sz="2000" b="1">
              <a:solidFill>
                <a:schemeClr val="tx1"/>
              </a:solidFill>
              <a:latin typeface="Arial"/>
              <a:ea typeface="돋움"/>
            </a:endParaRPr>
          </a:p>
        </p:txBody>
      </p:sp>
      <p:cxnSp>
        <p:nvCxnSpPr>
          <p:cNvPr id="75" name="직선 화살표 연결선 51"/>
          <p:cNvCxnSpPr/>
          <p:nvPr/>
        </p:nvCxnSpPr>
        <p:spPr>
          <a:xfrm rot="16200000" flipV="1">
            <a:off x="3311860" y="2852936"/>
            <a:ext cx="1008112" cy="50405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62"/>
          <p:cNvSpPr/>
          <p:nvPr/>
        </p:nvSpPr>
        <p:spPr>
          <a:xfrm>
            <a:off x="3200554" y="2205834"/>
            <a:ext cx="651366" cy="39507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/>
            <a:r>
              <a:rPr lang="ko-KR" altLang="en-US" sz="2000" b="1">
                <a:solidFill>
                  <a:schemeClr val="tx1"/>
                </a:solidFill>
                <a:latin typeface="Arial"/>
                <a:ea typeface="돋움"/>
              </a:rPr>
              <a:t>500</a:t>
            </a:r>
            <a:endParaRPr lang="ko-KR" altLang="en-US" sz="2000" b="1">
              <a:solidFill>
                <a:schemeClr val="tx1"/>
              </a:solidFill>
              <a:latin typeface="Arial"/>
              <a:ea typeface="돋움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719572" y="5229200"/>
            <a:ext cx="432048" cy="4680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8" name="직선 화살표 연결선 77"/>
          <p:cNvCxnSpPr/>
          <p:nvPr/>
        </p:nvCxnSpPr>
        <p:spPr>
          <a:xfrm rot="5400000">
            <a:off x="392890" y="2846826"/>
            <a:ext cx="3092880" cy="1808954"/>
          </a:xfrm>
          <a:prstGeom prst="straightConnector1">
            <a:avLst/>
          </a:prstGeom>
          <a:ln w="571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62"/>
          <p:cNvSpPr/>
          <p:nvPr/>
        </p:nvSpPr>
        <p:spPr>
          <a:xfrm>
            <a:off x="1295636" y="3429000"/>
            <a:ext cx="576064" cy="39528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/>
            <a:r>
              <a:rPr lang="en-US" altLang="ko-KR" sz="2000" b="1">
                <a:solidFill>
                  <a:schemeClr val="tx1"/>
                </a:solidFill>
                <a:latin typeface="Arial"/>
                <a:ea typeface="돋움"/>
              </a:rPr>
              <a:t>2m</a:t>
            </a:r>
            <a:endParaRPr lang="en-US" altLang="ko-KR" sz="2000" b="1">
              <a:solidFill>
                <a:schemeClr val="tx1"/>
              </a:solidFill>
              <a:latin typeface="Arial"/>
              <a:ea typeface="돋움"/>
            </a:endParaRPr>
          </a:p>
        </p:txBody>
      </p:sp>
    </p:spTree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/>
        </p:nvSpPr>
        <p:spPr>
          <a:xfrm>
            <a:off x="449796" y="4365104"/>
            <a:ext cx="8244408" cy="194421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rmAutofit fontScale="90000" lnSpcReduction="0"/>
          </a:bodyPr>
          <a:p>
            <a:pPr algn="l" eaLnBrk="1" latinLnBrk="1" hangingPunct="1">
              <a:spcBef>
                <a:spcPct val="0"/>
              </a:spcBef>
              <a:spcAft>
                <a:spcPct val="0"/>
              </a:spcAft>
            </a:pPr>
            <a:endParaRPr xmlns:mc="http://schemas.openxmlformats.org/markup-compatibility/2006" xmlns:hp="http://schemas.haansoft.com/office/presentation/8.0" lang="ko-KR" altLang="en-US" sz="111" b="1" i="0" spc="41" mc:Ignorable="hp" hp:hslEmbossed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706755" cy="43624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/>
            <a:r>
              <a:rPr lang="ko-KR" altLang="en-US" sz="1150" b="1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  <a:cs typeface="+mn-cs"/>
              </a:rPr>
              <a:t>CvPoint</a:t>
            </a:r>
            <a:endParaRPr lang="ko-KR" altLang="en-US" sz="1150" b="1">
              <a:solidFill>
                <a:srgbClr val="000000">
                  <a:alpha val="100000"/>
                </a:srgbClr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43" name="직사각형 42"/>
          <p:cNvSpPr>
            <a:spLocks noGrp="1"/>
          </p:cNvSpPr>
          <p:nvPr>
            <p:ph type="title" idx="0"/>
          </p:nvPr>
        </p:nvSpPr>
        <p:spPr>
          <a:xfrm>
            <a:off x="1115615" y="399802"/>
            <a:ext cx="5688632" cy="436910"/>
          </a:xfrm>
        </p:spPr>
        <p:txBody>
          <a:bodyPr>
            <a:normAutofit fontScale="93330" lnSpcReduction="0"/>
          </a:bodyPr>
          <a:lstStyle/>
          <a:p>
            <a:pPr/>
            <a:r>
              <a:rPr lang="ko-KR" altLang="en-US"/>
              <a:t>로봇 바퀴 구동모터 </a:t>
            </a:r>
            <a:r>
              <a:rPr lang="en-US" altLang="ko-KR"/>
              <a:t>RPM</a:t>
            </a:r>
            <a:endParaRPr lang="en-US" altLang="ko-KR"/>
          </a:p>
        </p:txBody>
      </p:sp>
      <p:sp>
        <p:nvSpPr>
          <p:cNvPr id="57" name="직사각형 56"/>
          <p:cNvSpPr txBox="1"/>
          <p:nvPr/>
        </p:nvSpPr>
        <p:spPr>
          <a:xfrm>
            <a:off x="1277633" y="2060848"/>
            <a:ext cx="7218802" cy="700824"/>
          </a:xfrm>
          <a:prstGeom prst="rect">
            <a:avLst/>
          </a:prstGeom>
        </p:spPr>
        <p:txBody>
          <a:bodyPr wrap="square">
            <a:spAutoFit/>
          </a:bodyPr>
          <a:p>
            <a:pPr/>
            <a:r>
              <a:rPr lang="en-US" altLang="ko-KR" sz="2000" b="1"/>
              <a:t>RPM - 회전하면서 일을 하는 장치가 1분동안 몇 번의 </a:t>
            </a:r>
            <a:endParaRPr lang="en-US" altLang="ko-KR" sz="2000" b="1"/>
          </a:p>
          <a:p>
            <a:pPr/>
            <a:r>
              <a:rPr lang="en-US" altLang="ko-KR" sz="2000" b="1"/>
              <a:t>      회전을 하는지 나타내는 단위. </a:t>
            </a:r>
            <a:endParaRPr lang="en-US" altLang="ko-KR" sz="2000" b="1"/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87824" y="3104964"/>
            <a:ext cx="2952328" cy="23642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706755" cy="43624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/>
            <a:r>
              <a:rPr lang="ko-KR" altLang="en-US" sz="1150" b="1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  <a:cs typeface="+mn-cs"/>
              </a:rPr>
              <a:t>CvPoint</a:t>
            </a:r>
            <a:endParaRPr lang="ko-KR" altLang="en-US" sz="1150" b="1">
              <a:solidFill>
                <a:srgbClr val="000000">
                  <a:alpha val="100000"/>
                </a:srgbClr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43" name="직사각형 42"/>
          <p:cNvSpPr>
            <a:spLocks noGrp="1"/>
          </p:cNvSpPr>
          <p:nvPr>
            <p:ph type="title" idx="0"/>
          </p:nvPr>
        </p:nvSpPr>
        <p:spPr>
          <a:xfrm>
            <a:off x="1115615" y="399802"/>
            <a:ext cx="5688632" cy="436910"/>
          </a:xfrm>
        </p:spPr>
        <p:txBody>
          <a:bodyPr>
            <a:normAutofit fontScale="93330" lnSpcReduction="0"/>
          </a:bodyPr>
          <a:lstStyle/>
          <a:p>
            <a:pPr/>
            <a:r>
              <a:rPr lang="ko-KR" altLang="en-US"/>
              <a:t>로봇 바퀴 구동모터 </a:t>
            </a:r>
            <a:r>
              <a:rPr lang="en-US" altLang="ko-KR"/>
              <a:t>RPM</a:t>
            </a:r>
            <a:endParaRPr lang="en-US" altLang="ko-KR"/>
          </a:p>
        </p:txBody>
      </p:sp>
      <p:sp>
        <p:nvSpPr>
          <p:cNvPr id="59" name="직사각형 42"/>
          <p:cNvSpPr>
            <a:spLocks noGrp="1"/>
          </p:cNvSpPr>
          <p:nvPr/>
        </p:nvSpPr>
        <p:spPr>
          <a:xfrm>
            <a:off x="827584" y="1628800"/>
            <a:ext cx="3348372" cy="1215752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  <p:txBody>
          <a:bodyPr vert="horz" wrap="square" lIns="91440" tIns="45720" rIns="91440" bIns="45720" anchor="ctr" anchorCtr="0">
            <a:normAutofit fontScale="93330" lnSpcReduction="0"/>
          </a:bodyPr>
          <a:lstStyle/>
          <a:p>
            <a:pPr algn="l" eaLnBrk="1" latinLnBrk="1" hangingPunct="1">
              <a:spcBef>
                <a:spcPct val="0"/>
              </a:spcBef>
              <a:spcAft>
                <a:spcPct val="0"/>
              </a:spcAft>
            </a:pPr>
            <a:r>
              <a:rPr xmlns:mc="http://schemas.openxmlformats.org/markup-compatibility/2006" xmlns:hp="http://schemas.haansoft.com/office/presentation/8.0" lang="en-US" altLang="ko-KR" b="1" i="0" spc="5" mc:Ignorable="hp" hp:hslEmbossed="0">
                <a:solidFill>
                  <a:srgbClr val="595959"/>
                </a:solidFill>
              </a:rPr>
              <a:t>g = </a:t>
            </a:r>
            <a:r>
              <a:rPr xmlns:mc="http://schemas.openxmlformats.org/markup-compatibility/2006" xmlns:hp="http://schemas.haansoft.com/office/presentation/8.0" lang="ko-KR" altLang="en-US" b="1" i="0" spc="5" mc:Ignorable="hp" hp:hslEmbossed="0">
                <a:solidFill>
                  <a:srgbClr val="595959"/>
                </a:solidFill>
              </a:rPr>
              <a:t>바퀴 구동 모터의 기어감속비</a:t>
            </a:r>
            <a:endParaRPr xmlns:mc="http://schemas.openxmlformats.org/markup-compatibility/2006" xmlns:hp="http://schemas.haansoft.com/office/presentation/8.0" lang="ko-KR" altLang="en-US" b="1" i="0" spc="5" mc:Ignorable="hp" hp:hslEmbossed="0">
              <a:solidFill>
                <a:srgbClr val="595959"/>
              </a:solidFill>
            </a:endParaRPr>
          </a:p>
          <a:p>
            <a:pPr algn="l" eaLnBrk="1" latinLnBrk="1" hangingPunct="1">
              <a:spcBef>
                <a:spcPct val="0"/>
              </a:spcBef>
              <a:spcAft>
                <a:spcPct val="0"/>
              </a:spcAft>
            </a:pPr>
            <a:r>
              <a:rPr xmlns:mc="http://schemas.openxmlformats.org/markup-compatibility/2006" xmlns:hp="http://schemas.haansoft.com/office/presentation/8.0" lang="en-US" altLang="ko-KR" b="1" i="0" spc="5" mc:Ignorable="hp" hp:hslEmbossed="0">
                <a:solidFill>
                  <a:srgbClr val="595959"/>
                </a:solidFill>
              </a:rPr>
              <a:t>r</a:t>
            </a:r>
            <a:r>
              <a:rPr xmlns:mc="http://schemas.openxmlformats.org/markup-compatibility/2006" xmlns:hp="http://schemas.haansoft.com/office/presentation/8.0" lang="en-US" altLang="ko-KR" sz="857" b="1" i="0" spc="5" mc:Ignorable="hp" hp:hslEmbossed="0">
                <a:solidFill>
                  <a:srgbClr val="595959"/>
                </a:solidFill>
              </a:rPr>
              <a:t>ω </a:t>
            </a:r>
            <a:r>
              <a:rPr xmlns:mc="http://schemas.openxmlformats.org/markup-compatibility/2006" xmlns:hp="http://schemas.haansoft.com/office/presentation/8.0" lang="en-US" altLang="ko-KR" sz="1714" b="1" i="0" spc="5" mc:Ignorable="hp" hp:hslEmbossed="0">
                <a:solidFill>
                  <a:srgbClr val="595959"/>
                </a:solidFill>
              </a:rPr>
              <a:t>= </a:t>
            </a:r>
            <a:r>
              <a:rPr xmlns:mc="http://schemas.openxmlformats.org/markup-compatibility/2006" xmlns:hp="http://schemas.haansoft.com/office/presentation/8.0" lang="ko-KR" altLang="en-US" sz="1714" b="1" i="0" spc="5" mc:Ignorable="hp" hp:hslEmbossed="0">
                <a:solidFill>
                  <a:srgbClr val="595959"/>
                </a:solidFill>
              </a:rPr>
              <a:t>바퀴의 반경</a:t>
            </a:r>
            <a:endParaRPr xmlns:mc="http://schemas.openxmlformats.org/markup-compatibility/2006" xmlns:hp="http://schemas.haansoft.com/office/presentation/8.0" lang="ko-KR" altLang="en-US" sz="1285" b="1" i="0" spc="5" mc:Ignorable="hp" hp:hslEmbossed="0">
              <a:solidFill>
                <a:srgbClr val="595959"/>
              </a:solidFill>
            </a:endParaRPr>
          </a:p>
          <a:p>
            <a:pPr algn="l" eaLnBrk="1" latinLnBrk="1" hangingPunct="1">
              <a:spcBef>
                <a:spcPct val="0"/>
              </a:spcBef>
              <a:spcAft>
                <a:spcPct val="0"/>
              </a:spcAft>
            </a:pPr>
            <a:r>
              <a:rPr xmlns:mc="http://schemas.openxmlformats.org/markup-compatibility/2006" xmlns:hp="http://schemas.haansoft.com/office/presentation/8.0" lang="en-US" altLang="ko-KR" b="1" i="0" spc="5" mc:Ignorable="hp" hp:hslEmbossed="0">
                <a:solidFill>
                  <a:srgbClr val="595959"/>
                </a:solidFill>
              </a:rPr>
              <a:t>ω</a:t>
            </a:r>
            <a:r>
              <a:rPr xmlns:mc="http://schemas.openxmlformats.org/markup-compatibility/2006" xmlns:hp="http://schemas.haansoft.com/office/presentation/8.0" lang="ko-KR" altLang="en-US" b="1" i="0" spc="5" mc:Ignorable="hp" hp:hslEmbossed="0">
                <a:solidFill>
                  <a:srgbClr val="595959"/>
                </a:solidFill>
              </a:rPr>
              <a:t> = 바퀴 축의 각속도</a:t>
            </a:r>
            <a:endParaRPr xmlns:mc="http://schemas.openxmlformats.org/markup-compatibility/2006" xmlns:hp="http://schemas.haansoft.com/office/presentation/8.0" lang="ko-KR" altLang="en-US" b="1" i="0" spc="5" mc:Ignorable="hp" hp:hslEmbossed="0">
              <a:solidFill>
                <a:srgbClr val="595959"/>
              </a:solidFill>
            </a:endParaRPr>
          </a:p>
        </p:txBody>
      </p:sp>
      <p:sp>
        <p:nvSpPr>
          <p:cNvPr id="60" name="직사각형 42"/>
          <p:cNvSpPr>
            <a:spLocks noGrp="1"/>
          </p:cNvSpPr>
          <p:nvPr/>
        </p:nvSpPr>
        <p:spPr>
          <a:xfrm>
            <a:off x="827584" y="3149352"/>
            <a:ext cx="6480720" cy="2367880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  <p:txBody>
          <a:bodyPr vert="horz" wrap="square" lIns="91440" tIns="45720" rIns="91440" bIns="45720" anchor="ctr" anchorCtr="0">
            <a:normAutofit fontScale="93330" lnSpcReduction="0"/>
          </a:bodyPr>
          <a:lstStyle/>
          <a:p>
            <a:pPr algn="l" eaLnBrk="1" latinLnBrk="1" hangingPunct="1">
              <a:spcBef>
                <a:spcPct val="0"/>
              </a:spcBef>
              <a:spcAft>
                <a:spcPct val="0"/>
              </a:spcAft>
            </a:pPr>
            <a:r>
              <a:rPr xmlns:mc="http://schemas.openxmlformats.org/markup-compatibility/2006" xmlns:hp="http://schemas.haansoft.com/office/presentation/8.0" lang="ko-KR" altLang="en-US" sz="2142" b="1" i="0" spc="5" mc:Ignorable="hp" hp:hslEmbossed="0">
                <a:solidFill>
                  <a:srgbClr val="595959"/>
                </a:solidFill>
              </a:rPr>
              <a:t>안쪽 </a:t>
            </a:r>
            <a:r>
              <a:rPr xmlns:mc="http://schemas.openxmlformats.org/markup-compatibility/2006" xmlns:hp="http://schemas.haansoft.com/office/presentation/8.0" lang="en-US" altLang="ko-KR" sz="2142" b="1" i="0" spc="5" mc:Ignorable="hp" hp:hslEmbossed="0">
                <a:solidFill>
                  <a:srgbClr val="595959"/>
                </a:solidFill>
              </a:rPr>
              <a:t>RPM : i</a:t>
            </a:r>
            <a:r>
              <a:rPr xmlns:mc="http://schemas.openxmlformats.org/markup-compatibility/2006" xmlns:hp="http://schemas.haansoft.com/office/presentation/8.0" lang="en-US" altLang="ko-KR" sz="964" b="1" i="0" spc="5" mc:Ignorable="hp" hp:hslEmbossed="0">
                <a:solidFill>
                  <a:srgbClr val="595959"/>
                </a:solidFill>
              </a:rPr>
              <a:t>rpm </a:t>
            </a:r>
            <a:r>
              <a:rPr xmlns:mc="http://schemas.openxmlformats.org/markup-compatibility/2006" xmlns:hp="http://schemas.haansoft.com/office/presentation/8.0" lang="en-US" altLang="ko-KR" sz="2142" b="1" i="0" spc="5" mc:Ignorable="hp" hp:hslEmbossed="0">
                <a:solidFill>
                  <a:srgbClr val="595959"/>
                </a:solidFill>
              </a:rPr>
              <a:t>= 15g*((2v-ωd)/π*r</a:t>
            </a:r>
            <a:r>
              <a:rPr xmlns:mc="http://schemas.openxmlformats.org/markup-compatibility/2006" xmlns:hp="http://schemas.haansoft.com/office/presentation/8.0" lang="en-US" altLang="ko-KR" sz="1285" b="1" i="0" spc="5" mc:Ignorable="hp" hp:hslEmbossed="0">
                <a:solidFill>
                  <a:srgbClr val="595959"/>
                </a:solidFill>
              </a:rPr>
              <a:t>ω</a:t>
            </a:r>
            <a:r>
              <a:rPr xmlns:mc="http://schemas.openxmlformats.org/markup-compatibility/2006" xmlns:hp="http://schemas.haansoft.com/office/presentation/8.0" lang="en-US" altLang="ko-KR" sz="2142" b="1" i="0" spc="5" mc:Ignorable="hp" hp:hslEmbossed="0">
                <a:solidFill>
                  <a:srgbClr val="595959"/>
                </a:solidFill>
              </a:rPr>
              <a:t>)</a:t>
            </a:r>
            <a:endParaRPr xmlns:mc="http://schemas.openxmlformats.org/markup-compatibility/2006" xmlns:hp="http://schemas.haansoft.com/office/presentation/8.0" lang="en-US" altLang="ko-KR" sz="2142" b="1" i="0" spc="5" mc:Ignorable="hp" hp:hslEmbossed="0">
              <a:solidFill>
                <a:srgbClr val="595959"/>
              </a:solidFill>
            </a:endParaRPr>
          </a:p>
          <a:p>
            <a:pPr algn="l" eaLnBrk="1" latinLnBrk="1" hangingPunct="1">
              <a:spcBef>
                <a:spcPct val="0"/>
              </a:spcBef>
              <a:spcAft>
                <a:spcPct val="0"/>
              </a:spcAft>
            </a:pPr>
            <a:endParaRPr xmlns:mc="http://schemas.openxmlformats.org/markup-compatibility/2006" xmlns:hp="http://schemas.haansoft.com/office/presentation/8.0" lang="en-US" altLang="ko-KR" sz="2142" b="1" i="0" spc="5" mc:Ignorable="hp" hp:hslEmbossed="0">
              <a:solidFill>
                <a:srgbClr val="595959"/>
              </a:solidFill>
            </a:endParaRPr>
          </a:p>
          <a:p>
            <a:pPr algn="l" eaLnBrk="1" latinLnBrk="1" hangingPunct="1">
              <a:spcBef>
                <a:spcPct val="0"/>
              </a:spcBef>
              <a:spcAft>
                <a:spcPct val="0"/>
              </a:spcAft>
            </a:pPr>
            <a:r>
              <a:rPr xmlns:mc="http://schemas.openxmlformats.org/markup-compatibility/2006" xmlns:hp="http://schemas.haansoft.com/office/presentation/8.0" lang="ko-KR" altLang="en-US" sz="2142" b="1" i="0" spc="5" mc:Ignorable="hp" hp:hslEmbossed="0">
                <a:solidFill>
                  <a:srgbClr val="595959"/>
                </a:solidFill>
              </a:rPr>
              <a:t>바깥쪽 </a:t>
            </a:r>
            <a:r>
              <a:rPr xmlns:mc="http://schemas.openxmlformats.org/markup-compatibility/2006" xmlns:hp="http://schemas.haansoft.com/office/presentation/8.0" lang="en-US" altLang="ko-KR" sz="2142" b="1" i="0" spc="5" mc:Ignorable="hp" hp:hslEmbossed="0">
                <a:solidFill>
                  <a:srgbClr val="595959"/>
                </a:solidFill>
              </a:rPr>
              <a:t>RPM </a:t>
            </a:r>
            <a:r>
              <a:rPr xmlns:mc="http://schemas.openxmlformats.org/markup-compatibility/2006" xmlns:hp="http://schemas.haansoft.com/office/presentation/8.0" lang="ko-KR" altLang="en-US" sz="2142" b="1" i="0" spc="5" mc:Ignorable="hp" hp:hslEmbossed="0">
                <a:solidFill>
                  <a:srgbClr val="595959"/>
                </a:solidFill>
              </a:rPr>
              <a:t>: </a:t>
            </a:r>
            <a:r>
              <a:rPr xmlns:mc="http://schemas.openxmlformats.org/markup-compatibility/2006" xmlns:hp="http://schemas.haansoft.com/office/presentation/8.0" lang="en-US" altLang="ko-KR" sz="2142" b="1" i="0" spc="5" mc:Ignorable="hp" hp:hslEmbossed="0">
                <a:solidFill>
                  <a:srgbClr val="595959"/>
                </a:solidFill>
              </a:rPr>
              <a:t>o</a:t>
            </a:r>
            <a:r>
              <a:rPr xmlns:mc="http://schemas.openxmlformats.org/markup-compatibility/2006" xmlns:hp="http://schemas.haansoft.com/office/presentation/8.0" lang="en-US" altLang="ko-KR" sz="964" b="1" i="0" spc="5" mc:Ignorable="hp" hp:hslEmbossed="0">
                <a:solidFill>
                  <a:srgbClr val="595959"/>
                </a:solidFill>
              </a:rPr>
              <a:t>rpm </a:t>
            </a:r>
            <a:r>
              <a:rPr xmlns:mc="http://schemas.openxmlformats.org/markup-compatibility/2006" xmlns:hp="http://schemas.haansoft.com/office/presentation/8.0" lang="en-US" altLang="ko-KR" sz="2142" b="1" i="0" spc="5" mc:Ignorable="hp" hp:hslEmbossed="0">
                <a:solidFill>
                  <a:srgbClr val="595959"/>
                </a:solidFill>
              </a:rPr>
              <a:t>= 15g*((2v-ω*d)/π*r</a:t>
            </a:r>
            <a:r>
              <a:rPr xmlns:mc="http://schemas.openxmlformats.org/markup-compatibility/2006" xmlns:hp="http://schemas.haansoft.com/office/presentation/8.0" lang="en-US" altLang="ko-KR" sz="1285" b="1" i="0" spc="5" mc:Ignorable="hp" hp:hslEmbossed="0">
                <a:solidFill>
                  <a:srgbClr val="595959"/>
                </a:solidFill>
              </a:rPr>
              <a:t>ω</a:t>
            </a:r>
            <a:r>
              <a:rPr xmlns:mc="http://schemas.openxmlformats.org/markup-compatibility/2006" xmlns:hp="http://schemas.haansoft.com/office/presentation/8.0" lang="en-US" altLang="ko-KR" sz="2142" b="1" i="0" spc="5" mc:Ignorable="hp" hp:hslEmbossed="0">
                <a:solidFill>
                  <a:srgbClr val="595959"/>
                </a:solidFill>
              </a:rPr>
              <a:t>)</a:t>
            </a:r>
            <a:endParaRPr xmlns:mc="http://schemas.openxmlformats.org/markup-compatibility/2006" xmlns:hp="http://schemas.haansoft.com/office/presentation/8.0" lang="en-US" altLang="ko-KR" sz="2142" b="1" i="0" spc="5" mc:Ignorable="hp" hp:hslEmbossed="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RO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noFill/>
          <a:miter/>
        </a:ln>
      </a:spPr>
      <a:bodyPr vert="horz" wrap="square" lIns="91440" tIns="45720" rIns="91440" bIns="45720" anchor="ctr" anchorCtr="0">
        <a:normAutofit fontScale="93330" lnSpcReduction="0"/>
      </a:bodyPr>
      <a:lstStyle>
        <a:defPPr algn="l" eaLnBrk="1" latinLnBrk="1" hangingPunct="1">
          <a:spcBef>
            <a:spcPct val="0"/>
          </a:spcBef>
          <a:spcAft>
            <a:spcPct val="0"/>
          </a:spcAft>
          <a:defRPr xmlns:mc="http://schemas.openxmlformats.org/markup-compatibility/2006" xmlns:hp="http://schemas.haansoft.com/office/presentation/8.0" lang="en-US" altLang="ko-KR" sz="2785" b="1" i="0" spc="5" mc:Ignorable="hp" hp:hslEmbossed="0">
            <a:solidFill>
              <a:srgbClr val="595959"/>
            </a:solidFill>
          </a:defRPr>
        </a:defPPr>
      </a:lst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TotalTime>0</ep:TotalTime>
  <ep:HyperlinkBase/>
  <ep:Application>Hancom Office Hanshow 2010</ep:Application>
  <ep:AppVersion>8.5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category/>
  <cp:contentStatus/>
  <dcterms:created xsi:type="dcterms:W3CDTF">2014-03-02T11:33:27.000</dcterms:created>
  <dc:creator>jongmin</dc:creator>
  <dc:description/>
  <cp:keywords/>
  <cp:lastModifiedBy>seong</cp:lastModifiedBy>
  <dcterms:modified xsi:type="dcterms:W3CDTF">2016-03-08T12:06:26.430</dcterms:modified>
  <cp:revision>558</cp:revision>
  <dc:subject/>
  <dc:title>슬라이드 1</dc:title>
</cp:coreProperties>
</file>