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6" r:id="rId3"/>
    <p:sldId id="297" r:id="rId4"/>
    <p:sldId id="279" r:id="rId5"/>
    <p:sldId id="299" r:id="rId6"/>
    <p:sldId id="300" r:id="rId7"/>
    <p:sldId id="301" r:id="rId8"/>
    <p:sldId id="291" r:id="rId9"/>
    <p:sldId id="293" r:id="rId10"/>
    <p:sldId id="290" r:id="rId11"/>
    <p:sldId id="289" r:id="rId12"/>
    <p:sldId id="292" r:id="rId13"/>
    <p:sldId id="296" r:id="rId14"/>
    <p:sldId id="302" r:id="rId15"/>
    <p:sldId id="294" r:id="rId16"/>
    <p:sldId id="295" r:id="rId17"/>
    <p:sldId id="3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08F-FB2D-4DEF-BC10-4A490193DC6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9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Commit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Rollback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Commit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수행한 </a:t>
            </a:r>
            <a:r>
              <a:rPr lang="en-US" altLang="ko-KR" sz="1800" dirty="0"/>
              <a:t>DML </a:t>
            </a:r>
            <a:r>
              <a:rPr lang="ko-KR" altLang="en-US" sz="1800" dirty="0"/>
              <a:t>명령어들을 </a:t>
            </a:r>
            <a:r>
              <a:rPr lang="ko-KR" altLang="en-US" sz="1800" b="1" dirty="0">
                <a:solidFill>
                  <a:srgbClr val="FF0000"/>
                </a:solidFill>
              </a:rPr>
              <a:t>최종적으로 데이터에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반영</a:t>
            </a:r>
            <a:r>
              <a:rPr lang="ko-KR" altLang="en-US" sz="1800" dirty="0" smtClean="0"/>
              <a:t>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Rollback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수행한 </a:t>
            </a:r>
            <a:r>
              <a:rPr lang="en-US" altLang="ko-KR" sz="1800" dirty="0"/>
              <a:t>DML </a:t>
            </a:r>
            <a:r>
              <a:rPr lang="ko-KR" altLang="en-US" sz="1800" b="1" dirty="0">
                <a:solidFill>
                  <a:srgbClr val="FF0000"/>
                </a:solidFill>
              </a:rPr>
              <a:t>명령어들을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취소</a:t>
            </a:r>
            <a:r>
              <a:rPr lang="ko-KR" altLang="en-US" sz="1800" dirty="0" smtClean="0"/>
              <a:t>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자동으로 </a:t>
            </a:r>
            <a:r>
              <a:rPr lang="en-US" altLang="ko-KR" sz="1800" b="1" dirty="0" smtClean="0"/>
              <a:t>Commit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되는 경우 </a:t>
            </a:r>
            <a:r>
              <a:rPr lang="en-US" altLang="ko-KR" sz="1800" dirty="0" smtClean="0"/>
              <a:t>(Auto Commit)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SQL*Plus</a:t>
            </a:r>
            <a:r>
              <a:rPr lang="ko-KR" altLang="en-US" sz="1800" dirty="0" smtClean="0"/>
              <a:t>의 </a:t>
            </a:r>
            <a:r>
              <a:rPr lang="ko-KR" altLang="en-US" sz="1800" b="1" dirty="0" smtClean="0"/>
              <a:t>정상 종료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DDL, DCL </a:t>
            </a:r>
            <a:r>
              <a:rPr lang="ko-KR" altLang="en-US" sz="1800" dirty="0" smtClean="0"/>
              <a:t>명령문이 실행되는 경우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자동으로 </a:t>
            </a:r>
            <a:r>
              <a:rPr lang="en-US" altLang="ko-KR" sz="1800" b="1" dirty="0" smtClean="0"/>
              <a:t>Rollback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되는 경우 </a:t>
            </a:r>
            <a:r>
              <a:rPr lang="en-US" altLang="ko-KR" sz="1800" dirty="0"/>
              <a:t>(Auto </a:t>
            </a:r>
            <a:r>
              <a:rPr lang="en-US" altLang="ko-KR" sz="1800" dirty="0" smtClean="0"/>
              <a:t>Rollback)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en-US" altLang="ko-KR" sz="1800" dirty="0"/>
              <a:t>SQL*Plus</a:t>
            </a:r>
            <a:r>
              <a:rPr lang="ko-KR" altLang="en-US" sz="1800" dirty="0"/>
              <a:t>의 </a:t>
            </a:r>
            <a:r>
              <a:rPr lang="ko-KR" altLang="en-US" sz="1800" b="1" dirty="0" smtClean="0"/>
              <a:t>비정상 종료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정전이나 컴퓨터의 의도치 않은 다운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28498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800" b="1" dirty="0">
                <a:solidFill>
                  <a:srgbClr val="FF0000"/>
                </a:solidFill>
              </a:rPr>
              <a:t>사용자</a:t>
            </a:r>
            <a:r>
              <a:rPr lang="ko-KR" altLang="en-US" sz="1800" dirty="0"/>
              <a:t>는 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문장으로 </a:t>
            </a:r>
            <a:r>
              <a:rPr lang="en-US" altLang="ko-KR" sz="1800" dirty="0"/>
              <a:t>DML</a:t>
            </a:r>
            <a:r>
              <a:rPr lang="ko-KR" altLang="en-US" sz="1800" dirty="0"/>
              <a:t>작업의 결과를 </a:t>
            </a:r>
            <a:r>
              <a:rPr lang="ko-KR" altLang="en-US" sz="1800" b="1" dirty="0">
                <a:solidFill>
                  <a:srgbClr val="FF0000"/>
                </a:solidFill>
              </a:rPr>
              <a:t>확인할 수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있음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다른 </a:t>
            </a:r>
            <a:r>
              <a:rPr lang="ko-KR" altLang="en-US" sz="1800" b="1" dirty="0">
                <a:solidFill>
                  <a:srgbClr val="FF0000"/>
                </a:solidFill>
              </a:rPr>
              <a:t>사용자</a:t>
            </a:r>
            <a:r>
              <a:rPr lang="ko-KR" altLang="en-US" sz="1800" dirty="0"/>
              <a:t>는 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문장으로 현재 사용자 사용한 </a:t>
            </a:r>
            <a:r>
              <a:rPr lang="en-US" altLang="ko-KR" sz="1800" b="1" dirty="0">
                <a:solidFill>
                  <a:srgbClr val="FF0000"/>
                </a:solidFill>
              </a:rPr>
              <a:t>DML</a:t>
            </a:r>
            <a:r>
              <a:rPr lang="ko-KR" altLang="en-US" sz="1800" b="1" dirty="0">
                <a:solidFill>
                  <a:srgbClr val="FF0000"/>
                </a:solidFill>
              </a:rPr>
              <a:t>문장의 결과를 확인할 수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없음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변경할 </a:t>
            </a:r>
            <a:r>
              <a:rPr lang="ko-KR" altLang="en-US" sz="1800" dirty="0"/>
              <a:t>행은 </a:t>
            </a:r>
            <a:r>
              <a:rPr lang="en-US" altLang="ko-KR" sz="1800" b="1" dirty="0">
                <a:solidFill>
                  <a:srgbClr val="FF0000"/>
                </a:solidFill>
              </a:rPr>
              <a:t>LOCK</a:t>
            </a:r>
            <a:r>
              <a:rPr lang="ko-KR" altLang="en-US" sz="1800" b="1" dirty="0">
                <a:solidFill>
                  <a:srgbClr val="FF0000"/>
                </a:solidFill>
              </a:rPr>
              <a:t>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설정</a:t>
            </a:r>
            <a:r>
              <a:rPr lang="ko-KR" altLang="en-US" sz="1800" dirty="0" smtClean="0"/>
              <a:t>되어서 </a:t>
            </a:r>
            <a:r>
              <a:rPr lang="ko-KR" altLang="en-US" sz="1800" dirty="0"/>
              <a:t>다른 사용자가 변경 할 수 </a:t>
            </a:r>
            <a:r>
              <a:rPr lang="ko-KR" altLang="en-US" sz="1800" dirty="0" smtClean="0"/>
              <a:t>없음 </a:t>
            </a:r>
            <a:r>
              <a:rPr lang="en-US" altLang="ko-KR" sz="1800" dirty="0" smtClean="0"/>
              <a:t>(</a:t>
            </a:r>
            <a:r>
              <a:rPr lang="ko-KR" altLang="en-US" sz="1800" b="1" dirty="0" smtClean="0"/>
              <a:t>고립성</a:t>
            </a:r>
            <a:r>
              <a:rPr lang="ko-KR" altLang="en-US" sz="1800" dirty="0" smtClean="0"/>
              <a:t>과 연관</a:t>
            </a:r>
            <a:r>
              <a:rPr lang="en-US" altLang="ko-KR" sz="18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/>
              <a:t>『</a:t>
            </a:r>
            <a:r>
              <a:rPr lang="ko-KR" altLang="en-US" sz="1400" dirty="0" smtClean="0"/>
              <a:t>예시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극장 예매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도서대여 </a:t>
            </a:r>
            <a:r>
              <a:rPr lang="en-US" altLang="ko-KR" sz="1400" dirty="0" smtClean="0"/>
              <a:t>』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691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 (SAVEPOINT)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큰 트랜잭션을 </a:t>
            </a:r>
            <a:r>
              <a:rPr lang="ko-KR" altLang="en-US" sz="1800" b="1" dirty="0" smtClean="0"/>
              <a:t>작은 단위로 분할하여 실행</a:t>
            </a:r>
            <a:r>
              <a:rPr lang="ko-KR" altLang="en-US" sz="1800" dirty="0" smtClean="0"/>
              <a:t>하고 되돌릴 수 있게 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SAVEPOINT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세이브포인트이름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같은 이름의 세이브포인트를 생성하면 그 전에 있던 세이브포인트는 지워짐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ROLLBACK TO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세이브포인트이름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해당 </a:t>
            </a:r>
            <a:r>
              <a:rPr lang="ko-KR" altLang="en-US" sz="1800" b="1" dirty="0" smtClean="0"/>
              <a:t>세이브포인트 시점으로 롤백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역순으로 롤백은 가능</a:t>
            </a:r>
            <a:r>
              <a:rPr lang="ko-KR" altLang="en-US" sz="1800" dirty="0" smtClean="0"/>
              <a:t>하나 그 반대로는 롤백이 불가능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8242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Log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트랜잭션이 수행되어 변경되는 데이터베이스의 상황 정보를 기록한 것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 smtClean="0"/>
              <a:t>REDO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수행되어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이 되면 변경된 내용을 데이터베이스에 반영</a:t>
            </a:r>
            <a:endParaRPr lang="en-US" altLang="ko-KR" sz="1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 smtClean="0"/>
              <a:t>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</a:t>
            </a:r>
            <a:r>
              <a:rPr lang="ko-KR" altLang="en-US" sz="1800" dirty="0" err="1" smtClean="0"/>
              <a:t>재수행하며</a:t>
            </a:r>
            <a:r>
              <a:rPr lang="ko-KR" altLang="en-US" sz="1800" dirty="0" smtClean="0"/>
              <a:t> 변경된 내용을 데이터베이스에 반영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 smtClean="0"/>
              <a:t>UNDO</a:t>
            </a:r>
            <a:endParaRPr lang="en-US" altLang="ko-KR" sz="1800" dirty="0" smtClean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수행되는 도중 오류가 발생하거나 비정상적으로 종료되는 경우 트랜잭션이 시작된 시점으로 되돌아 가는 과정</a:t>
            </a:r>
            <a:endParaRPr lang="en-US" altLang="ko-KR" sz="14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1800" dirty="0" smtClean="0"/>
              <a:t>	▶ COMMIT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저장해라</a:t>
            </a:r>
            <a:r>
              <a:rPr lang="en-US" altLang="ko-KR" sz="1800" dirty="0" smtClean="0"/>
              <a:t>‘ ‘</a:t>
            </a:r>
            <a:r>
              <a:rPr lang="ko-KR" altLang="en-US" sz="1800" dirty="0" smtClean="0"/>
              <a:t>취소해라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와 같은 명령어</a:t>
            </a:r>
            <a:endParaRPr lang="en-US" altLang="ko-KR" sz="1800" dirty="0" smtClean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1800" dirty="0" smtClean="0"/>
              <a:t>	▶ 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의 과정을 말한다</a:t>
            </a:r>
            <a:r>
              <a:rPr lang="en-US" altLang="ko-KR" sz="1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24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smtClean="0"/>
              <a:t>즉시갱신 기법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트랜잭션이 실행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활동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상태에서 변경되는 내용을 바로 데이터베이스에 적용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변경되는 모든 내용은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에 기록하여 장애 발생 시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회복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회복 작업을 수행할 경우에는 </a:t>
            </a:r>
            <a:r>
              <a:rPr lang="en-US" altLang="ko-KR" sz="1800" dirty="0" smtClean="0"/>
              <a:t>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 </a:t>
            </a:r>
            <a:r>
              <a:rPr lang="ko-KR" altLang="en-US" sz="1800" dirty="0" smtClean="0"/>
              <a:t>작업이 모두 수행된다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8355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smtClean="0"/>
              <a:t>지연 갱신 기법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트랜잭션이 수행되어 부분 완료 될 때까지 데이터베이스에 적용하지 않고 지연시킨 후 부분 완료가 되면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데이터베이스에 적용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트랜잭션이 부분 완료되기 전에 장애가 발생하여 트랜잭션이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되면 트랜잭션이 실제 데이터베이스에 영향을 미치지 않기 때문에 어떠한 변경내용도 취소 시킬 필요 없이 </a:t>
            </a:r>
            <a:r>
              <a:rPr lang="ko-KR" altLang="en-US" sz="1800" dirty="0" err="1" smtClean="0"/>
              <a:t>무시하면된다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회복 작업을 수행할 경우에는 </a:t>
            </a:r>
            <a:r>
              <a:rPr lang="en-US" altLang="ko-KR" sz="1800" dirty="0" smtClean="0"/>
              <a:t>Redo </a:t>
            </a:r>
            <a:r>
              <a:rPr lang="ko-KR" altLang="en-US" sz="1800" dirty="0" smtClean="0"/>
              <a:t>작업만 수행한다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645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검사 시점 기법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실행되는 중간에 검사 시점</a:t>
            </a:r>
            <a:r>
              <a:rPr lang="en-US" altLang="ko-KR" sz="1800" dirty="0" smtClean="0"/>
              <a:t>(Check Point)</a:t>
            </a:r>
            <a:r>
              <a:rPr lang="ko-KR" altLang="en-US" sz="1800" dirty="0" smtClean="0"/>
              <a:t>을 지정하여 검사 시점까지 수행 후 완료된 내용을 데이터베이스에 적용하는 기법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장애 발생 시</a:t>
            </a:r>
            <a:r>
              <a:rPr lang="en-US" altLang="ko-KR" sz="1800" dirty="0" smtClean="0"/>
              <a:t>, 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</a:t>
            </a:r>
            <a:r>
              <a:rPr lang="ko-KR" altLang="en-US" sz="1800" dirty="0" smtClean="0"/>
              <a:t>를 수행하기 위해 로그 전체를 조사해야 하는 경우를 피하기 위한 기법</a:t>
            </a:r>
            <a:r>
              <a:rPr lang="en-US" altLang="ko-KR" sz="1800" dirty="0" smtClean="0"/>
              <a:t>. 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장애 발생 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로그 내에서 가장 최근의 검사 시점으로 부터 회복 작업을 수행하여 회복 시간을 단축 시킬 수 있다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78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그림자 </a:t>
            </a:r>
            <a:r>
              <a:rPr lang="ko-KR" altLang="en-US" sz="1800" b="1" dirty="0" err="1" smtClean="0"/>
              <a:t>페이징</a:t>
            </a:r>
            <a:r>
              <a:rPr lang="en-US" altLang="ko-KR" sz="1800" b="1" dirty="0" smtClean="0"/>
              <a:t>(Shadow Paging) </a:t>
            </a:r>
            <a:r>
              <a:rPr lang="ko-KR" altLang="en-US" sz="1800" b="1" dirty="0" smtClean="0"/>
              <a:t>기법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를 사용하지 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데이터베이스를 동일한 크기의 단위인 페이지로 나누어 각 페이지 마다 복사하여 그림자 페이지를 보관하는 기법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데이터베이스의 변경되는 내용은 원본 페이지에만 적용하고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장애가 발생되는 경우 그림자 페이지를 이용해 회복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회복을 위해 로그를 유지할 필요가 없으며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회복 작업을 수행할 경우에도 </a:t>
            </a:r>
            <a:r>
              <a:rPr lang="en-US" altLang="ko-KR" sz="1800" dirty="0" smtClean="0"/>
              <a:t>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 </a:t>
            </a:r>
            <a:r>
              <a:rPr lang="ko-KR" altLang="en-US" sz="1800" dirty="0" smtClean="0"/>
              <a:t>작업을 수행할 필요가 없다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265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T </a:t>
            </a:r>
            <a:r>
              <a:rPr lang="en-US" altLang="ko-KR" b="1" dirty="0" err="1" smtClean="0"/>
              <a:t>T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0" y="3841492"/>
            <a:ext cx="12192000" cy="671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      (Trigger &amp; Transaction)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01304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/>
              <a:t>트리거</a:t>
            </a:r>
            <a:r>
              <a:rPr lang="en-US" altLang="ko-KR" b="1" dirty="0" smtClean="0"/>
              <a:t>(Trigger)</a:t>
            </a:r>
            <a:endParaRPr lang="ko-KR" altLang="en-US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데이터베이스의 수정에 대한 부수효과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(Side Effect)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로서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유지와 관련이 있다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자동적으로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수행하는 문장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err="1" smtClean="0"/>
              <a:t>트리거</a:t>
            </a:r>
            <a:r>
              <a:rPr lang="ko-KR" altLang="en-US" sz="1800" b="1" dirty="0" smtClean="0"/>
              <a:t> 실행 시 요구 조건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err="1" smtClean="0"/>
              <a:t>트리거가</a:t>
            </a:r>
            <a:r>
              <a:rPr lang="ko-KR" altLang="en-US" sz="1800" b="1" dirty="0" smtClean="0"/>
              <a:t> 실행될 시점을 명시 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err="1" smtClean="0"/>
              <a:t>트리거가</a:t>
            </a:r>
            <a:r>
              <a:rPr lang="ko-KR" altLang="en-US" sz="1800" b="1" dirty="0" smtClean="0"/>
              <a:t> 실행될 때 수행되어야 할 동작을 명시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테이블의 내용이 바뀌었을 때 데이터의 일관성과 </a:t>
            </a:r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유지를 위해 이와 연관된 테이블도 연쇄적으로 변경이 일어날 수 있도록 하는 기능 및 이를 포함한 프로세스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/>
              <a:t>Ex) </a:t>
            </a:r>
            <a:r>
              <a:rPr lang="ko-KR" altLang="en-US" sz="1400" dirty="0" smtClean="0"/>
              <a:t>병원 예약 알림 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학생 추가 시 총원 </a:t>
            </a:r>
            <a:r>
              <a:rPr lang="en-US" altLang="ko-KR" sz="1400" dirty="0" smtClean="0"/>
              <a:t>+1, </a:t>
            </a:r>
            <a:r>
              <a:rPr lang="ko-KR" altLang="en-US" sz="1400" dirty="0" smtClean="0"/>
              <a:t>수강신청 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398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밀접하게 관련되어 분리될 수 없는 한 개 이상의 데이터베이스 조작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데이터를 </a:t>
            </a:r>
            <a:r>
              <a:rPr lang="ko-KR" altLang="en-US" sz="1800" dirty="0"/>
              <a:t>일관되게 변경하는 </a:t>
            </a:r>
            <a:r>
              <a:rPr lang="en-US" altLang="ko-KR" sz="1800" dirty="0"/>
              <a:t>DML</a:t>
            </a:r>
            <a:r>
              <a:rPr lang="ko-KR" altLang="en-US" sz="1800" dirty="0"/>
              <a:t>문장으로 </a:t>
            </a:r>
            <a:r>
              <a:rPr lang="ko-KR" altLang="en-US" sz="1800" dirty="0" smtClean="0"/>
              <a:t>구성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가지 명령어</a:t>
            </a:r>
            <a:r>
              <a:rPr lang="ko-KR" altLang="en-US" sz="1800" dirty="0" smtClean="0"/>
              <a:t>를 사용하여 트랜잭션 지원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이를 </a:t>
            </a:r>
            <a:r>
              <a:rPr lang="en-US" altLang="ko-KR" sz="1800" b="1" dirty="0" smtClean="0"/>
              <a:t>Transaction </a:t>
            </a:r>
            <a:r>
              <a:rPr lang="en-US" altLang="ko-KR" sz="1800" b="1" dirty="0"/>
              <a:t>Control Language (TCL</a:t>
            </a:r>
            <a:r>
              <a:rPr lang="en-US" altLang="ko-KR" sz="1800" b="1" dirty="0" smtClean="0"/>
              <a:t>)</a:t>
            </a:r>
            <a:r>
              <a:rPr lang="ko-KR" altLang="en-US" sz="1800" dirty="0" smtClean="0"/>
              <a:t>라고 칭하기도 함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COMMIT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ROLLBACK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SAVEPOINT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MySQL</a:t>
            </a:r>
            <a:r>
              <a:rPr lang="ko-KR" altLang="en-US" sz="1800" dirty="0" smtClean="0"/>
              <a:t>의 경우 </a:t>
            </a:r>
            <a:r>
              <a:rPr lang="en-US" altLang="ko-KR" sz="1800" dirty="0" smtClean="0"/>
              <a:t>START TRANSACTION, PostgreSQL</a:t>
            </a:r>
            <a:r>
              <a:rPr lang="ko-KR" altLang="en-US" sz="1800" dirty="0" smtClean="0"/>
              <a:t>에서는 </a:t>
            </a:r>
            <a:r>
              <a:rPr lang="en-US" altLang="ko-KR" sz="1800" dirty="0" smtClean="0"/>
              <a:t>BEGIN TRANSACTION </a:t>
            </a:r>
            <a:r>
              <a:rPr lang="ko-KR" altLang="en-US" sz="1800" dirty="0" smtClean="0"/>
              <a:t>명령어를 사용하여 트랜잭션 진행을 알리나 </a:t>
            </a:r>
            <a:r>
              <a:rPr lang="ko-KR" altLang="en-US" sz="1800" dirty="0" err="1" smtClean="0"/>
              <a:t>오라클에서는</a:t>
            </a:r>
            <a:r>
              <a:rPr lang="ko-KR" altLang="en-US" sz="1800" dirty="0" smtClean="0"/>
              <a:t> 따로 </a:t>
            </a:r>
            <a:r>
              <a:rPr lang="ko-KR" altLang="en-US" sz="1800" b="1" dirty="0" smtClean="0"/>
              <a:t>명시적인 명령어 없이 </a:t>
            </a:r>
            <a:r>
              <a:rPr lang="en-US" altLang="ko-KR" sz="1800" b="1" dirty="0" smtClean="0"/>
              <a:t>COMMIT </a:t>
            </a:r>
            <a:r>
              <a:rPr lang="ko-KR" altLang="en-US" sz="1800" b="1" dirty="0" smtClean="0"/>
              <a:t>이후 바로 새 트랜잭션을 진행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표준이 존재하지 않음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Atomicity 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원자성</a:t>
            </a:r>
            <a:r>
              <a:rPr lang="en-US" altLang="ko-KR" sz="1800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트랜잭션은 분해가 불가능한 최소의 단위로서 연산 </a:t>
            </a:r>
            <a:r>
              <a:rPr lang="ko-KR" altLang="en-US" sz="1800" b="1" dirty="0">
                <a:solidFill>
                  <a:srgbClr val="FF0000"/>
                </a:solidFill>
              </a:rPr>
              <a:t>전체가 처리되거나 전체가 처리되지 않아야</a:t>
            </a:r>
            <a:r>
              <a:rPr lang="ko-KR" altLang="en-US" sz="1800" dirty="0"/>
              <a:t> 함</a:t>
            </a:r>
            <a:r>
              <a:rPr lang="en-US" altLang="ko-KR" sz="1800" dirty="0"/>
              <a:t> (All-or-Nothing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트랜잭션 내의 모든 명령어는 반드시 완벽히 수행되어야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완벽히 수행되지 않고 어느 하나라도 오류가 발생하면 그 트랜잭션은 모두 취소 되어야 한다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273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Consistency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일관성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트랜잭션 수행이 </a:t>
            </a:r>
            <a:r>
              <a:rPr lang="ko-KR" altLang="en-US" sz="1800" dirty="0"/>
              <a:t>성공적으로 </a:t>
            </a:r>
            <a:r>
              <a:rPr lang="ko-KR" altLang="en-US" sz="1800" dirty="0" smtClean="0"/>
              <a:t>완료되면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언제나 일관성 있는 데이터베이스 상태로 변환한다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시스템이 가지고 있는 고정 요소는 트랜잭션 수행 전과 수행 완료 후의 상태가 같아야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동시에 실행되는 트랜잭션이 없는 고립 상태에서의 트랜잭션 수행은 데이터 베이스의 일관성을 유지하여야 한다</a:t>
            </a:r>
            <a:r>
              <a:rPr lang="en-US" altLang="ko-KR" sz="1800" dirty="0" smtClean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 A</a:t>
            </a:r>
            <a:r>
              <a:rPr lang="ko-KR" altLang="en-US" sz="1400" dirty="0" smtClean="0"/>
              <a:t>계좌에서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계좌로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원을 이체하는 트랜잭션은 완벽히 실행되어 </a:t>
            </a:r>
            <a:r>
              <a:rPr lang="en-US" altLang="ko-KR" sz="1400" dirty="0" smtClean="0"/>
              <a:t>COMMIT</a:t>
            </a:r>
            <a:r>
              <a:rPr lang="ko-KR" altLang="en-US" sz="1400" dirty="0" smtClean="0"/>
              <a:t>연산을 수행해야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그렇지 않고 트랜잭션 수행 도중에 오류가 발생하면 </a:t>
            </a:r>
            <a:r>
              <a:rPr lang="en-US" altLang="ko-KR" sz="1400" dirty="0" smtClean="0"/>
              <a:t>ROLLBACK </a:t>
            </a:r>
            <a:r>
              <a:rPr lang="ko-KR" altLang="en-US" sz="1400" dirty="0" smtClean="0"/>
              <a:t>연산을 수행하여 그 때까지 수행된 트랜잭션 연산을 모두 취소하여 원래의 상태로 만들어야 한다</a:t>
            </a:r>
            <a:r>
              <a:rPr lang="en-US" altLang="ko-KR" sz="14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485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Isolation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고립성</a:t>
            </a:r>
            <a:r>
              <a:rPr lang="en-US" altLang="ko-KR" sz="1800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한 트랜잭션이 데이터를 갱신하는 동안 이 트랜잭션이 완료되기 전에는 갱신중인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데이터를 다른 트랜잭션들이 접근하지 못하도록 해야 한다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여러 트랜잭션들이 동시에 수행되어도 그 결과는 순차적으로 실행된 결과와 같아야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여러 </a:t>
            </a:r>
            <a:r>
              <a:rPr lang="ko-KR" altLang="en-US" sz="1800" dirty="0" err="1" smtClean="0"/>
              <a:t>트랜젝션들이</a:t>
            </a:r>
            <a:r>
              <a:rPr lang="ko-KR" altLang="en-US" sz="1800" dirty="0" smtClean="0"/>
              <a:t> 동시에 실행되더라도 데이터베이스 관리 시스템은 트랜잭션 </a:t>
            </a:r>
            <a:r>
              <a:rPr lang="en-US" altLang="ko-KR" sz="1800" dirty="0" smtClean="0"/>
              <a:t>T1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T2, </a:t>
            </a:r>
            <a:r>
              <a:rPr lang="ko-KR" altLang="en-US" sz="1800" dirty="0" smtClean="0"/>
              <a:t>각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쌍에 대해 </a:t>
            </a:r>
            <a:r>
              <a:rPr lang="en-US" altLang="ko-KR" sz="1800" dirty="0" smtClean="0"/>
              <a:t>T1</a:t>
            </a:r>
            <a:r>
              <a:rPr lang="ko-KR" altLang="en-US" sz="1800" dirty="0" smtClean="0"/>
              <a:t>이 시작되기 전에 </a:t>
            </a:r>
            <a:r>
              <a:rPr lang="en-US" altLang="ko-KR" sz="1800" dirty="0" smtClean="0"/>
              <a:t>T2</a:t>
            </a:r>
            <a:r>
              <a:rPr lang="ko-KR" altLang="en-US" sz="1800" dirty="0" smtClean="0"/>
              <a:t>가 실행을 끝내든지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아니면 </a:t>
            </a:r>
            <a:r>
              <a:rPr lang="en-US" altLang="ko-KR" sz="1800" dirty="0" smtClean="0"/>
              <a:t>T1</a:t>
            </a:r>
            <a:r>
              <a:rPr lang="ko-KR" altLang="en-US" sz="1800" dirty="0" smtClean="0"/>
              <a:t>이 끝난 뒤에 </a:t>
            </a:r>
            <a:r>
              <a:rPr lang="en-US" altLang="ko-KR" sz="1800" dirty="0" smtClean="0"/>
              <a:t>T2</a:t>
            </a:r>
            <a:r>
              <a:rPr lang="ko-KR" altLang="en-US" sz="1800" dirty="0" smtClean="0"/>
              <a:t>가 실행되도록 보장해야 한다</a:t>
            </a:r>
            <a:r>
              <a:rPr lang="en-US" altLang="ko-KR" sz="1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74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Durability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영속성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트랜잭션의 실행이 성공적으로 실행 완료된 후에는 시스템에 오류가 발생하더라도 트랜잭션에 의해 변경된 내용은 계속 보존되어야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성공적으로 완료된 트랜잭션의 결과는 영구적으로 반영되어야 한다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예시</a:t>
            </a:r>
            <a:r>
              <a:rPr lang="en-US" altLang="ko-KR" sz="1600" dirty="0" smtClean="0"/>
              <a:t>) A</a:t>
            </a:r>
            <a:r>
              <a:rPr lang="ko-KR" altLang="en-US" sz="1600" dirty="0" smtClean="0"/>
              <a:t>계좌에서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계좌로 돈을 이체하는 트랜잭션 완료 후에는 항상 이체가 완료된 상태를 유지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688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/>
              <a:t>원자성이</a:t>
            </a:r>
            <a:r>
              <a:rPr lang="ko-KR" altLang="en-US" sz="1600" b="1" dirty="0" smtClean="0"/>
              <a:t> 필요한 사례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십만원을</a:t>
            </a:r>
            <a:r>
              <a:rPr lang="ko-KR" altLang="en-US" sz="1600" dirty="0" smtClean="0"/>
              <a:t> 다른 </a:t>
            </a:r>
            <a:r>
              <a:rPr lang="ko-KR" altLang="en-US" sz="1600" dirty="0"/>
              <a:t>계</a:t>
            </a:r>
            <a:r>
              <a:rPr lang="ko-KR" altLang="en-US" sz="1600" dirty="0" smtClean="0"/>
              <a:t>좌로 송금하는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송금액만큼 </a:t>
            </a:r>
            <a:r>
              <a:rPr lang="ko-KR" altLang="en-US" sz="1600" b="1" dirty="0" smtClean="0"/>
              <a:t>기존의 계좌에서 금액을 차감</a:t>
            </a:r>
            <a:r>
              <a:rPr lang="ko-KR" altLang="en-US" sz="1600" dirty="0" smtClean="0"/>
              <a:t>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 계좌 </a:t>
            </a:r>
            <a:r>
              <a:rPr lang="en-US" altLang="ko-KR" sz="1600" b="1" dirty="0" smtClean="0"/>
              <a:t>-10</a:t>
            </a:r>
            <a:r>
              <a:rPr lang="ko-KR" altLang="en-US" sz="1600" b="1" dirty="0" smtClean="0"/>
              <a:t>만원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다른 계좌의 금액에 송금액 만큼의 금액을 올려주어야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계좌 </a:t>
            </a:r>
            <a:r>
              <a:rPr lang="en-US" altLang="ko-KR" sz="1600" b="1" dirty="0" smtClean="0"/>
              <a:t>+10</a:t>
            </a:r>
            <a:r>
              <a:rPr lang="ko-KR" altLang="en-US" sz="1600" b="1" dirty="0" smtClean="0"/>
              <a:t>만원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만약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번만 실행되고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번이 모종의 이유로 인해 실행되지 않는다면</a:t>
            </a:r>
            <a:r>
              <a:rPr lang="en-US" altLang="ko-KR" sz="16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따라서 </a:t>
            </a:r>
            <a:r>
              <a:rPr lang="ko-KR" altLang="en-US" sz="1600" b="1" dirty="0" smtClean="0"/>
              <a:t>모든 명령어 전체가 실행되지 않을 것이라면</a:t>
            </a:r>
            <a:r>
              <a:rPr lang="ko-KR" altLang="en-US" sz="1600" dirty="0" smtClean="0"/>
              <a:t> 전체가 전부 실행되지 않아야 함 </a:t>
            </a:r>
            <a:r>
              <a:rPr lang="en-US" altLang="ko-KR" sz="1600" dirty="0" smtClean="0"/>
              <a:t>(All-or-Nothing)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좀 더 복잡한 상황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현재 콘서트 좌석</a:t>
            </a:r>
            <a:r>
              <a:rPr lang="en-US" altLang="ko-KR" sz="1600" dirty="0" smtClean="0"/>
              <a:t>(R</a:t>
            </a:r>
            <a:r>
              <a:rPr lang="ko-KR" altLang="en-US" sz="1600" dirty="0" smtClean="0"/>
              <a:t>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환불하고 다른 더 좋은 좌석</a:t>
            </a:r>
            <a:r>
              <a:rPr lang="en-US" altLang="ko-KR" sz="1600" dirty="0" smtClean="0"/>
              <a:t>(S</a:t>
            </a:r>
            <a:r>
              <a:rPr lang="ko-KR" altLang="en-US" sz="1600" dirty="0" smtClean="0"/>
              <a:t>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예매하려고 하는 상황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콘서트 좌석 예매를 취소</a:t>
            </a:r>
            <a:r>
              <a:rPr lang="en-US" altLang="ko-KR" sz="1600" dirty="0" smtClean="0"/>
              <a:t>(R</a:t>
            </a:r>
            <a:r>
              <a:rPr lang="ko-KR" altLang="en-US" sz="1600" dirty="0" smtClean="0"/>
              <a:t>석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→ </a:t>
            </a:r>
            <a:r>
              <a:rPr lang="ko-KR" altLang="en-US" sz="1600" dirty="0"/>
              <a:t>여기까지만 완료되면 </a:t>
            </a:r>
            <a:r>
              <a:rPr lang="ko-KR" altLang="en-US" sz="1600" dirty="0" smtClean="0"/>
              <a:t>고객에게 최악의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좌석의 예매 비용만큼을 환불 </a:t>
            </a:r>
            <a:r>
              <a:rPr lang="ko-KR" altLang="en-US" sz="1600" dirty="0"/>
              <a:t>계좌로 환불 </a:t>
            </a:r>
            <a:r>
              <a:rPr lang="ko-KR" altLang="en-US" sz="1600" dirty="0" smtClean="0"/>
              <a:t>→ 여기까지만 완료되면 고객은 본전은 건짐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콘서트 좌석 다시 예매 </a:t>
            </a:r>
            <a:r>
              <a:rPr lang="en-US" altLang="ko-KR" sz="1600" dirty="0" smtClean="0"/>
              <a:t>(S</a:t>
            </a:r>
            <a:r>
              <a:rPr lang="ko-KR" altLang="en-US" sz="1600" dirty="0" smtClean="0"/>
              <a:t>석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→ </a:t>
            </a:r>
            <a:r>
              <a:rPr lang="ko-KR" altLang="en-US" sz="1600" dirty="0" smtClean="0"/>
              <a:t>여기까지만 완료되면 콘서트 업체에게 최악의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좌석의 예매 비용만큼을 </a:t>
            </a:r>
            <a:r>
              <a:rPr lang="ko-KR" altLang="en-US" sz="1600" dirty="0"/>
              <a:t>계좌에서 차감 </a:t>
            </a:r>
            <a:r>
              <a:rPr lang="ko-KR" altLang="en-US" sz="1600" dirty="0" smtClean="0"/>
              <a:t>→ 다 끝나야 가장 정상적으로 끝나는 상황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이 상황 역시 </a:t>
            </a:r>
            <a:r>
              <a:rPr lang="ko-KR" altLang="en-US" sz="1600" b="1" dirty="0" smtClean="0"/>
              <a:t>모두 한꺼번에 처리</a:t>
            </a:r>
            <a:r>
              <a:rPr lang="ko-KR" altLang="en-US" sz="1600" dirty="0" smtClean="0"/>
              <a:t>되어야 함 </a:t>
            </a:r>
            <a:r>
              <a:rPr lang="en-US" altLang="ko-KR" sz="1600" dirty="0" smtClean="0"/>
              <a:t>(All-or-Nothing)</a:t>
            </a:r>
          </a:p>
        </p:txBody>
      </p:sp>
    </p:spTree>
    <p:extLst>
      <p:ext uri="{BB962C8B-B14F-4D97-AF65-F5344CB8AC3E}">
        <p14:creationId xmlns:p14="http://schemas.microsoft.com/office/powerpoint/2010/main" val="942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901</Words>
  <Application>Microsoft Office PowerPoint</Application>
  <PresentationFormat>와이드스크린</PresentationFormat>
  <Paragraphs>114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 T T</vt:lpstr>
      <vt:lpstr>트리거(Trigger)</vt:lpstr>
      <vt:lpstr>Transaction</vt:lpstr>
      <vt:lpstr>Transaction이 되기 위한 조건 (ACID)</vt:lpstr>
      <vt:lpstr>Transaction이 되기 위한 조건 (ACID)</vt:lpstr>
      <vt:lpstr>Transaction이 되기 위한 조건 (ACID)</vt:lpstr>
      <vt:lpstr>Transaction이 되기 위한 조건 (ACID)</vt:lpstr>
      <vt:lpstr>Transaction이 되기 위한 조건 (ACID)</vt:lpstr>
      <vt:lpstr>Commit과 Rollback</vt:lpstr>
      <vt:lpstr>Transaction</vt:lpstr>
      <vt:lpstr>Transaction (SAVEPOINT)</vt:lpstr>
      <vt:lpstr>회복기법</vt:lpstr>
      <vt:lpstr>회복기법</vt:lpstr>
      <vt:lpstr>회복기법</vt:lpstr>
      <vt:lpstr>회복기법</vt:lpstr>
      <vt:lpstr>회복기법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akaz</dc:creator>
  <cp:lastModifiedBy>USER</cp:lastModifiedBy>
  <cp:revision>390</cp:revision>
  <dcterms:created xsi:type="dcterms:W3CDTF">2016-02-29T05:52:11Z</dcterms:created>
  <dcterms:modified xsi:type="dcterms:W3CDTF">2018-10-04T06:08:31Z</dcterms:modified>
</cp:coreProperties>
</file>