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84" r:id="rId10"/>
    <p:sldId id="285" r:id="rId11"/>
    <p:sldId id="286" r:id="rId12"/>
    <p:sldId id="298" r:id="rId13"/>
    <p:sldId id="299" r:id="rId14"/>
    <p:sldId id="300" r:id="rId15"/>
    <p:sldId id="301" r:id="rId16"/>
    <p:sldId id="302" r:id="rId17"/>
    <p:sldId id="303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물리적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차준호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8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김요한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이은상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조승연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7200900" y="6321456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남도현………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8877300" y="541324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토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200900" y="60182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3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27708 0.1333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27709 -0.13333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55417 -0.04445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5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13854 1.11111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41562 7.40741E-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3855 -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7708 -0.04444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3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13854 -0.04445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4.44444E-6 L -0.13854 -0.04444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7709 4.0740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3854 2.59259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25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7708 0.04445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375 7.40741E-7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0"/>
                            </p:stCondLst>
                            <p:childTnLst>
                              <p:par>
                                <p:cTn id="4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13855 0.0888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3854 2.59259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25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23 L 0.00035 -0.04445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1375 0.08842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7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0" name="Rectangle 31"/>
          <p:cNvSpPr>
            <a:spLocks noChangeArrowheads="1"/>
          </p:cNvSpPr>
          <p:nvPr/>
        </p:nvSpPr>
        <p:spPr bwMode="auto">
          <a:xfrm>
            <a:off x="28956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3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4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5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6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54864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1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조승연 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6808" name="Rectangle 5"/>
          <p:cNvSpPr>
            <a:spLocks noChangeArrowheads="1"/>
          </p:cNvSpPr>
          <p:nvPr/>
        </p:nvSpPr>
        <p:spPr bwMode="auto">
          <a:xfrm>
            <a:off x="89154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09" name="Rectangle 6"/>
          <p:cNvSpPr>
            <a:spLocks noChangeArrowheads="1"/>
          </p:cNvSpPr>
          <p:nvPr/>
        </p:nvSpPr>
        <p:spPr bwMode="auto">
          <a:xfrm>
            <a:off x="38100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10" name="Rectangle 7"/>
          <p:cNvSpPr>
            <a:spLocks noChangeArrowheads="1"/>
          </p:cNvSpPr>
          <p:nvPr/>
        </p:nvSpPr>
        <p:spPr bwMode="auto">
          <a:xfrm>
            <a:off x="7162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11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6812" name="Rectangle 10"/>
          <p:cNvSpPr>
            <a:spLocks noChangeArrowheads="1"/>
          </p:cNvSpPr>
          <p:nvPr/>
        </p:nvSpPr>
        <p:spPr bwMode="auto">
          <a:xfrm>
            <a:off x="54864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13" name="Rectangle 11"/>
          <p:cNvSpPr>
            <a:spLocks noChangeArrowheads="1"/>
          </p:cNvSpPr>
          <p:nvPr/>
        </p:nvSpPr>
        <p:spPr bwMode="auto">
          <a:xfrm>
            <a:off x="7162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차준호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14" name="Rectangle 12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15" name="Rectangle 13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8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16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6817" name="Rectangle 16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18" name="Rectangle 17"/>
          <p:cNvSpPr>
            <a:spLocks noChangeArrowheads="1"/>
          </p:cNvSpPr>
          <p:nvPr/>
        </p:nvSpPr>
        <p:spPr bwMode="auto">
          <a:xfrm>
            <a:off x="38100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19" name="Rectangle 18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20" name="Rectangle 19"/>
          <p:cNvSpPr>
            <a:spLocks noChangeArrowheads="1"/>
          </p:cNvSpPr>
          <p:nvPr/>
        </p:nvSpPr>
        <p:spPr bwMode="auto">
          <a:xfrm>
            <a:off x="38100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이은상 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6821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54864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1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54864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7162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381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남도현………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76827" name="Rectangle 28"/>
          <p:cNvSpPr>
            <a:spLocks noChangeArrowheads="1"/>
          </p:cNvSpPr>
          <p:nvPr/>
        </p:nvSpPr>
        <p:spPr bwMode="auto">
          <a:xfrm>
            <a:off x="7162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토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6828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76831" name="Text Box 32"/>
          <p:cNvSpPr txBox="1">
            <a:spLocks noChangeArrowheads="1"/>
          </p:cNvSpPr>
          <p:nvPr/>
        </p:nvSpPr>
        <p:spPr bwMode="auto">
          <a:xfrm>
            <a:off x="31242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76832" name="Rectangle 33"/>
          <p:cNvSpPr>
            <a:spLocks noChangeArrowheads="1"/>
          </p:cNvSpPr>
          <p:nvPr/>
        </p:nvSpPr>
        <p:spPr bwMode="auto">
          <a:xfrm>
            <a:off x="30226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남도현 </a:t>
            </a:r>
            <a:r>
              <a:rPr lang="ko-KR" altLang="en-US" sz="1400" dirty="0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6833" name="Rectangle 34"/>
          <p:cNvSpPr>
            <a:spLocks noChangeArrowheads="1"/>
          </p:cNvSpPr>
          <p:nvPr/>
        </p:nvSpPr>
        <p:spPr bwMode="auto">
          <a:xfrm>
            <a:off x="30226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6834" name="Rectangle 35"/>
          <p:cNvSpPr>
            <a:spLocks noChangeArrowheads="1"/>
          </p:cNvSpPr>
          <p:nvPr/>
        </p:nvSpPr>
        <p:spPr bwMode="auto">
          <a:xfrm>
            <a:off x="30226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6835" name="Rectangle 36"/>
          <p:cNvSpPr>
            <a:spLocks noChangeArrowheads="1"/>
          </p:cNvSpPr>
          <p:nvPr/>
        </p:nvSpPr>
        <p:spPr bwMode="auto">
          <a:xfrm>
            <a:off x="30226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차준호 104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6836" name="Rectangle 37"/>
          <p:cNvSpPr>
            <a:spLocks noChangeArrowheads="1"/>
          </p:cNvSpPr>
          <p:nvPr/>
        </p:nvSpPr>
        <p:spPr bwMode="auto">
          <a:xfrm>
            <a:off x="3029894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8915400" y="5418593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54864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7162800" y="542607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차준호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2133600" y="5418593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3810000" y="5418593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남도현………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94219" y="1929655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07396 -0.38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6458 -0.3430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19805 -0.300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-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-0.33555 -0.25509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4" y="-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48333 -0.211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nimBg="1"/>
      <p:bldP spid="76812" grpId="0" animBg="1"/>
      <p:bldP spid="76813" grpId="0" animBg="1"/>
      <p:bldP spid="76817" grpId="0" animBg="1"/>
      <p:bldP spid="76825" grpId="0" animBg="1"/>
      <p:bldP spid="76832" grpId="0" animBg="1"/>
      <p:bldP spid="76833" grpId="0" animBg="1"/>
      <p:bldP spid="76834" grpId="0" animBg="1"/>
      <p:bldP spid="76835" grpId="0" animBg="1"/>
      <p:bldP spid="768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넌 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클러스터드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(Non Clustered index)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정렬되지 않은 데이터 파일을 탐색 키의 값으로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인덱스에서 탐색 키의 값들은 정렬 되어 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임의의 데이터에 대한 검색에는 효율적이나 </a:t>
            </a:r>
            <a:r>
              <a:rPr lang="en-US" altLang="ko-KR" dirty="0" smtClean="0"/>
              <a:t>Range Query</a:t>
            </a:r>
            <a:r>
              <a:rPr lang="ko-KR" altLang="en-US" dirty="0" smtClean="0"/>
              <a:t>엔 인덱스의 도움을 거의 받지 못함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하나의 테이블에 여러 개의 넌 </a:t>
            </a:r>
            <a:r>
              <a:rPr lang="ko-KR" altLang="en-US" dirty="0" err="1" smtClean="0"/>
              <a:t>클러스터드</a:t>
            </a:r>
            <a:r>
              <a:rPr lang="ko-KR" altLang="en-US" dirty="0" smtClean="0"/>
              <a:t> 인덱스를 적용할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기본 인덱스에 비해 더 많은 저장공간과 검색 시간을 필요로 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28956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auto">
          <a:xfrm>
            <a:off x="31242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69" name="Rectangle 44"/>
          <p:cNvSpPr>
            <a:spLocks noChangeArrowheads="1"/>
          </p:cNvSpPr>
          <p:nvPr/>
        </p:nvSpPr>
        <p:spPr bwMode="auto">
          <a:xfrm>
            <a:off x="46482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0" name="Text Box 45"/>
          <p:cNvSpPr txBox="1">
            <a:spLocks noChangeArrowheads="1"/>
          </p:cNvSpPr>
          <p:nvPr/>
        </p:nvSpPr>
        <p:spPr bwMode="auto">
          <a:xfrm>
            <a:off x="48768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202</a:t>
            </a:r>
          </a:p>
        </p:txBody>
      </p:sp>
      <p:sp>
        <p:nvSpPr>
          <p:cNvPr id="76" name="Rectangle 51"/>
          <p:cNvSpPr>
            <a:spLocks noChangeArrowheads="1"/>
          </p:cNvSpPr>
          <p:nvPr/>
        </p:nvSpPr>
        <p:spPr bwMode="auto">
          <a:xfrm>
            <a:off x="64008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7" name="Text Box 52"/>
          <p:cNvSpPr txBox="1">
            <a:spLocks noChangeArrowheads="1"/>
          </p:cNvSpPr>
          <p:nvPr/>
        </p:nvSpPr>
        <p:spPr bwMode="auto">
          <a:xfrm>
            <a:off x="66294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203</a:t>
            </a: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auto">
          <a:xfrm>
            <a:off x="81534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84" name="Text Box 59"/>
          <p:cNvSpPr txBox="1">
            <a:spLocks noChangeArrowheads="1"/>
          </p:cNvSpPr>
          <p:nvPr/>
        </p:nvSpPr>
        <p:spPr bwMode="auto">
          <a:xfrm>
            <a:off x="83820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204</a:t>
            </a:r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	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54" name="Rectangle 7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57" name="Rectangle 10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58" name="Rectangle 11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차준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호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59" name="Rectangle 12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60" name="Rectangle 13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8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61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63" name="Rectangle 16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64" name="Rectangle 17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65" name="Rectangle 18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66" name="Rectangle 19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이은상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8868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69" name="Rectangle 22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조승연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70" name="Rectangle 23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71" name="Rectangle 24"/>
          <p:cNvSpPr>
            <a:spLocks noChangeArrowheads="1"/>
          </p:cNvSpPr>
          <p:nvPr/>
        </p:nvSpPr>
        <p:spPr bwMode="auto">
          <a:xfrm>
            <a:off x="72009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72" name="Rectangle 25"/>
          <p:cNvSpPr>
            <a:spLocks noChangeArrowheads="1"/>
          </p:cNvSpPr>
          <p:nvPr/>
        </p:nvSpPr>
        <p:spPr bwMode="auto">
          <a:xfrm>
            <a:off x="72009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남도현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8873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75" name="Rectangle 28"/>
          <p:cNvSpPr>
            <a:spLocks noChangeArrowheads="1"/>
          </p:cNvSpPr>
          <p:nvPr/>
        </p:nvSpPr>
        <p:spPr bwMode="auto">
          <a:xfrm>
            <a:off x="889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토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8876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78877" name="Text Box 30"/>
          <p:cNvSpPr txBox="1">
            <a:spLocks noChangeArrowheads="1"/>
          </p:cNvSpPr>
          <p:nvPr/>
        </p:nvSpPr>
        <p:spPr bwMode="auto">
          <a:xfrm>
            <a:off x="1619250" y="623888"/>
            <a:ext cx="412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Times New Roman" panose="02020603050405020304" pitchFamily="18" charset="0"/>
              </a:rPr>
              <a:t>이름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컬럼에</a:t>
            </a:r>
            <a:r>
              <a:rPr lang="ko-KR" altLang="en-US" sz="1800" b="1" dirty="0">
                <a:latin typeface="Times New Roman" panose="02020603050405020304" pitchFamily="18" charset="0"/>
              </a:rPr>
              <a:t> 넌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클러스터드</a:t>
            </a:r>
            <a:r>
              <a:rPr lang="ko-KR" altLang="en-US" sz="1800" b="1" dirty="0">
                <a:latin typeface="Times New Roman" panose="02020603050405020304" pitchFamily="18" charset="0"/>
              </a:rPr>
              <a:t> 인덱스 적용</a:t>
            </a: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21336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2133600" y="57467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2133600" y="60515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0" name="Rectangle 7"/>
          <p:cNvSpPr>
            <a:spLocks noChangeArrowheads="1"/>
          </p:cNvSpPr>
          <p:nvPr/>
        </p:nvSpPr>
        <p:spPr bwMode="auto">
          <a:xfrm>
            <a:off x="2133600" y="63563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38227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3822700" y="57467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차준호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3822700" y="63563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8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5511800" y="57467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5511800" y="60515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5511800" y="63563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이은상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7" name="Rectangle 22"/>
          <p:cNvSpPr>
            <a:spLocks noChangeArrowheads="1"/>
          </p:cNvSpPr>
          <p:nvPr/>
        </p:nvSpPr>
        <p:spPr bwMode="auto">
          <a:xfrm>
            <a:off x="72009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조승연………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98" name="Rectangle 23"/>
          <p:cNvSpPr>
            <a:spLocks noChangeArrowheads="1"/>
          </p:cNvSpPr>
          <p:nvPr/>
        </p:nvSpPr>
        <p:spPr bwMode="auto">
          <a:xfrm>
            <a:off x="7200900" y="57467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9" name="Rectangle 24"/>
          <p:cNvSpPr>
            <a:spLocks noChangeArrowheads="1"/>
          </p:cNvSpPr>
          <p:nvPr/>
        </p:nvSpPr>
        <p:spPr bwMode="auto">
          <a:xfrm>
            <a:off x="7200900" y="60515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00" name="Rectangle 25"/>
          <p:cNvSpPr>
            <a:spLocks noChangeArrowheads="1"/>
          </p:cNvSpPr>
          <p:nvPr/>
        </p:nvSpPr>
        <p:spPr bwMode="auto">
          <a:xfrm>
            <a:off x="7200900" y="63563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남도현………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88900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토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02" name="Rectangle 12"/>
          <p:cNvSpPr>
            <a:spLocks noChangeArrowheads="1"/>
          </p:cNvSpPr>
          <p:nvPr/>
        </p:nvSpPr>
        <p:spPr bwMode="auto">
          <a:xfrm>
            <a:off x="3822700" y="60515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03" name="Rectangle 16"/>
          <p:cNvSpPr>
            <a:spLocks noChangeArrowheads="1"/>
          </p:cNvSpPr>
          <p:nvPr/>
        </p:nvSpPr>
        <p:spPr bwMode="auto">
          <a:xfrm>
            <a:off x="55118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30226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102 3</a:t>
            </a:r>
          </a:p>
        </p:txBody>
      </p:sp>
      <p:sp>
        <p:nvSpPr>
          <p:cNvPr id="105" name="Rectangle 40"/>
          <p:cNvSpPr>
            <a:spLocks noChangeArrowheads="1"/>
          </p:cNvSpPr>
          <p:nvPr/>
        </p:nvSpPr>
        <p:spPr bwMode="auto">
          <a:xfrm>
            <a:off x="30226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102 4</a:t>
            </a:r>
          </a:p>
        </p:txBody>
      </p: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30226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103 1</a:t>
            </a:r>
          </a:p>
        </p:txBody>
      </p:sp>
      <p:sp>
        <p:nvSpPr>
          <p:cNvPr id="107" name="Rectangle 42"/>
          <p:cNvSpPr>
            <a:spLocks noChangeArrowheads="1"/>
          </p:cNvSpPr>
          <p:nvPr/>
        </p:nvSpPr>
        <p:spPr bwMode="auto">
          <a:xfrm>
            <a:off x="30226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103 3</a:t>
            </a:r>
          </a:p>
        </p:txBody>
      </p:sp>
      <p:sp>
        <p:nvSpPr>
          <p:cNvPr id="108" name="Rectangle 43"/>
          <p:cNvSpPr>
            <a:spLocks noChangeArrowheads="1"/>
          </p:cNvSpPr>
          <p:nvPr/>
        </p:nvSpPr>
        <p:spPr bwMode="auto">
          <a:xfrm>
            <a:off x="302260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남도현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09" name="Rectangle 46"/>
          <p:cNvSpPr>
            <a:spLocks noChangeArrowheads="1"/>
          </p:cNvSpPr>
          <p:nvPr/>
        </p:nvSpPr>
        <p:spPr bwMode="auto">
          <a:xfrm>
            <a:off x="47752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101 3</a:t>
            </a:r>
          </a:p>
        </p:txBody>
      </p:sp>
      <p:sp>
        <p:nvSpPr>
          <p:cNvPr id="110" name="Rectangle 47"/>
          <p:cNvSpPr>
            <a:spLocks noChangeArrowheads="1"/>
          </p:cNvSpPr>
          <p:nvPr/>
        </p:nvSpPr>
        <p:spPr bwMode="auto">
          <a:xfrm>
            <a:off x="47752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이은상  </a:t>
            </a:r>
            <a:r>
              <a:rPr lang="ko-KR" altLang="en-US" sz="1400" dirty="0">
                <a:latin typeface="Times New Roman" panose="02020603050405020304" pitchFamily="18" charset="0"/>
              </a:rPr>
              <a:t>103 4</a:t>
            </a:r>
          </a:p>
        </p:txBody>
      </p:sp>
      <p:sp>
        <p:nvSpPr>
          <p:cNvPr id="111" name="Rectangle 48"/>
          <p:cNvSpPr>
            <a:spLocks noChangeArrowheads="1"/>
          </p:cNvSpPr>
          <p:nvPr/>
        </p:nvSpPr>
        <p:spPr bwMode="auto">
          <a:xfrm>
            <a:off x="47752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12" name="Rectangle 49"/>
          <p:cNvSpPr>
            <a:spLocks noChangeArrowheads="1"/>
          </p:cNvSpPr>
          <p:nvPr/>
        </p:nvSpPr>
        <p:spPr bwMode="auto">
          <a:xfrm>
            <a:off x="47752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102 1</a:t>
            </a:r>
          </a:p>
        </p:txBody>
      </p:sp>
      <p:sp>
        <p:nvSpPr>
          <p:cNvPr id="113" name="Rectangle 50"/>
          <p:cNvSpPr>
            <a:spLocks noChangeArrowheads="1"/>
          </p:cNvSpPr>
          <p:nvPr/>
        </p:nvSpPr>
        <p:spPr bwMode="auto">
          <a:xfrm>
            <a:off x="478267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104 2</a:t>
            </a:r>
          </a:p>
        </p:txBody>
      </p:sp>
      <p:sp>
        <p:nvSpPr>
          <p:cNvPr id="114" name="Rectangle 53"/>
          <p:cNvSpPr>
            <a:spLocks noChangeArrowheads="1"/>
          </p:cNvSpPr>
          <p:nvPr/>
        </p:nvSpPr>
        <p:spPr bwMode="auto">
          <a:xfrm>
            <a:off x="65278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1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5" name="Rectangle 54"/>
          <p:cNvSpPr>
            <a:spLocks noChangeArrowheads="1"/>
          </p:cNvSpPr>
          <p:nvPr/>
        </p:nvSpPr>
        <p:spPr bwMode="auto">
          <a:xfrm>
            <a:off x="65278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차준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호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</a:t>
            </a:r>
            <a:r>
              <a:rPr lang="ko-KR" altLang="en-US" sz="1400" dirty="0">
                <a:latin typeface="Times New Roman" panose="02020603050405020304" pitchFamily="18" charset="0"/>
              </a:rPr>
              <a:t>102 2</a:t>
            </a:r>
          </a:p>
        </p:txBody>
      </p:sp>
      <p:sp>
        <p:nvSpPr>
          <p:cNvPr id="116" name="Rectangle 55"/>
          <p:cNvSpPr>
            <a:spLocks noChangeArrowheads="1"/>
          </p:cNvSpPr>
          <p:nvPr/>
        </p:nvSpPr>
        <p:spPr bwMode="auto">
          <a:xfrm>
            <a:off x="65278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조승연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7" name="Rectangle 56"/>
          <p:cNvSpPr>
            <a:spLocks noChangeArrowheads="1"/>
          </p:cNvSpPr>
          <p:nvPr/>
        </p:nvSpPr>
        <p:spPr bwMode="auto">
          <a:xfrm>
            <a:off x="65278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104 3</a:t>
            </a:r>
          </a:p>
        </p:txBody>
      </p:sp>
      <p:sp>
        <p:nvSpPr>
          <p:cNvPr id="118" name="Rectangle 57"/>
          <p:cNvSpPr>
            <a:spLocks noChangeArrowheads="1"/>
          </p:cNvSpPr>
          <p:nvPr/>
        </p:nvSpPr>
        <p:spPr bwMode="auto">
          <a:xfrm>
            <a:off x="6526305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토 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105 1</a:t>
            </a:r>
          </a:p>
        </p:txBody>
      </p:sp>
      <p:sp>
        <p:nvSpPr>
          <p:cNvPr id="119" name="Rectangle 60"/>
          <p:cNvSpPr>
            <a:spLocks noChangeArrowheads="1"/>
          </p:cNvSpPr>
          <p:nvPr/>
        </p:nvSpPr>
        <p:spPr bwMode="auto">
          <a:xfrm>
            <a:off x="82804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101 2</a:t>
            </a:r>
          </a:p>
        </p:txBody>
      </p:sp>
      <p:sp>
        <p:nvSpPr>
          <p:cNvPr id="120" name="Rectangle 62"/>
          <p:cNvSpPr>
            <a:spLocks noChangeArrowheads="1"/>
          </p:cNvSpPr>
          <p:nvPr/>
        </p:nvSpPr>
        <p:spPr bwMode="auto">
          <a:xfrm>
            <a:off x="82804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694219" y="1929655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7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0455 -0.38842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06523 -0.43194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06601 -0.4298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-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972 L -0.20677 -0.3511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-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34389 -0.34444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6145 -0.43473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1576 -0.4347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-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5989 -0.43634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-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7643 -0.25648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1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9909 -0.25417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1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552 -0.38634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50"/>
                            </p:stCondLst>
                            <p:childTnLst>
                              <p:par>
                                <p:cTn id="5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139 L 0.35924 -0.33889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6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22201 -0.34352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750"/>
                            </p:stCondLst>
                            <p:childTnLst>
                              <p:par>
                                <p:cTn id="6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5507 -0.34537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1944 -0.21111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78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250"/>
                            </p:stCondLst>
                            <p:childTnLst>
                              <p:par>
                                <p:cTn id="6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50378 -0.52314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2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50456 -0.38612 " pathEditMode="relative" rAng="0" ptsTypes="AA">
                                      <p:cBhvr>
                                        <p:cTn id="72" dur="75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9" grpId="0" animBg="1"/>
      <p:bldP spid="70" grpId="0"/>
      <p:bldP spid="76" grpId="0" animBg="1"/>
      <p:bldP spid="77" grpId="0"/>
      <p:bldP spid="83" grpId="0" animBg="1"/>
      <p:bldP spid="84" grpId="0"/>
      <p:bldP spid="78851" grpId="0" animBg="1"/>
      <p:bldP spid="78852" grpId="0" animBg="1"/>
      <p:bldP spid="78853" grpId="0" animBg="1"/>
      <p:bldP spid="78854" grpId="0" animBg="1"/>
      <p:bldP spid="78857" grpId="0" animBg="1"/>
      <p:bldP spid="78858" grpId="0" animBg="1"/>
      <p:bldP spid="78859" grpId="0" animBg="1"/>
      <p:bldP spid="78860" grpId="0" animBg="1"/>
      <p:bldP spid="78863" grpId="0" animBg="1"/>
      <p:bldP spid="78864" grpId="0" animBg="1"/>
      <p:bldP spid="78865" grpId="0" animBg="1"/>
      <p:bldP spid="78866" grpId="0" animBg="1"/>
      <p:bldP spid="78869" grpId="0" animBg="1"/>
      <p:bldP spid="78870" grpId="0" animBg="1"/>
      <p:bldP spid="78871" grpId="0" animBg="1"/>
      <p:bldP spid="78872" grpId="0" animBg="1"/>
      <p:bldP spid="78875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03" name="Rectangle 65"/>
          <p:cNvSpPr>
            <a:spLocks noChangeArrowheads="1"/>
          </p:cNvSpPr>
          <p:nvPr/>
        </p:nvSpPr>
        <p:spPr bwMode="auto">
          <a:xfrm>
            <a:off x="5029200" y="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85" name="Rectangle 44"/>
          <p:cNvSpPr>
            <a:spLocks noChangeArrowheads="1"/>
          </p:cNvSpPr>
          <p:nvPr/>
        </p:nvSpPr>
        <p:spPr bwMode="auto">
          <a:xfrm>
            <a:off x="46482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44" name="Rectangle 48"/>
          <p:cNvSpPr>
            <a:spLocks noChangeArrowheads="1"/>
          </p:cNvSpPr>
          <p:nvPr/>
        </p:nvSpPr>
        <p:spPr bwMode="auto">
          <a:xfrm>
            <a:off x="4784160" y="27611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4793122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101 3</a:t>
            </a:r>
          </a:p>
        </p:txBody>
      </p:sp>
      <p:sp>
        <p:nvSpPr>
          <p:cNvPr id="159" name="Rectangle 47"/>
          <p:cNvSpPr>
            <a:spLocks noChangeArrowheads="1"/>
          </p:cNvSpPr>
          <p:nvPr/>
        </p:nvSpPr>
        <p:spPr bwMode="auto">
          <a:xfrm>
            <a:off x="4793122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이은상  </a:t>
            </a:r>
            <a:r>
              <a:rPr lang="ko-KR" altLang="en-US" sz="1400" dirty="0">
                <a:latin typeface="Times New Roman" panose="02020603050405020304" pitchFamily="18" charset="0"/>
              </a:rPr>
              <a:t>103 4</a:t>
            </a:r>
          </a:p>
        </p:txBody>
      </p:sp>
      <p:sp>
        <p:nvSpPr>
          <p:cNvPr id="160" name="Rectangle 49"/>
          <p:cNvSpPr>
            <a:spLocks noChangeArrowheads="1"/>
          </p:cNvSpPr>
          <p:nvPr/>
        </p:nvSpPr>
        <p:spPr bwMode="auto">
          <a:xfrm>
            <a:off x="4793122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102 1</a:t>
            </a:r>
          </a:p>
        </p:txBody>
      </p:sp>
      <p:sp>
        <p:nvSpPr>
          <p:cNvPr id="161" name="Rectangle 50"/>
          <p:cNvSpPr>
            <a:spLocks noChangeArrowheads="1"/>
          </p:cNvSpPr>
          <p:nvPr/>
        </p:nvSpPr>
        <p:spPr bwMode="auto">
          <a:xfrm>
            <a:off x="4800592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104 2</a:t>
            </a:r>
          </a:p>
        </p:txBody>
      </p:sp>
      <p:sp>
        <p:nvSpPr>
          <p:cNvPr id="78889" name="Rectangle 48"/>
          <p:cNvSpPr>
            <a:spLocks noChangeArrowheads="1"/>
          </p:cNvSpPr>
          <p:nvPr/>
        </p:nvSpPr>
        <p:spPr bwMode="auto">
          <a:xfrm>
            <a:off x="478416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3" name="Rectangle 48"/>
          <p:cNvSpPr>
            <a:spLocks noChangeArrowheads="1"/>
          </p:cNvSpPr>
          <p:nvPr/>
        </p:nvSpPr>
        <p:spPr bwMode="auto">
          <a:xfrm>
            <a:off x="4800592" y="2730966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4784160" y="30659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101 3</a:t>
            </a:r>
          </a:p>
        </p:txBody>
      </p:sp>
      <p:sp>
        <p:nvSpPr>
          <p:cNvPr id="143" name="Rectangle 47"/>
          <p:cNvSpPr>
            <a:spLocks noChangeArrowheads="1"/>
          </p:cNvSpPr>
          <p:nvPr/>
        </p:nvSpPr>
        <p:spPr bwMode="auto">
          <a:xfrm>
            <a:off x="4784160" y="33707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이은상  </a:t>
            </a:r>
            <a:r>
              <a:rPr lang="ko-KR" altLang="en-US" sz="1400" dirty="0">
                <a:latin typeface="Times New Roman" panose="02020603050405020304" pitchFamily="18" charset="0"/>
              </a:rPr>
              <a:t>103 4</a:t>
            </a:r>
          </a:p>
        </p:txBody>
      </p:sp>
      <p:sp>
        <p:nvSpPr>
          <p:cNvPr id="145" name="Rectangle 49"/>
          <p:cNvSpPr>
            <a:spLocks noChangeArrowheads="1"/>
          </p:cNvSpPr>
          <p:nvPr/>
        </p:nvSpPr>
        <p:spPr bwMode="auto">
          <a:xfrm>
            <a:off x="4784160" y="36755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102 1</a:t>
            </a:r>
          </a:p>
        </p:txBody>
      </p:sp>
      <p:sp>
        <p:nvSpPr>
          <p:cNvPr id="146" name="Rectangle 50"/>
          <p:cNvSpPr>
            <a:spLocks noChangeArrowheads="1"/>
          </p:cNvSpPr>
          <p:nvPr/>
        </p:nvSpPr>
        <p:spPr bwMode="auto">
          <a:xfrm>
            <a:off x="4791630" y="39803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104 2</a:t>
            </a:r>
          </a:p>
        </p:txBody>
      </p:sp>
      <p:sp>
        <p:nvSpPr>
          <p:cNvPr id="78878" name="Rectangle 37"/>
          <p:cNvSpPr>
            <a:spLocks noChangeArrowheads="1"/>
          </p:cNvSpPr>
          <p:nvPr/>
        </p:nvSpPr>
        <p:spPr bwMode="auto">
          <a:xfrm>
            <a:off x="28956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82" name="Rectangle 41"/>
          <p:cNvSpPr>
            <a:spLocks noChangeArrowheads="1"/>
          </p:cNvSpPr>
          <p:nvPr/>
        </p:nvSpPr>
        <p:spPr bwMode="auto">
          <a:xfrm>
            <a:off x="3014138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103 1</a:t>
            </a:r>
          </a:p>
        </p:txBody>
      </p:sp>
      <p:sp>
        <p:nvSpPr>
          <p:cNvPr id="154" name="Rectangle 39"/>
          <p:cNvSpPr>
            <a:spLocks noChangeArrowheads="1"/>
          </p:cNvSpPr>
          <p:nvPr/>
        </p:nvSpPr>
        <p:spPr bwMode="auto">
          <a:xfrm>
            <a:off x="3040522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102 3</a:t>
            </a:r>
          </a:p>
        </p:txBody>
      </p:sp>
      <p:sp>
        <p:nvSpPr>
          <p:cNvPr id="155" name="Rectangle 40"/>
          <p:cNvSpPr>
            <a:spLocks noChangeArrowheads="1"/>
          </p:cNvSpPr>
          <p:nvPr/>
        </p:nvSpPr>
        <p:spPr bwMode="auto">
          <a:xfrm>
            <a:off x="3040522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102 4</a:t>
            </a:r>
          </a:p>
        </p:txBody>
      </p:sp>
      <p:sp>
        <p:nvSpPr>
          <p:cNvPr id="156" name="Rectangle 42"/>
          <p:cNvSpPr>
            <a:spLocks noChangeArrowheads="1"/>
          </p:cNvSpPr>
          <p:nvPr/>
        </p:nvSpPr>
        <p:spPr bwMode="auto">
          <a:xfrm>
            <a:off x="3040522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103 3</a:t>
            </a:r>
          </a:p>
        </p:txBody>
      </p:sp>
      <p:sp>
        <p:nvSpPr>
          <p:cNvPr id="157" name="Rectangle 43"/>
          <p:cNvSpPr>
            <a:spLocks noChangeArrowheads="1"/>
          </p:cNvSpPr>
          <p:nvPr/>
        </p:nvSpPr>
        <p:spPr bwMode="auto">
          <a:xfrm>
            <a:off x="3039027" y="3974067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남도현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013637" y="2752163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103 1</a:t>
            </a:r>
          </a:p>
        </p:txBody>
      </p:sp>
      <p:sp>
        <p:nvSpPr>
          <p:cNvPr id="137" name="Rectangle 39"/>
          <p:cNvSpPr>
            <a:spLocks noChangeArrowheads="1"/>
          </p:cNvSpPr>
          <p:nvPr/>
        </p:nvSpPr>
        <p:spPr bwMode="auto">
          <a:xfrm>
            <a:off x="3031560" y="30659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102 3</a:t>
            </a:r>
          </a:p>
        </p:txBody>
      </p:sp>
      <p:sp>
        <p:nvSpPr>
          <p:cNvPr id="138" name="Rectangle 40"/>
          <p:cNvSpPr>
            <a:spLocks noChangeArrowheads="1"/>
          </p:cNvSpPr>
          <p:nvPr/>
        </p:nvSpPr>
        <p:spPr bwMode="auto">
          <a:xfrm>
            <a:off x="3031560" y="33707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102 4</a:t>
            </a:r>
          </a:p>
        </p:txBody>
      </p: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3031560" y="27611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103 1</a:t>
            </a:r>
          </a:p>
        </p:txBody>
      </p:sp>
      <p:sp>
        <p:nvSpPr>
          <p:cNvPr id="140" name="Rectangle 42"/>
          <p:cNvSpPr>
            <a:spLocks noChangeArrowheads="1"/>
          </p:cNvSpPr>
          <p:nvPr/>
        </p:nvSpPr>
        <p:spPr bwMode="auto">
          <a:xfrm>
            <a:off x="3031560" y="36755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103 3</a:t>
            </a:r>
          </a:p>
        </p:txBody>
      </p:sp>
      <p:sp>
        <p:nvSpPr>
          <p:cNvPr id="141" name="Rectangle 43"/>
          <p:cNvSpPr>
            <a:spLocks noChangeArrowheads="1"/>
          </p:cNvSpPr>
          <p:nvPr/>
        </p:nvSpPr>
        <p:spPr bwMode="auto">
          <a:xfrm>
            <a:off x="3028567" y="398303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남도현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8892" name="Rectangle 51"/>
          <p:cNvSpPr>
            <a:spLocks noChangeArrowheads="1"/>
          </p:cNvSpPr>
          <p:nvPr/>
        </p:nvSpPr>
        <p:spPr bwMode="auto">
          <a:xfrm>
            <a:off x="64008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99" name="Rectangle 58"/>
          <p:cNvSpPr>
            <a:spLocks noChangeArrowheads="1"/>
          </p:cNvSpPr>
          <p:nvPr/>
        </p:nvSpPr>
        <p:spPr bwMode="auto">
          <a:xfrm>
            <a:off x="81534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62" name="Rectangle 53"/>
          <p:cNvSpPr>
            <a:spLocks noChangeArrowheads="1"/>
          </p:cNvSpPr>
          <p:nvPr/>
        </p:nvSpPr>
        <p:spPr bwMode="auto">
          <a:xfrm>
            <a:off x="6545722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104 1</a:t>
            </a:r>
          </a:p>
        </p:txBody>
      </p:sp>
      <p:sp>
        <p:nvSpPr>
          <p:cNvPr id="163" name="Rectangle 54"/>
          <p:cNvSpPr>
            <a:spLocks noChangeArrowheads="1"/>
          </p:cNvSpPr>
          <p:nvPr/>
        </p:nvSpPr>
        <p:spPr bwMode="auto">
          <a:xfrm>
            <a:off x="6545722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차준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호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</a:t>
            </a:r>
            <a:r>
              <a:rPr lang="ko-KR" altLang="en-US" sz="1400" dirty="0">
                <a:latin typeface="Times New Roman" panose="02020603050405020304" pitchFamily="18" charset="0"/>
              </a:rPr>
              <a:t>102 2</a:t>
            </a:r>
          </a:p>
        </p:txBody>
      </p:sp>
      <p:sp>
        <p:nvSpPr>
          <p:cNvPr id="164" name="Rectangle 56"/>
          <p:cNvSpPr>
            <a:spLocks noChangeArrowheads="1"/>
          </p:cNvSpPr>
          <p:nvPr/>
        </p:nvSpPr>
        <p:spPr bwMode="auto">
          <a:xfrm>
            <a:off x="6545722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104 3</a:t>
            </a:r>
          </a:p>
        </p:txBody>
      </p:sp>
      <p:sp>
        <p:nvSpPr>
          <p:cNvPr id="165" name="Rectangle 57"/>
          <p:cNvSpPr>
            <a:spLocks noChangeArrowheads="1"/>
          </p:cNvSpPr>
          <p:nvPr/>
        </p:nvSpPr>
        <p:spPr bwMode="auto">
          <a:xfrm>
            <a:off x="6544227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토 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105 1</a:t>
            </a:r>
          </a:p>
        </p:txBody>
      </p:sp>
      <p:sp>
        <p:nvSpPr>
          <p:cNvPr id="166" name="Rectangle 60"/>
          <p:cNvSpPr>
            <a:spLocks noChangeArrowheads="1"/>
          </p:cNvSpPr>
          <p:nvPr/>
        </p:nvSpPr>
        <p:spPr bwMode="auto">
          <a:xfrm>
            <a:off x="8298322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101 2</a:t>
            </a:r>
          </a:p>
        </p:txBody>
      </p:sp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55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61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8862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67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8868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73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78874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8876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78879" name="Text Box 38"/>
          <p:cNvSpPr txBox="1">
            <a:spLocks noChangeArrowheads="1"/>
          </p:cNvSpPr>
          <p:nvPr/>
        </p:nvSpPr>
        <p:spPr bwMode="auto">
          <a:xfrm>
            <a:off x="31242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78886" name="Text Box 45"/>
          <p:cNvSpPr txBox="1">
            <a:spLocks noChangeArrowheads="1"/>
          </p:cNvSpPr>
          <p:nvPr/>
        </p:nvSpPr>
        <p:spPr bwMode="auto">
          <a:xfrm>
            <a:off x="48768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202</a:t>
            </a:r>
          </a:p>
        </p:txBody>
      </p:sp>
      <p:sp>
        <p:nvSpPr>
          <p:cNvPr id="78893" name="Text Box 52"/>
          <p:cNvSpPr txBox="1">
            <a:spLocks noChangeArrowheads="1"/>
          </p:cNvSpPr>
          <p:nvPr/>
        </p:nvSpPr>
        <p:spPr bwMode="auto">
          <a:xfrm>
            <a:off x="66294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203</a:t>
            </a:r>
          </a:p>
        </p:txBody>
      </p:sp>
      <p:sp>
        <p:nvSpPr>
          <p:cNvPr id="78896" name="Rectangle 55"/>
          <p:cNvSpPr>
            <a:spLocks noChangeArrowheads="1"/>
          </p:cNvSpPr>
          <p:nvPr/>
        </p:nvSpPr>
        <p:spPr bwMode="auto">
          <a:xfrm>
            <a:off x="65278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조승연 </a:t>
            </a:r>
            <a:r>
              <a:rPr lang="ko-KR" altLang="en-US" sz="1400" dirty="0">
                <a:latin typeface="Times New Roman" panose="02020603050405020304" pitchFamily="18" charset="0"/>
              </a:rPr>
              <a:t>101 1</a:t>
            </a:r>
          </a:p>
        </p:txBody>
      </p:sp>
      <p:sp>
        <p:nvSpPr>
          <p:cNvPr id="78900" name="Text Box 59"/>
          <p:cNvSpPr txBox="1">
            <a:spLocks noChangeArrowheads="1"/>
          </p:cNvSpPr>
          <p:nvPr/>
        </p:nvSpPr>
        <p:spPr bwMode="auto">
          <a:xfrm>
            <a:off x="8382000" y="2438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204</a:t>
            </a:r>
          </a:p>
        </p:txBody>
      </p:sp>
      <p:sp>
        <p:nvSpPr>
          <p:cNvPr id="78902" name="Rectangle 62"/>
          <p:cNvSpPr>
            <a:spLocks noChangeArrowheads="1"/>
          </p:cNvSpPr>
          <p:nvPr/>
        </p:nvSpPr>
        <p:spPr bwMode="auto">
          <a:xfrm>
            <a:off x="82804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101 4</a:t>
            </a:r>
          </a:p>
        </p:txBody>
      </p:sp>
      <p:sp>
        <p:nvSpPr>
          <p:cNvPr id="78904" name="Text Box 66"/>
          <p:cNvSpPr txBox="1">
            <a:spLocks noChangeArrowheads="1"/>
          </p:cNvSpPr>
          <p:nvPr/>
        </p:nvSpPr>
        <p:spPr bwMode="auto">
          <a:xfrm>
            <a:off x="5257800" y="76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301</a:t>
            </a:r>
          </a:p>
        </p:txBody>
      </p:sp>
      <p:sp>
        <p:nvSpPr>
          <p:cNvPr id="78905" name="Rectangle 67"/>
          <p:cNvSpPr>
            <a:spLocks noChangeArrowheads="1"/>
          </p:cNvSpPr>
          <p:nvPr/>
        </p:nvSpPr>
        <p:spPr bwMode="auto">
          <a:xfrm>
            <a:off x="5156200" y="685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202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8906" name="Rectangle 68"/>
          <p:cNvSpPr>
            <a:spLocks noChangeArrowheads="1"/>
          </p:cNvSpPr>
          <p:nvPr/>
        </p:nvSpPr>
        <p:spPr bwMode="auto">
          <a:xfrm>
            <a:off x="5156200" y="990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조승연 </a:t>
            </a:r>
            <a:r>
              <a:rPr lang="ko-KR" altLang="en-US" sz="1400" dirty="0">
                <a:latin typeface="Times New Roman" panose="02020603050405020304" pitchFamily="18" charset="0"/>
              </a:rPr>
              <a:t>203</a:t>
            </a:r>
          </a:p>
        </p:txBody>
      </p:sp>
      <p:sp>
        <p:nvSpPr>
          <p:cNvPr id="78907" name="Rectangle 69"/>
          <p:cNvSpPr>
            <a:spLocks noChangeArrowheads="1"/>
          </p:cNvSpPr>
          <p:nvPr/>
        </p:nvSpPr>
        <p:spPr bwMode="auto">
          <a:xfrm>
            <a:off x="5156200" y="381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78908" name="Rectangle 70"/>
          <p:cNvSpPr>
            <a:spLocks noChangeArrowheads="1"/>
          </p:cNvSpPr>
          <p:nvPr/>
        </p:nvSpPr>
        <p:spPr bwMode="auto">
          <a:xfrm>
            <a:off x="5156200" y="1295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204</a:t>
            </a:r>
          </a:p>
        </p:txBody>
      </p:sp>
      <p:sp>
        <p:nvSpPr>
          <p:cNvPr id="78909" name="Text Box 72"/>
          <p:cNvSpPr txBox="1">
            <a:spLocks noChangeArrowheads="1"/>
          </p:cNvSpPr>
          <p:nvPr/>
        </p:nvSpPr>
        <p:spPr bwMode="auto">
          <a:xfrm>
            <a:off x="7223126" y="727076"/>
            <a:ext cx="31085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Times New Roman" panose="02020603050405020304" pitchFamily="18" charset="0"/>
              </a:rPr>
              <a:t>자신보다 작거나 같은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Times New Roman" panose="02020603050405020304" pitchFamily="18" charset="0"/>
              </a:rPr>
              <a:t>가장 </a:t>
            </a:r>
            <a:r>
              <a:rPr lang="ko-KR" altLang="en-US" sz="2400" dirty="0" err="1">
                <a:latin typeface="Times New Roman" panose="02020603050405020304" pitchFamily="18" charset="0"/>
              </a:rPr>
              <a:t>큰값</a:t>
            </a:r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4" name="Rectangle 55"/>
          <p:cNvSpPr>
            <a:spLocks noChangeArrowheads="1"/>
          </p:cNvSpPr>
          <p:nvPr/>
        </p:nvSpPr>
        <p:spPr bwMode="auto">
          <a:xfrm>
            <a:off x="6536568" y="2725272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조승연 10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828936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694219" y="1929655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024403" y="1939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21336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2133600" y="57467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2133600" y="60515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89" name="Rectangle 7"/>
          <p:cNvSpPr>
            <a:spLocks noChangeArrowheads="1"/>
          </p:cNvSpPr>
          <p:nvPr/>
        </p:nvSpPr>
        <p:spPr bwMode="auto">
          <a:xfrm>
            <a:off x="2133600" y="63563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38227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3822700" y="57467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차준호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3822700" y="63563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8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3" name="Rectangle 17"/>
          <p:cNvSpPr>
            <a:spLocks noChangeArrowheads="1"/>
          </p:cNvSpPr>
          <p:nvPr/>
        </p:nvSpPr>
        <p:spPr bwMode="auto">
          <a:xfrm>
            <a:off x="5511800" y="57467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5511800" y="60515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5511800" y="63563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이은상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6" name="Rectangle 22"/>
          <p:cNvSpPr>
            <a:spLocks noChangeArrowheads="1"/>
          </p:cNvSpPr>
          <p:nvPr/>
        </p:nvSpPr>
        <p:spPr bwMode="auto">
          <a:xfrm>
            <a:off x="72009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조승연………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7200900" y="57467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8" name="Rectangle 24"/>
          <p:cNvSpPr>
            <a:spLocks noChangeArrowheads="1"/>
          </p:cNvSpPr>
          <p:nvPr/>
        </p:nvSpPr>
        <p:spPr bwMode="auto">
          <a:xfrm>
            <a:off x="7200900" y="60515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99" name="Rectangle 25"/>
          <p:cNvSpPr>
            <a:spLocks noChangeArrowheads="1"/>
          </p:cNvSpPr>
          <p:nvPr/>
        </p:nvSpPr>
        <p:spPr bwMode="auto">
          <a:xfrm>
            <a:off x="7200900" y="63563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남도현………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88900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토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3822700" y="60515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02" name="Rectangle 16"/>
          <p:cNvSpPr>
            <a:spLocks noChangeArrowheads="1"/>
          </p:cNvSpPr>
          <p:nvPr/>
        </p:nvSpPr>
        <p:spPr bwMode="auto">
          <a:xfrm>
            <a:off x="5511800" y="544195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147" name="Rectangle 53"/>
          <p:cNvSpPr>
            <a:spLocks noChangeArrowheads="1"/>
          </p:cNvSpPr>
          <p:nvPr/>
        </p:nvSpPr>
        <p:spPr bwMode="auto">
          <a:xfrm>
            <a:off x="6536760" y="30659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104 1</a:t>
            </a:r>
          </a:p>
        </p:txBody>
      </p: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6536760" y="33707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차준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호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 </a:t>
            </a:r>
            <a:r>
              <a:rPr lang="ko-KR" altLang="en-US" sz="1400" dirty="0">
                <a:latin typeface="Times New Roman" panose="02020603050405020304" pitchFamily="18" charset="0"/>
              </a:rPr>
              <a:t>102 2</a:t>
            </a:r>
          </a:p>
        </p:txBody>
      </p:sp>
      <p:sp>
        <p:nvSpPr>
          <p:cNvPr id="149" name="Rectangle 55"/>
          <p:cNvSpPr>
            <a:spLocks noChangeArrowheads="1"/>
          </p:cNvSpPr>
          <p:nvPr/>
        </p:nvSpPr>
        <p:spPr bwMode="auto">
          <a:xfrm>
            <a:off x="6518456" y="2734236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조승연 </a:t>
            </a:r>
            <a:r>
              <a:rPr lang="ko-KR" altLang="en-US" sz="1400" dirty="0">
                <a:latin typeface="Times New Roman" panose="02020603050405020304" pitchFamily="18" charset="0"/>
              </a:rPr>
              <a:t>101 1</a:t>
            </a:r>
          </a:p>
        </p:txBody>
      </p:sp>
      <p:sp>
        <p:nvSpPr>
          <p:cNvPr id="150" name="Rectangle 56"/>
          <p:cNvSpPr>
            <a:spLocks noChangeArrowheads="1"/>
          </p:cNvSpPr>
          <p:nvPr/>
        </p:nvSpPr>
        <p:spPr bwMode="auto">
          <a:xfrm>
            <a:off x="6536760" y="36755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104 3</a:t>
            </a:r>
          </a:p>
        </p:txBody>
      </p:sp>
      <p:sp>
        <p:nvSpPr>
          <p:cNvPr id="151" name="Rectangle 57"/>
          <p:cNvSpPr>
            <a:spLocks noChangeArrowheads="1"/>
          </p:cNvSpPr>
          <p:nvPr/>
        </p:nvSpPr>
        <p:spPr bwMode="auto">
          <a:xfrm>
            <a:off x="6535265" y="39803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토 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105 1</a:t>
            </a:r>
          </a:p>
        </p:txBody>
      </p:sp>
      <p:sp>
        <p:nvSpPr>
          <p:cNvPr id="152" name="Rectangle 60"/>
          <p:cNvSpPr>
            <a:spLocks noChangeArrowheads="1"/>
          </p:cNvSpPr>
          <p:nvPr/>
        </p:nvSpPr>
        <p:spPr bwMode="auto">
          <a:xfrm>
            <a:off x="8289360" y="30659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101 2</a:t>
            </a:r>
          </a:p>
        </p:txBody>
      </p:sp>
      <p:sp>
        <p:nvSpPr>
          <p:cNvPr id="153" name="Rectangle 62"/>
          <p:cNvSpPr>
            <a:spLocks noChangeArrowheads="1"/>
          </p:cNvSpPr>
          <p:nvPr/>
        </p:nvSpPr>
        <p:spPr bwMode="auto">
          <a:xfrm>
            <a:off x="8280400" y="2734236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101 4</a:t>
            </a:r>
          </a:p>
        </p:txBody>
      </p:sp>
    </p:spTree>
    <p:extLst>
      <p:ext uri="{BB962C8B-B14F-4D97-AF65-F5344CB8AC3E}">
        <p14:creationId xmlns:p14="http://schemas.microsoft.com/office/powerpoint/2010/main" val="2203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175 -0.34491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3138 -0.30092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78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11237 -0.25278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78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5547 -0.21157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78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3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03" grpId="0" animBg="1"/>
      <p:bldP spid="144" grpId="0" animBg="1"/>
      <p:bldP spid="78889" grpId="0" animBg="1"/>
      <p:bldP spid="142" grpId="0" animBg="1"/>
      <p:bldP spid="143" grpId="0" animBg="1"/>
      <p:bldP spid="145" grpId="0" animBg="1"/>
      <p:bldP spid="146" grpId="0" animBg="1"/>
      <p:bldP spid="78882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78896" grpId="0" animBg="1"/>
      <p:bldP spid="78902" grpId="0" animBg="1"/>
      <p:bldP spid="78904" grpId="0"/>
      <p:bldP spid="78905" grpId="0" animBg="1"/>
      <p:bldP spid="78906" grpId="0" animBg="1"/>
      <p:bldP spid="78907" grpId="0" animBg="1"/>
      <p:bldP spid="78908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9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75" name="Rectangle 30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76" name="Rectangle 31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77" name="Rectangle 32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78" name="Rectangle 33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79" name="Text Box 34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79880" name="Rectangle 35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81" name="Rectangle 36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이진우………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882" name="Rectangle 37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차준호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83" name="Rectangle 38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84" name="Rectangle 39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8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85" name="Text Box 40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79886" name="Rectangle 41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87" name="Rectangle 42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88" name="Rectangle 43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89" name="Rectangle 44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90" name="Rectangle 45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이은상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91" name="Text Box 46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79892" name="Rectangle 47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93" name="Rectangle 48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조승연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94" name="Rectangle 49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95" name="Rectangle 50"/>
          <p:cNvSpPr>
            <a:spLocks noChangeArrowheads="1"/>
          </p:cNvSpPr>
          <p:nvPr/>
        </p:nvSpPr>
        <p:spPr bwMode="auto">
          <a:xfrm>
            <a:off x="72009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896" name="Rectangle 51"/>
          <p:cNvSpPr>
            <a:spLocks noChangeArrowheads="1"/>
          </p:cNvSpPr>
          <p:nvPr/>
        </p:nvSpPr>
        <p:spPr bwMode="auto">
          <a:xfrm>
            <a:off x="72009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남도현………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897" name="Text Box 52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79898" name="Rectangle 53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899" name="Rectangle 54"/>
          <p:cNvSpPr>
            <a:spLocks noChangeArrowheads="1"/>
          </p:cNvSpPr>
          <p:nvPr/>
        </p:nvSpPr>
        <p:spPr bwMode="auto">
          <a:xfrm>
            <a:off x="88900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토니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79900" name="Text Box 55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79901" name="Text Box 56"/>
          <p:cNvSpPr txBox="1">
            <a:spLocks noChangeArrowheads="1"/>
          </p:cNvSpPr>
          <p:nvPr/>
        </p:nvSpPr>
        <p:spPr bwMode="auto">
          <a:xfrm>
            <a:off x="933450" y="902324"/>
            <a:ext cx="4260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Times New Roman" panose="02020603050405020304" pitchFamily="18" charset="0"/>
              </a:rPr>
              <a:t>번호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컬럼에</a:t>
            </a:r>
            <a:r>
              <a:rPr lang="ko-KR" altLang="en-US" sz="1800" b="1" dirty="0">
                <a:latin typeface="Times New Roman" panose="02020603050405020304" pitchFamily="18" charset="0"/>
              </a:rPr>
              <a:t>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클러스터드</a:t>
            </a:r>
            <a:r>
              <a:rPr lang="ko-KR" altLang="en-US" sz="1800" b="1" dirty="0">
                <a:latin typeface="Times New Roman" panose="02020603050405020304" pitchFamily="18" charset="0"/>
              </a:rPr>
              <a:t> 인덱스 그리고 이름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컬럼에</a:t>
            </a:r>
            <a:r>
              <a:rPr lang="ko-KR" altLang="en-US" sz="1800" b="1" dirty="0">
                <a:latin typeface="Times New Roman" panose="02020603050405020304" pitchFamily="18" charset="0"/>
              </a:rPr>
              <a:t> 넌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클러스터드</a:t>
            </a:r>
            <a:r>
              <a:rPr lang="ko-KR" altLang="en-US" sz="1800" b="1" dirty="0">
                <a:latin typeface="Times New Roman" panose="02020603050405020304" pitchFamily="18" charset="0"/>
              </a:rPr>
              <a:t> 인덱스 적용</a:t>
            </a:r>
          </a:p>
        </p:txBody>
      </p:sp>
      <p:sp>
        <p:nvSpPr>
          <p:cNvPr id="79902" name="Rectangle 57"/>
          <p:cNvSpPr>
            <a:spLocks noChangeArrowheads="1"/>
          </p:cNvSpPr>
          <p:nvPr/>
        </p:nvSpPr>
        <p:spPr bwMode="auto">
          <a:xfrm>
            <a:off x="1748123" y="2348755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03" name="Text Box 58"/>
          <p:cNvSpPr txBox="1">
            <a:spLocks noChangeArrowheads="1"/>
          </p:cNvSpPr>
          <p:nvPr/>
        </p:nvSpPr>
        <p:spPr bwMode="auto">
          <a:xfrm>
            <a:off x="1976723" y="242495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201</a:t>
            </a:r>
          </a:p>
        </p:txBody>
      </p:sp>
      <p:sp>
        <p:nvSpPr>
          <p:cNvPr id="79904" name="Rectangle 59"/>
          <p:cNvSpPr>
            <a:spLocks noChangeArrowheads="1"/>
          </p:cNvSpPr>
          <p:nvPr/>
        </p:nvSpPr>
        <p:spPr bwMode="auto">
          <a:xfrm>
            <a:off x="1875123" y="30345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5 102</a:t>
            </a:r>
          </a:p>
        </p:txBody>
      </p:sp>
      <p:sp>
        <p:nvSpPr>
          <p:cNvPr id="79905" name="Rectangle 60"/>
          <p:cNvSpPr>
            <a:spLocks noChangeArrowheads="1"/>
          </p:cNvSpPr>
          <p:nvPr/>
        </p:nvSpPr>
        <p:spPr bwMode="auto">
          <a:xfrm>
            <a:off x="1875123" y="33393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9 103</a:t>
            </a:r>
          </a:p>
        </p:txBody>
      </p:sp>
      <p:sp>
        <p:nvSpPr>
          <p:cNvPr id="79906" name="Rectangle 61"/>
          <p:cNvSpPr>
            <a:spLocks noChangeArrowheads="1"/>
          </p:cNvSpPr>
          <p:nvPr/>
        </p:nvSpPr>
        <p:spPr bwMode="auto">
          <a:xfrm>
            <a:off x="1875123" y="27297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1 101</a:t>
            </a:r>
          </a:p>
        </p:txBody>
      </p:sp>
      <p:sp>
        <p:nvSpPr>
          <p:cNvPr id="79907" name="Rectangle 62"/>
          <p:cNvSpPr>
            <a:spLocks noChangeArrowheads="1"/>
          </p:cNvSpPr>
          <p:nvPr/>
        </p:nvSpPr>
        <p:spPr bwMode="auto">
          <a:xfrm>
            <a:off x="1875123" y="36441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13 104</a:t>
            </a:r>
          </a:p>
        </p:txBody>
      </p:sp>
      <p:sp>
        <p:nvSpPr>
          <p:cNvPr id="79908" name="Rectangle 63"/>
          <p:cNvSpPr>
            <a:spLocks noChangeArrowheads="1"/>
          </p:cNvSpPr>
          <p:nvPr/>
        </p:nvSpPr>
        <p:spPr bwMode="auto">
          <a:xfrm>
            <a:off x="1882593" y="3948955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Times New Roman" panose="02020603050405020304" pitchFamily="18" charset="0"/>
              </a:rPr>
              <a:t>17 105</a:t>
            </a:r>
          </a:p>
        </p:txBody>
      </p:sp>
      <p:sp>
        <p:nvSpPr>
          <p:cNvPr id="79909" name="Rectangle 97"/>
          <p:cNvSpPr>
            <a:spLocks noChangeArrowheads="1"/>
          </p:cNvSpPr>
          <p:nvPr/>
        </p:nvSpPr>
        <p:spPr bwMode="auto">
          <a:xfrm>
            <a:off x="38100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10" name="Text Box 98"/>
          <p:cNvSpPr txBox="1">
            <a:spLocks noChangeArrowheads="1"/>
          </p:cNvSpPr>
          <p:nvPr/>
        </p:nvSpPr>
        <p:spPr bwMode="auto">
          <a:xfrm>
            <a:off x="4038600" y="2438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2</a:t>
            </a:r>
            <a:endParaRPr lang="ko-KR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9911" name="Rectangle 99"/>
          <p:cNvSpPr>
            <a:spLocks noChangeArrowheads="1"/>
          </p:cNvSpPr>
          <p:nvPr/>
        </p:nvSpPr>
        <p:spPr bwMode="auto">
          <a:xfrm>
            <a:off x="39370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9912" name="Rectangle 100"/>
          <p:cNvSpPr>
            <a:spLocks noChangeArrowheads="1"/>
          </p:cNvSpPr>
          <p:nvPr/>
        </p:nvSpPr>
        <p:spPr bwMode="auto">
          <a:xfrm>
            <a:off x="39370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김요한 </a:t>
            </a:r>
            <a:r>
              <a:rPr lang="ko-KR" altLang="en-US" sz="14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913" name="Rectangle 101"/>
          <p:cNvSpPr>
            <a:spLocks noChangeArrowheads="1"/>
          </p:cNvSpPr>
          <p:nvPr/>
        </p:nvSpPr>
        <p:spPr bwMode="auto">
          <a:xfrm>
            <a:off x="39370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9914" name="Rectangle 102"/>
          <p:cNvSpPr>
            <a:spLocks noChangeArrowheads="1"/>
          </p:cNvSpPr>
          <p:nvPr/>
        </p:nvSpPr>
        <p:spPr bwMode="auto">
          <a:xfrm>
            <a:off x="39370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79915" name="Rectangle 103"/>
          <p:cNvSpPr>
            <a:spLocks noChangeArrowheads="1"/>
          </p:cNvSpPr>
          <p:nvPr/>
        </p:nvSpPr>
        <p:spPr bwMode="auto">
          <a:xfrm>
            <a:off x="396240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남도현 </a:t>
            </a:r>
            <a:r>
              <a:rPr lang="ko-KR" altLang="en-US" sz="1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9916" name="Rectangle 104"/>
          <p:cNvSpPr>
            <a:spLocks noChangeArrowheads="1"/>
          </p:cNvSpPr>
          <p:nvPr/>
        </p:nvSpPr>
        <p:spPr bwMode="auto">
          <a:xfrm>
            <a:off x="55626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17" name="Text Box 105"/>
          <p:cNvSpPr txBox="1">
            <a:spLocks noChangeArrowheads="1"/>
          </p:cNvSpPr>
          <p:nvPr/>
        </p:nvSpPr>
        <p:spPr bwMode="auto">
          <a:xfrm>
            <a:off x="5791200" y="2438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3</a:t>
            </a:r>
            <a:endParaRPr lang="ko-KR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9918" name="Rectangle 106"/>
          <p:cNvSpPr>
            <a:spLocks noChangeArrowheads="1"/>
          </p:cNvSpPr>
          <p:nvPr/>
        </p:nvSpPr>
        <p:spPr bwMode="auto">
          <a:xfrm>
            <a:off x="56896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919" name="Rectangle 107"/>
          <p:cNvSpPr>
            <a:spLocks noChangeArrowheads="1"/>
          </p:cNvSpPr>
          <p:nvPr/>
        </p:nvSpPr>
        <p:spPr bwMode="auto">
          <a:xfrm>
            <a:off x="56896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이은상  </a:t>
            </a:r>
            <a:r>
              <a:rPr lang="ko-KR" altLang="en-US" sz="1400" dirty="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79920" name="Rectangle 108"/>
          <p:cNvSpPr>
            <a:spLocks noChangeArrowheads="1"/>
          </p:cNvSpPr>
          <p:nvPr/>
        </p:nvSpPr>
        <p:spPr bwMode="auto">
          <a:xfrm>
            <a:off x="56896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79921" name="Rectangle 109"/>
          <p:cNvSpPr>
            <a:spLocks noChangeArrowheads="1"/>
          </p:cNvSpPr>
          <p:nvPr/>
        </p:nvSpPr>
        <p:spPr bwMode="auto">
          <a:xfrm>
            <a:off x="56896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922" name="Rectangle 110"/>
          <p:cNvSpPr>
            <a:spLocks noChangeArrowheads="1"/>
          </p:cNvSpPr>
          <p:nvPr/>
        </p:nvSpPr>
        <p:spPr bwMode="auto">
          <a:xfrm>
            <a:off x="571500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79923" name="Rectangle 111"/>
          <p:cNvSpPr>
            <a:spLocks noChangeArrowheads="1"/>
          </p:cNvSpPr>
          <p:nvPr/>
        </p:nvSpPr>
        <p:spPr bwMode="auto">
          <a:xfrm>
            <a:off x="73152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24" name="Text Box 112"/>
          <p:cNvSpPr txBox="1">
            <a:spLocks noChangeArrowheads="1"/>
          </p:cNvSpPr>
          <p:nvPr/>
        </p:nvSpPr>
        <p:spPr bwMode="auto">
          <a:xfrm>
            <a:off x="7543800" y="2438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4</a:t>
            </a:r>
            <a:endParaRPr lang="ko-KR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9925" name="Rectangle 113"/>
          <p:cNvSpPr>
            <a:spLocks noChangeArrowheads="1"/>
          </p:cNvSpPr>
          <p:nvPr/>
        </p:nvSpPr>
        <p:spPr bwMode="auto">
          <a:xfrm>
            <a:off x="74422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1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926" name="Rectangle 114"/>
          <p:cNvSpPr>
            <a:spLocks noChangeArrowheads="1"/>
          </p:cNvSpPr>
          <p:nvPr/>
        </p:nvSpPr>
        <p:spPr bwMode="auto">
          <a:xfrm>
            <a:off x="7442200" y="3352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차준호  </a:t>
            </a:r>
            <a:r>
              <a:rPr lang="ko-KR" altLang="en-US" sz="14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9927" name="Rectangle 115"/>
          <p:cNvSpPr>
            <a:spLocks noChangeArrowheads="1"/>
          </p:cNvSpPr>
          <p:nvPr/>
        </p:nvSpPr>
        <p:spPr bwMode="auto">
          <a:xfrm>
            <a:off x="74422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조승연 1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928" name="Rectangle 116"/>
          <p:cNvSpPr>
            <a:spLocks noChangeArrowheads="1"/>
          </p:cNvSpPr>
          <p:nvPr/>
        </p:nvSpPr>
        <p:spPr bwMode="auto">
          <a:xfrm>
            <a:off x="7442200" y="3657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79929" name="Rectangle 117"/>
          <p:cNvSpPr>
            <a:spLocks noChangeArrowheads="1"/>
          </p:cNvSpPr>
          <p:nvPr/>
        </p:nvSpPr>
        <p:spPr bwMode="auto">
          <a:xfrm>
            <a:off x="7467600" y="3962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토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79930" name="Rectangle 118"/>
          <p:cNvSpPr>
            <a:spLocks noChangeArrowheads="1"/>
          </p:cNvSpPr>
          <p:nvPr/>
        </p:nvSpPr>
        <p:spPr bwMode="auto">
          <a:xfrm>
            <a:off x="9067800" y="236220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31" name="Text Box 119"/>
          <p:cNvSpPr txBox="1">
            <a:spLocks noChangeArrowheads="1"/>
          </p:cNvSpPr>
          <p:nvPr/>
        </p:nvSpPr>
        <p:spPr bwMode="auto">
          <a:xfrm>
            <a:off x="9296400" y="243840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600" b="1" dirty="0" smtClean="0">
                <a:latin typeface="Times New Roman" panose="02020603050405020304" pitchFamily="18" charset="0"/>
              </a:rPr>
              <a:t>5</a:t>
            </a:r>
            <a:endParaRPr lang="ko-KR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79932" name="Rectangle 120"/>
          <p:cNvSpPr>
            <a:spLocks noChangeArrowheads="1"/>
          </p:cNvSpPr>
          <p:nvPr/>
        </p:nvSpPr>
        <p:spPr bwMode="auto">
          <a:xfrm>
            <a:off x="9194800" y="3048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933" name="Rectangle 121"/>
          <p:cNvSpPr>
            <a:spLocks noChangeArrowheads="1"/>
          </p:cNvSpPr>
          <p:nvPr/>
        </p:nvSpPr>
        <p:spPr bwMode="auto">
          <a:xfrm>
            <a:off x="9194800" y="2743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934" name="Rectangle 122"/>
          <p:cNvSpPr>
            <a:spLocks noChangeArrowheads="1"/>
          </p:cNvSpPr>
          <p:nvPr/>
        </p:nvSpPr>
        <p:spPr bwMode="auto">
          <a:xfrm>
            <a:off x="5943600" y="0"/>
            <a:ext cx="1600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9935" name="Text Box 123"/>
          <p:cNvSpPr txBox="1">
            <a:spLocks noChangeArrowheads="1"/>
          </p:cNvSpPr>
          <p:nvPr/>
        </p:nvSpPr>
        <p:spPr bwMode="auto">
          <a:xfrm>
            <a:off x="6172200" y="76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 dirty="0">
                <a:latin typeface="Times New Roman" panose="02020603050405020304" pitchFamily="18" charset="0"/>
              </a:rPr>
              <a:t>301</a:t>
            </a:r>
          </a:p>
        </p:txBody>
      </p:sp>
      <p:sp>
        <p:nvSpPr>
          <p:cNvPr id="79936" name="Rectangle 124"/>
          <p:cNvSpPr>
            <a:spLocks noChangeArrowheads="1"/>
          </p:cNvSpPr>
          <p:nvPr/>
        </p:nvSpPr>
        <p:spPr bwMode="auto">
          <a:xfrm>
            <a:off x="6070600" y="685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937" name="Rectangle 125"/>
          <p:cNvSpPr>
            <a:spLocks noChangeArrowheads="1"/>
          </p:cNvSpPr>
          <p:nvPr/>
        </p:nvSpPr>
        <p:spPr bwMode="auto">
          <a:xfrm>
            <a:off x="6070600" y="990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조승연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4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938" name="Rectangle 126"/>
          <p:cNvSpPr>
            <a:spLocks noChangeArrowheads="1"/>
          </p:cNvSpPr>
          <p:nvPr/>
        </p:nvSpPr>
        <p:spPr bwMode="auto">
          <a:xfrm>
            <a:off x="6070600" y="381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2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939" name="Rectangle 127"/>
          <p:cNvSpPr>
            <a:spLocks noChangeArrowheads="1"/>
          </p:cNvSpPr>
          <p:nvPr/>
        </p:nvSpPr>
        <p:spPr bwMode="auto">
          <a:xfrm>
            <a:off x="6070600" y="12954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20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5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94219" y="1929655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Page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613603" y="88779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07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75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75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75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75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75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75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75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75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75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75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75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75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75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750" fill="hold"/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75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75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75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75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75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75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75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75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75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75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75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75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75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75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75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75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75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75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75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75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75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75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75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75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75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75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75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750" fill="hold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750" fill="hold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750" fill="hold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750" fill="hold"/>
                                        <p:tgtEl>
                                          <p:spTgt spid="799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75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750" fill="hold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750" fill="hold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750" fill="hold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750" fill="hold"/>
                                        <p:tgtEl>
                                          <p:spTgt spid="79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750" fill="hold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750" fill="hold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750" fill="hold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750" fill="hold"/>
                                        <p:tgtEl>
                                          <p:spTgt spid="799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750" fill="hold"/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75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75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75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750" fill="hold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750" fill="hold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750" fill="hold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750" fill="hold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750" fill="hold"/>
                                        <p:tgtEl>
                                          <p:spTgt spid="79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750" fill="hold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75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75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75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1" dur="750" fill="hold"/>
                                        <p:tgtEl>
                                          <p:spTgt spid="799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750" fill="hold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750" fill="hold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750" fill="hold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750" fill="hold"/>
                                        <p:tgtEl>
                                          <p:spTgt spid="79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750" fill="hold"/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nimBg="1"/>
      <p:bldP spid="79879" grpId="0"/>
      <p:bldP spid="79881" grpId="0" animBg="1"/>
      <p:bldP spid="79885" grpId="0"/>
      <p:bldP spid="79887" grpId="0" animBg="1"/>
      <p:bldP spid="79891" grpId="0"/>
      <p:bldP spid="79893" grpId="0" animBg="1"/>
      <p:bldP spid="79897" grpId="0"/>
      <p:bldP spid="79899" grpId="0" animBg="1"/>
      <p:bldP spid="79900" grpId="0"/>
      <p:bldP spid="79904" grpId="0" animBg="1"/>
      <p:bldP spid="79905" grpId="0" animBg="1"/>
      <p:bldP spid="79906" grpId="0" animBg="1"/>
      <p:bldP spid="79907" grpId="0" animBg="1"/>
      <p:bldP spid="79908" grpId="0" animBg="1"/>
      <p:bldP spid="79910" grpId="0"/>
      <p:bldP spid="79913" grpId="0" animBg="1"/>
      <p:bldP spid="79917" grpId="0"/>
      <p:bldP spid="79920" grpId="0" animBg="1"/>
      <p:bldP spid="79924" grpId="0"/>
      <p:bldP spid="79927" grpId="0" animBg="1"/>
      <p:bldP spid="79931" grpId="0"/>
      <p:bldP spid="79933" grpId="0" animBg="1"/>
      <p:bldP spid="79936" grpId="0" animBg="1"/>
      <p:bldP spid="79937" grpId="0" animBg="1"/>
      <p:bldP spid="79938" grpId="0" animBg="1"/>
      <p:bldP spid="799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다단계 인덱스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여러 개의 인덱스를 가지고 원하는 파일을 탐색하는 방법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인덱스가 방대해지면 인덱스를 검색하는데 걸리는 시간이 길어지는 것을 보완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단일 단계 인덱스를 하나의 파일로 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대해 다시 인덱스를 작성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역정규화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Denormalization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성능을 고려해서 기존 설계를 재구성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과도한 정규화는 데이터 추출 시 여러 테이블을 조인하거나 </a:t>
            </a:r>
            <a:r>
              <a:rPr lang="ko-KR" altLang="en-US" dirty="0" err="1" smtClean="0"/>
              <a:t>카티션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실행해야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여러 테이블을 사용할 경우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문이 복잡해 질 뿐만 아니라 시스템 성능도 크게 저하됨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역정규화는 이러한 성능 저하를 해결 하고자 일부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정규화에 위배되는 행위를 하는 것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이 과정에서 테이블은 재구성 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 사용량과 업무 프로세스를 분석해서 필요한 것만 역정규화를 진행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물리적 설계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71134" y="2417366"/>
            <a:ext cx="9582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ko-KR" altLang="en-US" sz="2000" dirty="0"/>
              <a:t>논리적 설계에서 얻어진 결과를 기반으로 데이터베이스 관리 시스템의 특성을 고려해 데이터베이스 내의 객체들을 </a:t>
            </a:r>
            <a:r>
              <a:rPr lang="ko-KR" altLang="en-US" sz="2000" dirty="0" smtClean="0"/>
              <a:t>생성</a:t>
            </a:r>
            <a:r>
              <a:rPr lang="en-US" altLang="ko-KR" sz="2000" dirty="0" smtClean="0"/>
              <a:t>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ko-KR" sz="2000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ko-KR" sz="20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효율적이고 </a:t>
            </a:r>
            <a:r>
              <a:rPr lang="ko-KR" altLang="en-US" sz="2000" dirty="0"/>
              <a:t>구현 가능한 물리적 </a:t>
            </a:r>
            <a:r>
              <a:rPr lang="ko-KR" altLang="en-US" sz="2000" dirty="0" smtClean="0"/>
              <a:t>구조의 데이터베이스 </a:t>
            </a:r>
            <a:r>
              <a:rPr lang="ko-KR" altLang="en-US" sz="2000" dirty="0"/>
              <a:t>구조를 설계하는 것이다.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1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물리적 설계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288" y="1747860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개발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 타입과 크기 정의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 사용량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업무 프로세스 분석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역정규화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제약조건 정의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인덱스 정의</a:t>
            </a:r>
            <a:r>
              <a:rPr lang="en-US" altLang="ko-KR" dirty="0" smtClean="0"/>
              <a:t>(</a:t>
            </a:r>
            <a:r>
              <a:rPr lang="en-US" altLang="ko-KR" dirty="0"/>
              <a:t>View, Stored Procedure, Trigger</a:t>
            </a:r>
            <a:r>
              <a:rPr lang="ko-KR" altLang="en-US" dirty="0"/>
              <a:t>등 각종 </a:t>
            </a:r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(INDEX)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 내의 테이블에서 원하는 데이터를 좀더 빨리 찾아줄 수 있게끔 데이터의 위치 정보를 모아 놓은 데이터베이스 내의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키값과</a:t>
            </a:r>
            <a:r>
              <a:rPr lang="ko-KR" altLang="en-US" dirty="0" smtClean="0"/>
              <a:t> 해당 키의 주소 정보를 이용한다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킷값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주소쌍을</a:t>
            </a:r>
            <a:r>
              <a:rPr lang="ko-KR" altLang="en-US" dirty="0" smtClean="0"/>
              <a:t> 모아 놓은 것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959445"/>
              </p:ext>
            </p:extLst>
          </p:nvPr>
        </p:nvGraphicFramePr>
        <p:xfrm>
          <a:off x="5351462" y="4064451"/>
          <a:ext cx="68405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비트맵 이미지" r:id="rId3" imgW="6838095" imgH="3095238" progId="Paint.Picture">
                  <p:embed/>
                </p:oleObj>
              </mc:Choice>
              <mc:Fallback>
                <p:oleObj name="비트맵 이미지" r:id="rId3" imgW="6838095" imgH="3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2" y="4064451"/>
                        <a:ext cx="6840538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4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(INDEX)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정의를 위해 알아두어야 할 사항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 저장 단위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PAGE : </a:t>
            </a:r>
            <a:r>
              <a:rPr lang="ko-KR" altLang="en-US" dirty="0" smtClean="0"/>
              <a:t>데이터베이스에 데이터가 저장되는 최소 단위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페이지의 크기는 </a:t>
            </a:r>
            <a:r>
              <a:rPr lang="en-US" altLang="ko-KR" dirty="0" smtClean="0"/>
              <a:t>8Kb(8192byte)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페이지에 데이터가 저장될 수 있는 최대 사이즈는 </a:t>
            </a:r>
            <a:r>
              <a:rPr lang="en-US" altLang="ko-KR" dirty="0" smtClean="0"/>
              <a:t>8060byte.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Data Page, Index Page</a:t>
            </a:r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EXTENT : </a:t>
            </a:r>
            <a:r>
              <a:rPr lang="ko-KR" altLang="en-US" dirty="0" smtClean="0"/>
              <a:t>테이블이나 인덱스가 저장되기 위해 할당되는 단위이며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가 모여 하나의 </a:t>
            </a:r>
            <a:r>
              <a:rPr lang="en-US" altLang="ko-KR" dirty="0" smtClean="0"/>
              <a:t>EXTENT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(INDEX)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정의를 위해 알아두어야 할 사항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데이터검색 유형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Point Query :  </a:t>
            </a:r>
            <a:r>
              <a:rPr lang="ko-KR" altLang="en-US" dirty="0" smtClean="0"/>
              <a:t>결과가 하나 혹은 없는 경우의 질의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smtClean="0"/>
              <a:t>일기장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= ‘2018-01-01’;</a:t>
            </a: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Range Query : </a:t>
            </a:r>
            <a:r>
              <a:rPr lang="ko-KR" altLang="en-US" dirty="0" smtClean="0"/>
              <a:t>결과가 여러 개 혹은 범위를 나타내는 경우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SELECT * FROM </a:t>
            </a:r>
            <a:r>
              <a:rPr lang="ko-KR" altLang="en-US" dirty="0" smtClean="0"/>
              <a:t>판매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= ‘2018-01-01’;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인덱스 구조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인덱스는 보통 </a:t>
            </a:r>
            <a:r>
              <a:rPr lang="en-US" altLang="ko-KR" dirty="0" smtClean="0"/>
              <a:t>B-Tree(Balance Tree)</a:t>
            </a:r>
            <a:r>
              <a:rPr lang="ko-KR" altLang="en-US" dirty="0" smtClean="0"/>
              <a:t>구조를 갖는다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5" descr="E:\DataFolder\강의노트\방법론\모델링책자\성미의 최종본\6장 이미지\6.3 인덱스의 구조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24" y="4377161"/>
            <a:ext cx="5210984" cy="183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4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기본인덱스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(INDEX)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인덱스는 데이터 파일보다 크기가 작아서 데이터 파일 탐색보다 효율적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027880"/>
              </p:ext>
            </p:extLst>
          </p:nvPr>
        </p:nvGraphicFramePr>
        <p:xfrm>
          <a:off x="3088159" y="2494005"/>
          <a:ext cx="6781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비트맵 이미지" r:id="rId3" imgW="5619048" imgH="1590897" progId="Paint.Picture">
                  <p:embed/>
                </p:oleObj>
              </mc:Choice>
              <mc:Fallback>
                <p:oleObj name="비트맵 이미지" r:id="rId3" imgW="5619048" imgH="159089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159" y="2494005"/>
                        <a:ext cx="6781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9851" y="3872548"/>
            <a:ext cx="777955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기본 인덱스는 </a:t>
            </a:r>
            <a:r>
              <a:rPr lang="ko-KR" altLang="en-US" dirty="0" err="1" smtClean="0"/>
              <a:t>탐색키가</a:t>
            </a:r>
            <a:r>
              <a:rPr lang="ko-KR" altLang="en-US" dirty="0" smtClean="0"/>
              <a:t> 데이터 파일의 기본 키</a:t>
            </a:r>
            <a:r>
              <a:rPr lang="en-US" altLang="ko-KR" dirty="0" smtClean="0"/>
              <a:t>(Primary Key)</a:t>
            </a:r>
            <a:r>
              <a:rPr lang="ko-KR" altLang="en-US" dirty="0" smtClean="0"/>
              <a:t>인 인덱스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53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9415850" cy="905434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클러스터드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인덱스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lustered index)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9851" y="1616055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논리적으로 관련된 데이터를 물리적으로도 디스크 상에 인접시켜 저장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클러스터링은</a:t>
            </a:r>
            <a:r>
              <a:rPr lang="ko-KR" altLang="en-US" dirty="0"/>
              <a:t> </a:t>
            </a:r>
            <a:r>
              <a:rPr lang="ko-KR" altLang="en-US" dirty="0" smtClean="0"/>
              <a:t>관련된 데이터가 일반적으로 동시에 함께 사용된다는 특징을 이용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키가 아닌 특정 필드 값을 정렬해서 그 값을 </a:t>
            </a:r>
            <a:r>
              <a:rPr lang="ko-KR" altLang="en-US" dirty="0" err="1" smtClean="0"/>
              <a:t>탐색키로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탐색키의</a:t>
            </a:r>
            <a:r>
              <a:rPr lang="ko-KR" altLang="en-US" dirty="0" smtClean="0"/>
              <a:t> 값은 중복될 수 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Range Query</a:t>
            </a:r>
            <a:r>
              <a:rPr lang="ko-KR" altLang="en-US" dirty="0" smtClean="0"/>
              <a:t>에 유용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하나의 테이블에 하나의 </a:t>
            </a:r>
            <a:r>
              <a:rPr lang="ko-KR" altLang="en-US" dirty="0" err="1" smtClean="0"/>
              <a:t>클러스터드</a:t>
            </a:r>
            <a:r>
              <a:rPr lang="ko-KR" altLang="en-US" dirty="0" smtClean="0"/>
              <a:t> 인덱스만 적용 가능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2041525" y="1028701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latin typeface="Times New Roman" panose="02020603050405020304" pitchFamily="18" charset="0"/>
              </a:rPr>
              <a:t>이름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컬럼에</a:t>
            </a:r>
            <a:r>
              <a:rPr lang="ko-KR" altLang="en-US" sz="1800" b="1" dirty="0">
                <a:latin typeface="Times New Roman" panose="02020603050405020304" pitchFamily="18" charset="0"/>
              </a:rPr>
              <a:t> </a:t>
            </a:r>
            <a:r>
              <a:rPr lang="ko-KR" altLang="en-US" sz="1800" b="1" dirty="0" err="1">
                <a:latin typeface="Times New Roman" panose="02020603050405020304" pitchFamily="18" charset="0"/>
              </a:rPr>
              <a:t>클러스터드</a:t>
            </a:r>
            <a:r>
              <a:rPr lang="ko-KR" altLang="en-US" sz="1800" b="1" dirty="0">
                <a:latin typeface="Times New Roman" panose="02020603050405020304" pitchFamily="18" charset="0"/>
              </a:rPr>
              <a:t> 인덱스 적용</a:t>
            </a: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70739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0066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6957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53848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8763000" y="5029200"/>
            <a:ext cx="16002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1336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주창욱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21336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2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황윤성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21336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3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송형중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21336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한승우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22352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8227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이진우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38227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차준호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38227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김동윤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38227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8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김요한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39243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102</a:t>
            </a: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55118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9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강민희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55118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10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손동표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5511800" y="60198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11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김우석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5511800" y="63246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12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이은상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56134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103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7200900" y="54102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13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조승연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7200900" y="5715000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14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이한결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7200900" y="6321456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16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남도현………</a:t>
            </a:r>
            <a:endParaRPr lang="ko-KR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73025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104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8877300" y="541324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17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토 </a:t>
            </a:r>
            <a:r>
              <a:rPr lang="ko-KR" altLang="en-US" sz="1400" dirty="0" err="1" smtClean="0">
                <a:latin typeface="Times New Roman" panose="02020603050405020304" pitchFamily="18" charset="0"/>
              </a:rPr>
              <a:t>니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8991600" y="51054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7200900" y="6018228"/>
            <a:ext cx="1371600" cy="3048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 dirty="0">
                <a:latin typeface="Times New Roman" panose="02020603050405020304" pitchFamily="18" charset="0"/>
              </a:rPr>
              <a:t>15 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최병찬 </a:t>
            </a:r>
            <a:r>
              <a:rPr lang="ko-KR" altLang="en-US" sz="1400" dirty="0">
                <a:latin typeface="Times New Roman" panose="02020603050405020304" pitchFamily="18" charset="0"/>
              </a:rPr>
              <a:t>………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0881" y="4599543"/>
            <a:ext cx="18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1176</Words>
  <Application>Microsoft Office PowerPoint</Application>
  <PresentationFormat>와이드스크린</PresentationFormat>
  <Paragraphs>352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HY견고딕</vt:lpstr>
      <vt:lpstr>굴림</vt:lpstr>
      <vt:lpstr>맑은 고딕</vt:lpstr>
      <vt:lpstr>Arial</vt:lpstr>
      <vt:lpstr>Times New Roman</vt:lpstr>
      <vt:lpstr>Wingdings</vt:lpstr>
      <vt:lpstr>Office 테마</vt:lpstr>
      <vt:lpstr>비트맵 이미지</vt:lpstr>
      <vt:lpstr>9장 물리적 설계</vt:lpstr>
      <vt:lpstr>물리적 설계</vt:lpstr>
      <vt:lpstr>물리적 설계</vt:lpstr>
      <vt:lpstr>인덱스(INDEX)</vt:lpstr>
      <vt:lpstr>인덱스(INDEX)정의를 위해 알아두어야 할 사항</vt:lpstr>
      <vt:lpstr>인덱스(INDEX)정의를 위해 알아두어야 할 사항</vt:lpstr>
      <vt:lpstr>기본인덱스(INDEX)</vt:lpstr>
      <vt:lpstr>클러스터드 인덱스(Clustered index)</vt:lpstr>
      <vt:lpstr>PowerPoint 프레젠테이션</vt:lpstr>
      <vt:lpstr>PowerPoint 프레젠테이션</vt:lpstr>
      <vt:lpstr>PowerPoint 프레젠테이션</vt:lpstr>
      <vt:lpstr>넌 클러스터드 인덱스(Non Clustered index)</vt:lpstr>
      <vt:lpstr>PowerPoint 프레젠테이션</vt:lpstr>
      <vt:lpstr>PowerPoint 프레젠테이션</vt:lpstr>
      <vt:lpstr>PowerPoint 프레젠테이션</vt:lpstr>
      <vt:lpstr>다단계 인덱스</vt:lpstr>
      <vt:lpstr>역정규화(Denormalization)</vt:lpstr>
      <vt:lpstr>9장 마침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Mirim</cp:lastModifiedBy>
  <cp:revision>46</cp:revision>
  <dcterms:created xsi:type="dcterms:W3CDTF">2018-03-06T02:17:08Z</dcterms:created>
  <dcterms:modified xsi:type="dcterms:W3CDTF">2019-09-09T01:16:56Z</dcterms:modified>
</cp:coreProperties>
</file>