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92" r:id="rId3"/>
    <p:sldId id="293" r:id="rId4"/>
    <p:sldId id="294" r:id="rId5"/>
    <p:sldId id="295" r:id="rId6"/>
    <p:sldId id="296" r:id="rId7"/>
    <p:sldId id="297" r:id="rId8"/>
    <p:sldId id="318" r:id="rId9"/>
    <p:sldId id="299" r:id="rId10"/>
    <p:sldId id="298" r:id="rId11"/>
    <p:sldId id="300" r:id="rId12"/>
    <p:sldId id="302" r:id="rId13"/>
    <p:sldId id="303" r:id="rId14"/>
    <p:sldId id="319" r:id="rId15"/>
    <p:sldId id="320" r:id="rId16"/>
    <p:sldId id="321" r:id="rId17"/>
    <p:sldId id="322" r:id="rId18"/>
    <p:sldId id="323" r:id="rId19"/>
    <p:sldId id="315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6" r:id="rId28"/>
    <p:sldId id="317" r:id="rId29"/>
    <p:sldId id="312" r:id="rId30"/>
    <p:sldId id="313" r:id="rId31"/>
    <p:sldId id="304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1E214-2B8C-49A9-B99E-57B52F5543E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C92D-4D3F-4AFE-97AE-85B97BD6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3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0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7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44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6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D352-2190-428C-9DDF-A34225C798F6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6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0D4-28B3-476D-8874-D0BEDC1E9D38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236-10FF-4F4F-920B-E4AA2B390DED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4A89-3371-4E7F-AE90-3D12A07B38C1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5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AD0B-B493-4416-81A6-DD6F51B0C96F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0053-54DD-4382-82A8-37C3518AC83D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3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746-8646-4F4D-90D5-FEB1BBC9E288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1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8554-2716-40F4-8A4A-99E37A69B971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3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8F9D-634E-42C0-A80D-3E9BDE9241E1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5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165F-1064-44EE-9A4E-B47C2CA1CFB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4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3997-AF3F-4DF6-981D-8DEB80CF7CBA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CC49-2484-4994-B747-559798B6D583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5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정규화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(Normalization) 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9064" y="3602038"/>
            <a:ext cx="6858000" cy="1655762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미림정보과학고등학교</a:t>
            </a:r>
          </a:p>
          <a:p>
            <a:pPr algn="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3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학년 데이터베이스 프로그래밍 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20496"/>
              </p:ext>
            </p:extLst>
          </p:nvPr>
        </p:nvGraphicFramePr>
        <p:xfrm>
          <a:off x="1578116" y="2017351"/>
          <a:ext cx="57238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학번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성명</a:t>
                      </a:r>
                      <a:endParaRPr lang="ko-KR" alt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수강과목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김철수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정보통신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이철준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컴퓨터구조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990223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박태인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데이터베이스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972020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C++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981533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이영진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정보보호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961017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웹프로그래밍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962111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이철준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데이터베이스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77240" y="2017351"/>
            <a:ext cx="3488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/>
              <a:t>→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성명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수강과목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기본키</a:t>
            </a:r>
            <a:r>
              <a:rPr lang="en-US" altLang="ko-KR" dirty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완전 함수 종속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678347" y="188533"/>
            <a:ext cx="8948351" cy="905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18291" y="4801569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7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3400"/>
              </p:ext>
            </p:extLst>
          </p:nvPr>
        </p:nvGraphicFramePr>
        <p:xfrm>
          <a:off x="841269" y="1733265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32" y="1733265"/>
            <a:ext cx="3501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u="sng" dirty="0"/>
              <a:t>고객번호</a:t>
            </a:r>
            <a:r>
              <a:rPr lang="en-US" altLang="ko-KR" dirty="0"/>
              <a:t>, </a:t>
            </a:r>
            <a:r>
              <a:rPr lang="ko-KR" altLang="en-US" u="sng" dirty="0"/>
              <a:t>제품번호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주문량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기본키에</a:t>
            </a:r>
            <a:r>
              <a:rPr lang="ko-KR" altLang="en-US" dirty="0" smtClean="0"/>
              <a:t> 부분 함수 종속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96921" y="5565050"/>
            <a:ext cx="213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8713" y="1731600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9353" y="2062673"/>
            <a:ext cx="1444290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9080" y="2062672"/>
            <a:ext cx="1437503" cy="67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2022" y="2406212"/>
            <a:ext cx="2842055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49079" y="2406212"/>
            <a:ext cx="1437503" cy="324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3643" y="3080824"/>
            <a:ext cx="2850292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22965" y="3543333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96331" y="3543333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제품번호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1"/>
            <a:endCxn id="8" idx="3"/>
          </p:cNvCxnSpPr>
          <p:nvPr/>
        </p:nvCxnSpPr>
        <p:spPr>
          <a:xfrm flipH="1">
            <a:off x="3562635" y="3907789"/>
            <a:ext cx="133369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896331" y="2711051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고객번호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9424" y="2340035"/>
            <a:ext cx="2461779" cy="219645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46867" y="3075507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주문량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>
            <a:off x="6991203" y="3438262"/>
            <a:ext cx="1055664" cy="170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3087" y="1340528"/>
            <a:ext cx="340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다이어그램을 이용하여 표현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2965" y="5193668"/>
            <a:ext cx="826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주문량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조합 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종속됨을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종속됨을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 smtClean="0"/>
              <a:t>이행적 함수 종속</a:t>
            </a:r>
            <a:r>
              <a:rPr lang="en-US" altLang="ko-KR" sz="3200" b="1" dirty="0" smtClean="0"/>
              <a:t>(Transitive 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A, B, C </a:t>
            </a:r>
            <a:r>
              <a:rPr lang="ko-KR" altLang="en-US" dirty="0" smtClean="0"/>
              <a:t>세가지 속성 간의 종속이 </a:t>
            </a:r>
            <a:r>
              <a:rPr lang="en-US" altLang="ko-KR" dirty="0" smtClean="0"/>
              <a:t>A→B, B→C 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A→C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성립되는 경우를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알 수 있고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 수 있을 때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 수 있는 경우를 말한다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29442"/>
              </p:ext>
            </p:extLst>
          </p:nvPr>
        </p:nvGraphicFramePr>
        <p:xfrm>
          <a:off x="2228763" y="3263808"/>
          <a:ext cx="429286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05915" y="5705184"/>
            <a:ext cx="213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제품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5014" y="3263808"/>
            <a:ext cx="25571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제품명</a:t>
            </a:r>
            <a:r>
              <a:rPr lang="en-US" altLang="ko-KR" dirty="0"/>
              <a:t> → </a:t>
            </a:r>
            <a:r>
              <a:rPr lang="ko-KR" altLang="en-US" dirty="0" smtClean="0"/>
              <a:t>단가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제품번호</a:t>
            </a:r>
            <a:r>
              <a:rPr lang="en-US" altLang="ko-KR" dirty="0"/>
              <a:t> → </a:t>
            </a:r>
            <a:r>
              <a:rPr lang="ko-KR" altLang="en-US" dirty="0" smtClean="0"/>
              <a:t>단가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이행적 함수 종속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249640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49639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80006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10372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10372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재귀적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Reflecive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X ⊇ Y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 → Y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부가성</a:t>
            </a:r>
            <a:r>
              <a:rPr lang="en-US" altLang="ko-KR" dirty="0" smtClean="0"/>
              <a:t>(Augmentation)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/>
              <a:t>이면 </a:t>
            </a:r>
            <a:r>
              <a:rPr lang="en-US" altLang="ko-KR" dirty="0" smtClean="0"/>
              <a:t>XZ </a:t>
            </a:r>
            <a:r>
              <a:rPr lang="en-US" altLang="ko-KR" dirty="0"/>
              <a:t>→</a:t>
            </a:r>
            <a:r>
              <a:rPr lang="en-US" altLang="ko-KR" dirty="0" smtClean="0"/>
              <a:t> 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이행성</a:t>
            </a:r>
            <a:r>
              <a:rPr lang="en-US" altLang="ko-KR" dirty="0" smtClean="0"/>
              <a:t>(Transitive)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Y → Z 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 smtClean="0"/>
              <a:t>(Decomposition)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이면 </a:t>
            </a:r>
            <a:r>
              <a:rPr lang="en-US" altLang="ko-KR" dirty="0" smtClean="0"/>
              <a:t>X </a:t>
            </a:r>
            <a:r>
              <a:rPr lang="en-US" altLang="ko-KR" dirty="0"/>
              <a:t>→ </a:t>
            </a:r>
            <a:r>
              <a:rPr lang="en-US" altLang="ko-KR" dirty="0" smtClean="0"/>
              <a:t>Y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5 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(Union)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</a:t>
            </a:r>
            <a:r>
              <a:rPr lang="en-US" altLang="ko-KR" dirty="0"/>
              <a:t>X → Y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smtClean="0"/>
              <a:t>X </a:t>
            </a:r>
            <a:r>
              <a:rPr lang="en-US" altLang="ko-KR" dirty="0"/>
              <a:t>→ Z </a:t>
            </a:r>
            <a:r>
              <a:rPr lang="ko-KR" altLang="en-US" dirty="0"/>
              <a:t>이면  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의사 </a:t>
            </a:r>
            <a:r>
              <a:rPr lang="ko-KR" altLang="en-US" dirty="0" err="1" smtClean="0"/>
              <a:t>이행성</a:t>
            </a:r>
            <a:r>
              <a:rPr lang="en-US" altLang="ko-KR" dirty="0" smtClean="0"/>
              <a:t>(Pseudo-transitive)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WY → Z 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WX </a:t>
            </a:r>
            <a:r>
              <a:rPr lang="en-US" altLang="ko-KR" dirty="0"/>
              <a:t>→</a:t>
            </a:r>
            <a:r>
              <a:rPr lang="en-US" altLang="ko-KR" dirty="0" smtClean="0"/>
              <a:t>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 smtClean="0"/>
              <a:t>(Decomposition)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이면 </a:t>
            </a:r>
            <a:r>
              <a:rPr lang="en-US" altLang="ko-KR" dirty="0" smtClean="0"/>
              <a:t>X </a:t>
            </a:r>
            <a:r>
              <a:rPr lang="en-US" altLang="ko-KR" dirty="0"/>
              <a:t>→ </a:t>
            </a:r>
            <a:r>
              <a:rPr lang="en-US" altLang="ko-KR" dirty="0" smtClean="0"/>
              <a:t>Y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YZ(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YZ ⊇ Y</a:t>
            </a:r>
            <a:r>
              <a:rPr lang="ko-KR" altLang="en-US" dirty="0" smtClean="0"/>
              <a:t>이므로 규칙</a:t>
            </a:r>
            <a:r>
              <a:rPr lang="en-US" altLang="ko-KR" dirty="0" smtClean="0"/>
              <a:t>1(</a:t>
            </a:r>
            <a:r>
              <a:rPr lang="ko-KR" altLang="en-US" dirty="0" err="1" smtClean="0"/>
              <a:t>재귀성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의하여 </a:t>
            </a:r>
            <a:r>
              <a:rPr lang="en-US" altLang="ko-KR" dirty="0" smtClean="0"/>
              <a:t>YZ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규칙 </a:t>
            </a:r>
            <a:r>
              <a:rPr lang="en-US" altLang="ko-KR" dirty="0" smtClean="0"/>
              <a:t>3(</a:t>
            </a:r>
            <a:r>
              <a:rPr lang="ko-KR" altLang="en-US" dirty="0" smtClean="0"/>
              <a:t>이행적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 smtClean="0"/>
              <a:t>X</a:t>
            </a:r>
            <a:r>
              <a:rPr lang="en-US" altLang="ko-KR" dirty="0"/>
              <a:t> → </a:t>
            </a:r>
            <a:r>
              <a:rPr lang="en-US" altLang="ko-KR" dirty="0" smtClean="0"/>
              <a:t>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규칙 </a:t>
            </a:r>
            <a:r>
              <a:rPr lang="en-US" altLang="ko-KR" dirty="0"/>
              <a:t>5 </a:t>
            </a:r>
            <a:r>
              <a:rPr lang="ko-KR" altLang="en-US" dirty="0"/>
              <a:t>합집합</a:t>
            </a:r>
            <a:r>
              <a:rPr lang="en-US" altLang="ko-KR" dirty="0"/>
              <a:t>(Union)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/>
              <a:t>			X → Y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smtClean="0"/>
              <a:t>X </a:t>
            </a:r>
            <a:r>
              <a:rPr lang="en-US" altLang="ko-KR" dirty="0"/>
              <a:t>→ Z </a:t>
            </a:r>
            <a:r>
              <a:rPr lang="ko-KR" altLang="en-US" dirty="0"/>
              <a:t>이면  </a:t>
            </a:r>
            <a:r>
              <a:rPr lang="en-US" altLang="ko-KR" dirty="0"/>
              <a:t>X → 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FontTx/>
              <a:buAutoNum type="arabicPeriod"/>
            </a:pPr>
            <a:r>
              <a:rPr lang="en-US" altLang="ko-KR" dirty="0"/>
              <a:t>X</a:t>
            </a:r>
            <a:r>
              <a:rPr lang="en-US" altLang="ko-KR" dirty="0" smtClean="0"/>
              <a:t> </a:t>
            </a:r>
            <a:r>
              <a:rPr lang="en-US" altLang="ko-KR" dirty="0"/>
              <a:t>→ </a:t>
            </a:r>
            <a:r>
              <a:rPr lang="en-US" altLang="ko-KR" dirty="0" smtClean="0"/>
              <a:t>Z </a:t>
            </a:r>
            <a:r>
              <a:rPr lang="en-US" altLang="ko-KR" dirty="0"/>
              <a:t>(</a:t>
            </a:r>
            <a:r>
              <a:rPr lang="ko-KR" altLang="en-US" dirty="0"/>
              <a:t>주어진 함수적 종속성</a:t>
            </a:r>
            <a:r>
              <a:rPr lang="en-US" altLang="ko-KR" dirty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부가성</a:t>
            </a:r>
            <a:r>
              <a:rPr lang="ko-KR" altLang="en-US" dirty="0" smtClean="0"/>
              <a:t> 규칙 적용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XY(XX = X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2(</a:t>
            </a:r>
            <a:r>
              <a:rPr lang="ko-KR" altLang="en-US" dirty="0" err="1"/>
              <a:t>부가성</a:t>
            </a:r>
            <a:r>
              <a:rPr lang="ko-KR" altLang="en-US" dirty="0"/>
              <a:t> 규칙 적용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XY → YZ</a:t>
            </a:r>
          </a:p>
          <a:p>
            <a:pPr marL="1714500" lvl="3" indent="-342900">
              <a:lnSpc>
                <a:spcPct val="200000"/>
              </a:lnSpc>
              <a:buFontTx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3(</a:t>
            </a:r>
            <a:r>
              <a:rPr lang="ko-KR" altLang="en-US" dirty="0" err="1" smtClean="0"/>
              <a:t>이행성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/>
              <a:t>X → YZ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규칙 </a:t>
            </a:r>
            <a:r>
              <a:rPr lang="en-US" altLang="ko-KR" dirty="0"/>
              <a:t>6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이행성</a:t>
            </a:r>
            <a:r>
              <a:rPr lang="en-US" altLang="ko-KR" dirty="0"/>
              <a:t>(Pseudo-transitive)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/>
              <a:t>			X → Y </a:t>
            </a:r>
            <a:r>
              <a:rPr lang="ko-KR" altLang="en-US" dirty="0"/>
              <a:t>이고</a:t>
            </a:r>
            <a:r>
              <a:rPr lang="en-US" altLang="ko-KR" dirty="0"/>
              <a:t>, WY → Z </a:t>
            </a:r>
            <a:r>
              <a:rPr lang="ko-KR" altLang="en-US" dirty="0"/>
              <a:t>이면  </a:t>
            </a:r>
            <a:r>
              <a:rPr lang="en-US" altLang="ko-KR" dirty="0"/>
              <a:t>WX →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/>
              <a:t>WY → </a:t>
            </a:r>
            <a:r>
              <a:rPr lang="en-US" altLang="ko-KR" dirty="0" smtClean="0"/>
              <a:t>Z </a:t>
            </a:r>
            <a:r>
              <a:rPr lang="en-US" altLang="ko-KR" dirty="0"/>
              <a:t>(</a:t>
            </a:r>
            <a:r>
              <a:rPr lang="ko-KR" altLang="en-US" dirty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 규칙 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부가성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WX </a:t>
            </a:r>
            <a:r>
              <a:rPr lang="en-US" altLang="ko-KR" dirty="0"/>
              <a:t>→</a:t>
            </a:r>
            <a:r>
              <a:rPr lang="en-US" altLang="ko-KR" dirty="0" smtClean="0"/>
              <a:t> WY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3(</a:t>
            </a:r>
            <a:r>
              <a:rPr lang="ko-KR" altLang="en-US" dirty="0" err="1" smtClean="0"/>
              <a:t>이행성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 smtClean="0"/>
              <a:t>WX → Z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정규화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(Normalization) 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정규화</a:t>
            </a:r>
            <a:r>
              <a:rPr lang="en-US" altLang="ko-KR" sz="3200" b="1" dirty="0" smtClean="0"/>
              <a:t>(Normalization) 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288" y="1747860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논리적 설계 단계에서 발생할 수 있는 종속으로 인한 이상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현상의 문제점을 해결 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속성들간의 종속 관계를 분석하여 여러 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분해하는 과정을 말한다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정규화된 결과를 정규형이라고 하며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BCNF,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5</a:t>
            </a:r>
            <a:r>
              <a:rPr lang="ko-KR" altLang="en-US" dirty="0" smtClean="0"/>
              <a:t>정규형 등이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정규화는 </a:t>
            </a:r>
            <a:r>
              <a:rPr lang="ko-KR" altLang="en-US" b="1" dirty="0">
                <a:solidFill>
                  <a:srgbClr val="FF0000"/>
                </a:solidFill>
              </a:rPr>
              <a:t>단계적으로 실시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정규화 </a:t>
            </a:r>
            <a:r>
              <a:rPr lang="en-US" altLang="ko-KR" dirty="0"/>
              <a:t>→ 2</a:t>
            </a:r>
            <a:r>
              <a:rPr lang="ko-KR" altLang="en-US" dirty="0"/>
              <a:t>정규화 </a:t>
            </a:r>
            <a:r>
              <a:rPr lang="en-US" altLang="ko-KR" dirty="0"/>
              <a:t>→ 3</a:t>
            </a:r>
            <a:r>
              <a:rPr lang="ko-KR" altLang="en-US" dirty="0"/>
              <a:t>정규화순으로 </a:t>
            </a:r>
            <a:r>
              <a:rPr lang="ko-KR" altLang="en-US" b="1" dirty="0"/>
              <a:t>순서대로 진행</a:t>
            </a:r>
            <a:r>
              <a:rPr lang="en-US" altLang="ko-KR" dirty="0"/>
              <a:t>, 1</a:t>
            </a:r>
            <a:r>
              <a:rPr lang="ko-KR" altLang="en-US" dirty="0"/>
              <a:t>정규화에서 바로 </a:t>
            </a:r>
            <a:r>
              <a:rPr lang="en-US" altLang="ko-KR" dirty="0"/>
              <a:t>3</a:t>
            </a:r>
            <a:r>
              <a:rPr lang="ko-KR" altLang="en-US" dirty="0"/>
              <a:t>정규화로 뛰어넘을 수 없음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/>
              <a:t>1NF (First </a:t>
            </a:r>
            <a:r>
              <a:rPr lang="en-US" altLang="ko-KR" sz="1800" b="1" dirty="0"/>
              <a:t>Normal </a:t>
            </a:r>
            <a:r>
              <a:rPr lang="en-US" altLang="ko-KR" sz="1800" b="1" dirty="0" smtClean="0"/>
              <a:t>Form)</a:t>
            </a:r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한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모든 도메인이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원자값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Automic</a:t>
            </a:r>
            <a:r>
              <a:rPr lang="en-US" altLang="ko-KR" sz="1800" b="1" dirty="0" smtClean="0"/>
              <a:t> Value)</a:t>
            </a:r>
            <a:r>
              <a:rPr lang="ko-KR" altLang="en-US" sz="1800" dirty="0" smtClean="0"/>
              <a:t>만으로 구성되도록 하는 정규형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sz="1800" b="1" dirty="0" smtClean="0"/>
              <a:t>*</a:t>
            </a:r>
            <a:r>
              <a:rPr lang="ko-KR" altLang="en-US" sz="1800" b="1" dirty="0" err="1" smtClean="0"/>
              <a:t>다치</a:t>
            </a:r>
            <a:r>
              <a:rPr lang="en-US" altLang="ko-KR" sz="1800" b="1" dirty="0" smtClean="0"/>
              <a:t>(multi-valued)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한 가지를 초과하는 값을 가진 속성 제거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핸드폰 번호나 </a:t>
            </a:r>
            <a:r>
              <a:rPr lang="ko-KR" altLang="en-US" sz="1800" dirty="0" err="1" smtClean="0"/>
              <a:t>이메일의</a:t>
            </a:r>
            <a:r>
              <a:rPr lang="ko-KR" altLang="en-US" sz="1800" dirty="0" smtClean="0"/>
              <a:t> 경우 </a:t>
            </a:r>
            <a:r>
              <a:rPr lang="ko-KR" altLang="en-US" sz="1800" dirty="0" err="1" smtClean="0"/>
              <a:t>컴마</a:t>
            </a:r>
            <a:r>
              <a:rPr lang="en-US" altLang="ko-KR" sz="1800" dirty="0" smtClean="0"/>
              <a:t>(,)</a:t>
            </a:r>
            <a:r>
              <a:rPr lang="ko-KR" altLang="en-US" sz="1800" dirty="0" smtClean="0"/>
              <a:t>를 사용하여 여러 값을 입력하면 안 됨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800" b="1" dirty="0" smtClean="0"/>
              <a:t>합성</a:t>
            </a:r>
            <a:r>
              <a:rPr lang="en-US" altLang="ko-KR" sz="1800" b="1" dirty="0" smtClean="0"/>
              <a:t>(composite)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속성을 분할할 수 있을 때까지 분할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이름을 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중간 이름으로 나누어서 저장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테이블에 </a:t>
            </a:r>
            <a:r>
              <a:rPr lang="ko-KR" altLang="en-US" sz="1800" b="1" dirty="0" err="1" smtClean="0"/>
              <a:t>기본키를</a:t>
            </a:r>
            <a:r>
              <a:rPr lang="ko-KR" altLang="en-US" sz="1800" b="1" dirty="0" smtClean="0"/>
              <a:t> 부여</a:t>
            </a:r>
            <a:r>
              <a:rPr lang="ko-KR" altLang="en-US" sz="1800" dirty="0" smtClean="0"/>
              <a:t>해야 함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6913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- 1NF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7730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/>
              <a:t>1NF (First </a:t>
            </a:r>
            <a:r>
              <a:rPr lang="en-US" altLang="ko-KR" sz="1800" b="1" dirty="0"/>
              <a:t>Normal </a:t>
            </a:r>
            <a:r>
              <a:rPr lang="en-US" altLang="ko-KR" sz="1800" b="1" dirty="0" smtClean="0"/>
              <a:t>Form)</a:t>
            </a:r>
            <a:endParaRPr lang="en-US" altLang="ko-KR" sz="16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0637"/>
              </p:ext>
            </p:extLst>
          </p:nvPr>
        </p:nvGraphicFramePr>
        <p:xfrm>
          <a:off x="2073189" y="1613628"/>
          <a:ext cx="8128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회원번호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성명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연락처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수강과목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수강료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10010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이순신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123-4567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POP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20020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강감찬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234-1122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펜 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20030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321-4321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71863"/>
              </p:ext>
            </p:extLst>
          </p:nvPr>
        </p:nvGraphicFramePr>
        <p:xfrm>
          <a:off x="838200" y="4473145"/>
          <a:ext cx="5415006" cy="15389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회원번호</a:t>
                      </a:r>
                      <a:endParaRPr lang="ko-KR" altLang="en-US" u="sng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성명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연락처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10010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이순신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123-4567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20020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강감찬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234-1122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20030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321-4321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38832"/>
              </p:ext>
            </p:extLst>
          </p:nvPr>
        </p:nvGraphicFramePr>
        <p:xfrm>
          <a:off x="7641968" y="4411533"/>
          <a:ext cx="3273168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6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수강과목</a:t>
                      </a:r>
                      <a:endParaRPr lang="ko-KR" altLang="en-US" u="sng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수강료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POP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펜 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50,000</a:t>
                      </a:r>
                      <a:endParaRPr lang="ko-KR" altLang="en-US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아래쪽 화살표 1"/>
          <p:cNvSpPr/>
          <p:nvPr/>
        </p:nvSpPr>
        <p:spPr>
          <a:xfrm rot="2193998">
            <a:off x="5329881" y="4044778"/>
            <a:ext cx="345989" cy="354227"/>
          </a:xfrm>
          <a:prstGeom prst="downArrow">
            <a:avLst>
              <a:gd name="adj1" fmla="val 4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9512106">
            <a:off x="7615880" y="4036540"/>
            <a:ext cx="345989" cy="354227"/>
          </a:xfrm>
          <a:prstGeom prst="downArrow">
            <a:avLst>
              <a:gd name="adj1" fmla="val 4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44497" y="1613628"/>
            <a:ext cx="3245708" cy="223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80053" y="1613628"/>
            <a:ext cx="4864444" cy="223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036321"/>
            <a:ext cx="10515600" cy="16453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2NF (Second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정규형을 만족하면서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모든 속성이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완전 함수 종속</a:t>
            </a:r>
            <a:r>
              <a:rPr lang="ko-KR" altLang="en-US" sz="1800" dirty="0" smtClean="0"/>
              <a:t>되도록 분해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err="1" smtClean="0"/>
              <a:t>릴레이션에</a:t>
            </a:r>
            <a:r>
              <a:rPr lang="ko-KR" altLang="en-US" sz="1800" dirty="0" smtClean="0"/>
              <a:t> 존재하는 </a:t>
            </a:r>
            <a:r>
              <a:rPr lang="ko-KR" altLang="en-US" sz="1800" b="1" dirty="0" smtClean="0"/>
              <a:t>부분 함수 종속</a:t>
            </a:r>
            <a:r>
              <a:rPr lang="ko-KR" altLang="en-US" sz="1800" dirty="0" smtClean="0"/>
              <a:t>을 제거</a:t>
            </a:r>
            <a:endParaRPr lang="en-US" altLang="ko-KR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69911"/>
              </p:ext>
            </p:extLst>
          </p:nvPr>
        </p:nvGraphicFramePr>
        <p:xfrm>
          <a:off x="3656429" y="2681655"/>
          <a:ext cx="57238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18350" y="6486806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7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932"/>
              </p:ext>
            </p:extLst>
          </p:nvPr>
        </p:nvGraphicFramePr>
        <p:xfrm>
          <a:off x="1302027" y="2058625"/>
          <a:ext cx="57238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2203" y="1547446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036321"/>
            <a:ext cx="10515600" cy="511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2NF (Second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0708" y="2066247"/>
            <a:ext cx="4185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) → </a:t>
            </a:r>
            <a:r>
              <a:rPr lang="ko-KR" altLang="en-US" dirty="0" smtClean="0"/>
              <a:t>주문량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기본 키에 완전함수 종속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제품명은 제품번호에 부분 함수 종속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2027" y="2386292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89528" y="2390816"/>
            <a:ext cx="1418563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02027" y="2058571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35272" y="273175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0990"/>
              </p:ext>
            </p:extLst>
          </p:nvPr>
        </p:nvGraphicFramePr>
        <p:xfrm>
          <a:off x="1944076" y="2001919"/>
          <a:ext cx="3445608" cy="4079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고객번호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주문량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23260" y="389654"/>
            <a:ext cx="37957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주문량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주문량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0862" y="1597351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0258" y="1589983"/>
            <a:ext cx="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54608"/>
              </p:ext>
            </p:extLst>
          </p:nvPr>
        </p:nvGraphicFramePr>
        <p:xfrm>
          <a:off x="7649797" y="1959315"/>
          <a:ext cx="2297072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2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3NF (Third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정규형을 만족하고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속성들 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이행적 함수 종속</a:t>
            </a:r>
            <a:r>
              <a:rPr lang="ko-KR" altLang="en-US" sz="1800" b="1" dirty="0" smtClean="0"/>
              <a:t> </a:t>
            </a:r>
            <a:r>
              <a:rPr lang="ko-KR" altLang="en-US" sz="1800" dirty="0" smtClean="0"/>
              <a:t>관계를 분해하여 비이행적 함수종속이 되도록 분해하는 과정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유도 속성</a:t>
            </a:r>
            <a:r>
              <a:rPr lang="en-US" altLang="ko-KR" sz="1800" dirty="0" smtClean="0"/>
              <a:t>(derived attribute)</a:t>
            </a:r>
            <a:r>
              <a:rPr lang="ko-KR" altLang="en-US" sz="1800" dirty="0" smtClean="0"/>
              <a:t>을 제거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6395"/>
              </p:ext>
            </p:extLst>
          </p:nvPr>
        </p:nvGraphicFramePr>
        <p:xfrm>
          <a:off x="1267071" y="3594752"/>
          <a:ext cx="48084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담당교수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이찬성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93277" y="3139070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1431" y="3508402"/>
            <a:ext cx="4185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전공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전공</a:t>
            </a:r>
            <a:r>
              <a:rPr lang="en-US" altLang="ko-KR" dirty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이행적 함수 종속 관계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67071" y="3958738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71667" y="3958737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1667" y="4342581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7071" y="4706566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70889" y="4342582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70889" y="4697342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45936"/>
              </p:ext>
            </p:extLst>
          </p:nvPr>
        </p:nvGraphicFramePr>
        <p:xfrm>
          <a:off x="1574803" y="2297966"/>
          <a:ext cx="320561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0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96186"/>
              </p:ext>
            </p:extLst>
          </p:nvPr>
        </p:nvGraphicFramePr>
        <p:xfrm>
          <a:off x="6727094" y="2258455"/>
          <a:ext cx="320561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0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전공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담당교수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이찬성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05357" y="1889123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9192" y="184084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5523" y="661473"/>
            <a:ext cx="23036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전공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9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BCNF (Boyce-</a:t>
            </a:r>
            <a:r>
              <a:rPr lang="en-US" altLang="ko-KR" sz="1800" b="1" dirty="0" err="1" smtClean="0"/>
              <a:t>Codd</a:t>
            </a:r>
            <a:r>
              <a:rPr lang="en-US" altLang="ko-KR" sz="1800" b="1" dirty="0" smtClean="0"/>
              <a:t> Normal </a:t>
            </a:r>
            <a:r>
              <a:rPr lang="en-US" altLang="ko-KR" sz="1800" b="1" dirty="0"/>
              <a:t>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정규형을 만족하면서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릴레이션에서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모든 결정자가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되도록</a:t>
            </a:r>
            <a:r>
              <a:rPr lang="ko-KR" altLang="en-US" sz="1800" dirty="0" smtClean="0"/>
              <a:t> 하는 과정</a:t>
            </a:r>
            <a:endParaRPr lang="en-US" altLang="ko-KR" sz="18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b="1" dirty="0" smtClean="0"/>
              <a:t>강한 제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정규형</a:t>
            </a:r>
            <a:r>
              <a:rPr lang="ko-KR" altLang="en-US" sz="1800" dirty="0" smtClean="0"/>
              <a:t>이라고도 </a:t>
            </a:r>
            <a:r>
              <a:rPr lang="ko-KR" altLang="en-US" sz="1800" dirty="0" err="1" smtClean="0"/>
              <a:t>불리움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보이스</a:t>
            </a:r>
            <a:r>
              <a:rPr lang="en-US" altLang="ko-KR" sz="1600" dirty="0"/>
              <a:t>-</a:t>
            </a:r>
            <a:r>
              <a:rPr lang="ko-KR" altLang="en-US" sz="1600" dirty="0"/>
              <a:t>코드 정규형</a:t>
            </a:r>
            <a:r>
              <a:rPr lang="en-US" altLang="ko-KR" sz="1600" dirty="0"/>
              <a:t> → </a:t>
            </a:r>
            <a:r>
              <a:rPr lang="ko-KR" altLang="en-US" sz="1600" dirty="0"/>
              <a:t>제</a:t>
            </a:r>
            <a:r>
              <a:rPr lang="en-US" altLang="ko-KR" sz="1600" dirty="0"/>
              <a:t>3</a:t>
            </a:r>
            <a:r>
              <a:rPr lang="ko-KR" altLang="en-US" sz="1600" dirty="0"/>
              <a:t>정규형이지만 그 </a:t>
            </a:r>
            <a:r>
              <a:rPr lang="ko-KR" altLang="en-US" sz="1600" b="1" dirty="0"/>
              <a:t>역의 관계는 성립하지 않음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00016" y="3225473"/>
          <a:ext cx="44655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수강과목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김선주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이태선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9364" y="2821108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1431" y="3508402"/>
            <a:ext cx="4185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강사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강사</a:t>
            </a:r>
            <a:r>
              <a:rPr lang="en-US" altLang="ko-KR" dirty="0" smtClean="0"/>
              <a:t> → </a:t>
            </a:r>
            <a:r>
              <a:rPr lang="ko-KR" altLang="en-US" dirty="0" smtClean="0"/>
              <a:t>수강과목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강사는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1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14416" y="2469471"/>
          <a:ext cx="29770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수강과목</a:t>
                      </a:r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3763" y="2065106"/>
            <a:ext cx="13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회원등록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283937" y="2469471"/>
          <a:ext cx="33283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강사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이태선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287" y="206510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1692" y="1125415"/>
            <a:ext cx="38686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강사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강사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담당과목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80526"/>
              </p:ext>
            </p:extLst>
          </p:nvPr>
        </p:nvGraphicFramePr>
        <p:xfrm>
          <a:off x="1077547" y="1759138"/>
          <a:ext cx="46005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부품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부품생산공장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7547" y="1313584"/>
            <a:ext cx="11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사용부품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0599" y="1682916"/>
            <a:ext cx="4185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부품생산공장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부품생산공장</a:t>
            </a:r>
            <a:r>
              <a:rPr lang="en-US" altLang="ko-KR" dirty="0" smtClean="0"/>
              <a:t> → </a:t>
            </a:r>
            <a:r>
              <a:rPr lang="ko-KR" altLang="en-US" dirty="0" smtClean="0"/>
              <a:t>부품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부품생산공장은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9538" y="30386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이상</a:t>
            </a:r>
            <a:r>
              <a:rPr lang="en-US" altLang="ko-KR" sz="3200" b="1" dirty="0" smtClean="0"/>
              <a:t>(Anomaly)</a:t>
            </a:r>
            <a:r>
              <a:rPr lang="ko-KR" altLang="en-US" sz="3200" b="1" dirty="0" smtClean="0"/>
              <a:t>과 함수적 종속</a:t>
            </a:r>
            <a:r>
              <a:rPr lang="en-US" altLang="ko-KR" sz="3200" b="1" dirty="0" smtClean="0"/>
              <a:t> 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692" y="1209297"/>
            <a:ext cx="106840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데이터베이스의 논리적 설계 시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많은 속성들이 존재하여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중복과 종속으로 인해 발생되는 문제점을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종</a:t>
            </a:r>
            <a:r>
              <a:rPr lang="ko-KR" altLang="en-US" dirty="0" smtClean="0"/>
              <a:t>류로 삭제이상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 이상이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14938"/>
              </p:ext>
            </p:extLst>
          </p:nvPr>
        </p:nvGraphicFramePr>
        <p:xfrm>
          <a:off x="2575136" y="2922872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0788" y="2587692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8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49634"/>
              </p:ext>
            </p:extLst>
          </p:nvPr>
        </p:nvGraphicFramePr>
        <p:xfrm>
          <a:off x="2014416" y="2469471"/>
          <a:ext cx="31342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부품생산공장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3763" y="2065106"/>
            <a:ext cx="13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2014"/>
              </p:ext>
            </p:extLst>
          </p:nvPr>
        </p:nvGraphicFramePr>
        <p:xfrm>
          <a:off x="7283937" y="2469471"/>
          <a:ext cx="33283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부품생산공장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287" y="206510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1692" y="1125415"/>
            <a:ext cx="38686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부품생산공장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공장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부품생산공장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0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Franklin Gothic Medium" panose="020B0603020102020204" pitchFamily="34" charset="0"/>
              </a:rPr>
              <a:t>오늘은 요기까지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삭제 이상</a:t>
            </a:r>
            <a:r>
              <a:rPr lang="en-US" altLang="ko-KR" sz="3200" b="1" dirty="0" smtClean="0"/>
              <a:t>(Deletion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테이블에서 하나의 자료를 삭제하고자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원하지 않는 자료까지 함께 삭제가 이루어져 발생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5134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75134" y="2008473"/>
            <a:ext cx="2845363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20497" y="5376366"/>
            <a:ext cx="1433384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00206" y="5841785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5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삽입 이상</a:t>
            </a:r>
            <a:r>
              <a:rPr lang="en-US" altLang="ko-KR" sz="3200" b="1" dirty="0" smtClean="0"/>
              <a:t>(Insertion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단위로 이루어지는 삽입 과정에서 원하지 않는 자료가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삽입 되거나 삽입 되지 않는 경우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76735" y="2023389"/>
            <a:ext cx="3031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단가를 삽입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기본키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가 포함 되지 않아 삽입이 불가능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97915"/>
              </p:ext>
            </p:extLst>
          </p:nvPr>
        </p:nvGraphicFramePr>
        <p:xfrm>
          <a:off x="8476735" y="2023389"/>
          <a:ext cx="307775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갱신 이상</a:t>
            </a:r>
            <a:r>
              <a:rPr lang="en-US" altLang="ko-KR" sz="3200" b="1" dirty="0" smtClean="0"/>
              <a:t>(Update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자료를 갱신하는 과정에서 정확하지 않거나 일부의 </a:t>
            </a:r>
            <a:r>
              <a:rPr lang="ko-KR" altLang="en-US" dirty="0" err="1" smtClean="0"/>
              <a:t>튜플만</a:t>
            </a:r>
            <a:r>
              <a:rPr lang="ko-KR" altLang="en-US" dirty="0" smtClean="0"/>
              <a:t> 갱신되어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정보가 모호 해지거나 일관성이 없어지는 현상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46077" y="2819797"/>
            <a:ext cx="3945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 제품의 가격을 </a:t>
            </a:r>
            <a:r>
              <a:rPr lang="en-US" altLang="ko-KR" dirty="0" smtClean="0"/>
              <a:t>5,000</a:t>
            </a:r>
            <a:r>
              <a:rPr lang="ko-KR" altLang="en-US" dirty="0" smtClean="0"/>
              <a:t>원으로 변경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마우스가 포함된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한곳만 변경하면 정보의 불일치 발생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876713" y="369933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76713" y="5012540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76713" y="469794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7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함수적 종속성</a:t>
            </a:r>
            <a:r>
              <a:rPr lang="en-US" altLang="ko-KR" sz="3200" b="1" dirty="0" smtClean="0"/>
              <a:t>(Functional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u="sng" dirty="0" smtClean="0"/>
              <a:t>종속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값을 알면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값을 알 수 있거나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값에 따라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값이 달라지는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에 함수적 종속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이다 라고 하고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A→B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표기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종속되어 있을 경우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결정자</a:t>
            </a:r>
            <a:r>
              <a:rPr lang="en-US" altLang="ko-KR" dirty="0" smtClean="0"/>
              <a:t>’, 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종속자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종속의 종류는 </a:t>
            </a:r>
            <a:r>
              <a:rPr lang="ko-KR" altLang="en-US" dirty="0" smtClean="0">
                <a:solidFill>
                  <a:srgbClr val="FF0000"/>
                </a:solidFill>
              </a:rPr>
              <a:t>완전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부분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이행적 함수 종속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021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107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10" idx="1"/>
          </p:cNvCxnSpPr>
          <p:nvPr/>
        </p:nvCxnSpPr>
        <p:spPr>
          <a:xfrm>
            <a:off x="5309313" y="3241338"/>
            <a:ext cx="1031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함수적 종속성</a:t>
            </a:r>
            <a:r>
              <a:rPr lang="en-US" altLang="ko-KR" sz="3200" b="1" dirty="0" smtClean="0"/>
              <a:t>(Functional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16701"/>
              </p:ext>
            </p:extLst>
          </p:nvPr>
        </p:nvGraphicFramePr>
        <p:xfrm>
          <a:off x="1604207" y="1619708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학과명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200924141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이형섭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1990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200910554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1990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전기전자과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200930032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황연성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1989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28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경영학과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5731" y="3253027"/>
            <a:ext cx="2209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/>
              <a:t>→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/>
              <a:t>학번 </a:t>
            </a:r>
            <a:r>
              <a:rPr lang="en-US" altLang="ko-KR" dirty="0"/>
              <a:t>→ </a:t>
            </a:r>
            <a:r>
              <a:rPr lang="ko-KR" altLang="en-US" dirty="0" err="1" smtClean="0"/>
              <a:t>학과명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449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0" y="1784397"/>
            <a:ext cx="106895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완전 함수 종속</a:t>
            </a:r>
            <a:r>
              <a:rPr lang="en-US" altLang="ko-KR" dirty="0" smtClean="0"/>
              <a:t>(Full Functional Dependency)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한 속성이 오직 기본 키에만 종속이 되는 경우를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부분 함수 종속</a:t>
            </a:r>
            <a:r>
              <a:rPr lang="en-US" altLang="ko-KR" dirty="0" smtClean="0"/>
              <a:t>(Partial Functional Dependency)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한 속성이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다른 속성에 종속이 되거나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합성키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슈퍼키를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구성된 경우 이중 일부 속성에 종속이 되는 경우를 말한다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1690</Words>
  <Application>Microsoft Office PowerPoint</Application>
  <PresentationFormat>와이드스크린</PresentationFormat>
  <Paragraphs>879</Paragraphs>
  <Slides>31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HY강B</vt:lpstr>
      <vt:lpstr>HY견고딕</vt:lpstr>
      <vt:lpstr>HY수평선B</vt:lpstr>
      <vt:lpstr>나눔바른고딕</vt:lpstr>
      <vt:lpstr>맑은 고딕</vt:lpstr>
      <vt:lpstr>Arial</vt:lpstr>
      <vt:lpstr>Franklin Gothic Medium</vt:lpstr>
      <vt:lpstr>Wingdings</vt:lpstr>
      <vt:lpstr>Office 테마</vt:lpstr>
      <vt:lpstr>정규화 (Normalization) </vt:lpstr>
      <vt:lpstr>정규화(Normalization) </vt:lpstr>
      <vt:lpstr>이상(Anomaly)과 함수적 종속 </vt:lpstr>
      <vt:lpstr>삭제 이상(Deletion Anomaly)</vt:lpstr>
      <vt:lpstr>삽입 이상(Insertion Anomaly)</vt:lpstr>
      <vt:lpstr>갱신 이상(Update Anomaly)</vt:lpstr>
      <vt:lpstr>함수적 종속성(Functional Dependency)</vt:lpstr>
      <vt:lpstr>함수적 종속성(Functional Dependency)</vt:lpstr>
      <vt:lpstr>완전 함수 종속과 부분 함수 종속</vt:lpstr>
      <vt:lpstr>PowerPoint 프레젠테이션</vt:lpstr>
      <vt:lpstr>완전 함수 종속과 부분 함수 종속</vt:lpstr>
      <vt:lpstr>완전 함수 종속과 부분 함수 종속</vt:lpstr>
      <vt:lpstr>이행적 함수 종속(Transitive Functional Dependency)</vt:lpstr>
      <vt:lpstr>암스트롱 추론규칙(Armstrong’s Inference Rule)</vt:lpstr>
      <vt:lpstr>암스트롱 추론규칙(Armstrong’s Inference Rule)</vt:lpstr>
      <vt:lpstr>암스트롱 추론규칙(Armstrong’s Inference Rule)</vt:lpstr>
      <vt:lpstr>암스트롱 추론규칙(Armstrong’s Inference Rule)</vt:lpstr>
      <vt:lpstr>암스트롱 추론규칙(Armstrong’s Inference Rule)</vt:lpstr>
      <vt:lpstr>정규화 (Normalization) </vt:lpstr>
      <vt:lpstr>정규화 - 1NF</vt:lpstr>
      <vt:lpstr>정규화 - 1NF</vt:lpstr>
      <vt:lpstr>정규화 - 2NF</vt:lpstr>
      <vt:lpstr>정규화 - 2NF</vt:lpstr>
      <vt:lpstr>정규화 - 2NF</vt:lpstr>
      <vt:lpstr>정규화 - 3NF</vt:lpstr>
      <vt:lpstr>정규화 - 3NF</vt:lpstr>
      <vt:lpstr>정규화 - BCNF</vt:lpstr>
      <vt:lpstr>정규화 - BCNF</vt:lpstr>
      <vt:lpstr>정규화 - BCNF</vt:lpstr>
      <vt:lpstr>정규화 - BCNF</vt:lpstr>
      <vt:lpstr>오늘은 요기까지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실습</dc:title>
  <dc:creator>HyungSub Lee</dc:creator>
  <cp:lastModifiedBy>USER</cp:lastModifiedBy>
  <cp:revision>83</cp:revision>
  <cp:lastPrinted>2017-06-04T23:20:08Z</cp:lastPrinted>
  <dcterms:created xsi:type="dcterms:W3CDTF">2017-04-09T15:45:03Z</dcterms:created>
  <dcterms:modified xsi:type="dcterms:W3CDTF">2019-04-01T01:52:01Z</dcterms:modified>
</cp:coreProperties>
</file>