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6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02C6-185E-4CF7-9277-A95E24C26A5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개념적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:\3학년\er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218" y="1144173"/>
            <a:ext cx="8699189" cy="535497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9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K:\3학년\E-R다이어그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453" y="1135536"/>
            <a:ext cx="10019848" cy="5314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9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66949" y="1256806"/>
            <a:ext cx="10515600" cy="4858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종류에 따른 표현 방법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관계를 맺고 있는 두 테이블 간에 관계 유형을 정의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1:1(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1:N(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N:M(</a:t>
            </a:r>
            <a:r>
              <a:rPr lang="ko-KR" altLang="en-US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8048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1:1(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그래픽M" pitchFamily="18" charset="-127"/>
                  <a:ea typeface="HY그래픽M" pitchFamily="18" charset="-127"/>
                </a:rPr>
                <a:t>고객</a:t>
              </a:r>
              <a:endParaRPr lang="ko-KR" altLang="en-US" sz="2400" b="1" dirty="0">
                <a:latin typeface="HY그래픽M" pitchFamily="18" charset="-127"/>
                <a:ea typeface="HY그래픽M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</a:rPr>
                <a:t>거래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그래픽M" pitchFamily="18" charset="-127"/>
                  <a:ea typeface="HY그래픽M" pitchFamily="18" charset="-127"/>
                </a:rPr>
                <a:t>계좌</a:t>
              </a:r>
              <a:endParaRPr lang="ko-KR" altLang="en-US" sz="2400" b="1" dirty="0">
                <a:latin typeface="HY그래픽M" pitchFamily="18" charset="-127"/>
                <a:ea typeface="HY그래픽M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8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1:N(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고객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거래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계좌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N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N:M(</a:t>
            </a:r>
            <a:r>
              <a:rPr lang="ko-KR" altLang="en-US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학생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수강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과목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N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M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145518" y="2345511"/>
          <a:ext cx="9571908" cy="2743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78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기호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미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1: 1</a:t>
                      </a:r>
                      <a:r>
                        <a:rPr lang="en-US" altLang="ko-KR" sz="2400" baseline="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2400" baseline="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1: N 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N:M 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속성</a:t>
                      </a:r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필수와 선택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개체</a:t>
                      </a:r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400" dirty="0" err="1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비</a:t>
                      </a:r>
                      <a:r>
                        <a:rPr lang="ko-KR" altLang="en-US" sz="2400" baseline="0" dirty="0" err="1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식별관계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66949" y="1256806"/>
            <a:ext cx="10515600" cy="90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다양한 관계 표현법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(IE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표현법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</p:txBody>
      </p:sp>
      <p:grpSp>
        <p:nvGrpSpPr>
          <p:cNvPr id="4" name="그룹 17"/>
          <p:cNvGrpSpPr/>
          <p:nvPr/>
        </p:nvGrpSpPr>
        <p:grpSpPr>
          <a:xfrm>
            <a:off x="2133678" y="2912985"/>
            <a:ext cx="2172650" cy="232338"/>
            <a:chOff x="3182587" y="5151912"/>
            <a:chExt cx="3336966" cy="310737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3182587" y="5308270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384468" y="5153891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63195" y="5151912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38"/>
          <p:cNvGrpSpPr/>
          <p:nvPr/>
        </p:nvGrpSpPr>
        <p:grpSpPr>
          <a:xfrm>
            <a:off x="2133678" y="3826829"/>
            <a:ext cx="2172650" cy="248012"/>
            <a:chOff x="1886198" y="3265714"/>
            <a:chExt cx="3350820" cy="364176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886198" y="3453740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088079" y="3299361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066806" y="3297382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082639" y="3265714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23803" y="3265714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919844" y="3463636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056909" y="3453739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43"/>
          <p:cNvGrpSpPr/>
          <p:nvPr/>
        </p:nvGrpSpPr>
        <p:grpSpPr>
          <a:xfrm>
            <a:off x="2133678" y="3388817"/>
            <a:ext cx="2172650" cy="234146"/>
            <a:chOff x="2646219" y="4593771"/>
            <a:chExt cx="3336966" cy="328549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5816930" y="4593771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803075" y="4746170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39"/>
            <p:cNvGrpSpPr/>
            <p:nvPr/>
          </p:nvGrpSpPr>
          <p:grpSpPr>
            <a:xfrm>
              <a:off x="2646219" y="4603670"/>
              <a:ext cx="3336966" cy="310737"/>
              <a:chOff x="3182587" y="5151912"/>
              <a:chExt cx="3336966" cy="310737"/>
            </a:xfrm>
          </p:grpSpPr>
          <p:cxnSp>
            <p:nvCxnSpPr>
              <p:cNvPr id="41" name="직선 화살표 연결선 40"/>
              <p:cNvCxnSpPr/>
              <p:nvPr/>
            </p:nvCxnSpPr>
            <p:spPr>
              <a:xfrm>
                <a:off x="3182587" y="5308270"/>
                <a:ext cx="333696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384468" y="5153891"/>
                <a:ext cx="0" cy="308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363195" y="5151912"/>
                <a:ext cx="0" cy="308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49"/>
          <p:cNvGrpSpPr/>
          <p:nvPr/>
        </p:nvGrpSpPr>
        <p:grpSpPr>
          <a:xfrm>
            <a:off x="2133678" y="4228988"/>
            <a:ext cx="2172650" cy="317278"/>
            <a:chOff x="2242457" y="4914406"/>
            <a:chExt cx="3336966" cy="308758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2242457" y="5068785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444338" y="4914406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5237018" y="4940134"/>
              <a:ext cx="252549" cy="261257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49"/>
          <p:cNvGrpSpPr/>
          <p:nvPr/>
        </p:nvGrpSpPr>
        <p:grpSpPr>
          <a:xfrm>
            <a:off x="2133677" y="4700414"/>
            <a:ext cx="2172651" cy="317278"/>
            <a:chOff x="2242457" y="4914406"/>
            <a:chExt cx="3336966" cy="308758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2242457" y="5068785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444338" y="4914406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5237018" y="4940134"/>
              <a:ext cx="252549" cy="261257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4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3870" y="1264961"/>
          <a:ext cx="9890862" cy="47254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048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용어</a:t>
                      </a:r>
                      <a:endParaRPr lang="ko-KR" altLang="en-US" sz="2000" b="1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미</a:t>
                      </a:r>
                      <a:endParaRPr lang="ko-KR" altLang="en-US" sz="2000" b="1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자료 저장의 형태가 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차원 구조의 테이블로 표현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속성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(Attribute)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릴레이션을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구성하는 각 열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(= column)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Tuple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한 행을 구성하는 속성들의 집합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Tuple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=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Row=Record)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도메인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(Domain)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하나의 속성이 가질 수 있는 값들의 범위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스키마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 Schema)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이름과 속성 이름의 집합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baseline="0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구조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인스턴스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</a:t>
                      </a:r>
                      <a:r>
                        <a:rPr lang="en-US" altLang="ko-KR" sz="18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Instance)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릴레이션에서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어느 시점까지 입력된 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튜플들의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집합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차수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(Degree)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릴레이션을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구성하는 속성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항목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카디널리티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(Cardinality)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릴레이션에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입력된 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행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802575" y="354283"/>
            <a:ext cx="10515600" cy="59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데이터 모델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9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591315" y="1189979"/>
            <a:ext cx="7369904" cy="4522879"/>
            <a:chOff x="1443038" y="1379446"/>
            <a:chExt cx="7369904" cy="4522879"/>
          </a:xfrm>
        </p:grpSpPr>
        <p:pic>
          <p:nvPicPr>
            <p:cNvPr id="4" name="Picture 3" descr="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927225"/>
              <a:ext cx="5291137" cy="39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988908" y="1379446"/>
              <a:ext cx="28240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ko-KR" altLang="en-US" sz="1800" dirty="0" smtClean="0"/>
                <a:t>속성</a:t>
              </a:r>
              <a:endParaRPr lang="en-US" altLang="ko-KR" sz="1800" dirty="0" smtClean="0"/>
            </a:p>
            <a:p>
              <a:pPr algn="ctr"/>
              <a:r>
                <a:rPr lang="en-US" altLang="ko-KR" sz="1800" dirty="0" smtClean="0"/>
                <a:t>(attributes or columns</a:t>
              </a:r>
              <a:r>
                <a:rPr lang="en-US" altLang="ko-KR" sz="1800" dirty="0"/>
                <a:t>)</a:t>
              </a:r>
              <a:endParaRPr lang="en-US" altLang="ko-KR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238500" y="1538288"/>
              <a:ext cx="3889375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608513" y="1592263"/>
              <a:ext cx="2557462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5819775" y="1565275"/>
              <a:ext cx="1320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988175" y="2522538"/>
              <a:ext cx="1085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ko-KR" sz="1800" dirty="0"/>
                <a:t>tuples</a:t>
              </a:r>
            </a:p>
            <a:p>
              <a:pPr algn="ctr"/>
              <a:r>
                <a:rPr lang="en-US" altLang="ko-KR" sz="1800" dirty="0"/>
                <a:t>(or rows)</a:t>
              </a:r>
              <a:endParaRPr lang="en-US" altLang="ko-KR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6742113" y="2487613"/>
              <a:ext cx="36988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6729413" y="2706688"/>
              <a:ext cx="369887" cy="1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6718300" y="2717800"/>
              <a:ext cx="392113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729413" y="2727325"/>
              <a:ext cx="381000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524" y="210518"/>
            <a:ext cx="8077200" cy="609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of a Relation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167" y="5723970"/>
            <a:ext cx="401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 </a:t>
            </a:r>
            <a:r>
              <a:rPr lang="ko-KR" altLang="en-US" sz="32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릴레이션</a:t>
            </a:r>
            <a:r>
              <a:rPr lang="en-US" altLang="ko-KR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(table)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36322" y="2090057"/>
            <a:ext cx="1021278" cy="353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341912" y="3895107"/>
            <a:ext cx="1223159" cy="1068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35" y="3800104"/>
            <a:ext cx="10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도메인</a:t>
            </a:r>
            <a:endParaRPr lang="en-US" altLang="ko-KR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ko-KR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(domain)</a:t>
            </a:r>
            <a:endParaRPr lang="ko-KR" alt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2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찾기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 요구 사항 수집 및 분석 단계에서 조사한 업무 내용을 바탕으로 추출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448" y="3731740"/>
            <a:ext cx="685388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지도학생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9547" y="2644554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(1)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명사 정제하기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우선 요구사항으로 부터 명사만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나열한뒤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내용 중에 추출한 명사들을 비슷한 것끼리 그룹을 지어 대표하는 이름을 뽑아낸다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4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606" y="1043030"/>
            <a:ext cx="11829393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(candidate key)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테이블에서 유일성과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최소성을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만족하는 속성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53954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1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932562"/>
            <a:ext cx="99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946524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기본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주 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(Primary key)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 중에서 선정되어 사용되는 속성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대체 키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키가 둘 이상일 때 기본 키를 제외한 나머지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속성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96993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1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921206"/>
            <a:ext cx="130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1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727724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수퍼키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superkey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</a:t>
            </a:r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릴레이션에서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행을 유일하게 식별 할 수 있는 속성들의 집합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</a:p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유일성은 만족하나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최소성은 만족하지 않음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슈퍼키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중 </a:t>
            </a:r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최소성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까지 만족하는 속성을 </a:t>
            </a:r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후보키라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한다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84" y="2838535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8835" y="2844824"/>
            <a:ext cx="127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수업</a:t>
            </a:r>
            <a:endParaRPr lang="en-US" altLang="ko-KR" sz="40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99906" y="5719948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09802" y="5967351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8239" y="3170712"/>
            <a:ext cx="581891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8316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외래 키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(Foreign key) :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다른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기본키를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참조하는 속성 또는 속성들의 집합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38" y="268605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615" y="2686050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8597" y="1978164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9331" y="1962771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2042556" y="4624964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78182" y="5771408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71850" y="4789238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78082" y="5793182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68187" y="6222669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무결성이란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데이터베이스에 저장된 값과 그것이 표현하는 현실 세계의 값이 일치하는 정확성을 의미</a:t>
            </a:r>
            <a:endParaRPr lang="en-US" altLang="ko-KR" sz="22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제약 조건이란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데이터베이스에 들어 있는 데이터의 정확성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일관성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유효성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안전성을 보장하기 위해 부정확한 자료가 데이터베이스 내에 저장되는 것을 방지하기 위한 조건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혹은 규칙을 말한다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규정의 대상으로는 도메인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종속성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관계성 등이 있다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445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무결성의 종류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널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(NULL)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특정 속성값이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NULL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 될수 없도록 하는 제약조건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4527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7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07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2.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고유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(Unique)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특정 속성에 대해서 각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튜플이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갖는 값들이 서로 달라야 한다는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41956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7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57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3.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도메인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특정 속성의 값이 그 속성이 정의된 도메인에</a:t>
            </a:r>
            <a:r>
              <a:rPr kumimoji="0" lang="ko-KR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속한 값이어야 한다는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62075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7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0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4.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(Key)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하나의 테이블에는 적어도 하나의 키가 존재해야 한다는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10181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7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541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90699" y="2506662"/>
            <a:ext cx="10515600" cy="220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5.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어느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삽입 가능 여부 또는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다른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사이의 관계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에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대한 적절성 여부를 지정한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449" y="3130378"/>
            <a:ext cx="685388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지도학생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9548" y="1474781"/>
            <a:ext cx="933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(2)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명사 그룹 짓기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진하게 칠한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위주로 명사들을 그룹 지으면서 다른 그룹에 속하는 단어들은 제거한다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이런 단어들은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엔티티들을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연결하게 되는 관계가 될 수 있다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5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5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6.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개체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(Entity)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릴레이션에서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기본키를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구성하는 속성은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NULL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값이나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중복값을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87946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7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123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8824" y="2479943"/>
            <a:ext cx="10515600" cy="257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외래 키의 값은 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기본키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값과 동일해야 한다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즉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릴레이션은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참조할 수 없는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외래키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값을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45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61" y="1842902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38" y="1842902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220" y="1135016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954" y="1119623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1983179" y="3781816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18805" y="4928260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12473" y="3946090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18705" y="4950034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08810" y="5379521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74781"/>
            <a:ext cx="933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(3)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추출하기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엔티티라고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생각 되는 것들이 다름 처럼 추출 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8649" y="2717802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5114" y="3591491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35114" y="2717802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8649" y="3591491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(4)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정의하기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대해서 정의를 내린다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다른 사람도 이해할 수 있도록 자세히 설명한다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98685"/>
              </p:ext>
            </p:extLst>
          </p:nvPr>
        </p:nvGraphicFramePr>
        <p:xfrm>
          <a:off x="2012387" y="2845714"/>
          <a:ext cx="8611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 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학교에 입학하여 한 개의 학과에 속하며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교수에게 강의를 </a:t>
                      </a:r>
                      <a:r>
                        <a:rPr lang="ko-KR" altLang="en-US" dirty="0" err="1" smtClean="0"/>
                        <a:t>듣는사람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학교와 계약을 맺고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학생에게 강의를 하는 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</a:t>
                      </a:r>
                      <a:r>
                        <a:rPr lang="ko-KR" altLang="en-US" baseline="0" dirty="0" smtClean="0"/>
                        <a:t> 교육의 편의를 위해서 구분한 학술의 분과이다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학생이 배워야 할 내용을 세분화한 것이다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 설정하기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주로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엔티티와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사이의 동사 관계를 찾으면 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07304"/>
              </p:ext>
            </p:extLst>
          </p:nvPr>
        </p:nvGraphicFramePr>
        <p:xfrm>
          <a:off x="2012387" y="2845714"/>
          <a:ext cx="8611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 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학교에 입학하여 한 개의 학과에 </a:t>
                      </a:r>
                      <a:r>
                        <a:rPr lang="ko-KR" altLang="en-US" u="sng" dirty="0" smtClean="0"/>
                        <a:t>등록하며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교수에게 </a:t>
                      </a:r>
                      <a:r>
                        <a:rPr lang="ko-KR" altLang="en-US" u="sng" dirty="0" smtClean="0"/>
                        <a:t>강의를 </a:t>
                      </a:r>
                      <a:r>
                        <a:rPr lang="ko-KR" altLang="en-US" u="sng" dirty="0" err="1" smtClean="0"/>
                        <a:t>듣는사람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학교와 </a:t>
                      </a:r>
                      <a:r>
                        <a:rPr lang="ko-KR" altLang="en-US" u="sng" dirty="0" smtClean="0"/>
                        <a:t>계약을 맺고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학생에게 </a:t>
                      </a:r>
                      <a:r>
                        <a:rPr lang="ko-KR" altLang="en-US" u="sng" dirty="0" smtClean="0"/>
                        <a:t>강의를 하는 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</a:t>
                      </a:r>
                      <a:r>
                        <a:rPr lang="ko-KR" altLang="en-US" baseline="0" dirty="0" smtClean="0"/>
                        <a:t> 교육의 편의를 위해서 구분한 학술의 분과이다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학생이 배워야 할 내용을 세분화한 것이다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8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5.3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결정하기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엔티티는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반드시 하나 이상의 키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갖고 있어야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애트리뷰트의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변하지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않아야한다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반드시 값이 있어야 한다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널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(NULL)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값은 허용되지 않는다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애트리뷰트가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여러 개 있을 수도 있으나 너무 많은 것은 좋지 않다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유형을 재정리하기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 타입의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정의하기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관계형</a:t>
            </a:r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 데이터베이스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78824" y="1696193"/>
            <a:ext cx="10515600" cy="424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P.chen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박사에 의해 처음 제안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개념적 설계 단계에서 사용되는 설계 기법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개체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(Entity)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타입과 관계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Realtionship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타입간의 구조 또는 개체를 구성하는 속성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(Attribute)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등을 약속된 기호를 이용하여 표현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8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1240</Words>
  <Application>Microsoft Office PowerPoint</Application>
  <PresentationFormat>와이드스크린</PresentationFormat>
  <Paragraphs>391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Adobe 고딕 Std B</vt:lpstr>
      <vt:lpstr>HY견고딕</vt:lpstr>
      <vt:lpstr>HY그래픽M</vt:lpstr>
      <vt:lpstr>HY동녘B</vt:lpstr>
      <vt:lpstr>HY수평선B</vt:lpstr>
      <vt:lpstr>HY수평선M</vt:lpstr>
      <vt:lpstr>HY울릉도M</vt:lpstr>
      <vt:lpstr>ＭＳ Ｐゴシック</vt:lpstr>
      <vt:lpstr>맑은 고딕</vt:lpstr>
      <vt:lpstr>Arial</vt:lpstr>
      <vt:lpstr>Helvetica</vt:lpstr>
      <vt:lpstr>Office 테마</vt:lpstr>
      <vt:lpstr>5장 개념적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관계형 데이터베이스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PowerPoint 프레젠테이션</vt:lpstr>
      <vt:lpstr>Example of a Relation</vt:lpstr>
      <vt:lpstr>PowerPoint 프레젠테이션</vt:lpstr>
      <vt:lpstr>키(KEY)</vt:lpstr>
      <vt:lpstr>키(KEY)</vt:lpstr>
      <vt:lpstr>키(KEY)</vt:lpstr>
      <vt:lpstr>키(KEY)</vt:lpstr>
      <vt:lpstr>무결성(Integrity)</vt:lpstr>
      <vt:lpstr>무결성의 종류 </vt:lpstr>
      <vt:lpstr>무결성(Integrity)</vt:lpstr>
      <vt:lpstr>무결성(Integrity)</vt:lpstr>
      <vt:lpstr>무결성(Integrity)</vt:lpstr>
      <vt:lpstr>무결성(Integrity)</vt:lpstr>
      <vt:lpstr>PowerPoint 프레젠테이션</vt:lpstr>
      <vt:lpstr>무결성(Integrity)</vt:lpstr>
      <vt:lpstr>무결성(Integrity)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개념적 설계</dc:title>
  <dc:creator>USER</dc:creator>
  <cp:lastModifiedBy>USER</cp:lastModifiedBy>
  <cp:revision>14</cp:revision>
  <dcterms:created xsi:type="dcterms:W3CDTF">2018-03-07T03:11:52Z</dcterms:created>
  <dcterms:modified xsi:type="dcterms:W3CDTF">2019-04-01T01:51:02Z</dcterms:modified>
</cp:coreProperties>
</file>