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2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2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5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4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1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6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2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9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4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1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6FF0-94F0-4AD9-9D34-E69F76DD7714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" TargetMode="External"/><Relationship Id="rId2" Type="http://schemas.openxmlformats.org/officeDocument/2006/relationships/hyperlink" Target="https://gomcine.tistory.com/entry/ERD-%EB%8B%A4%EC%9D%B4%EC%96%B4%EA%B7%B8%EB%9E%A8-%ED%88%B4-%EC%A2%85%EB%A5%98%EC%99%80-%EC%84%A4%EC%B9%98-%EA%B2%BD%EB%A1%9C-%EC%A0%95%EB%A6%A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o.exerd.com/" TargetMode="External"/><Relationship Id="rId4" Type="http://schemas.openxmlformats.org/officeDocument/2006/relationships/hyperlink" Target="https://dev.mysql.com/downloads/workbench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lhs501@sen.go.k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데이터베이스 프로젝트 안내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6960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제작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 분석</a:t>
            </a:r>
            <a:endParaRPr lang="en-US" altLang="ko-KR" dirty="0" smtClean="0"/>
          </a:p>
          <a:p>
            <a:r>
              <a:rPr lang="ko-KR" altLang="en-US" dirty="0" smtClean="0"/>
              <a:t>개념적 설계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엔티티</a:t>
            </a:r>
            <a:r>
              <a:rPr lang="ko-KR" altLang="en-US" dirty="0" smtClean="0"/>
              <a:t> 추출하기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관계 설정하기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애트리뷰트</a:t>
            </a:r>
            <a:r>
              <a:rPr lang="ko-KR" altLang="en-US" dirty="0" smtClean="0"/>
              <a:t> 결정하기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키속성</a:t>
            </a:r>
            <a:r>
              <a:rPr lang="ko-KR" altLang="en-US" dirty="0" smtClean="0"/>
              <a:t> 찾기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 통해 </a:t>
            </a:r>
            <a:r>
              <a:rPr lang="en-US" altLang="ko-KR" dirty="0" smtClean="0"/>
              <a:t>ERD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ko-KR" altLang="en-US" dirty="0" smtClean="0"/>
              <a:t>논리적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논리적 스키마 </a:t>
            </a:r>
            <a:endParaRPr lang="en-US" altLang="ko-KR" dirty="0" smtClean="0"/>
          </a:p>
          <a:p>
            <a:r>
              <a:rPr lang="ko-KR" altLang="en-US" dirty="0" smtClean="0"/>
              <a:t>물리적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배우지 않았으므로 생략</a:t>
            </a:r>
            <a:endParaRPr lang="en-US" altLang="ko-KR" dirty="0" smtClean="0"/>
          </a:p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59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ko-KR" altLang="en-US" dirty="0"/>
              <a:t>사원은 하나 또는 그 이상의 프로젝트에 배정될 수 있으며</a:t>
            </a:r>
            <a:r>
              <a:rPr lang="en-US" altLang="ko-KR" dirty="0"/>
              <a:t>, </a:t>
            </a:r>
            <a:r>
              <a:rPr lang="ko-KR" altLang="en-US" dirty="0"/>
              <a:t>프로젝트에 배정되지 않은 사원도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하지만 각 프로젝트에 직원은 한 명 이상 반드시 배정되어야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직원은 이름</a:t>
            </a:r>
            <a:r>
              <a:rPr lang="en-US" altLang="ko-KR" dirty="0"/>
              <a:t>, </a:t>
            </a:r>
            <a:r>
              <a:rPr lang="ko-KR" altLang="en-US" dirty="0"/>
              <a:t>호봉</a:t>
            </a:r>
            <a:r>
              <a:rPr lang="en-US" altLang="ko-KR" dirty="0"/>
              <a:t>, </a:t>
            </a:r>
            <a:r>
              <a:rPr lang="ko-KR" altLang="en-US" dirty="0"/>
              <a:t>특기</a:t>
            </a:r>
            <a:r>
              <a:rPr lang="en-US" altLang="ko-KR" dirty="0"/>
              <a:t>, </a:t>
            </a:r>
            <a:r>
              <a:rPr lang="ko-KR" altLang="en-US" dirty="0"/>
              <a:t>생년월일을 속성으로 가지며</a:t>
            </a:r>
            <a:r>
              <a:rPr lang="en-US" altLang="ko-KR" dirty="0"/>
              <a:t>, </a:t>
            </a:r>
            <a:r>
              <a:rPr lang="ko-KR" altLang="en-US" dirty="0"/>
              <a:t>프로젝트는 프로젝트 번호</a:t>
            </a:r>
            <a:r>
              <a:rPr lang="en-US" altLang="ko-KR" dirty="0"/>
              <a:t>, </a:t>
            </a:r>
            <a:r>
              <a:rPr lang="ko-KR" altLang="en-US" dirty="0"/>
              <a:t>프로젝트 내역</a:t>
            </a:r>
            <a:r>
              <a:rPr lang="en-US" altLang="ko-KR" dirty="0"/>
              <a:t>, </a:t>
            </a:r>
            <a:r>
              <a:rPr lang="ko-KR" altLang="en-US" dirty="0"/>
              <a:t>시작일</a:t>
            </a:r>
            <a:r>
              <a:rPr lang="en-US" altLang="ko-KR" dirty="0"/>
              <a:t>, </a:t>
            </a:r>
            <a:r>
              <a:rPr lang="ko-KR" altLang="en-US" dirty="0"/>
              <a:t>예상 </a:t>
            </a:r>
            <a:r>
              <a:rPr lang="ko-KR" altLang="en-US" dirty="0" err="1"/>
              <a:t>완료일에</a:t>
            </a:r>
            <a:r>
              <a:rPr lang="ko-KR" altLang="en-US" dirty="0"/>
              <a:t> 대한 정보가 기록되어야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정보 기록 시 직원은 하나 이상의 특기를 기록 할 수 있다</a:t>
            </a:r>
            <a:r>
              <a:rPr lang="en-US" altLang="ko-KR" dirty="0"/>
              <a:t>.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예시와 같은 업무의 나열을 통해 요구사항 분석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54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추출하기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요구사항으로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추출한다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교과서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(p.20)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5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추출하기 참고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관계 설정하기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교과서 및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r>
              <a:rPr lang="ko-KR" altLang="en-US" dirty="0" err="1" smtClean="0"/>
              <a:t>애트리뷰트</a:t>
            </a:r>
            <a:r>
              <a:rPr lang="ko-KR" altLang="en-US" dirty="0" smtClean="0"/>
              <a:t> 결정하기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키 </a:t>
            </a:r>
            <a:r>
              <a:rPr lang="ko-KR" altLang="en-US" dirty="0" err="1" smtClean="0"/>
              <a:t>애트리뷰트</a:t>
            </a:r>
            <a:r>
              <a:rPr lang="ko-KR" altLang="en-US" dirty="0" smtClean="0"/>
              <a:t> 찾아내기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변하지 않는 </a:t>
            </a:r>
            <a:r>
              <a:rPr lang="ko-KR" altLang="en-US" dirty="0" err="1" smtClean="0"/>
              <a:t>애트리뷰트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값이 아닌 </a:t>
            </a:r>
            <a:r>
              <a:rPr lang="ko-KR" altLang="en-US" dirty="0" err="1" smtClean="0"/>
              <a:t>애트리뷰트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 </a:t>
            </a:r>
            <a:r>
              <a:rPr lang="ko-KR" altLang="en-US" dirty="0" err="1" smtClean="0"/>
              <a:t>애트리뷰트가</a:t>
            </a:r>
            <a:r>
              <a:rPr lang="ko-KR" altLang="en-US" dirty="0" smtClean="0"/>
              <a:t> 여러 개 있을 수도 있다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257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87963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아래 그림의 예시를 참고</a:t>
            </a:r>
            <a:endParaRPr lang="ko-KR" altLang="en-US" dirty="0"/>
          </a:p>
        </p:txBody>
      </p:sp>
      <p:pic>
        <p:nvPicPr>
          <p:cNvPr id="149" name="그림 4" descr="릴레이션 다이어그램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899507"/>
            <a:ext cx="5360755" cy="277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6" name="그룹 185"/>
          <p:cNvGrpSpPr/>
          <p:nvPr/>
        </p:nvGrpSpPr>
        <p:grpSpPr>
          <a:xfrm>
            <a:off x="1022106" y="2899507"/>
            <a:ext cx="4643438" cy="1928813"/>
            <a:chOff x="2428875" y="857250"/>
            <a:chExt cx="4643438" cy="1928813"/>
          </a:xfrm>
        </p:grpSpPr>
        <p:sp>
          <p:nvSpPr>
            <p:cNvPr id="150" name="TextBox 18"/>
            <p:cNvSpPr txBox="1">
              <a:spLocks noChangeArrowheads="1"/>
            </p:cNvSpPr>
            <p:nvPr/>
          </p:nvSpPr>
          <p:spPr bwMode="auto">
            <a:xfrm>
              <a:off x="2928938" y="1785938"/>
              <a:ext cx="500062" cy="369887"/>
            </a:xfrm>
            <a:prstGeom prst="rect">
              <a:avLst/>
            </a:prstGeom>
            <a:solidFill>
              <a:schemeClr val="accent2">
                <a:alpha val="70195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TextBox 19"/>
            <p:cNvSpPr txBox="1">
              <a:spLocks noChangeArrowheads="1"/>
            </p:cNvSpPr>
            <p:nvPr/>
          </p:nvSpPr>
          <p:spPr bwMode="auto">
            <a:xfrm>
              <a:off x="2928938" y="1857375"/>
              <a:ext cx="5000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ko-KR" sz="1200">
                  <a:latin typeface="맑은 고딕" pitchFamily="50" charset="-127"/>
                  <a:ea typeface="맑은 고딕" pitchFamily="50" charset="-127"/>
                </a:rPr>
                <a:t>PC</a:t>
              </a:r>
              <a:endParaRPr kumimoji="0" lang="ko-KR" altLang="en-US" sz="12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20"/>
            <p:cNvSpPr txBox="1">
              <a:spLocks noChangeArrowheads="1"/>
            </p:cNvSpPr>
            <p:nvPr/>
          </p:nvSpPr>
          <p:spPr bwMode="auto">
            <a:xfrm>
              <a:off x="5572125" y="1785938"/>
              <a:ext cx="571500" cy="369887"/>
            </a:xfrm>
            <a:prstGeom prst="rect">
              <a:avLst/>
            </a:prstGeom>
            <a:solidFill>
              <a:schemeClr val="accent2">
                <a:alpha val="70195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TextBox 21"/>
            <p:cNvSpPr txBox="1">
              <a:spLocks noChangeArrowheads="1"/>
            </p:cNvSpPr>
            <p:nvPr/>
          </p:nvSpPr>
          <p:spPr bwMode="auto">
            <a:xfrm>
              <a:off x="5572125" y="1785938"/>
              <a:ext cx="5715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200">
                  <a:latin typeface="맑은 고딕" pitchFamily="50" charset="-127"/>
                  <a:ea typeface="맑은 고딕" pitchFamily="50" charset="-127"/>
                </a:rPr>
                <a:t>부품</a:t>
              </a:r>
            </a:p>
          </p:txBody>
        </p:sp>
        <p:cxnSp>
          <p:nvCxnSpPr>
            <p:cNvPr id="154" name="직선 연결선 153"/>
            <p:cNvCxnSpPr>
              <a:stCxn id="151" idx="3"/>
            </p:cNvCxnSpPr>
            <p:nvPr/>
          </p:nvCxnSpPr>
          <p:spPr>
            <a:xfrm>
              <a:off x="3429000" y="1995488"/>
              <a:ext cx="2143125" cy="4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타원 154"/>
            <p:cNvSpPr/>
            <p:nvPr/>
          </p:nvSpPr>
          <p:spPr>
            <a:xfrm>
              <a:off x="2500313" y="1285875"/>
              <a:ext cx="642937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56" name="TextBox 138"/>
            <p:cNvSpPr txBox="1">
              <a:spLocks noChangeArrowheads="1"/>
            </p:cNvSpPr>
            <p:nvPr/>
          </p:nvSpPr>
          <p:spPr bwMode="auto">
            <a:xfrm>
              <a:off x="2428875" y="1285875"/>
              <a:ext cx="714375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ko-KR" sz="1000" u="sng">
                  <a:latin typeface="맑은 고딕" pitchFamily="50" charset="-127"/>
                  <a:ea typeface="맑은 고딕" pitchFamily="50" charset="-127"/>
                </a:rPr>
                <a:t>PC</a:t>
              </a:r>
              <a:r>
                <a:rPr kumimoji="0" lang="ko-KR" altLang="en-US" sz="1000" u="sng">
                  <a:latin typeface="맑은 고딕" pitchFamily="50" charset="-127"/>
                  <a:ea typeface="맑은 고딕" pitchFamily="50" charset="-127"/>
                </a:rPr>
                <a:t>코드</a:t>
              </a:r>
            </a:p>
          </p:txBody>
        </p:sp>
        <p:sp>
          <p:nvSpPr>
            <p:cNvPr id="157" name="타원 156"/>
            <p:cNvSpPr/>
            <p:nvPr/>
          </p:nvSpPr>
          <p:spPr>
            <a:xfrm>
              <a:off x="5000625" y="1285875"/>
              <a:ext cx="714375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58" name="TextBox 180"/>
            <p:cNvSpPr txBox="1">
              <a:spLocks noChangeArrowheads="1"/>
            </p:cNvSpPr>
            <p:nvPr/>
          </p:nvSpPr>
          <p:spPr bwMode="auto">
            <a:xfrm>
              <a:off x="4929188" y="1285875"/>
              <a:ext cx="785812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000" u="sng">
                  <a:latin typeface="맑은 고딕" pitchFamily="50" charset="-127"/>
                  <a:ea typeface="맑은 고딕" pitchFamily="50" charset="-127"/>
                </a:rPr>
                <a:t>부품코드</a:t>
              </a:r>
            </a:p>
          </p:txBody>
        </p:sp>
        <p:sp>
          <p:nvSpPr>
            <p:cNvPr id="159" name="타원 158"/>
            <p:cNvSpPr/>
            <p:nvPr/>
          </p:nvSpPr>
          <p:spPr>
            <a:xfrm>
              <a:off x="6429375" y="2286000"/>
              <a:ext cx="428625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60" name="TextBox 184"/>
            <p:cNvSpPr txBox="1">
              <a:spLocks noChangeArrowheads="1"/>
            </p:cNvSpPr>
            <p:nvPr/>
          </p:nvSpPr>
          <p:spPr bwMode="auto">
            <a:xfrm>
              <a:off x="6357938" y="2286000"/>
              <a:ext cx="5715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000">
                  <a:latin typeface="맑은 고딕" pitchFamily="50" charset="-127"/>
                  <a:ea typeface="맑은 고딕" pitchFamily="50" charset="-127"/>
                </a:rPr>
                <a:t>품목</a:t>
              </a:r>
            </a:p>
          </p:txBody>
        </p:sp>
        <p:sp>
          <p:nvSpPr>
            <p:cNvPr id="161" name="타원 160"/>
            <p:cNvSpPr/>
            <p:nvPr/>
          </p:nvSpPr>
          <p:spPr>
            <a:xfrm>
              <a:off x="6500813" y="1428750"/>
              <a:ext cx="428625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62" name="TextBox 188"/>
            <p:cNvSpPr txBox="1">
              <a:spLocks noChangeArrowheads="1"/>
            </p:cNvSpPr>
            <p:nvPr/>
          </p:nvSpPr>
          <p:spPr bwMode="auto">
            <a:xfrm>
              <a:off x="6429375" y="1428750"/>
              <a:ext cx="50006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000">
                  <a:latin typeface="맑은 고딕" pitchFamily="50" charset="-127"/>
                  <a:ea typeface="맑은 고딕" pitchFamily="50" charset="-127"/>
                </a:rPr>
                <a:t>단가</a:t>
              </a:r>
            </a:p>
          </p:txBody>
        </p:sp>
        <p:cxnSp>
          <p:nvCxnSpPr>
            <p:cNvPr id="163" name="직선 연결선 162"/>
            <p:cNvCxnSpPr>
              <a:stCxn id="155" idx="4"/>
            </p:cNvCxnSpPr>
            <p:nvPr/>
          </p:nvCxnSpPr>
          <p:spPr>
            <a:xfrm rot="16200000" flipH="1">
              <a:off x="2803525" y="1589088"/>
              <a:ext cx="214313" cy="1793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stCxn id="169" idx="3"/>
            </p:cNvCxnSpPr>
            <p:nvPr/>
          </p:nvCxnSpPr>
          <p:spPr>
            <a:xfrm rot="5400000">
              <a:off x="3353594" y="1677194"/>
              <a:ext cx="112713" cy="1047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endCxn id="153" idx="3"/>
            </p:cNvCxnSpPr>
            <p:nvPr/>
          </p:nvCxnSpPr>
          <p:spPr>
            <a:xfrm rot="5400000">
              <a:off x="6128544" y="1515269"/>
              <a:ext cx="423862" cy="393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타원 165"/>
            <p:cNvSpPr/>
            <p:nvPr/>
          </p:nvSpPr>
          <p:spPr>
            <a:xfrm>
              <a:off x="3786188" y="2500313"/>
              <a:ext cx="642937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67" name="TextBox 184"/>
            <p:cNvSpPr txBox="1">
              <a:spLocks noChangeArrowheads="1"/>
            </p:cNvSpPr>
            <p:nvPr/>
          </p:nvSpPr>
          <p:spPr bwMode="auto">
            <a:xfrm>
              <a:off x="3714750" y="2500313"/>
              <a:ext cx="785813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000">
                  <a:latin typeface="맑은 고딕" pitchFamily="50" charset="-127"/>
                  <a:ea typeface="맑은 고딕" pitchFamily="50" charset="-127"/>
                </a:rPr>
                <a:t>사용수량</a:t>
              </a:r>
            </a:p>
          </p:txBody>
        </p:sp>
        <p:cxnSp>
          <p:nvCxnSpPr>
            <p:cNvPr id="168" name="직선 연결선 167"/>
            <p:cNvCxnSpPr/>
            <p:nvPr/>
          </p:nvCxnSpPr>
          <p:spPr>
            <a:xfrm rot="5400000">
              <a:off x="3983038" y="2268537"/>
              <a:ext cx="357188" cy="106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타원 168"/>
            <p:cNvSpPr/>
            <p:nvPr/>
          </p:nvSpPr>
          <p:spPr>
            <a:xfrm>
              <a:off x="3357563" y="1428750"/>
              <a:ext cx="714375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70" name="TextBox 142"/>
            <p:cNvSpPr txBox="1">
              <a:spLocks noChangeArrowheads="1"/>
            </p:cNvSpPr>
            <p:nvPr/>
          </p:nvSpPr>
          <p:spPr bwMode="auto">
            <a:xfrm>
              <a:off x="3357563" y="1428750"/>
              <a:ext cx="785812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000">
                  <a:latin typeface="맑은 고딕" pitchFamily="50" charset="-127"/>
                  <a:ea typeface="맑은 고딕" pitchFamily="50" charset="-127"/>
                </a:rPr>
                <a:t>완성가격</a:t>
              </a:r>
            </a:p>
          </p:txBody>
        </p:sp>
        <p:sp>
          <p:nvSpPr>
            <p:cNvPr id="171" name="타원 170"/>
            <p:cNvSpPr/>
            <p:nvPr/>
          </p:nvSpPr>
          <p:spPr>
            <a:xfrm>
              <a:off x="5786438" y="1214438"/>
              <a:ext cx="714375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72" name="TextBox 194"/>
            <p:cNvSpPr txBox="1">
              <a:spLocks noChangeArrowheads="1"/>
            </p:cNvSpPr>
            <p:nvPr/>
          </p:nvSpPr>
          <p:spPr bwMode="auto">
            <a:xfrm>
              <a:off x="5715000" y="1214438"/>
              <a:ext cx="785813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000">
                  <a:latin typeface="맑은 고딕" pitchFamily="50" charset="-127"/>
                  <a:ea typeface="맑은 고딕" pitchFamily="50" charset="-127"/>
                </a:rPr>
                <a:t>재고수량</a:t>
              </a:r>
            </a:p>
          </p:txBody>
        </p:sp>
        <p:sp>
          <p:nvSpPr>
            <p:cNvPr id="173" name="다이아몬드 172"/>
            <p:cNvSpPr/>
            <p:nvPr/>
          </p:nvSpPr>
          <p:spPr>
            <a:xfrm>
              <a:off x="3929063" y="1714500"/>
              <a:ext cx="1071562" cy="571500"/>
            </a:xfrm>
            <a:prstGeom prst="diamond">
              <a:avLst/>
            </a:prstGeom>
            <a:solidFill>
              <a:schemeClr val="accent6">
                <a:alpha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74" name="TextBox 77"/>
            <p:cNvSpPr txBox="1">
              <a:spLocks noChangeArrowheads="1"/>
            </p:cNvSpPr>
            <p:nvPr/>
          </p:nvSpPr>
          <p:spPr bwMode="auto">
            <a:xfrm>
              <a:off x="4000500" y="1893887"/>
              <a:ext cx="928688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100">
                  <a:latin typeface="맑은 고딕" pitchFamily="50" charset="-127"/>
                  <a:ea typeface="맑은 고딕" pitchFamily="50" charset="-127"/>
                </a:rPr>
                <a:t>구성하다</a:t>
              </a:r>
            </a:p>
          </p:txBody>
        </p:sp>
        <p:sp>
          <p:nvSpPr>
            <p:cNvPr id="175" name="TextBox 176"/>
            <p:cNvSpPr txBox="1">
              <a:spLocks noChangeArrowheads="1"/>
            </p:cNvSpPr>
            <p:nvPr/>
          </p:nvSpPr>
          <p:spPr bwMode="auto">
            <a:xfrm>
              <a:off x="3643313" y="1785938"/>
              <a:ext cx="285750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900" b="1"/>
                <a:t>N</a:t>
              </a:r>
              <a:endParaRPr lang="ko-KR" altLang="en-US" sz="900" b="1"/>
            </a:p>
          </p:txBody>
        </p:sp>
        <p:sp>
          <p:nvSpPr>
            <p:cNvPr id="176" name="TextBox 178"/>
            <p:cNvSpPr txBox="1">
              <a:spLocks noChangeArrowheads="1"/>
            </p:cNvSpPr>
            <p:nvPr/>
          </p:nvSpPr>
          <p:spPr bwMode="auto">
            <a:xfrm>
              <a:off x="5000625" y="1785938"/>
              <a:ext cx="285750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900" b="1"/>
                <a:t>M</a:t>
              </a:r>
              <a:endParaRPr lang="ko-KR" altLang="en-US" sz="900" b="1"/>
            </a:p>
          </p:txBody>
        </p:sp>
        <p:cxnSp>
          <p:nvCxnSpPr>
            <p:cNvPr id="177" name="직선 연결선 176"/>
            <p:cNvCxnSpPr>
              <a:endCxn id="153" idx="1"/>
            </p:cNvCxnSpPr>
            <p:nvPr/>
          </p:nvCxnSpPr>
          <p:spPr>
            <a:xfrm rot="16200000" flipH="1">
              <a:off x="5288756" y="1640682"/>
              <a:ext cx="352425" cy="214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>
              <a:endCxn id="153" idx="0"/>
            </p:cNvCxnSpPr>
            <p:nvPr/>
          </p:nvCxnSpPr>
          <p:spPr>
            <a:xfrm rot="5400000">
              <a:off x="5822157" y="1535906"/>
              <a:ext cx="285750" cy="214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rot="10800000">
              <a:off x="6072188" y="2143125"/>
              <a:ext cx="357187" cy="214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타원 179"/>
            <p:cNvSpPr/>
            <p:nvPr/>
          </p:nvSpPr>
          <p:spPr>
            <a:xfrm>
              <a:off x="6357938" y="1857375"/>
              <a:ext cx="642937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81" name="TextBox 184"/>
            <p:cNvSpPr txBox="1">
              <a:spLocks noChangeArrowheads="1"/>
            </p:cNvSpPr>
            <p:nvPr/>
          </p:nvSpPr>
          <p:spPr bwMode="auto">
            <a:xfrm>
              <a:off x="6357938" y="1857375"/>
              <a:ext cx="714375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000">
                  <a:latin typeface="맑은 고딕" pitchFamily="50" charset="-127"/>
                  <a:ea typeface="맑은 고딕" pitchFamily="50" charset="-127"/>
                </a:rPr>
                <a:t>상세사항</a:t>
              </a:r>
            </a:p>
          </p:txBody>
        </p:sp>
        <p:cxnSp>
          <p:nvCxnSpPr>
            <p:cNvPr id="182" name="직선 연결선 181"/>
            <p:cNvCxnSpPr>
              <a:stCxn id="181" idx="1"/>
            </p:cNvCxnSpPr>
            <p:nvPr/>
          </p:nvCxnSpPr>
          <p:spPr>
            <a:xfrm rot="10800000" flipV="1">
              <a:off x="6143625" y="1981200"/>
              <a:ext cx="214313" cy="90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타원 182"/>
            <p:cNvSpPr/>
            <p:nvPr/>
          </p:nvSpPr>
          <p:spPr>
            <a:xfrm>
              <a:off x="2928938" y="857250"/>
              <a:ext cx="714375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84" name="TextBox 142"/>
            <p:cNvSpPr txBox="1">
              <a:spLocks noChangeArrowheads="1"/>
            </p:cNvSpPr>
            <p:nvPr/>
          </p:nvSpPr>
          <p:spPr bwMode="auto">
            <a:xfrm>
              <a:off x="2928938" y="857250"/>
              <a:ext cx="714375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000">
                  <a:latin typeface="맑은 고딕" pitchFamily="50" charset="-127"/>
                  <a:ea typeface="맑은 고딕" pitchFamily="50" charset="-127"/>
                </a:rPr>
                <a:t>배송구분</a:t>
              </a:r>
            </a:p>
          </p:txBody>
        </p:sp>
        <p:cxnSp>
          <p:nvCxnSpPr>
            <p:cNvPr id="185" name="직선 연결선 184"/>
            <p:cNvCxnSpPr>
              <a:stCxn id="183" idx="4"/>
            </p:cNvCxnSpPr>
            <p:nvPr/>
          </p:nvCxnSpPr>
          <p:spPr>
            <a:xfrm rot="5400000">
              <a:off x="2928938" y="1428750"/>
              <a:ext cx="642938" cy="714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4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8796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작성 툴 및 작성 사이트 이용 권장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hlinkClick r:id="rId2"/>
              </a:rPr>
              <a:t>참고링크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링크는 슬라이드 쇼 시작 후 클릭하면 작동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ERDCloud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https://www.erdcloud.com/</a:t>
            </a:r>
            <a:endParaRPr lang="en-US" altLang="ko-KR" dirty="0" smtClean="0"/>
          </a:p>
          <a:p>
            <a:r>
              <a:rPr lang="en-US" altLang="ko-KR" dirty="0" smtClean="0"/>
              <a:t>MySQL Workbench</a:t>
            </a:r>
          </a:p>
          <a:p>
            <a:pPr lvl="1"/>
            <a:r>
              <a:rPr lang="en-US" altLang="ko-KR" dirty="0" smtClean="0">
                <a:hlinkClick r:id="rId4"/>
              </a:rPr>
              <a:t>https://dev.mysql.com/downloads/workbench/</a:t>
            </a:r>
            <a:endParaRPr lang="en-US" altLang="ko-KR" dirty="0" smtClean="0"/>
          </a:p>
          <a:p>
            <a:r>
              <a:rPr lang="en-US" altLang="ko-KR" dirty="0" err="1" smtClean="0"/>
              <a:t>exERD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5"/>
              </a:rPr>
              <a:t>http://ko.exerd.com/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등의 다양한 툴이 있으니 원하는 것으로 사용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ERD </a:t>
            </a:r>
            <a:r>
              <a:rPr lang="ko-KR" altLang="en-US" dirty="0" smtClean="0"/>
              <a:t>결과물은 </a:t>
            </a:r>
            <a:r>
              <a:rPr lang="ko-KR" altLang="en-US" dirty="0" err="1" smtClean="0"/>
              <a:t>캡쳐하여</a:t>
            </a:r>
            <a:r>
              <a:rPr lang="ko-KR" altLang="en-US" dirty="0" smtClean="0"/>
              <a:t> 제출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21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논리적 스키마 작성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구조 및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기본키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데이터타입</a:t>
            </a:r>
            <a:endParaRPr lang="en-US" altLang="ko-KR" dirty="0"/>
          </a:p>
          <a:p>
            <a:pPr lvl="1"/>
            <a:r>
              <a:rPr lang="ko-KR" altLang="en-US" dirty="0" smtClean="0"/>
              <a:t>무결성 제약조건 등을 함께 기입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40356"/>
              </p:ext>
            </p:extLst>
          </p:nvPr>
        </p:nvGraphicFramePr>
        <p:xfrm>
          <a:off x="5609126" y="4191050"/>
          <a:ext cx="51435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chemeClr val="tx1"/>
                          </a:solidFill>
                        </a:rPr>
                        <a:t>고객코드</a:t>
                      </a:r>
                      <a:endParaRPr lang="ko-KR" altLang="en-US" sz="14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마일리지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112"/>
          <p:cNvSpPr txBox="1">
            <a:spLocks noChangeArrowheads="1"/>
          </p:cNvSpPr>
          <p:nvPr/>
        </p:nvSpPr>
        <p:spPr bwMode="auto">
          <a:xfrm>
            <a:off x="5609126" y="3833862"/>
            <a:ext cx="15001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 dirty="0"/>
              <a:t>&lt;</a:t>
            </a:r>
            <a:r>
              <a:rPr lang="ko-KR" altLang="en-US" sz="1600" b="1" dirty="0"/>
              <a:t>고객</a:t>
            </a:r>
            <a:r>
              <a:rPr lang="en-US" altLang="ko-KR" sz="1600" b="1" dirty="0"/>
              <a:t>&gt;</a:t>
            </a:r>
            <a:endParaRPr lang="ko-KR" altLang="en-US" sz="16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55679"/>
              </p:ext>
            </p:extLst>
          </p:nvPr>
        </p:nvGraphicFramePr>
        <p:xfrm>
          <a:off x="5609126" y="5476925"/>
          <a:ext cx="62219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u="sng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4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완성가격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주문수량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결제방법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용도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배송구분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주문고객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112"/>
          <p:cNvSpPr txBox="1">
            <a:spLocks noChangeArrowheads="1"/>
          </p:cNvSpPr>
          <p:nvPr/>
        </p:nvSpPr>
        <p:spPr bwMode="auto">
          <a:xfrm>
            <a:off x="5680563" y="5119737"/>
            <a:ext cx="1500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/>
              <a:t>&lt;PC&gt;</a:t>
            </a:r>
            <a:endParaRPr lang="ko-KR" altLang="en-US" sz="1600" b="1"/>
          </a:p>
        </p:txBody>
      </p:sp>
      <p:sp>
        <p:nvSpPr>
          <p:cNvPr id="8" name="TextBox 112"/>
          <p:cNvSpPr txBox="1">
            <a:spLocks noChangeArrowheads="1"/>
          </p:cNvSpPr>
          <p:nvPr/>
        </p:nvSpPr>
        <p:spPr bwMode="auto">
          <a:xfrm>
            <a:off x="9609626" y="5048300"/>
            <a:ext cx="228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b="1" dirty="0" err="1"/>
              <a:t>고객코드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-&gt; </a:t>
            </a:r>
            <a:r>
              <a:rPr lang="ko-KR" altLang="en-US" sz="1600" b="1" dirty="0" err="1"/>
              <a:t>주문고객</a:t>
            </a:r>
            <a:endParaRPr lang="ko-KR" altLang="en-US" sz="1600" b="1" dirty="0"/>
          </a:p>
        </p:txBody>
      </p:sp>
      <p:pic>
        <p:nvPicPr>
          <p:cNvPr id="9" name="그림 3" descr="고객_테이블생성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4783" y="4429174"/>
            <a:ext cx="27813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 descr="pc_테이블생성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9313" y="1259732"/>
            <a:ext cx="392906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15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제출시 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요구조건분석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개념적설계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및 </a:t>
            </a:r>
            <a:r>
              <a:rPr lang="en-US" altLang="ko-KR" dirty="0" smtClean="0"/>
              <a:t>ERD)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논리적 스키마를 작성하여 제출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한글로 작성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분량제한</a:t>
            </a:r>
            <a:r>
              <a:rPr lang="ko-KR" altLang="en-US" dirty="0" smtClean="0"/>
              <a:t> 없음</a:t>
            </a:r>
            <a:r>
              <a:rPr lang="en-US" altLang="ko-KR" dirty="0" smtClean="0"/>
              <a:t>).</a:t>
            </a:r>
          </a:p>
          <a:p>
            <a:r>
              <a:rPr lang="ko-KR" altLang="en-US" dirty="0" smtClean="0"/>
              <a:t>기한 </a:t>
            </a:r>
            <a:r>
              <a:rPr lang="en-US" altLang="ko-KR" dirty="0" smtClean="0"/>
              <a:t>: 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금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 제출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제출 방법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lhs501@sen.go.kr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이메일로 제출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기한 엄수</a:t>
            </a:r>
            <a:r>
              <a:rPr lang="en-US" altLang="ko-KR" dirty="0" smtClean="0"/>
              <a:t>!! </a:t>
            </a:r>
          </a:p>
        </p:txBody>
      </p:sp>
    </p:spTree>
    <p:extLst>
      <p:ext uri="{BB962C8B-B14F-4D97-AF65-F5344CB8AC3E}">
        <p14:creationId xmlns:p14="http://schemas.microsoft.com/office/powerpoint/2010/main" val="205673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334</Words>
  <Application>Microsoft Office PowerPoint</Application>
  <PresentationFormat>와이드스크린</PresentationFormat>
  <Paragraphs>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HY중고딕</vt:lpstr>
      <vt:lpstr>맑은 고딕</vt:lpstr>
      <vt:lpstr>Arial</vt:lpstr>
      <vt:lpstr>Office 테마</vt:lpstr>
      <vt:lpstr>데이터베이스 프로젝트 안내</vt:lpstr>
      <vt:lpstr>1. 데이터베이스 제작 순서</vt:lpstr>
      <vt:lpstr>요구사항 분석</vt:lpstr>
      <vt:lpstr>개념적 설계</vt:lpstr>
      <vt:lpstr>ERD</vt:lpstr>
      <vt:lpstr>ERD</vt:lpstr>
      <vt:lpstr>논리적 설계</vt:lpstr>
      <vt:lpstr>제출시 유의사항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프로젝트 안내</dc:title>
  <dc:creator>USER</dc:creator>
  <cp:lastModifiedBy>USER</cp:lastModifiedBy>
  <cp:revision>5</cp:revision>
  <dcterms:created xsi:type="dcterms:W3CDTF">2019-07-10T23:41:51Z</dcterms:created>
  <dcterms:modified xsi:type="dcterms:W3CDTF">2019-07-11T00:12:14Z</dcterms:modified>
</cp:coreProperties>
</file>