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7" r:id="rId2"/>
    <p:sldId id="258" r:id="rId3"/>
    <p:sldId id="265" r:id="rId4"/>
    <p:sldId id="266" r:id="rId5"/>
    <p:sldId id="267" r:id="rId6"/>
    <p:sldId id="268" r:id="rId7"/>
    <p:sldId id="270" r:id="rId8"/>
    <p:sldId id="269" r:id="rId9"/>
    <p:sldId id="271" r:id="rId10"/>
    <p:sldId id="272" r:id="rId11"/>
    <p:sldId id="27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22E04-CBD2-49B0-94CE-56D7B37F35A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C1EC4-54E7-4210-9F60-8472E5666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23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8349" y="1122363"/>
            <a:ext cx="9526385" cy="238760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요구사항 수집 및 분석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9789" y="3602038"/>
            <a:ext cx="9335193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4.2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요구사항 분석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9548" y="1485854"/>
            <a:ext cx="1003683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사용자의 업무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내용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작업 형태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문제점을 파악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 설계를 위한 제약 조건으로 재정리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8" y="2524944"/>
            <a:ext cx="100368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시스템의 목적 설정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 시스템의 목적을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설정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제약조건 설정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개발 기간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필요한 인력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필요한 기술 등에 대한 제약조건들을 설정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기존 시스템에 대한 이해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기존 시스템에서 이용 가능한 내용과 변경해야 하는 내용 결정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요구사항 명세서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요구사항 분석의 산출물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4282" y="4148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4.2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요구사항 분석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38663" y="1804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91243"/>
              </p:ext>
            </p:extLst>
          </p:nvPr>
        </p:nvGraphicFramePr>
        <p:xfrm>
          <a:off x="3039534" y="1126028"/>
          <a:ext cx="8128000" cy="542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12491134"/>
                    </a:ext>
                  </a:extLst>
                </a:gridCol>
                <a:gridCol w="6908800">
                  <a:extLst>
                    <a:ext uri="{9D8B030D-6E8A-4147-A177-3AD203B41FA5}">
                      <a16:colId xmlns:a16="http://schemas.microsoft.com/office/drawing/2014/main" val="1454585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58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시스템이 구현해야 할 기능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메뉴 구조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에 대한 요구 명세를 기술한다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extLst>
                  <a:ext uri="{0D108BD9-81ED-4DB2-BD59-A6C34878D82A}">
                    <a16:rowId xmlns:a16="http://schemas.microsoft.com/office/drawing/2014/main" val="21394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인터페이스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사용자 편의성을 고려한 인터페이스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인터넷 환경에서의 접근성 등에 대한 요구 명세를 기술한다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extLst>
                  <a:ext uri="{0D108BD9-81ED-4DB2-BD59-A6C34878D82A}">
                    <a16:rowId xmlns:a16="http://schemas.microsoft.com/office/drawing/2014/main" val="126875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운영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시스템 운영에 필요한 환경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하드웨어 및 소프트웨어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을 명시한다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하드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웨어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환경은 서버 용량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성능 등을 의미하며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소프트웨어 환경은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OS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버전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DB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최대 동시 접속자수 등을 기술한다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extLst>
                  <a:ext uri="{0D108BD9-81ED-4DB2-BD59-A6C34878D82A}">
                    <a16:rowId xmlns:a16="http://schemas.microsoft.com/office/drawing/2014/main" val="269392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자원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운영에 필요한 자원의 제약 등에 대한 요구 명세를 기술한다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extLst>
                  <a:ext uri="{0D108BD9-81ED-4DB2-BD59-A6C34878D82A}">
                    <a16:rowId xmlns:a16="http://schemas.microsoft.com/office/drawing/2014/main" val="250978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검증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시스템 검증을 위한 조건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절차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검증 문서 등에 대한 요구 명세를 기술한다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extLst>
                  <a:ext uri="{0D108BD9-81ED-4DB2-BD59-A6C34878D82A}">
                    <a16:rowId xmlns:a16="http://schemas.microsoft.com/office/drawing/2014/main" val="329881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인수 테스트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최종 사용자를 위한 인수 테스트에 대한 조건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절차 등에 대한 요구 명세를 기술한다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extLst>
                  <a:ext uri="{0D108BD9-81ED-4DB2-BD59-A6C34878D82A}">
                    <a16:rowId xmlns:a16="http://schemas.microsoft.com/office/drawing/2014/main" val="171790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문서화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사용자 매뉴얼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운영자 매뉴얼 등 시스템의 사용과 운영에 필수적인 문서에 대한 문서화 요구 명세를 기술한다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extLst>
                  <a:ext uri="{0D108BD9-81ED-4DB2-BD59-A6C34878D82A}">
                    <a16:rowId xmlns:a16="http://schemas.microsoft.com/office/drawing/2014/main" val="105721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보안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안전한 시스템 운영에 필요한 보안 기능에 대한 요구 명세를 기술한다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extLst>
                  <a:ext uri="{0D108BD9-81ED-4DB2-BD59-A6C34878D82A}">
                    <a16:rowId xmlns:a16="http://schemas.microsoft.com/office/drawing/2014/main" val="203002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이식성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시스템 설치에 필요한 조건 등에 대한 요구 명세를 기술한다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extLst>
                  <a:ext uri="{0D108BD9-81ED-4DB2-BD59-A6C34878D82A}">
                    <a16:rowId xmlns:a16="http://schemas.microsoft.com/office/drawing/2014/main" val="357580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품질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시스템 품질 기준 및 지침을 제시하고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품질 관리를 위한 절차 등에 대한 요구 명세를 기술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extLst>
                  <a:ext uri="{0D108BD9-81ED-4DB2-BD59-A6C34878D82A}">
                    <a16:rowId xmlns:a16="http://schemas.microsoft.com/office/drawing/2014/main" val="312090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신뢰성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시스템 검증이나 품질 요구사항 등은 모두 시스템의 신뢰성 확보를 위한 절차라 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시스템의 제반 요구사항 가운데 신뢰성에 대한 요구 사항은 점차 중요해지고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extLst>
                  <a:ext uri="{0D108BD9-81ED-4DB2-BD59-A6C34878D82A}">
                    <a16:rowId xmlns:a16="http://schemas.microsoft.com/office/drawing/2014/main" val="2743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유지보수성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시스템 개발 비용과 더불어 운영 비용의 증가도 중요한 문제이다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유지보수성을 높이는 것이 중요하다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extLst>
                  <a:ext uri="{0D108BD9-81ED-4DB2-BD59-A6C34878D82A}">
                    <a16:rowId xmlns:a16="http://schemas.microsoft.com/office/drawing/2014/main" val="38962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안전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시스템의 내부적 문제로부터의 보호를 목적으로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적절한 시점에서의 자료 백업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시스템 자원이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임계치에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도달했을 때의 적절한 조치 등은 안전을 위한 최소한의 요구라 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21" marR="37621" marT="10401" marB="10401" anchor="ctr"/>
                </a:tc>
                <a:extLst>
                  <a:ext uri="{0D108BD9-81ED-4DB2-BD59-A6C34878D82A}">
                    <a16:rowId xmlns:a16="http://schemas.microsoft.com/office/drawing/2014/main" val="1963915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59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요구사항 수집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100368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요구사항 수집 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사용자의 요구사항을 파악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조사목적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현재 업무의 기능과 해결해야 할 문제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시스템 요구사항 파악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조사범위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조사할 부서와 제외할 부서를 정한다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개발 비용과 일정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개발 비용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개발 일정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완료일 등을 정한다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조사 결과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조사 결과는 보고서나 발표를 통해서 사용자에게 제시해야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7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조사 방법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19" y="719093"/>
            <a:ext cx="8144962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2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조사 방법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8" y="1628891"/>
            <a:ext cx="100368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기초조사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개발 대상이 되는 기업이나 기관의 배경 정보를 미리 조사하는 것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Ex)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기관의 연혁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규모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기존 시스템에 대한 정보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자료 조사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가장 기본적인 방법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86216"/>
              </p:ext>
            </p:extLst>
          </p:nvPr>
        </p:nvGraphicFramePr>
        <p:xfrm>
          <a:off x="2106815" y="4465203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850">
                  <a:extLst>
                    <a:ext uri="{9D8B030D-6E8A-4147-A177-3AD203B41FA5}">
                      <a16:colId xmlns:a16="http://schemas.microsoft.com/office/drawing/2014/main" val="2460920971"/>
                    </a:ext>
                  </a:extLst>
                </a:gridCol>
                <a:gridCol w="6469150">
                  <a:extLst>
                    <a:ext uri="{9D8B030D-6E8A-4147-A177-3AD203B41FA5}">
                      <a16:colId xmlns:a16="http://schemas.microsoft.com/office/drawing/2014/main" val="3335747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업무 양식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업무 양식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기존 시스템의 입출력 화면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각종 전표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91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시스템 관리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사용자 매뉴얼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운영 지침서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68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기업 정보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회사 홈페이지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회사 소개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제품 일람 등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정관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규정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업무 지침서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통계 자료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보고서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외부 문서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정기 간행물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신문 기사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경쟁사 정보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관련 논문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60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15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조사 방법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8" y="1628891"/>
            <a:ext cx="1003683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(3)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사용자 면담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개발자가 직접 궁금한 사항을 질문할 수 있다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집단 면담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여러 사용자를 동시에 면담해서 시간이 절약되나 정보를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100%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	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    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신뢰하기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힘듬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개별 면담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시간은 많이 드나 신뢰도가 높음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#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면담 시 다뤄야 할 내용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	*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업무에서 통용되는 전문 용어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업무 절차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업무 범위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업무 우선순위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	*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작업의 부하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빈도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주기 업무개선을 위한 아이디어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	*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기존 시스템의 불만사항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및 새로운 시스템의 요구사항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28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조사 방법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8" y="1628891"/>
            <a:ext cx="1003683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(4)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설문지 조사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	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광범위한 조사와 시스템 사용자가 많을 때 유용하다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	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기명식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&amp;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무기명식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응답자의 이름을 밝히는지에 따라서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	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전수 조사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&amp;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표본 조사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조사 대상자의 수에 따라서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	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객관식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&amp;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주관식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질문 방식에 따라서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98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조사 방법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8" y="2152594"/>
            <a:ext cx="100368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(5)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현장 조사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개발자가 대상 기관이나 업체를 방문하여 관찰하는 방법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공식적인 관찰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작업의 흐름에 따라 순서대로 관찰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전체 흐름을 파악하기 쉽다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비공식적인 관찰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같은 장소나 부서를 시간대로 나눠서 여러 번 방문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	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	        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특정 장소나 부서의 업무를 알아내기에 적합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32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조사 방법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9548" y="1435977"/>
            <a:ext cx="100368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현장 조사 시 다루어야 할 내용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사용자의 데이터베이스 시스템 이용 수준이 어느 정도인가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 부서 간의 업무 협조는 잘 이뤄지는가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업무 흐름을 어렵게 만드는 원인이나 병목 현상을 초래하는 작업은 무엇인가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업무 처리 시 자원 낭비 요소가 있는가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현장의 입지 조건이 적합한가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?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작업 환경에 대한 특성은 무엇인가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작업 일지나 장부 등은 제대로 작성하고 있는가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632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4.1.2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조사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결과의 문서화 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9615" y="2150871"/>
            <a:ext cx="100368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$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앞의 다섯 가지 조사를 토대로 얻어낸 결과를 일정한 형식으로 문서화 해야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$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무질서하게 추출된 정보를 분석하려면 문서 작업이 꼭 필요하다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$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문서화 과정에서도 정보의 흐름과 업무상의 문제점등을 발견할 수 있다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737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648</Words>
  <Application>Microsoft Office PowerPoint</Application>
  <PresentationFormat>와이드스크린</PresentationFormat>
  <Paragraphs>104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HY동녘B</vt:lpstr>
      <vt:lpstr>HY수평선M</vt:lpstr>
      <vt:lpstr>맑은 고딕</vt:lpstr>
      <vt:lpstr>함초롬바탕</vt:lpstr>
      <vt:lpstr>Arial</vt:lpstr>
      <vt:lpstr>Wingdings</vt:lpstr>
      <vt:lpstr>Office 테마</vt:lpstr>
      <vt:lpstr>4장 요구사항 수집 및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4장 마침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USER</cp:lastModifiedBy>
  <cp:revision>32</cp:revision>
  <dcterms:created xsi:type="dcterms:W3CDTF">2018-03-06T02:17:08Z</dcterms:created>
  <dcterms:modified xsi:type="dcterms:W3CDTF">2019-04-01T02:36:45Z</dcterms:modified>
</cp:coreProperties>
</file>