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5" r:id="rId5"/>
    <p:sldId id="278" r:id="rId6"/>
    <p:sldId id="276" r:id="rId7"/>
    <p:sldId id="277" r:id="rId8"/>
    <p:sldId id="279" r:id="rId9"/>
    <p:sldId id="280" r:id="rId10"/>
    <p:sldId id="281" r:id="rId11"/>
    <p:sldId id="296" r:id="rId12"/>
    <p:sldId id="294" r:id="rId13"/>
    <p:sldId id="295" r:id="rId14"/>
    <p:sldId id="282" r:id="rId15"/>
    <p:sldId id="283" r:id="rId16"/>
    <p:sldId id="284" r:id="rId17"/>
    <p:sldId id="285" r:id="rId18"/>
    <p:sldId id="286" r:id="rId19"/>
    <p:sldId id="287" r:id="rId20"/>
    <p:sldId id="297" r:id="rId21"/>
    <p:sldId id="289" r:id="rId22"/>
    <p:sldId id="290" r:id="rId23"/>
    <p:sldId id="291" r:id="rId24"/>
    <p:sldId id="292" r:id="rId25"/>
    <p:sldId id="293" r:id="rId26"/>
    <p:sldId id="27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F4DA9-5CF1-457B-898C-DD26EFD926E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EC36B-F884-4693-BFFF-6D3A29172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3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7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4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9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1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97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2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1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5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4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7695-EAE3-49C5-AB12-73B0C7B01BF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21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관계대수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9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기호는 </a:t>
            </a:r>
            <a:r>
              <a:rPr lang="ko-KR" altLang="en-US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▷  </a:t>
            </a:r>
            <a:r>
              <a:rPr lang="en-US" altLang="ko-KR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리본기호</a:t>
            </a:r>
            <a:r>
              <a:rPr lang="en-US" altLang="ko-KR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를 사용</a:t>
            </a:r>
            <a:endParaRPr lang="ko-KR" altLang="en-US" sz="2400" kern="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7.3 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JOIN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08" y="2039340"/>
            <a:ext cx="6439799" cy="571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2098" y="1200239"/>
            <a:ext cx="49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atin typeface="HY수평선M" panose="02030600000101010101" pitchFamily="18" charset="-127"/>
                <a:ea typeface="HY수평선M" panose="02030600000101010101" pitchFamily="18" charset="-127"/>
              </a:rPr>
              <a:t>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9548" y="3684621"/>
            <a:ext cx="91361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조인의 종류로는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세타조인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l-GR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Θ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-JOIN),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동등조인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(EQUI JOIN),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자연조인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(NATURAL JOIN)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등이 있다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95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자연 </a:t>
            </a:r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조인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l-GR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⋈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) (Natural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Join)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ko-KR" sz="2000" dirty="0" smtClean="0"/>
              <a:t>	- R </a:t>
            </a:r>
            <a:r>
              <a:rPr lang="el-GR" altLang="ko-KR" sz="2000" dirty="0" smtClean="0"/>
              <a:t>⋈</a:t>
            </a:r>
            <a:r>
              <a:rPr lang="en-US" altLang="ko-KR" sz="2000" dirty="0" smtClean="0"/>
              <a:t> S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ko-KR" sz="2000" b="1" dirty="0"/>
              <a:t>	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</a:t>
            </a:r>
            <a:r>
              <a:rPr lang="en-US" altLang="ko-KR" sz="20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16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리본 기호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를 이용하여 표현</a:t>
            </a:r>
            <a:endParaRPr lang="en-US" altLang="ko-KR" sz="16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	</a:t>
            </a: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두 </a:t>
            </a:r>
            <a:r>
              <a:rPr lang="ko-KR" altLang="en-US" sz="16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릴레이션에서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같은 이름을 가지고 있는 열 값을 기준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으로 </a:t>
            </a:r>
            <a:r>
              <a:rPr lang="ko-KR" altLang="en-US" sz="16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릴레이션을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결합</a:t>
            </a:r>
            <a:endParaRPr lang="en-US" altLang="ko-KR" sz="16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	</a:t>
            </a: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만약 특정 행이 결합을 할 수 없는 상황이면 그 행은 결과 </a:t>
            </a:r>
            <a:r>
              <a:rPr lang="ko-KR" altLang="en-US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릴레이션에</a:t>
            </a:r>
            <a:r>
              <a:rPr lang="ko-KR" altLang="en-US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나타나지 않음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3722465"/>
            <a:ext cx="10010775" cy="2505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7.3 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JOIN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8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세타</a:t>
            </a:r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 조인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l-GR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θ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R </a:t>
            </a:r>
            <a:r>
              <a:rPr lang="el-GR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⋈</a:t>
            </a:r>
            <a:r>
              <a:rPr lang="el-GR" altLang="ko-KR" sz="9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θ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S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sz="16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리본 기호와 </a:t>
            </a:r>
            <a:r>
              <a:rPr lang="ko-KR" altLang="en-US" sz="1600" b="1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세타</a:t>
            </a:r>
            <a:r>
              <a:rPr lang="ko-KR" altLang="en-US" sz="16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기호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를 이용하여 표현</a:t>
            </a:r>
            <a:endParaRPr lang="en-US" altLang="ko-KR" sz="16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세타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조인은 </a:t>
            </a:r>
            <a:r>
              <a:rPr lang="ko-KR" altLang="en-US" sz="16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다양한 비교 연산자</a:t>
            </a:r>
            <a:r>
              <a:rPr lang="en-US" altLang="ko-KR" sz="16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(=, !=, &gt;, &gt;=, &lt;, &lt;=)</a:t>
            </a:r>
            <a:r>
              <a:rPr lang="en-US" altLang="ko-KR" sz="16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를 사용하여 조인 조건을</a:t>
            </a: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구성하는 것</a:t>
            </a:r>
            <a:endParaRPr lang="en-US" altLang="ko-KR" sz="1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그 중 </a:t>
            </a:r>
            <a:r>
              <a:rPr lang="ko-KR" altLang="en-US" sz="16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동등 연산자</a:t>
            </a:r>
            <a:r>
              <a:rPr lang="en-US" altLang="ko-KR" sz="16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(=)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를 사용한 </a:t>
            </a:r>
            <a:r>
              <a:rPr lang="ko-KR" altLang="en-US" sz="16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세타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조인을 </a:t>
            </a:r>
            <a:r>
              <a:rPr lang="ko-KR" altLang="en-US" sz="16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동등 조인</a:t>
            </a:r>
            <a:r>
              <a:rPr lang="en-US" altLang="ko-KR" sz="16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equi</a:t>
            </a:r>
            <a:r>
              <a:rPr lang="en-US" altLang="ko-KR" sz="16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-join)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이라고 부름</a:t>
            </a:r>
            <a:endParaRPr lang="en-US" altLang="ko-KR" sz="16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7.3 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JOIN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95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세타</a:t>
            </a:r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 조인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l-GR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θ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) </a:t>
            </a:r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사례</a:t>
            </a: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457200" lvl="2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각각의 자동차보다 가격이 같거나 더 싼 보트들의 정보를 얻어내고자 상황에 세미 조인을 사용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n-US" altLang="ko-KR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CarPirce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&gt;= </a:t>
            </a:r>
            <a:r>
              <a:rPr lang="en-US" altLang="ko-KR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BoatPrice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128963"/>
            <a:ext cx="992505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7.3 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JOIN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6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7.3 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JOIN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62" y="440228"/>
            <a:ext cx="5545895" cy="60176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9548" y="1200239"/>
            <a:ext cx="91361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왼쪽 외부조인</a:t>
            </a:r>
            <a:endParaRPr lang="en-US" altLang="ko-KR" sz="2400" kern="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kern="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오른쪽 외부조인</a:t>
            </a:r>
            <a:endParaRPr lang="en-US" altLang="ko-KR" sz="2400" kern="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kern="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완전 외부조인</a:t>
            </a:r>
            <a:endParaRPr lang="en-US" altLang="ko-KR" sz="2400" kern="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kern="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kern="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en-US" altLang="ko-KR" sz="1600" kern="0" dirty="0">
                <a:latin typeface="HY수평선M" panose="02030600000101010101" pitchFamily="18" charset="-127"/>
                <a:ea typeface="HY수평선M" panose="02030600000101010101" pitchFamily="18" charset="-127"/>
              </a:rPr>
              <a:t>*</a:t>
            </a:r>
            <a:r>
              <a:rPr lang="en-US" altLang="ko-KR" sz="1600" kern="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ppt</a:t>
            </a:r>
            <a:r>
              <a:rPr lang="ko-KR" altLang="en-US" sz="16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에 기호가 없어서 책에 표시</a:t>
            </a:r>
            <a:endParaRPr lang="ko-KR" altLang="en-US" sz="1600" kern="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3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7.3 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JOIN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219098" y="2213805"/>
            <a:ext cx="5578913" cy="1847444"/>
            <a:chOff x="838200" y="3517742"/>
            <a:chExt cx="6656085" cy="210658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517742"/>
              <a:ext cx="4372928" cy="210658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6017" y="3517743"/>
              <a:ext cx="2028268" cy="2106580"/>
            </a:xfrm>
            <a:prstGeom prst="rect">
              <a:avLst/>
            </a:prstGeom>
          </p:spPr>
        </p:pic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383970"/>
              </p:ext>
            </p:extLst>
          </p:nvPr>
        </p:nvGraphicFramePr>
        <p:xfrm>
          <a:off x="420174" y="4512963"/>
          <a:ext cx="22434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a1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en-US" altLang="ko-KR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226872"/>
              </p:ext>
            </p:extLst>
          </p:nvPr>
        </p:nvGraphicFramePr>
        <p:xfrm>
          <a:off x="3308867" y="4497420"/>
          <a:ext cx="22434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66379" y="4143631"/>
            <a:ext cx="134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91741" y="4215137"/>
            <a:ext cx="134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95936" y="4030471"/>
            <a:ext cx="134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 </a:t>
            </a:r>
            <a:r>
              <a:rPr lang="en-US" altLang="ko-KR" dirty="0"/>
              <a:t>⋊ 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91954"/>
              </p:ext>
            </p:extLst>
          </p:nvPr>
        </p:nvGraphicFramePr>
        <p:xfrm>
          <a:off x="5889368" y="4512963"/>
          <a:ext cx="30754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059871" y="4061249"/>
            <a:ext cx="9967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dirty="0"/>
              <a:t>R </a:t>
            </a:r>
            <a:r>
              <a:rPr lang="el-GR" altLang="ko-KR" sz="2000" dirty="0"/>
              <a:t>⋈</a:t>
            </a:r>
            <a:r>
              <a:rPr lang="en-US" altLang="ko-KR" sz="2000" dirty="0"/>
              <a:t> S</a:t>
            </a:r>
          </a:p>
          <a:p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18658"/>
              </p:ext>
            </p:extLst>
          </p:nvPr>
        </p:nvGraphicFramePr>
        <p:xfrm>
          <a:off x="9154297" y="4512963"/>
          <a:ext cx="2306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09548" y="1117013"/>
            <a:ext cx="9136118" cy="1556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sz="2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sz="2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세미</a:t>
            </a:r>
            <a:r>
              <a:rPr lang="en-US" altLang="ko-KR" sz="2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조인</a:t>
            </a:r>
            <a:r>
              <a:rPr lang="en-US" altLang="ko-KR" sz="2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(⋉, ⋊)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R ⋊ S </a:t>
            </a:r>
            <a:r>
              <a:rPr lang="ko-KR" altLang="en-US" sz="2000" dirty="0"/>
              <a:t>라면 자연 조인을 한 상황에서 </a:t>
            </a:r>
            <a:r>
              <a:rPr lang="ko-KR" altLang="en-US" sz="2000" dirty="0" err="1"/>
              <a:t>릴레이션</a:t>
            </a:r>
            <a:r>
              <a:rPr lang="ko-KR" altLang="en-US" sz="2000" dirty="0"/>
              <a:t> </a:t>
            </a:r>
            <a:r>
              <a:rPr lang="en-US" altLang="ko-KR" sz="2000" dirty="0"/>
              <a:t>S</a:t>
            </a:r>
            <a:r>
              <a:rPr lang="ko-KR" altLang="en-US" sz="2000" dirty="0"/>
              <a:t>의 결과만 보여주는 것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738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두개의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릴레이션에서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연관된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투플들을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결합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7.4 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DIVISION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71" y="2344054"/>
            <a:ext cx="7716089" cy="244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기호는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÷</a:t>
            </a:r>
            <a:r>
              <a:rPr lang="en-US" altLang="ko-KR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나누기 기호</a:t>
            </a:r>
            <a:r>
              <a:rPr lang="en-US" altLang="ko-KR" sz="2400" kern="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400" kern="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를 사용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7.4 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DIVISION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548" y="1980676"/>
            <a:ext cx="8163252" cy="6889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9548" y="2786696"/>
            <a:ext cx="91361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R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에서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S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를 지울 경우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R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에서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S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를 포함하는 부분을 모두 추출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추출한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투플들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중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S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의 내용을 모두 지운다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한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릴레이션에서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다른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애트리뷰트를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제외한 나머지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애트리뷰트만을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검색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5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7.4 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DIVISION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78" y="1311018"/>
            <a:ext cx="6741704" cy="456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7.4 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DIVISION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087" y="1295535"/>
            <a:ext cx="8092880" cy="501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1016877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관계대수</a:t>
            </a:r>
            <a:endParaRPr lang="en-US" altLang="ko-KR" sz="36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9547" y="2592718"/>
            <a:ext cx="101387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릴레이션을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조작하는 대표적인 방법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절차적 언어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산술연산자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+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관계연산자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하나 이상의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릴레이션을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입력 받아 중복된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투플이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없는 오직 하나의 결과를 생성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9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1172568" cy="490899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sz="24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합병 가능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여부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합집합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교집합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차집합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연산을 </a:t>
            </a:r>
            <a:r>
              <a:rPr lang="ko-KR" altLang="en-US" sz="24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어떤 조건에서 적용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할 수 있는가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?)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연산에 참여하는 두 </a:t>
            </a:r>
            <a:r>
              <a:rPr lang="ko-KR" altLang="en-US" sz="18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1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차수</a:t>
            </a:r>
            <a:r>
              <a:rPr lang="en-US" altLang="ko-KR" sz="18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(degree)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가 같아야 함</a:t>
            </a:r>
            <a:endParaRPr lang="en-US" altLang="ko-KR" sz="1800" b="1" dirty="0" smtClean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연산에 참여하는 두 </a:t>
            </a:r>
            <a:r>
              <a:rPr lang="ko-KR" altLang="en-US" sz="18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1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서로 대응하는 속성의 도메인</a:t>
            </a:r>
            <a:r>
              <a:rPr lang="en-US" altLang="ko-KR" sz="18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(domain)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이 같아야 함</a:t>
            </a:r>
            <a:endParaRPr lang="en-US" altLang="ko-KR" sz="1800" b="1" dirty="0" smtClean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카티션</a:t>
            </a:r>
            <a:r>
              <a:rPr lang="ko-KR" altLang="en-US" sz="1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18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프로덕트</a:t>
            </a:r>
            <a:r>
              <a:rPr lang="ko-KR" altLang="en-US" sz="1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연산은 </a:t>
            </a:r>
            <a:r>
              <a:rPr lang="en-US" altLang="ko-KR" sz="18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1, 2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의 조건에 상관없이 연산이 가능</a:t>
            </a:r>
            <a:endParaRPr lang="en-US" altLang="ko-KR" sz="1800" b="1" dirty="0" smtClean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합집합 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연산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∪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 </a:t>
            </a: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교집합 연산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∩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ko-KR" altLang="en-US" sz="24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차집합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연산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(-)</a:t>
            </a: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ko-KR" altLang="en-US" sz="24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카티션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곱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(Product)(</a:t>
            </a:r>
            <a:r>
              <a:rPr lang="el-GR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Χ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endParaRPr lang="en-US" altLang="ko-KR" sz="2400" b="1" dirty="0" smtClean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7.4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기타 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0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7.4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기타 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88" y="1569262"/>
            <a:ext cx="9709970" cy="327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sz="24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카티션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4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프로덕트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(×)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R ×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</a:t>
            </a:r>
          </a:p>
          <a:p>
            <a:pPr lvl="1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FF0000"/>
                </a:solidFill>
              </a:rPr>
              <a:t>릴레이션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R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과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에 속한 각 행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투플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을 모두 연결하여 만들어진 새로운 행을 이용</a:t>
            </a:r>
            <a:r>
              <a:rPr lang="ko-KR" altLang="en-US" sz="2000" dirty="0" smtClean="0"/>
              <a:t>하여 결과 </a:t>
            </a:r>
            <a:r>
              <a:rPr lang="ko-KR" altLang="en-US" sz="2000" dirty="0" err="1" smtClean="0"/>
              <a:t>릴레이션을</a:t>
            </a:r>
            <a:r>
              <a:rPr lang="ko-KR" altLang="en-US" sz="2000" dirty="0" smtClean="0"/>
              <a:t> 구성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차수는 </a:t>
            </a:r>
            <a:r>
              <a:rPr lang="ko-KR" altLang="en-US" sz="2000" b="1" dirty="0" err="1" smtClean="0"/>
              <a:t>릴레이션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R</a:t>
            </a:r>
            <a:r>
              <a:rPr lang="ko-KR" altLang="en-US" sz="2000" b="1" dirty="0" smtClean="0"/>
              <a:t>과 </a:t>
            </a:r>
            <a:r>
              <a:rPr lang="ko-KR" altLang="en-US" sz="2000" b="1" dirty="0" err="1" smtClean="0"/>
              <a:t>릴레이션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S</a:t>
            </a:r>
            <a:r>
              <a:rPr lang="ko-KR" altLang="en-US" sz="2000" b="1" dirty="0" smtClean="0"/>
              <a:t>의 차수를 더한 것</a:t>
            </a:r>
            <a:r>
              <a:rPr lang="ko-KR" altLang="en-US" sz="2000" dirty="0" smtClean="0"/>
              <a:t>과 같음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err="1" smtClean="0"/>
              <a:t>카디널리티는</a:t>
            </a:r>
            <a:r>
              <a:rPr lang="ko-KR" altLang="en-US" sz="2000" dirty="0" smtClean="0"/>
              <a:t> </a:t>
            </a:r>
            <a:r>
              <a:rPr lang="ko-KR" altLang="en-US" sz="2000" b="1" dirty="0" err="1" smtClean="0"/>
              <a:t>릴레이션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R</a:t>
            </a:r>
            <a:r>
              <a:rPr lang="ko-KR" altLang="en-US" sz="2000" b="1" dirty="0" smtClean="0"/>
              <a:t>과 </a:t>
            </a:r>
            <a:r>
              <a:rPr lang="ko-KR" altLang="en-US" sz="2000" b="1" dirty="0" err="1" smtClean="0"/>
              <a:t>릴레이션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S</a:t>
            </a:r>
            <a:r>
              <a:rPr lang="ko-KR" altLang="en-US" sz="2000" b="1" dirty="0" smtClean="0"/>
              <a:t>의 </a:t>
            </a:r>
            <a:r>
              <a:rPr lang="ko-KR" altLang="en-US" sz="2000" b="1" dirty="0" err="1" smtClean="0"/>
              <a:t>카디널리티를</a:t>
            </a:r>
            <a:r>
              <a:rPr lang="ko-KR" altLang="en-US" sz="2000" b="1" dirty="0" smtClean="0"/>
              <a:t> 곱한 값</a:t>
            </a:r>
            <a:r>
              <a:rPr lang="ko-KR" altLang="en-US" sz="2000" dirty="0" smtClean="0"/>
              <a:t>과 같음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합집합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교집합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차집합</a:t>
            </a:r>
            <a:r>
              <a:rPr lang="ko-KR" altLang="en-US" sz="2000" dirty="0" smtClean="0"/>
              <a:t> 연산자들은 </a:t>
            </a:r>
            <a:r>
              <a:rPr lang="ko-KR" altLang="en-US" sz="2000" b="1" dirty="0" smtClean="0"/>
              <a:t>수직적 연산</a:t>
            </a:r>
            <a:r>
              <a:rPr lang="ko-KR" altLang="en-US" sz="2000" dirty="0" smtClean="0"/>
              <a:t>이라고 볼 수 있으며 </a:t>
            </a:r>
            <a:r>
              <a:rPr lang="ko-KR" altLang="en-US" sz="2000" dirty="0" err="1" smtClean="0"/>
              <a:t>카티션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프로덕트는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수평으로 결합</a:t>
            </a:r>
            <a:r>
              <a:rPr lang="ko-KR" altLang="en-US" sz="2000" dirty="0" smtClean="0"/>
              <a:t>하므로 </a:t>
            </a:r>
            <a:r>
              <a:rPr lang="ko-KR" altLang="en-US" sz="2000" b="1" dirty="0" smtClean="0"/>
              <a:t>수평적 연산</a:t>
            </a:r>
            <a:r>
              <a:rPr lang="ko-KR" altLang="en-US" sz="2000" dirty="0" smtClean="0"/>
              <a:t>이라 볼 수 있음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교환적 특징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결합적 특징을 가짐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802" y="94691"/>
            <a:ext cx="2259403" cy="23766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7.4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기타 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4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56736" y="2449612"/>
          <a:ext cx="44511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거주지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김철수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6736" y="2080280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231926" y="2449612"/>
          <a:ext cx="44511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거주지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김영희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이순신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광주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31926" y="2080280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6736" y="584157"/>
            <a:ext cx="107339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관계 연산자 중 관계대수에 대해 다음의 두 테이블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A, B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다음의 연산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A∪B, A-B, </a:t>
            </a:r>
          </a:p>
          <a:p>
            <a:r>
              <a:rPr lang="el-GR" altLang="ko-KR" sz="2400" dirty="0" smtClean="0">
                <a:ea typeface="맑은 고딕" panose="020B0503020000020004" pitchFamily="50" charset="-127"/>
              </a:rPr>
              <a:t>π</a:t>
            </a:r>
            <a:r>
              <a:rPr lang="ko-KR" altLang="en-US" sz="1600" baseline="-25000" dirty="0" smtClean="0">
                <a:ea typeface="맑은 고딕" panose="020B0503020000020004" pitchFamily="50" charset="-127"/>
              </a:rPr>
              <a:t>나이</a:t>
            </a:r>
            <a:r>
              <a:rPr lang="en-US" altLang="ko-KR" sz="2400" dirty="0" smtClean="0">
                <a:ea typeface="맑은 고딕" panose="020B0503020000020004" pitchFamily="50" charset="-127"/>
              </a:rPr>
              <a:t>(</a:t>
            </a:r>
            <a:r>
              <a:rPr lang="en-US" altLang="ko-KR" sz="24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σ</a:t>
            </a:r>
            <a:r>
              <a:rPr lang="ko-KR" altLang="en-US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나이≥</a:t>
            </a:r>
            <a:r>
              <a:rPr lang="en-US" altLang="ko-KR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(A∪B))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구하시오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8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736" y="584157"/>
            <a:ext cx="10569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다음은 도서 대여점에서 사용할 수 있는 관계 데이터베이스의 스키마와 스키마에 대한 특정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질의문을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표현한 것이다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제시한 질의문의 질의 결과와 같도록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관계대수식을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쓰시오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스키마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고객이름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도서번호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도서번호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예약날짜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질의문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SELECT 	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고객이름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     FROM	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WHERE	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도서번호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=‘B114’;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7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736" y="584157"/>
            <a:ext cx="1056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제시된 테이블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관계대수식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l-GR" altLang="ko-KR" sz="2400" dirty="0" smtClean="0">
                <a:ea typeface="맑은 고딕" panose="020B0503020000020004" pitchFamily="50" charset="-127"/>
              </a:rPr>
              <a:t>π</a:t>
            </a:r>
            <a:r>
              <a:rPr lang="en-US" altLang="ko-KR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dirty="0" smtClean="0"/>
              <a:t>σ </a:t>
            </a:r>
            <a:r>
              <a:rPr lang="en-US" altLang="ko-KR" sz="2000" baseline="-25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B</a:t>
            </a:r>
            <a:r>
              <a:rPr lang="en-US" altLang="ko-KR" sz="1600" baseline="-25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=‘b1’</a:t>
            </a:r>
            <a:r>
              <a:rPr lang="en-US" altLang="ko-KR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(R </a:t>
            </a:r>
            <a:r>
              <a:rPr lang="en-US" altLang="ko-KR" sz="2000" dirty="0" smtClean="0"/>
              <a:t>⋉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S))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결과를 구하시오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067699" y="2128336"/>
          <a:ext cx="33383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67699" y="1759004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R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561439" y="2128336"/>
          <a:ext cx="33383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61439" y="1759004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4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마침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0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대상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조건에 만족하는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투플을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추출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7.1 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SELECTION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05" y="2040843"/>
            <a:ext cx="7371650" cy="36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기호는 </a:t>
            </a:r>
            <a:r>
              <a:rPr lang="el-GR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σ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시그마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를 사용 하며 아래와 같이 표기한다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7.1 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SELECTION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33" y="2118333"/>
            <a:ext cx="8169348" cy="652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9548" y="3215064"/>
            <a:ext cx="9136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조건에는 비교연산자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부울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연산자 사용 가능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연산 후 생성된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차수는 동일하며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수는 원래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릴레이션보다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작거나 같다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1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7.1 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SELECTION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157" y="1325250"/>
            <a:ext cx="660174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1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대상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조건에 만족하는 속성을 선택하여 추출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7.2 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PROJECTION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0" y="2044062"/>
            <a:ext cx="6160794" cy="365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기호는 </a:t>
            </a:r>
            <a:r>
              <a:rPr lang="el-GR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π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파이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를 사용 하며 아래와 같이 표기한다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7.2 </a:t>
            </a:r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PROJECTION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en-US" altLang="ko-KR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9548" y="3215064"/>
            <a:ext cx="91361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추출하고자 하는 속성의 이름을 나열한다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연산 후 생성된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속성의 수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차수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는 추출할 속성 이름에 쓰인 속성의 수와 같으며 원래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속성의 수보다 작거나 같다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33" y="2112319"/>
            <a:ext cx="8169348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7.2 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PROJECTION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88" y="1222598"/>
            <a:ext cx="6506483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6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두개의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릴레이션에서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연관된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투플들을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결합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7.3 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JOIN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66" y="1661904"/>
            <a:ext cx="4367482" cy="477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771</Words>
  <Application>Microsoft Office PowerPoint</Application>
  <PresentationFormat>와이드스크린</PresentationFormat>
  <Paragraphs>230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HY견고딕</vt:lpstr>
      <vt:lpstr>HY동녘B</vt:lpstr>
      <vt:lpstr>HY수평선M</vt:lpstr>
      <vt:lpstr>맑은 고딕</vt:lpstr>
      <vt:lpstr>휴먼고딕</vt:lpstr>
      <vt:lpstr>Arial</vt:lpstr>
      <vt:lpstr>Office 테마</vt:lpstr>
      <vt:lpstr>7장 관계대수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7장 마침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데이터베이스</dc:title>
  <dc:creator>USER</dc:creator>
  <cp:lastModifiedBy>USER</cp:lastModifiedBy>
  <cp:revision>29</cp:revision>
  <dcterms:created xsi:type="dcterms:W3CDTF">2018-03-05T08:33:06Z</dcterms:created>
  <dcterms:modified xsi:type="dcterms:W3CDTF">2019-04-01T01:51:42Z</dcterms:modified>
</cp:coreProperties>
</file>