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EAD6A-E853-45E2-A722-A90D6ACB7C71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5A52B-5E94-4FB6-B037-3A834BD2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3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2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1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4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3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2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1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7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DEC6-7F90-40E0-9B64-90254188E62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B1B0-816D-4B94-9D95-97FB8B35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2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EVENT</a:t>
            </a:r>
            <a:endParaRPr lang="ko-KR" altLang="en-US" dirty="0">
              <a:latin typeface="Segoe UI Black" panose="020B0A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1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리스너</a:t>
            </a:r>
            <a:r>
              <a:rPr lang="ko-KR" altLang="en-US" sz="3600" dirty="0" smtClean="0"/>
              <a:t> 인터페이스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79260" y="1441438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endParaRPr lang="en-US" altLang="ko-KR" sz="1600" dirty="0"/>
          </a:p>
          <a:p>
            <a:pPr lvl="1"/>
            <a:r>
              <a:rPr lang="ko-KR" altLang="en-US" sz="1200" dirty="0" smtClean="0"/>
              <a:t>이벤트를 처리하는 자바 프로그램 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클래스로 작성</a:t>
            </a:r>
            <a:endParaRPr lang="en-US" altLang="ko-KR" sz="1200" dirty="0" smtClean="0"/>
          </a:p>
          <a:p>
            <a:r>
              <a:rPr lang="ko-KR" altLang="en-US" sz="1600" dirty="0" smtClean="0"/>
              <a:t>자바는 다양한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인터페이스 제공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 </a:t>
            </a:r>
            <a:r>
              <a:rPr lang="ko-KR" altLang="en-US" sz="1200" dirty="0"/>
              <a:t>인터페이스 </a:t>
            </a:r>
            <a:r>
              <a:rPr lang="en-US" altLang="ko-KR" sz="1200" dirty="0"/>
              <a:t>– </a:t>
            </a:r>
            <a:r>
              <a:rPr lang="ko-KR" altLang="en-US" sz="1200" dirty="0"/>
              <a:t>버튼 클릭 이벤트를 처리하기 위한 인터페이스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MouseListener</a:t>
            </a:r>
            <a:r>
              <a:rPr lang="en-US" altLang="ko-KR" sz="1200" dirty="0"/>
              <a:t> 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 – </a:t>
            </a:r>
            <a:r>
              <a:rPr lang="ko-KR" altLang="en-US" sz="1200" dirty="0"/>
              <a:t>마우스 조작에 따른 이벤트를 처리하기 위한 인터페이스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600" dirty="0"/>
          </a:p>
          <a:p>
            <a:r>
              <a:rPr lang="ko-KR" altLang="en-US" sz="1600" dirty="0"/>
              <a:t>사용자의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</a:t>
            </a:r>
            <a:endParaRPr lang="en-US" altLang="ko-KR" sz="1600" dirty="0"/>
          </a:p>
          <a:p>
            <a:pPr lvl="1"/>
            <a:r>
              <a:rPr lang="ko-KR" altLang="en-US" sz="1200" dirty="0"/>
              <a:t>자바의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인터페이스</a:t>
            </a:r>
            <a:r>
              <a:rPr lang="en-US" altLang="ko-KR" sz="1200" dirty="0"/>
              <a:t> (interface)</a:t>
            </a:r>
            <a:r>
              <a:rPr lang="ko-KR" altLang="en-US" sz="1200" dirty="0"/>
              <a:t>를 상속받아 구현</a:t>
            </a:r>
            <a:endParaRPr lang="en-US" altLang="ko-KR" sz="1200" dirty="0"/>
          </a:p>
          <a:p>
            <a:pPr lvl="1"/>
            <a:r>
              <a:rPr lang="ko-KR" altLang="en-US" sz="1300" dirty="0" err="1"/>
              <a:t>리스너</a:t>
            </a:r>
            <a:r>
              <a:rPr lang="ko-KR" altLang="en-US" sz="1300" dirty="0"/>
              <a:t> 인터페이스의 모든 추상 </a:t>
            </a:r>
            <a:r>
              <a:rPr lang="ko-KR" altLang="en-US" sz="1300" dirty="0" err="1"/>
              <a:t>메소드</a:t>
            </a:r>
            <a:r>
              <a:rPr lang="ko-KR" altLang="en-US" sz="1300" dirty="0"/>
              <a:t> 구현</a:t>
            </a:r>
            <a:endParaRPr lang="en-US" altLang="ko-KR" sz="1300" dirty="0"/>
          </a:p>
          <a:p>
            <a:pPr lvl="1"/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79676" y="2620070"/>
            <a:ext cx="66247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아래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개발자가 구현해야 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actionPerformed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ActionEvent</a:t>
            </a:r>
            <a:r>
              <a:rPr lang="en-US" altLang="ko-KR" sz="1200" dirty="0"/>
              <a:t> e); // Action </a:t>
            </a:r>
            <a:r>
              <a:rPr lang="ko-KR" altLang="en-US" sz="1200" dirty="0"/>
              <a:t>이벤트 발생시 호출됨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190927" y="3844206"/>
            <a:ext cx="66607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아래의 </a:t>
            </a:r>
            <a:r>
              <a:rPr lang="en-US" altLang="ko-KR" sz="1200" dirty="0"/>
              <a:t>5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개발자가 구현해야 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 버튼이 눌러지는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눌러진 마우스 버튼이 떼어지는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클릭되는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컴포넌트 위에 올라가는 순간 호출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e); // </a:t>
            </a:r>
            <a:r>
              <a:rPr lang="ko-KR" altLang="en-US" sz="1200" dirty="0"/>
              <a:t>마우스가 컴포넌트 위에서 내려오는 순간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3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03713" y="0"/>
            <a:ext cx="5400353" cy="679450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자바에서 제공하는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인터페이스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689217"/>
            <a:ext cx="6800710" cy="58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2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이벤트와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lvl="1"/>
            <a:r>
              <a:rPr lang="ko-KR" altLang="en-US" sz="1600" dirty="0"/>
              <a:t>버튼 클릭을 처리하고자 하는 경우</a:t>
            </a:r>
            <a:endParaRPr lang="en-US" altLang="ko-KR" sz="1600" dirty="0"/>
          </a:p>
          <a:p>
            <a:pPr lvl="2"/>
            <a:r>
              <a:rPr lang="ko-KR" altLang="en-US" sz="1400" dirty="0"/>
              <a:t>이벤트 </a:t>
            </a:r>
            <a:r>
              <a:rPr lang="en-US" altLang="ko-KR" sz="1400" dirty="0"/>
              <a:t>: Action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,</a:t>
            </a:r>
            <a:r>
              <a:rPr lang="ko-KR" altLang="en-US" sz="1400" dirty="0"/>
              <a:t> 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 객체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ActionEvent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</a:t>
            </a:r>
            <a:r>
              <a:rPr lang="en-US" altLang="ko-KR" sz="1600" dirty="0"/>
              <a:t>.</a:t>
            </a:r>
            <a:r>
              <a:rPr lang="ko-KR" altLang="en-US" sz="1600" dirty="0"/>
              <a:t>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클래스 작성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ActionListener</a:t>
            </a:r>
            <a:r>
              <a:rPr lang="en-US" altLang="ko-KR" sz="1600" dirty="0"/>
              <a:t> </a:t>
            </a:r>
            <a:r>
              <a:rPr lang="ko-KR" altLang="en-US" sz="1600" dirty="0"/>
              <a:t>인터페이스 구현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6161" y="3032315"/>
            <a:ext cx="64807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 </a:t>
            </a:r>
            <a:r>
              <a:rPr lang="en-US" altLang="ko-KR" sz="1200" dirty="0"/>
              <a:t>	// </a:t>
            </a:r>
            <a:r>
              <a:rPr lang="ko-KR" altLang="en-US" sz="1200" dirty="0"/>
              <a:t>버튼이 클릭될 때 호출되는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/>
              <a:t>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 </a:t>
            </a:r>
            <a:r>
              <a:rPr lang="en-US" altLang="ko-KR" sz="1200" dirty="0"/>
              <a:t>					// </a:t>
            </a:r>
            <a:r>
              <a:rPr lang="ko-KR" altLang="en-US" sz="1200" dirty="0"/>
              <a:t>사용자가 클릭한 버튼 알아내기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b.getText</a:t>
            </a:r>
            <a:r>
              <a:rPr lang="en-US" altLang="ko-KR" sz="1200" dirty="0"/>
              <a:t>().equals("Action")) </a:t>
            </a:r>
            <a:r>
              <a:rPr lang="en-US" altLang="ko-KR" sz="1200" dirty="0"/>
              <a:t>							// </a:t>
            </a:r>
            <a:r>
              <a:rPr lang="ko-KR" altLang="en-US" sz="1200" dirty="0"/>
              <a:t>버튼의 </a:t>
            </a:r>
            <a:r>
              <a:rPr lang="ko-KR" altLang="en-US" sz="1200" dirty="0"/>
              <a:t>문자열이 </a:t>
            </a:r>
            <a:r>
              <a:rPr lang="en-US" altLang="ko-KR" sz="1200" dirty="0"/>
              <a:t>"Action"</a:t>
            </a:r>
            <a:r>
              <a:rPr lang="ko-KR" altLang="en-US" sz="1200" dirty="0"/>
              <a:t>인지 비교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 </a:t>
            </a:r>
            <a:r>
              <a:rPr lang="en-US" altLang="ko-KR" sz="1200" dirty="0"/>
              <a:t>	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</a:t>
            </a:r>
            <a:r>
              <a:rPr lang="ko-KR" altLang="en-US" sz="1200" dirty="0"/>
              <a:t> 호출</a:t>
            </a:r>
            <a:r>
              <a:rPr lang="en-US" altLang="ko-KR" sz="1200" dirty="0"/>
              <a:t>.</a:t>
            </a:r>
            <a:r>
              <a:rPr lang="ko-KR" altLang="en-US" sz="1200" dirty="0"/>
              <a:t> 문자열변경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else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b.setText</a:t>
            </a:r>
            <a:r>
              <a:rPr lang="en-US" altLang="ko-KR" sz="1200" dirty="0"/>
              <a:t>("Action"); </a:t>
            </a:r>
            <a:r>
              <a:rPr lang="en-US" altLang="ko-KR" sz="1200" dirty="0"/>
              <a:t>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()</a:t>
            </a:r>
            <a:r>
              <a:rPr lang="ko-KR" altLang="en-US" sz="1200" dirty="0"/>
              <a:t> 호출</a:t>
            </a:r>
            <a:r>
              <a:rPr lang="en-US" altLang="ko-KR" sz="1200" dirty="0"/>
              <a:t>.</a:t>
            </a:r>
            <a:r>
              <a:rPr lang="ko-KR" altLang="en-US" sz="1200" dirty="0"/>
              <a:t> 문자열변경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01858" y="4454635"/>
            <a:ext cx="1655677" cy="664012"/>
          </a:xfrm>
          <a:prstGeom prst="wedgeRoundRectCallout">
            <a:avLst>
              <a:gd name="adj1" fmla="val -71250"/>
              <a:gd name="adj2" fmla="val -14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If(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().equals(“Action”)) </a:t>
            </a:r>
            <a:r>
              <a:rPr lang="ko-KR" altLang="en-US" sz="1100" dirty="0" smtClean="0"/>
              <a:t>으로 해도 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39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이벤트를 받아 처리하고자 하는 컴포넌트에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등록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component.addXXXListener</a:t>
            </a:r>
            <a:r>
              <a:rPr lang="en-US" altLang="ko-KR" sz="1600" dirty="0"/>
              <a:t>(listener)</a:t>
            </a:r>
          </a:p>
          <a:p>
            <a:pPr lvl="2"/>
            <a:r>
              <a:rPr lang="en-US" altLang="ko-KR" sz="1400" dirty="0"/>
              <a:t>xxx : </a:t>
            </a:r>
            <a:r>
              <a:rPr lang="ko-KR" altLang="en-US" sz="1400" dirty="0"/>
              <a:t>이벤트 명</a:t>
            </a:r>
            <a:r>
              <a:rPr lang="en-US" altLang="ko-KR" sz="1400" dirty="0"/>
              <a:t>,  listener :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addActionLitener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addFocusListener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addMouseListener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77394" y="2651126"/>
            <a:ext cx="64807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MyActionListener</a:t>
            </a:r>
            <a:r>
              <a:rPr lang="en-US" altLang="ko-KR" sz="1200" dirty="0"/>
              <a:t> listener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</a:t>
            </a:r>
          </a:p>
          <a:p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 </a:t>
            </a:r>
            <a:r>
              <a:rPr lang="en-US" altLang="ko-KR" sz="1200" b="1" dirty="0"/>
              <a:t>		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18123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여러 곳에서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안에 멤버처럼 클래스 작성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특정 </a:t>
            </a:r>
            <a:r>
              <a:rPr lang="ko-KR" altLang="en-US" dirty="0" smtClean="0"/>
              <a:t>클래스에서만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 없이 간단히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조차 만들 필요 </a:t>
            </a:r>
            <a:r>
              <a:rPr lang="ko-KR" altLang="en-US" dirty="0"/>
              <a:t>없이 </a:t>
            </a:r>
            <a:r>
              <a:rPr lang="ko-KR" altLang="en-US" dirty="0" err="1"/>
              <a:t>리스너</a:t>
            </a:r>
            <a:r>
              <a:rPr lang="ko-KR" altLang="en-US" dirty="0"/>
              <a:t> 코드가 </a:t>
            </a:r>
            <a:r>
              <a:rPr lang="ko-KR" altLang="en-US" dirty="0" smtClean="0"/>
              <a:t>간단한 경우에 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11" y="1021586"/>
            <a:ext cx="4237087" cy="565148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22" y="1782241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22" y="3582144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116632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1 </a:t>
            </a:r>
            <a:r>
              <a:rPr lang="en-US" altLang="ko-KR" sz="2800" dirty="0"/>
              <a:t>: </a:t>
            </a:r>
            <a:r>
              <a:rPr lang="ko-KR" altLang="en-US" sz="2800" dirty="0"/>
              <a:t>독립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15762" y="3370601"/>
            <a:ext cx="1136378" cy="476726"/>
          </a:xfrm>
          <a:prstGeom prst="wedgeRoundRectCallout">
            <a:avLst>
              <a:gd name="adj1" fmla="val -44642"/>
              <a:gd name="adj2" fmla="val -68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064078" y="4248418"/>
            <a:ext cx="1136378" cy="476726"/>
          </a:xfrm>
          <a:prstGeom prst="wedgeRoundRectCallout">
            <a:avLst>
              <a:gd name="adj1" fmla="val -39119"/>
              <a:gd name="adj2" fmla="val 89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구현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63602" y="2993641"/>
            <a:ext cx="0" cy="53242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99461" y="2963115"/>
            <a:ext cx="0" cy="5247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/>
          <p:cNvSpPr/>
          <p:nvPr/>
        </p:nvSpPr>
        <p:spPr>
          <a:xfrm>
            <a:off x="3540519" y="3068961"/>
            <a:ext cx="588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버튼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클릭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3034" y="5517232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독립된 클래스로 </a:t>
            </a:r>
            <a:r>
              <a:rPr lang="en-US" altLang="ko-KR" sz="1200" dirty="0"/>
              <a:t>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이 클래스를 별도의 </a:t>
            </a:r>
            <a:r>
              <a:rPr lang="en-US" altLang="ko-KR" sz="1200" dirty="0"/>
              <a:t>MyActionListener.java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파일로 작</a:t>
            </a:r>
            <a:r>
              <a:rPr lang="ko-KR" altLang="en-US" sz="1200" dirty="0"/>
              <a:t>성</a:t>
            </a:r>
            <a:r>
              <a:rPr lang="ko-KR" altLang="en-US" sz="1200" dirty="0"/>
              <a:t>하여도 됨</a:t>
            </a:r>
            <a:endParaRPr lang="ko-KR" altLang="en-US" sz="1200" dirty="0"/>
          </a:p>
        </p:txBody>
      </p:sp>
      <p:sp>
        <p:nvSpPr>
          <p:cNvPr id="1034" name="자유형 1033"/>
          <p:cNvSpPr/>
          <p:nvPr/>
        </p:nvSpPr>
        <p:spPr>
          <a:xfrm>
            <a:off x="3963602" y="4061012"/>
            <a:ext cx="2492438" cy="1708248"/>
          </a:xfrm>
          <a:custGeom>
            <a:avLst/>
            <a:gdLst>
              <a:gd name="connsiteX0" fmla="*/ 2366682 w 2366682"/>
              <a:gd name="connsiteY0" fmla="*/ 1694329 h 1694329"/>
              <a:gd name="connsiteX1" fmla="*/ 1622612 w 2366682"/>
              <a:gd name="connsiteY1" fmla="*/ 1147482 h 1694329"/>
              <a:gd name="connsiteX2" fmla="*/ 1380565 w 2366682"/>
              <a:gd name="connsiteY2" fmla="*/ 349623 h 1694329"/>
              <a:gd name="connsiteX3" fmla="*/ 0 w 2366682"/>
              <a:gd name="connsiteY3" fmla="*/ 0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682" h="1694329">
                <a:moveTo>
                  <a:pt x="2366682" y="1694329"/>
                </a:moveTo>
                <a:cubicBezTo>
                  <a:pt x="2076823" y="1532964"/>
                  <a:pt x="1786965" y="1371600"/>
                  <a:pt x="1622612" y="1147482"/>
                </a:cubicBezTo>
                <a:cubicBezTo>
                  <a:pt x="1458259" y="923364"/>
                  <a:pt x="1651000" y="540870"/>
                  <a:pt x="1380565" y="349623"/>
                </a:cubicBezTo>
                <a:cubicBezTo>
                  <a:pt x="1110130" y="158376"/>
                  <a:pt x="555065" y="79188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왼쪽 중괄호 1034"/>
          <p:cNvSpPr/>
          <p:nvPr/>
        </p:nvSpPr>
        <p:spPr>
          <a:xfrm>
            <a:off x="5481103" y="5013176"/>
            <a:ext cx="303537" cy="1512168"/>
          </a:xfrm>
          <a:prstGeom prst="leftBrace">
            <a:avLst>
              <a:gd name="adj1" fmla="val 7035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1" y="627068"/>
            <a:ext cx="4767485" cy="6206266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</a:t>
            </a:r>
            <a:r>
              <a:rPr lang="ko-KR" altLang="en-US" sz="2800" dirty="0"/>
              <a:t>내부 </a:t>
            </a:r>
            <a:r>
              <a:rPr lang="ko-KR" altLang="en-US" sz="2800" dirty="0"/>
              <a:t>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5372866" y="3709189"/>
            <a:ext cx="357190" cy="2168084"/>
          </a:xfrm>
          <a:prstGeom prst="leftBrace">
            <a:avLst>
              <a:gd name="adj1" fmla="val 14158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6844" y="4573861"/>
            <a:ext cx="3429024" cy="9387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100" dirty="0"/>
              <a:t> Action </a:t>
            </a:r>
            <a:r>
              <a:rPr lang="ko-KR" altLang="en-US" sz="1100" dirty="0"/>
              <a:t>이벤트 </a:t>
            </a:r>
            <a:r>
              <a:rPr lang="ko-KR" altLang="en-US" sz="1100" dirty="0" err="1"/>
              <a:t>리스너를</a:t>
            </a:r>
            <a:r>
              <a:rPr lang="ko-KR" altLang="en-US" sz="1100" dirty="0"/>
              <a:t> 내부 클래스로 작성</a:t>
            </a:r>
            <a:endParaRPr lang="en-US" altLang="ko-KR" sz="1100" dirty="0"/>
          </a:p>
          <a:p>
            <a:pPr>
              <a:buFont typeface="Arial" pitchFamily="34" charset="0"/>
              <a:buChar char="•"/>
            </a:pPr>
            <a:r>
              <a:rPr lang="en-US" altLang="ko-KR" sz="1100" dirty="0"/>
              <a:t> private</a:t>
            </a:r>
            <a:r>
              <a:rPr lang="ko-KR" altLang="en-US" sz="1100" dirty="0"/>
              <a:t>으로 선언하여 외부에서 사용할 수 없게 함</a:t>
            </a:r>
            <a:endParaRPr lang="en-US" altLang="ko-KR" sz="1100" dirty="0"/>
          </a:p>
          <a:p>
            <a:pPr>
              <a:buFont typeface="Arial" pitchFamily="34" charset="0"/>
              <a:buChar char="•"/>
            </a:pPr>
            <a:endParaRPr lang="en-US" altLang="ko-KR" sz="1100" dirty="0"/>
          </a:p>
          <a:p>
            <a:pPr>
              <a:buFont typeface="Arial" pitchFamily="34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리스너에서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InnerClassListener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JFrame</a:t>
            </a:r>
            <a:r>
              <a:rPr lang="ko-KR" altLang="en-US" sz="1100" dirty="0"/>
              <a:t> 멤버에 대한 접근 용이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 flipV="1">
            <a:off x="4871864" y="5256282"/>
            <a:ext cx="1296144" cy="256297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>
            <a:off x="5095868" y="4793231"/>
            <a:ext cx="2769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4894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13768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2516563" y="988555"/>
            <a:ext cx="1296144" cy="442674"/>
          </a:xfrm>
          <a:prstGeom prst="wedgeRoundRectCallout">
            <a:avLst>
              <a:gd name="adj1" fmla="val -20141"/>
              <a:gd name="adj2" fmla="val 80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버튼의 문자열을</a:t>
            </a:r>
          </a:p>
          <a:p>
            <a:r>
              <a:rPr lang="ko-KR" altLang="en-US" sz="1000" dirty="0"/>
              <a:t>타이틀에 출력</a:t>
            </a:r>
          </a:p>
        </p:txBody>
      </p:sp>
    </p:spTree>
    <p:extLst>
      <p:ext uri="{BB962C8B-B14F-4D97-AF65-F5344CB8AC3E}">
        <p14:creationId xmlns:p14="http://schemas.microsoft.com/office/powerpoint/2010/main" val="38249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999227" y="4148085"/>
            <a:ext cx="4051922" cy="189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71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익명 클래스로 이벤트 </a:t>
            </a:r>
            <a:r>
              <a:rPr lang="ko-KR" altLang="en-US" sz="4000" dirty="0" err="1" smtClean="0"/>
              <a:t>리스너</a:t>
            </a:r>
            <a:r>
              <a:rPr lang="ko-KR" altLang="en-US" sz="4000" dirty="0" smtClean="0"/>
              <a:t> 작성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8703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익명 클래스</a:t>
            </a:r>
            <a:r>
              <a:rPr lang="en-US" altLang="ko-KR" sz="1600" dirty="0"/>
              <a:t>(anonymous class) : </a:t>
            </a:r>
            <a:r>
              <a:rPr lang="ko-KR" altLang="en-US" sz="1600" dirty="0"/>
              <a:t>이름 없는 클래스</a:t>
            </a:r>
            <a:endParaRPr lang="en-US" altLang="ko-KR" sz="1600" dirty="0"/>
          </a:p>
          <a:p>
            <a:pPr lvl="1"/>
            <a:r>
              <a:rPr lang="en-US" altLang="ko-KR" sz="1400" dirty="0"/>
              <a:t>(</a:t>
            </a:r>
            <a:r>
              <a:rPr lang="ko-KR" altLang="en-US" sz="1400" dirty="0"/>
              <a:t>클래스 선언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</a:t>
            </a:r>
            <a:r>
              <a:rPr lang="en-US" altLang="ko-KR" sz="1400" dirty="0"/>
              <a:t>)</a:t>
            </a:r>
            <a:r>
              <a:rPr lang="ko-KR" altLang="en-US" sz="1400" dirty="0"/>
              <a:t>을 한번에 달</a:t>
            </a:r>
            <a:r>
              <a:rPr lang="ko-KR" altLang="en-US" sz="1400" dirty="0"/>
              <a:t>성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간단한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경우 익명 클래스 사용 추천</a:t>
            </a:r>
            <a:endParaRPr lang="en-US" altLang="ko-KR" sz="1400" dirty="0"/>
          </a:p>
          <a:p>
            <a:pPr lvl="2"/>
            <a:r>
              <a:rPr lang="ko-KR" altLang="en-US" sz="1200" dirty="0" err="1"/>
              <a:t>메소드의</a:t>
            </a:r>
            <a:r>
              <a:rPr lang="ko-KR" altLang="en-US" sz="1200" dirty="0"/>
              <a:t> 개수가 </a:t>
            </a:r>
            <a:r>
              <a:rPr lang="en-US" altLang="ko-KR" sz="1200" dirty="0"/>
              <a:t>1, 2</a:t>
            </a:r>
            <a:r>
              <a:rPr lang="ko-KR" altLang="en-US" sz="1200" dirty="0"/>
              <a:t>개인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ItemListener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대해 주로 사용</a:t>
            </a:r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sz="1600" dirty="0" err="1"/>
              <a:t>ActionListener</a:t>
            </a:r>
            <a:r>
              <a:rPr lang="ko-KR" altLang="en-US" sz="1600" dirty="0"/>
              <a:t>를 구현하는 익명의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작성 예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56358" y="1772817"/>
            <a:ext cx="368811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new </a:t>
            </a:r>
            <a:r>
              <a:rPr lang="ko-KR" altLang="en-US" sz="1200" dirty="0" err="1"/>
              <a:t>익명클래스의슈퍼클래스이름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생성자인자들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.....................</a:t>
            </a:r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익명클래스의 멤버 구현</a:t>
            </a:r>
            <a:endParaRPr lang="en-US" altLang="ko-KR" sz="1200" dirty="0"/>
          </a:p>
          <a:p>
            <a:r>
              <a:rPr lang="en-US" altLang="ko-KR" sz="1200" dirty="0"/>
              <a:t>     .....................</a:t>
            </a:r>
          </a:p>
          <a:p>
            <a:r>
              <a:rPr lang="en-US" altLang="ko-KR" sz="1200" dirty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1849" y="4307906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MyActionListener</a:t>
            </a:r>
            <a:r>
              <a:rPr lang="en-US" altLang="ko-KR" sz="1200" dirty="0"/>
              <a:t> implements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b="1" dirty="0"/>
              <a:t>	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b="1" dirty="0"/>
              <a:t>		....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구현 </a:t>
            </a:r>
            <a:r>
              <a:rPr lang="en-US" altLang="ko-KR" sz="1200" b="1" dirty="0"/>
              <a:t>....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b="1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9777" y="4899064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/>
              <a:t> 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b="1" dirty="0"/>
              <a:t>		....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구현 </a:t>
            </a:r>
            <a:r>
              <a:rPr lang="en-US" altLang="ko-KR" sz="1200" b="1" dirty="0"/>
              <a:t>....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0621" y="5461375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()</a:t>
            </a:r>
            <a:r>
              <a:rPr lang="en-US" altLang="ko-KR" sz="1200" dirty="0"/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5089" y="4077073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익명클래스 작성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클래스 선언과 </a:t>
            </a:r>
            <a:r>
              <a:rPr lang="ko-KR" altLang="en-US" sz="1100" dirty="0" err="1"/>
              <a:t>인스턴스</a:t>
            </a:r>
            <a:r>
              <a:rPr lang="ko-KR" altLang="en-US" sz="1100" dirty="0"/>
              <a:t> 생성을 동시에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8" name="오른쪽 화살표 17"/>
          <p:cNvSpPr/>
          <p:nvPr/>
        </p:nvSpPr>
        <p:spPr>
          <a:xfrm>
            <a:off x="6098850" y="5053798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6352" y="6044810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(a) </a:t>
            </a:r>
            <a:r>
              <a:rPr lang="ko-KR" altLang="en-US" sz="1100" dirty="0"/>
              <a:t>이름을 가진 클래스를 작성하고</a:t>
            </a:r>
            <a:endParaRPr lang="en-US" altLang="ko-KR" sz="1100" dirty="0"/>
          </a:p>
          <a:p>
            <a:r>
              <a:rPr lang="ko-KR" altLang="en-US" sz="1100" dirty="0"/>
              <a:t>    클래스 </a:t>
            </a:r>
            <a:r>
              <a:rPr lang="ko-KR" altLang="en-US" sz="1100" dirty="0" err="1"/>
              <a:t>인스턴스를</a:t>
            </a:r>
            <a:r>
              <a:rPr lang="ko-KR" altLang="en-US" sz="1100" dirty="0"/>
              <a:t> 생성하는 경우</a:t>
            </a:r>
            <a:endParaRPr lang="ko-KR" altLang="en-US" sz="1100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8393382" y="4547131"/>
            <a:ext cx="911877" cy="272415"/>
          </a:xfrm>
          <a:prstGeom prst="wedgeRoundRectCallout">
            <a:avLst>
              <a:gd name="adj1" fmla="val -28441"/>
              <a:gd name="adj2" fmla="val 100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익명 클래스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8698" y="6044810"/>
            <a:ext cx="3765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(b) </a:t>
            </a:r>
            <a:r>
              <a:rPr lang="en-US" altLang="ko-KR" sz="1100" dirty="0" err="1"/>
              <a:t>ActionListener</a:t>
            </a:r>
            <a:r>
              <a:rPr lang="ko-KR" altLang="en-US" sz="1100" dirty="0"/>
              <a:t>를 상속받아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작성하는 동시에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new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인스턴스를</a:t>
            </a:r>
            <a:r>
              <a:rPr lang="ko-KR" altLang="en-US" sz="1100" dirty="0"/>
              <a:t> 생성하는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78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38" y="1612760"/>
            <a:ext cx="3731075" cy="23471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37" y="620768"/>
            <a:ext cx="4767485" cy="6017274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0" y="9410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3 </a:t>
            </a:r>
            <a:r>
              <a:rPr lang="en-US" altLang="ko-KR" sz="2800" dirty="0"/>
              <a:t>: </a:t>
            </a:r>
            <a:r>
              <a:rPr lang="ko-KR" altLang="en-US" sz="2800" dirty="0"/>
              <a:t>익명 클래스로 </a:t>
            </a:r>
            <a:r>
              <a:rPr lang="en-US" altLang="ko-KR" sz="2800" dirty="0"/>
              <a:t>Action</a:t>
            </a:r>
            <a:r>
              <a:rPr lang="ko-KR" altLang="en-US" sz="2800" dirty="0"/>
              <a:t> 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</a:t>
            </a:r>
            <a:r>
              <a:rPr lang="ko-KR" altLang="en-US" sz="2800" dirty="0"/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126876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익명 클래스로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75920" y="2817078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35960" y="3429000"/>
            <a:ext cx="4536504" cy="23762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6" name="곱셈 기호 15"/>
          <p:cNvSpPr/>
          <p:nvPr/>
        </p:nvSpPr>
        <p:spPr>
          <a:xfrm>
            <a:off x="4611180" y="3039129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660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94918" y="1520825"/>
            <a:ext cx="8758881" cy="435133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이벤트 기반 프로그래밍</a:t>
            </a:r>
            <a:r>
              <a:rPr lang="en-US" altLang="ko-KR" sz="1800" dirty="0"/>
              <a:t>(Event Driven Programming)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이벤트의 발생에 의해 프로그램 흐름이 결정되는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이벤트가 발생하면 이벤트를 처리하는 루틴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)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실행될 코드는 이벤트의 발생에 의해 전적으로 결정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반대되는 개념 </a:t>
            </a:r>
            <a:r>
              <a:rPr lang="en-US" altLang="ko-KR" sz="1600" dirty="0"/>
              <a:t>: </a:t>
            </a:r>
            <a:r>
              <a:rPr lang="ko-KR" altLang="en-US" sz="1600" dirty="0"/>
              <a:t>배치 실행</a:t>
            </a:r>
            <a:r>
              <a:rPr lang="en-US" altLang="ko-KR" sz="1600" dirty="0"/>
              <a:t>(batch</a:t>
            </a:r>
            <a:r>
              <a:rPr lang="ko-KR" altLang="en-US" sz="1600" dirty="0"/>
              <a:t> </a:t>
            </a:r>
            <a:r>
              <a:rPr lang="en-US" altLang="ko-KR" sz="1600" dirty="0"/>
              <a:t>programming)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프로그램의 개발자가 프로그램의 흐름을 결정하는 방식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이벤트 종류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사용자의 입력 </a:t>
            </a:r>
            <a:r>
              <a:rPr lang="en-US" altLang="ko-KR" sz="1400" dirty="0"/>
              <a:t>: </a:t>
            </a:r>
            <a:r>
              <a:rPr lang="ko-KR" altLang="en-US" sz="1400" dirty="0"/>
              <a:t>마우스 드래그</a:t>
            </a:r>
            <a:r>
              <a:rPr lang="en-US" altLang="ko-KR" sz="1400" dirty="0"/>
              <a:t>, </a:t>
            </a:r>
            <a:r>
              <a:rPr lang="ko-KR" altLang="en-US" sz="1400" dirty="0"/>
              <a:t>마우스 클릭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 누름 등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센서로부터의 입력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네트워크로부터 데이터 송수신</a:t>
            </a:r>
            <a:r>
              <a:rPr lang="en-US" altLang="ko-KR" sz="1400" dirty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다른 응용프로그램이나 다른 </a:t>
            </a:r>
            <a:r>
              <a:rPr lang="ko-KR" altLang="en-US" sz="1400" dirty="0" err="1"/>
              <a:t>스레드로부터의</a:t>
            </a:r>
            <a:r>
              <a:rPr lang="ko-KR" altLang="en-US" sz="1400" dirty="0"/>
              <a:t> 메시지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94918" y="1690688"/>
            <a:ext cx="8758882" cy="4351338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이벤트 </a:t>
            </a:r>
            <a:r>
              <a:rPr lang="ko-KR" altLang="en-US" sz="1800" dirty="0"/>
              <a:t>기반 응용 프로그램의 구조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</a:t>
            </a:r>
            <a:r>
              <a:rPr lang="ko-KR" altLang="en-US" sz="1600" dirty="0"/>
              <a:t>이벤트마다 처리하는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코드 </a:t>
            </a:r>
            <a:r>
              <a:rPr lang="ko-KR" altLang="en-US" sz="1600" dirty="0" smtClean="0"/>
              <a:t>보유</a:t>
            </a:r>
            <a:endParaRPr lang="en-US" altLang="ko-KR" sz="16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GUI </a:t>
            </a:r>
            <a:r>
              <a:rPr lang="ko-KR" altLang="en-US" sz="1800" dirty="0"/>
              <a:t>응용프로그램은 이벤트 기반 프로그래밍으로 작성됨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GUI </a:t>
            </a:r>
            <a:r>
              <a:rPr lang="ko-KR" altLang="en-US" sz="1600" dirty="0"/>
              <a:t>라이브러리 종류</a:t>
            </a:r>
            <a:endParaRPr lang="en-US" altLang="ko-KR" sz="1600" dirty="0"/>
          </a:p>
          <a:p>
            <a:pPr lvl="2"/>
            <a:endParaRPr lang="en-US" altLang="ko-KR" sz="1400" dirty="0" smtClean="0"/>
          </a:p>
          <a:p>
            <a:pPr lvl="2"/>
            <a:r>
              <a:rPr lang="en-US" altLang="ko-KR" sz="1400" dirty="0" smtClean="0"/>
              <a:t>C</a:t>
            </a:r>
            <a:r>
              <a:rPr lang="en-US" altLang="ko-KR" sz="1400" dirty="0"/>
              <a:t>++</a:t>
            </a:r>
            <a:r>
              <a:rPr lang="ko-KR" altLang="en-US" sz="1400" dirty="0"/>
              <a:t>의</a:t>
            </a:r>
            <a:r>
              <a:rPr lang="en-US" altLang="ko-KR" sz="1400" dirty="0"/>
              <a:t> MFC, C# GUI, Visual Basic, X Window, Android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자바의 </a:t>
            </a:r>
            <a:r>
              <a:rPr lang="en-US" altLang="ko-KR" sz="1400" dirty="0"/>
              <a:t>AWT</a:t>
            </a:r>
            <a:r>
              <a:rPr lang="ko-KR" altLang="en-US" sz="1400" dirty="0"/>
              <a:t>와 </a:t>
            </a:r>
            <a:r>
              <a:rPr lang="en-US" altLang="ko-KR" sz="1400" dirty="0"/>
              <a:t>Swing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4642" y="507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스윙 응용프로그램의 이벤트의 실제 예</a:t>
            </a:r>
            <a:endParaRPr lang="ko-KR" altLang="en-US" sz="4000" dirty="0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06211" y="5122804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마우스로 버튼 클릭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7570" y="5572141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881554" y="5286389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마우스로</a:t>
            </a:r>
            <a:endParaRPr lang="en-US" altLang="ko-KR" sz="1200" dirty="0"/>
          </a:p>
          <a:p>
            <a:r>
              <a:rPr lang="ko-KR" altLang="en-US" sz="1200" dirty="0"/>
              <a:t>윈도우 크기 조절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81753" y="5000637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키보드 입력</a:t>
            </a:r>
            <a:endParaRPr lang="en-US" altLang="ko-KR" sz="1200" dirty="0"/>
          </a:p>
          <a:p>
            <a:r>
              <a:rPr lang="en-US" altLang="ko-KR" sz="1200" dirty="0"/>
              <a:t>(Key</a:t>
            </a:r>
            <a:r>
              <a:rPr lang="ko-KR" altLang="en-US" sz="1200" dirty="0"/>
              <a:t> </a:t>
            </a:r>
            <a:r>
              <a:rPr lang="en-US" altLang="ko-KR" sz="1200" dirty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1884" y="4857761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키보드로 메뉴 선택</a:t>
            </a:r>
            <a:endParaRPr lang="en-US" altLang="ko-KR" sz="1200" dirty="0"/>
          </a:p>
          <a:p>
            <a:r>
              <a:rPr lang="en-US" altLang="ko-KR" sz="1200" dirty="0"/>
              <a:t>(Key Event,</a:t>
            </a:r>
          </a:p>
          <a:p>
            <a:r>
              <a:rPr lang="en-US" altLang="ko-KR" sz="1200" dirty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8348" y="4786323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마우스로 메뉴 선택</a:t>
            </a:r>
            <a:endParaRPr lang="en-US" altLang="ko-KR" sz="1200" dirty="0"/>
          </a:p>
          <a:p>
            <a:r>
              <a:rPr lang="en-US" altLang="ko-KR" sz="1200" dirty="0"/>
              <a:t>(Mouse Event,</a:t>
            </a:r>
          </a:p>
          <a:p>
            <a:r>
              <a:rPr lang="en-US" altLang="ko-KR" sz="1200" dirty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3217094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5447929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6060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8076138" y="1985598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572431" y="1733551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자바 스윙 프로그램에서 이벤트 처리 과정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이벤트가 처리되는 과정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이벤트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</a:t>
            </a:r>
            <a:r>
              <a:rPr lang="ko-KR" altLang="en-US" dirty="0" smtClean="0"/>
              <a:t>마우스의 </a:t>
            </a:r>
            <a:r>
              <a:rPr lang="ko-KR" altLang="en-US" dirty="0"/>
              <a:t>움직임 혹은 </a:t>
            </a:r>
            <a:r>
              <a:rPr lang="ko-KR" altLang="en-US" dirty="0" smtClean="0"/>
              <a:t>키보드입력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현재 발생한 이벤트에 대한 정보를 가진 객체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응용프로그램에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리스너에</a:t>
            </a:r>
            <a:r>
              <a:rPr lang="ko-KR" altLang="en-US" dirty="0" smtClean="0"/>
              <a:t> 이벤트 객체 전달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리스너</a:t>
            </a:r>
            <a:r>
              <a:rPr lang="ko-KR" altLang="en-US" dirty="0" smtClean="0"/>
              <a:t> 코드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22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자바의 이벤트 기반 스윙 응용프로그램의 구조와 이벤트 처리 과정</a:t>
            </a:r>
            <a:endParaRPr lang="ko-KR" altLang="en-US" sz="2400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340769"/>
            <a:ext cx="7557914" cy="52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4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이벤트 객체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17170"/>
            <a:ext cx="10515600" cy="5398959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4000" dirty="0" smtClean="0"/>
              <a:t>이벤트 객체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발생한 이벤트에 관한 정보를 가진 객체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이벤트 </a:t>
            </a:r>
            <a:r>
              <a:rPr lang="ko-KR" altLang="en-US" sz="4000" dirty="0" err="1" smtClean="0"/>
              <a:t>리스너에</a:t>
            </a:r>
            <a:r>
              <a:rPr lang="ko-KR" altLang="en-US" sz="4000" dirty="0" smtClean="0"/>
              <a:t> 전달됨</a:t>
            </a:r>
            <a:endParaRPr lang="en-US" altLang="ko-KR" sz="4000" dirty="0" smtClean="0"/>
          </a:p>
          <a:p>
            <a:pPr lvl="2"/>
            <a:r>
              <a:rPr lang="ko-KR" altLang="en-US" sz="3500" dirty="0" smtClean="0"/>
              <a:t>이벤트 </a:t>
            </a:r>
            <a:r>
              <a:rPr lang="ko-KR" altLang="en-US" sz="3500" dirty="0" err="1" smtClean="0"/>
              <a:t>리스너</a:t>
            </a:r>
            <a:r>
              <a:rPr lang="ko-KR" altLang="en-US" sz="3500" dirty="0" smtClean="0"/>
              <a:t> 코드가 발생한 이벤트에 대한 상황을 파악할 수 있게 함</a:t>
            </a:r>
            <a:endParaRPr lang="en-US" altLang="ko-KR" sz="35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이벤트 객체가 포함하는 정보 </a:t>
            </a:r>
            <a:endParaRPr lang="en-US" altLang="ko-KR" sz="4000" dirty="0" smtClean="0"/>
          </a:p>
          <a:p>
            <a:pPr lvl="1"/>
            <a:r>
              <a:rPr lang="ko-KR" altLang="en-US" sz="4000" dirty="0" smtClean="0"/>
              <a:t>이벤트 종류와 이벤트 소스</a:t>
            </a:r>
          </a:p>
          <a:p>
            <a:pPr lvl="1"/>
            <a:r>
              <a:rPr lang="ko-KR" altLang="en-US" sz="4000" dirty="0" smtClean="0"/>
              <a:t>이벤트가 발생한 화면 좌표 및 컴포넌트 내 좌표</a:t>
            </a:r>
          </a:p>
          <a:p>
            <a:pPr lvl="1"/>
            <a:r>
              <a:rPr lang="ko-KR" altLang="en-US" sz="4000" dirty="0" smtClean="0"/>
              <a:t>이벤트가 발생한 버튼이나 메뉴 아이템의 문자열</a:t>
            </a:r>
          </a:p>
          <a:p>
            <a:pPr lvl="1"/>
            <a:r>
              <a:rPr lang="ko-KR" altLang="en-US" sz="4000" dirty="0" smtClean="0"/>
              <a:t>클릭된 마우스 버튼 번호 및 마우스의 클릭 횟수</a:t>
            </a:r>
          </a:p>
          <a:p>
            <a:pPr lvl="1"/>
            <a:r>
              <a:rPr lang="ko-KR" altLang="en-US" sz="4000" dirty="0" smtClean="0"/>
              <a:t>키의 코드 값과 문자 값</a:t>
            </a:r>
          </a:p>
          <a:p>
            <a:pPr lvl="1"/>
            <a:r>
              <a:rPr lang="ko-KR" altLang="en-US" sz="4000" dirty="0" smtClean="0"/>
              <a:t>체크박스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라디오버튼 등과 같은 컴포넌트에 이벤트가 발생하였다면 체크 상태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이벤트 소스를 알아 내는 </a:t>
            </a:r>
            <a:r>
              <a:rPr lang="ko-KR" altLang="en-US" sz="4000" dirty="0" err="1" smtClean="0"/>
              <a:t>메소드</a:t>
            </a:r>
            <a:endParaRPr lang="en-US" altLang="ko-KR" sz="4000" dirty="0" smtClean="0"/>
          </a:p>
          <a:p>
            <a:pPr lvl="1"/>
            <a:r>
              <a:rPr lang="en-US" altLang="ko-KR" sz="4000" dirty="0" smtClean="0"/>
              <a:t>Object </a:t>
            </a:r>
            <a:r>
              <a:rPr lang="en-US" altLang="ko-KR" sz="4000" dirty="0" err="1" smtClean="0"/>
              <a:t>getSource</a:t>
            </a:r>
            <a:r>
              <a:rPr lang="en-US" altLang="ko-KR" sz="4000" dirty="0" smtClean="0"/>
              <a:t>()</a:t>
            </a:r>
          </a:p>
          <a:p>
            <a:pPr lvl="2"/>
            <a:r>
              <a:rPr lang="ko-KR" altLang="en-US" sz="3500" dirty="0" smtClean="0"/>
              <a:t>발생한 이벤트의 소스 컴포넌트 리턴</a:t>
            </a:r>
            <a:endParaRPr lang="en-US" altLang="ko-KR" sz="3500" dirty="0" smtClean="0"/>
          </a:p>
          <a:p>
            <a:pPr lvl="2"/>
            <a:r>
              <a:rPr lang="en-US" altLang="ko-KR" sz="3500" dirty="0" smtClean="0"/>
              <a:t>Object </a:t>
            </a:r>
            <a:r>
              <a:rPr lang="ko-KR" altLang="en-US" sz="3500" dirty="0" smtClean="0"/>
              <a:t>타입으로 </a:t>
            </a:r>
            <a:r>
              <a:rPr lang="ko-KR" altLang="en-US" sz="3500" dirty="0" err="1" smtClean="0"/>
              <a:t>리턴하므로</a:t>
            </a:r>
            <a:r>
              <a:rPr lang="ko-KR" altLang="en-US" sz="3500" dirty="0" smtClean="0"/>
              <a:t> 캐스팅하여 사용</a:t>
            </a:r>
            <a:endParaRPr lang="en-US" altLang="ko-KR" sz="3500" dirty="0" smtClean="0"/>
          </a:p>
          <a:p>
            <a:pPr lvl="2"/>
            <a:r>
              <a:rPr lang="ko-KR" altLang="en-US" sz="3500" dirty="0" smtClean="0"/>
              <a:t>모든 이벤트 객체에 대해 적용</a:t>
            </a:r>
            <a:endParaRPr lang="en-US" altLang="ko-KR" sz="3500" dirty="0" smtClean="0"/>
          </a:p>
          <a:p>
            <a:pPr lvl="1"/>
            <a:endParaRPr lang="en-US" altLang="ko-KR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이벤트 객체와 이벤트 정보를 </a:t>
            </a:r>
            <a:r>
              <a:rPr lang="ko-KR" altLang="en-US" sz="3600" dirty="0" err="1" smtClean="0"/>
              <a:t>리턴하는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239200" y="1347008"/>
            <a:ext cx="8021414" cy="5087630"/>
            <a:chOff x="2263914" y="1509723"/>
            <a:chExt cx="8021414" cy="5087630"/>
          </a:xfrm>
        </p:grpSpPr>
        <p:sp>
          <p:nvSpPr>
            <p:cNvPr id="5" name="TextBox 4"/>
            <p:cNvSpPr txBox="1"/>
            <p:nvPr/>
          </p:nvSpPr>
          <p:spPr>
            <a:xfrm>
              <a:off x="6167438" y="1866914"/>
              <a:ext cx="1488934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 </a:t>
              </a:r>
              <a:r>
                <a:rPr lang="en-US" altLang="ko-KR" sz="1200" dirty="0" err="1"/>
                <a:t>getSource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6977" y="3581426"/>
              <a:ext cx="213661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String </a:t>
              </a:r>
              <a:r>
                <a:rPr lang="en-US" altLang="ko-KR" sz="1200" dirty="0" err="1"/>
                <a:t>getActionCommand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67769" y="3581426"/>
              <a:ext cx="1617559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 </a:t>
              </a:r>
              <a:r>
                <a:rPr lang="en-US" altLang="ko-KR" sz="1200" dirty="0" err="1"/>
                <a:t>getItem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getStateChange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13311" y="4295806"/>
              <a:ext cx="139769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getModifiers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1675" y="5581690"/>
              <a:ext cx="1489510" cy="101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getButton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getClickCount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Point </a:t>
              </a:r>
              <a:r>
                <a:rPr lang="en-US" altLang="ko-KR" sz="1200" dirty="0" err="1"/>
                <a:t>getPoint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getX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getY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45894" y="5581690"/>
              <a:ext cx="1484124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char </a:t>
              </a:r>
              <a:r>
                <a:rPr lang="en-US" altLang="ko-KR" sz="1200" dirty="0" err="1"/>
                <a:t>getKeyChar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getKeyCode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String </a:t>
              </a:r>
              <a:r>
                <a:rPr lang="en-US" altLang="ko-KR" sz="1200" dirty="0" err="1"/>
                <a:t>getKeyText</a:t>
              </a:r>
              <a:r>
                <a:rPr lang="en-US" altLang="ko-KR" sz="1200" dirty="0"/>
                <a:t>()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24497" y="1509723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EventObject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38744" y="3224235"/>
              <a:ext cx="1785950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ComponentEvent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21830" y="3224235"/>
              <a:ext cx="1192703" cy="3571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ItemEvent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63914" y="3224235"/>
              <a:ext cx="1192703" cy="3571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ActionEvent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4497" y="2295541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AWTEvent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24497" y="3938615"/>
              <a:ext cx="1192703" cy="3571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InputEvent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hape 36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4204804" y="1308193"/>
              <a:ext cx="571504" cy="326058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5" idx="0"/>
              <a:endCxn id="11" idx="2"/>
            </p:cNvCxnSpPr>
            <p:nvPr/>
          </p:nvCxnSpPr>
          <p:spPr>
            <a:xfrm rot="5400000" flipH="1" flipV="1">
              <a:off x="5906534" y="208122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2" idx="0"/>
              <a:endCxn id="15" idx="2"/>
            </p:cNvCxnSpPr>
            <p:nvPr/>
          </p:nvCxnSpPr>
          <p:spPr>
            <a:xfrm rot="16200000" flipV="1">
              <a:off x="5840532" y="2933048"/>
              <a:ext cx="571504" cy="108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3" idx="0"/>
              <a:endCxn id="15" idx="2"/>
            </p:cNvCxnSpPr>
            <p:nvPr/>
          </p:nvCxnSpPr>
          <p:spPr>
            <a:xfrm rot="16200000" flipV="1">
              <a:off x="7133763" y="1639817"/>
              <a:ext cx="571504" cy="259733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6" idx="0"/>
              <a:endCxn id="12" idx="2"/>
            </p:cNvCxnSpPr>
            <p:nvPr/>
          </p:nvCxnSpPr>
          <p:spPr>
            <a:xfrm rot="5400000" flipH="1" flipV="1">
              <a:off x="5947688" y="3754586"/>
              <a:ext cx="357190" cy="108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4024299" y="5295937"/>
              <a:ext cx="1192703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MouseEvent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24694" y="5295937"/>
              <a:ext cx="129209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KeyEvent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4" name="꺾인 연결선 23"/>
            <p:cNvCxnSpPr>
              <a:stCxn id="22" idx="0"/>
              <a:endCxn id="16" idx="2"/>
            </p:cNvCxnSpPr>
            <p:nvPr/>
          </p:nvCxnSpPr>
          <p:spPr>
            <a:xfrm rot="5400000" flipH="1" flipV="1">
              <a:off x="4870683" y="4045772"/>
              <a:ext cx="1000132" cy="150019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3" idx="0"/>
              <a:endCxn id="16" idx="2"/>
            </p:cNvCxnSpPr>
            <p:nvPr/>
          </p:nvCxnSpPr>
          <p:spPr>
            <a:xfrm rot="16200000" flipV="1">
              <a:off x="6395729" y="4020924"/>
              <a:ext cx="1000132" cy="15498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4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29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이벤트 객체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이벤트 소스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발생하는 경우</a:t>
            </a:r>
            <a:endParaRPr lang="ko-KR" altLang="en-US" sz="4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484785"/>
            <a:ext cx="5882804" cy="48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7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859</Words>
  <Application>Microsoft Office PowerPoint</Application>
  <PresentationFormat>와이드스크린</PresentationFormat>
  <Paragraphs>235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문체부 쓰기 정체</vt:lpstr>
      <vt:lpstr>Arial</vt:lpstr>
      <vt:lpstr>Segoe UI Black</vt:lpstr>
      <vt:lpstr>Office 테마</vt:lpstr>
      <vt:lpstr>EVENT</vt:lpstr>
      <vt:lpstr>이벤트 기반 프로그래밍</vt:lpstr>
      <vt:lpstr>이벤트 기반 프로그래밍</vt:lpstr>
      <vt:lpstr>스윙 응용프로그램의 이벤트의 실제 예</vt:lpstr>
      <vt:lpstr>자바 스윙 프로그램에서 이벤트 처리 과정</vt:lpstr>
      <vt:lpstr>자바의 이벤트 기반 스윙 응용프로그램의 구조와 이벤트 처리 과정</vt:lpstr>
      <vt:lpstr>이벤트 객체</vt:lpstr>
      <vt:lpstr>이벤트 객체와 이벤트 정보를 리턴하는 메소드</vt:lpstr>
      <vt:lpstr>이벤트 객체, 이벤트 소스, 발생하는 경우</vt:lpstr>
      <vt:lpstr>리스너 인터페이스</vt:lpstr>
      <vt:lpstr>자바에서 제공하는 이벤트 리스너 인터페이스</vt:lpstr>
      <vt:lpstr>이벤트 리스너 작성 과정 사례</vt:lpstr>
      <vt:lpstr>이벤트 리스너 작성 과정 사례</vt:lpstr>
      <vt:lpstr>이벤트 리스너 작성 방법</vt:lpstr>
      <vt:lpstr>예제 1 : 독립 클래스로 Action 이벤트 리스너 만들기</vt:lpstr>
      <vt:lpstr>예제 2 : 내부 클래스로 Action 이벤트 리스너 만들기</vt:lpstr>
      <vt:lpstr>익명 클래스로 이벤트 리스너 작성</vt:lpstr>
      <vt:lpstr>예제 3 : 익명 클래스로 Action 이벤트 리스너 만들기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</dc:title>
  <dc:creator>Lee HyungSub</dc:creator>
  <cp:lastModifiedBy>Lee HyungSub</cp:lastModifiedBy>
  <cp:revision>1</cp:revision>
  <dcterms:created xsi:type="dcterms:W3CDTF">2019-05-27T15:09:32Z</dcterms:created>
  <dcterms:modified xsi:type="dcterms:W3CDTF">2019-05-27T15:13:19Z</dcterms:modified>
</cp:coreProperties>
</file>