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301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60F4-6374-4C40-9B05-D35638735B33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FC418-95E7-4C8E-A305-D333F6D20D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473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60F4-6374-4C40-9B05-D35638735B33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FC418-95E7-4C8E-A305-D333F6D20D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598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60F4-6374-4C40-9B05-D35638735B33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FC418-95E7-4C8E-A305-D333F6D20D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777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60F4-6374-4C40-9B05-D35638735B33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FC418-95E7-4C8E-A305-D333F6D20D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945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60F4-6374-4C40-9B05-D35638735B33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FC418-95E7-4C8E-A305-D333F6D20D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086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60F4-6374-4C40-9B05-D35638735B33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FC418-95E7-4C8E-A305-D333F6D20D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452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60F4-6374-4C40-9B05-D35638735B33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FC418-95E7-4C8E-A305-D333F6D20D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577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60F4-6374-4C40-9B05-D35638735B33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FC418-95E7-4C8E-A305-D333F6D20D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220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60F4-6374-4C40-9B05-D35638735B33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FC418-95E7-4C8E-A305-D333F6D20D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846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60F4-6374-4C40-9B05-D35638735B33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FC418-95E7-4C8E-A305-D333F6D20D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511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60F4-6374-4C40-9B05-D35638735B33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FC418-95E7-4C8E-A305-D333F6D20D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620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460F4-6374-4C40-9B05-D35638735B33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FC418-95E7-4C8E-A305-D333F6D20D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443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9600" dirty="0" smtClean="0">
                <a:latin typeface="Impact" panose="020B0806030902050204" pitchFamily="34" charset="0"/>
              </a:rPr>
              <a:t>Thread</a:t>
            </a:r>
            <a:endParaRPr lang="ko-KR" altLang="en-US" sz="9600" dirty="0">
              <a:latin typeface="Impact" panose="020B0806030902050204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0161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자바 </a:t>
            </a:r>
            <a:r>
              <a:rPr lang="ko-KR" altLang="en-US" dirty="0" err="1" smtClean="0"/>
              <a:t>스레드와</a:t>
            </a:r>
            <a:r>
              <a:rPr lang="ko-KR" altLang="en-US" dirty="0" smtClean="0"/>
              <a:t> </a:t>
            </a:r>
            <a:r>
              <a:rPr lang="en-US" altLang="ko-KR" dirty="0" smtClean="0"/>
              <a:t>JVM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248128" y="3748391"/>
            <a:ext cx="26276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JVM</a:t>
            </a:r>
            <a:r>
              <a:rPr lang="ko-KR" altLang="en-US" sz="1200" dirty="0">
                <a:solidFill>
                  <a:srgbClr val="0070C0"/>
                </a:solidFill>
              </a:rPr>
              <a:t>이 스레드를 관리함</a:t>
            </a:r>
            <a:endParaRPr lang="en-US" altLang="ko-KR" sz="1200" dirty="0">
              <a:solidFill>
                <a:srgbClr val="0070C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200" dirty="0">
                <a:solidFill>
                  <a:srgbClr val="0070C0"/>
                </a:solidFill>
              </a:rPr>
              <a:t> </a:t>
            </a:r>
            <a:r>
              <a:rPr lang="ko-KR" altLang="en-US" sz="1200" dirty="0" err="1">
                <a:solidFill>
                  <a:srgbClr val="0070C0"/>
                </a:solidFill>
              </a:rPr>
              <a:t>스레드가</a:t>
            </a:r>
            <a:r>
              <a:rPr lang="ko-KR" altLang="en-US" sz="1200" dirty="0">
                <a:solidFill>
                  <a:srgbClr val="0070C0"/>
                </a:solidFill>
              </a:rPr>
              <a:t> 몇 개인지</a:t>
            </a:r>
            <a:r>
              <a:rPr lang="en-US" altLang="ko-KR" sz="1200" dirty="0">
                <a:solidFill>
                  <a:srgbClr val="0070C0"/>
                </a:solidFill>
              </a:rPr>
              <a:t>?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1200" dirty="0">
                <a:solidFill>
                  <a:srgbClr val="0070C0"/>
                </a:solidFill>
              </a:rPr>
              <a:t> </a:t>
            </a:r>
            <a:r>
              <a:rPr lang="ko-KR" altLang="en-US" sz="1200" dirty="0" err="1">
                <a:solidFill>
                  <a:srgbClr val="0070C0"/>
                </a:solidFill>
              </a:rPr>
              <a:t>스레드</a:t>
            </a:r>
            <a:r>
              <a:rPr lang="ko-KR" altLang="en-US" sz="1200" dirty="0">
                <a:solidFill>
                  <a:srgbClr val="0070C0"/>
                </a:solidFill>
              </a:rPr>
              <a:t> 코드의 위치가 어디인지</a:t>
            </a:r>
            <a:r>
              <a:rPr lang="en-US" altLang="ko-KR" sz="1200" dirty="0">
                <a:solidFill>
                  <a:srgbClr val="0070C0"/>
                </a:solidFill>
              </a:rPr>
              <a:t>?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1200" dirty="0">
                <a:solidFill>
                  <a:srgbClr val="0070C0"/>
                </a:solidFill>
              </a:rPr>
              <a:t> </a:t>
            </a:r>
            <a:r>
              <a:rPr lang="ko-KR" altLang="en-US" sz="1200" dirty="0" err="1">
                <a:solidFill>
                  <a:srgbClr val="0070C0"/>
                </a:solidFill>
              </a:rPr>
              <a:t>스레드의</a:t>
            </a:r>
            <a:r>
              <a:rPr lang="ko-KR" altLang="en-US" sz="1200" dirty="0">
                <a:solidFill>
                  <a:srgbClr val="0070C0"/>
                </a:solidFill>
              </a:rPr>
              <a:t> 우선순위는 얼마인지</a:t>
            </a:r>
            <a:r>
              <a:rPr lang="en-US" altLang="ko-KR" sz="1200" dirty="0">
                <a:solidFill>
                  <a:srgbClr val="0070C0"/>
                </a:solidFill>
              </a:rPr>
              <a:t>?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1200" dirty="0">
                <a:solidFill>
                  <a:srgbClr val="0070C0"/>
                </a:solidFill>
              </a:rPr>
              <a:t> 등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286601" y="2301592"/>
            <a:ext cx="2198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200" dirty="0">
                <a:solidFill>
                  <a:srgbClr val="0070C0"/>
                </a:solidFill>
              </a:rPr>
              <a:t>각 </a:t>
            </a:r>
            <a:r>
              <a:rPr lang="ko-KR" altLang="en-US" sz="1200" dirty="0" err="1">
                <a:solidFill>
                  <a:srgbClr val="0070C0"/>
                </a:solidFill>
              </a:rPr>
              <a:t>스레드의</a:t>
            </a:r>
            <a:r>
              <a:rPr lang="ko-KR" altLang="en-US" sz="1200" dirty="0">
                <a:solidFill>
                  <a:srgbClr val="0070C0"/>
                </a:solidFill>
              </a:rPr>
              <a:t> </a:t>
            </a:r>
            <a:r>
              <a:rPr lang="ko-KR" altLang="en-US" sz="1200" dirty="0" err="1">
                <a:solidFill>
                  <a:srgbClr val="0070C0"/>
                </a:solidFill>
              </a:rPr>
              <a:t>스레드</a:t>
            </a:r>
            <a:r>
              <a:rPr lang="ko-KR" altLang="en-US" sz="1200" dirty="0">
                <a:solidFill>
                  <a:srgbClr val="0070C0"/>
                </a:solidFill>
              </a:rPr>
              <a:t> 코드는 응용프로그램 내에 존재함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783633" y="5594557"/>
            <a:ext cx="4232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0070C0"/>
                </a:solidFill>
              </a:rPr>
              <a:t>현재 하나의 </a:t>
            </a:r>
            <a:r>
              <a:rPr lang="en-US" altLang="ko-KR" sz="1200" dirty="0">
                <a:solidFill>
                  <a:srgbClr val="0070C0"/>
                </a:solidFill>
              </a:rPr>
              <a:t>JVM</a:t>
            </a:r>
            <a:r>
              <a:rPr lang="ko-KR" altLang="en-US" sz="1200" dirty="0">
                <a:solidFill>
                  <a:srgbClr val="0070C0"/>
                </a:solidFill>
              </a:rPr>
              <a:t>에 의해 </a:t>
            </a:r>
            <a:r>
              <a:rPr lang="en-US" altLang="ko-KR" sz="1200" dirty="0">
                <a:solidFill>
                  <a:srgbClr val="0070C0"/>
                </a:solidFill>
              </a:rPr>
              <a:t>4 </a:t>
            </a:r>
            <a:r>
              <a:rPr lang="ko-KR" altLang="en-US" sz="1200" dirty="0">
                <a:solidFill>
                  <a:srgbClr val="0070C0"/>
                </a:solidFill>
              </a:rPr>
              <a:t>개의 </a:t>
            </a:r>
            <a:r>
              <a:rPr lang="ko-KR" altLang="en-US" sz="1200" dirty="0" err="1">
                <a:solidFill>
                  <a:srgbClr val="0070C0"/>
                </a:solidFill>
              </a:rPr>
              <a:t>스레드가</a:t>
            </a:r>
            <a:r>
              <a:rPr lang="ko-KR" altLang="en-US" sz="1200" dirty="0">
                <a:solidFill>
                  <a:srgbClr val="0070C0"/>
                </a:solidFill>
              </a:rPr>
              <a:t> 실행 중이며 </a:t>
            </a:r>
            <a:endParaRPr lang="en-US" altLang="ko-KR" sz="1200" dirty="0">
              <a:solidFill>
                <a:srgbClr val="0070C0"/>
              </a:solidFill>
            </a:endParaRPr>
          </a:p>
          <a:p>
            <a:r>
              <a:rPr lang="ko-KR" altLang="en-US" sz="1200" dirty="0">
                <a:solidFill>
                  <a:srgbClr val="0070C0"/>
                </a:solidFill>
              </a:rPr>
              <a:t>그 중 </a:t>
            </a:r>
            <a:r>
              <a:rPr lang="ko-KR" altLang="en-US" sz="1200" dirty="0" err="1">
                <a:solidFill>
                  <a:srgbClr val="0070C0"/>
                </a:solidFill>
              </a:rPr>
              <a:t>스레드</a:t>
            </a:r>
            <a:r>
              <a:rPr lang="ko-KR" altLang="en-US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2</a:t>
            </a:r>
            <a:r>
              <a:rPr lang="ko-KR" altLang="en-US" sz="1200" dirty="0">
                <a:solidFill>
                  <a:srgbClr val="0070C0"/>
                </a:solidFill>
              </a:rPr>
              <a:t>가 </a:t>
            </a:r>
            <a:r>
              <a:rPr lang="en-US" altLang="ko-KR" sz="1200" dirty="0">
                <a:solidFill>
                  <a:srgbClr val="0070C0"/>
                </a:solidFill>
              </a:rPr>
              <a:t>JVM</a:t>
            </a:r>
            <a:r>
              <a:rPr lang="ko-KR" altLang="en-US" sz="1200" dirty="0">
                <a:solidFill>
                  <a:srgbClr val="0070C0"/>
                </a:solidFill>
              </a:rPr>
              <a:t>에 의해 </a:t>
            </a:r>
            <a:r>
              <a:rPr lang="ko-KR" altLang="en-US" sz="1200" dirty="0" err="1">
                <a:solidFill>
                  <a:srgbClr val="0070C0"/>
                </a:solidFill>
              </a:rPr>
              <a:t>스케쥴링되어</a:t>
            </a:r>
            <a:r>
              <a:rPr lang="ko-KR" altLang="en-US" sz="1200" dirty="0">
                <a:solidFill>
                  <a:srgbClr val="0070C0"/>
                </a:solidFill>
              </a:rPr>
              <a:t> 실행되고 있음</a:t>
            </a:r>
          </a:p>
        </p:txBody>
      </p:sp>
      <p:sp>
        <p:nvSpPr>
          <p:cNvPr id="33" name="슬라이드 번호 개체 틀 3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310" y="1956775"/>
            <a:ext cx="4803910" cy="3491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343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자바에서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만들기</a:t>
            </a:r>
            <a:endParaRPr lang="ko-KR" altLang="en-US" dirty="0"/>
          </a:p>
        </p:txBody>
      </p:sp>
      <p:sp>
        <p:nvSpPr>
          <p:cNvPr id="17" name="내용 개체 틀 1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스레드</a:t>
            </a:r>
            <a:r>
              <a:rPr lang="ko-KR" altLang="en-US" dirty="0" smtClean="0"/>
              <a:t> 실행을 위해 개발자가 하는 작업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스레드</a:t>
            </a:r>
            <a:r>
              <a:rPr lang="ko-KR" altLang="en-US" dirty="0" smtClean="0"/>
              <a:t> 코드 작성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스레드를</a:t>
            </a:r>
            <a:r>
              <a:rPr lang="ko-KR" altLang="en-US" dirty="0" smtClean="0"/>
              <a:t> 생성하고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코드를 실행하도록 </a:t>
            </a:r>
            <a:r>
              <a:rPr lang="en-US" altLang="ko-KR" dirty="0"/>
              <a:t>JVM</a:t>
            </a:r>
            <a:r>
              <a:rPr lang="ko-KR" altLang="en-US" dirty="0"/>
              <a:t>에게 요청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스레드</a:t>
            </a:r>
            <a:r>
              <a:rPr lang="ko-KR" altLang="en-US" dirty="0" smtClean="0"/>
              <a:t> 만드는 </a:t>
            </a:r>
            <a:r>
              <a:rPr lang="en-US" altLang="ko-KR" dirty="0" smtClean="0"/>
              <a:t>2 </a:t>
            </a:r>
            <a:r>
              <a:rPr lang="ko-KR" altLang="en-US" dirty="0" smtClean="0"/>
              <a:t>가지 방법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java.lang.Thread</a:t>
            </a:r>
            <a:r>
              <a:rPr lang="ko-KR" altLang="en-US" dirty="0" smtClean="0"/>
              <a:t> 클래스를 이용하는 경우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java.lang.Runnable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인터페이스를 이용하는 경우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690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838200" y="10270"/>
            <a:ext cx="10515600" cy="1325563"/>
          </a:xfrm>
        </p:spPr>
        <p:txBody>
          <a:bodyPr/>
          <a:lstStyle/>
          <a:p>
            <a:pPr lvl="0"/>
            <a:r>
              <a:rPr lang="en-US" altLang="ko-KR" dirty="0" smtClean="0"/>
              <a:t>Thread </a:t>
            </a:r>
            <a:r>
              <a:rPr lang="ko-KR" altLang="en-US" dirty="0" smtClean="0"/>
              <a:t>클래스를 이용한 스레드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838200" y="1412777"/>
            <a:ext cx="10515600" cy="4764186"/>
          </a:xfrm>
        </p:spPr>
        <p:txBody>
          <a:bodyPr>
            <a:normAutofit/>
          </a:bodyPr>
          <a:lstStyle/>
          <a:p>
            <a:r>
              <a:rPr lang="ko-KR" altLang="en-US" sz="1800" dirty="0" err="1"/>
              <a:t>스레드</a:t>
            </a:r>
            <a:r>
              <a:rPr lang="ko-KR" altLang="en-US" sz="1800" dirty="0"/>
              <a:t> 클래스 작성</a:t>
            </a:r>
            <a:endParaRPr lang="en-US" altLang="ko-KR" sz="1800" dirty="0"/>
          </a:p>
          <a:p>
            <a:pPr lvl="1"/>
            <a:r>
              <a:rPr lang="en-US" altLang="ko-KR" sz="1600" dirty="0"/>
              <a:t>Thread </a:t>
            </a:r>
            <a:r>
              <a:rPr lang="ko-KR" altLang="en-US" sz="1600" dirty="0"/>
              <a:t>클래스 상속</a:t>
            </a:r>
            <a:r>
              <a:rPr lang="en-US" altLang="ko-KR" sz="1600" dirty="0"/>
              <a:t>.</a:t>
            </a:r>
            <a:r>
              <a:rPr lang="ko-KR" altLang="en-US" sz="1600" dirty="0"/>
              <a:t> 새 클래스 작성</a:t>
            </a:r>
            <a:endParaRPr lang="en-US" altLang="ko-KR" sz="1600" dirty="0"/>
          </a:p>
          <a:p>
            <a:endParaRPr lang="en-US" altLang="ko-KR" sz="1800" dirty="0"/>
          </a:p>
          <a:p>
            <a:r>
              <a:rPr lang="ko-KR" altLang="en-US" sz="1800" dirty="0" err="1"/>
              <a:t>스레드</a:t>
            </a:r>
            <a:r>
              <a:rPr lang="ko-KR" altLang="en-US" sz="1800" dirty="0"/>
              <a:t> 코드 작성</a:t>
            </a:r>
            <a:endParaRPr lang="en-US" altLang="ko-KR" sz="1800" dirty="0"/>
          </a:p>
          <a:p>
            <a:pPr lvl="1"/>
            <a:r>
              <a:rPr lang="en-US" altLang="ko-KR" sz="1600" dirty="0"/>
              <a:t>run() </a:t>
            </a:r>
            <a:r>
              <a:rPr lang="ko-KR" altLang="en-US" sz="1600" dirty="0" err="1"/>
              <a:t>메소드</a:t>
            </a:r>
            <a:r>
              <a:rPr lang="en-US" altLang="ko-KR" sz="1600" dirty="0"/>
              <a:t> </a:t>
            </a:r>
            <a:r>
              <a:rPr lang="ko-KR" altLang="en-US" sz="1600" dirty="0" err="1"/>
              <a:t>오버라이딩</a:t>
            </a:r>
            <a:endParaRPr lang="en-US" altLang="ko-KR" sz="1600" dirty="0"/>
          </a:p>
          <a:p>
            <a:pPr lvl="2"/>
            <a:r>
              <a:rPr lang="en-US" altLang="ko-KR" sz="1400" dirty="0"/>
              <a:t>run() </a:t>
            </a:r>
            <a:r>
              <a:rPr lang="ko-KR" altLang="en-US" sz="1400" dirty="0" err="1"/>
              <a:t>메소드를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스레드</a:t>
            </a:r>
            <a:r>
              <a:rPr lang="ko-KR" altLang="en-US" sz="1400" dirty="0"/>
              <a:t> 코드라고 부름</a:t>
            </a:r>
            <a:endParaRPr lang="en-US" altLang="ko-KR" sz="1400" dirty="0"/>
          </a:p>
          <a:p>
            <a:pPr lvl="2"/>
            <a:r>
              <a:rPr lang="en-US" altLang="ko-KR" sz="1400" dirty="0"/>
              <a:t>run() </a:t>
            </a:r>
            <a:r>
              <a:rPr lang="ko-KR" altLang="en-US" sz="1400" dirty="0" err="1"/>
              <a:t>메소드에서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스레드</a:t>
            </a:r>
            <a:r>
              <a:rPr lang="ko-KR" altLang="en-US" sz="1400" dirty="0"/>
              <a:t> 실행 시작</a:t>
            </a:r>
            <a:endParaRPr lang="en-US" altLang="ko-KR" sz="1400" dirty="0"/>
          </a:p>
          <a:p>
            <a:endParaRPr lang="en-US" altLang="ko-KR" sz="1800" dirty="0"/>
          </a:p>
          <a:p>
            <a:r>
              <a:rPr lang="ko-KR" altLang="en-US" sz="1800" dirty="0" err="1"/>
              <a:t>스레드</a:t>
            </a:r>
            <a:r>
              <a:rPr lang="ko-KR" altLang="en-US" sz="1800" dirty="0"/>
              <a:t> 객체 생성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 err="1"/>
              <a:t>스레드</a:t>
            </a:r>
            <a:r>
              <a:rPr lang="ko-KR" altLang="en-US" sz="1800" dirty="0"/>
              <a:t> 시작</a:t>
            </a:r>
            <a:endParaRPr lang="en-US" altLang="ko-KR" sz="1800" dirty="0"/>
          </a:p>
          <a:p>
            <a:pPr lvl="1"/>
            <a:r>
              <a:rPr lang="en-US" altLang="ko-KR" sz="1600" dirty="0"/>
              <a:t>start() </a:t>
            </a:r>
            <a:r>
              <a:rPr lang="ko-KR" altLang="en-US" sz="1600" dirty="0" err="1"/>
              <a:t>메소드</a:t>
            </a:r>
            <a:r>
              <a:rPr lang="ko-KR" altLang="en-US" sz="1600" dirty="0"/>
              <a:t> 호출</a:t>
            </a:r>
            <a:endParaRPr lang="en-US" altLang="ko-KR" sz="1600" dirty="0"/>
          </a:p>
          <a:p>
            <a:pPr lvl="2"/>
            <a:r>
              <a:rPr lang="ko-KR" altLang="en-US" sz="1400" dirty="0" err="1"/>
              <a:t>스레드로</a:t>
            </a:r>
            <a:r>
              <a:rPr lang="ko-KR" altLang="en-US" sz="1400" dirty="0"/>
              <a:t> 작동 시작</a:t>
            </a:r>
            <a:r>
              <a:rPr lang="en-US" altLang="ko-KR" sz="1400" dirty="0"/>
              <a:t>, JVM</a:t>
            </a:r>
            <a:r>
              <a:rPr lang="ko-KR" altLang="en-US" sz="1400" dirty="0"/>
              <a:t>에 의해 </a:t>
            </a:r>
            <a:r>
              <a:rPr lang="ko-KR" altLang="en-US" sz="1400" dirty="0" err="1"/>
              <a:t>스케쥴되기</a:t>
            </a:r>
            <a:r>
              <a:rPr lang="ko-KR" altLang="en-US" sz="1400" dirty="0"/>
              <a:t> 시작함</a:t>
            </a:r>
            <a:endParaRPr lang="en-US" altLang="ko-KR" sz="1400" dirty="0"/>
          </a:p>
          <a:p>
            <a:endParaRPr lang="ko-KR" altLang="en-US" sz="1800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830888" y="1412777"/>
            <a:ext cx="3607240" cy="16619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class </a:t>
            </a:r>
            <a:r>
              <a:rPr lang="en-US" altLang="ko-KR" sz="1400" b="1" dirty="0" err="1"/>
              <a:t>TimerThread</a:t>
            </a:r>
            <a:r>
              <a:rPr lang="en-US" altLang="ko-KR" sz="1400" dirty="0"/>
              <a:t> extends </a:t>
            </a:r>
            <a:r>
              <a:rPr lang="en-US" altLang="ko-KR" sz="1400" b="1" dirty="0"/>
              <a:t>Thread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/>
              <a:t>	....................................................</a:t>
            </a:r>
          </a:p>
          <a:p>
            <a:pPr defTabSz="180000"/>
            <a:r>
              <a:rPr lang="en-US" altLang="ko-KR" sz="1400" dirty="0"/>
              <a:t>	@Override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public void run() </a:t>
            </a:r>
            <a:r>
              <a:rPr lang="en-US" altLang="ko-KR" sz="1400" dirty="0"/>
              <a:t>{ // run() </a:t>
            </a:r>
            <a:r>
              <a:rPr lang="ko-KR" altLang="en-US" sz="1400" dirty="0" err="1"/>
              <a:t>오버라이딩</a:t>
            </a:r>
            <a:endParaRPr lang="ko-KR" altLang="en-US" sz="1400" dirty="0"/>
          </a:p>
          <a:p>
            <a:pPr defTabSz="180000"/>
            <a:r>
              <a:rPr lang="en-US" altLang="ko-KR" sz="1400" dirty="0"/>
              <a:t>		.........................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6798915" y="3985320"/>
            <a:ext cx="360724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TimerThread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th</a:t>
            </a:r>
            <a:r>
              <a:rPr lang="en-US" altLang="ko-KR" sz="1400" dirty="0"/>
              <a:t> = </a:t>
            </a:r>
            <a:r>
              <a:rPr lang="en-US" altLang="ko-KR" sz="1400" b="1" dirty="0"/>
              <a:t>new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TimerThread</a:t>
            </a:r>
            <a:r>
              <a:rPr lang="en-US" altLang="ko-KR" sz="1400" dirty="0"/>
              <a:t>(); 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6816080" y="4705400"/>
            <a:ext cx="978858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400" b="1" dirty="0" err="1"/>
              <a:t>th.start</a:t>
            </a:r>
            <a:r>
              <a:rPr lang="en-US" altLang="ko-KR" sz="1400" b="1" dirty="0"/>
              <a:t>();</a:t>
            </a:r>
            <a:endParaRPr lang="ko-KR" altLang="en-US" sz="1400" b="1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3341716" y="1554480"/>
            <a:ext cx="3457200" cy="1713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endCxn id="7" idx="1"/>
          </p:cNvCxnSpPr>
          <p:nvPr/>
        </p:nvCxnSpPr>
        <p:spPr>
          <a:xfrm flipV="1">
            <a:off x="2959331" y="4139209"/>
            <a:ext cx="3839584" cy="52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endCxn id="8" idx="1"/>
          </p:cNvCxnSpPr>
          <p:nvPr/>
        </p:nvCxnSpPr>
        <p:spPr>
          <a:xfrm>
            <a:off x="2959331" y="4854633"/>
            <a:ext cx="3856749" cy="465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자유형 3"/>
          <p:cNvSpPr/>
          <p:nvPr/>
        </p:nvSpPr>
        <p:spPr>
          <a:xfrm>
            <a:off x="3857105" y="2233246"/>
            <a:ext cx="3118127" cy="691698"/>
          </a:xfrm>
          <a:custGeom>
            <a:avLst/>
            <a:gdLst>
              <a:gd name="connsiteX0" fmla="*/ 0 w 1644162"/>
              <a:gd name="connsiteY0" fmla="*/ 571500 h 574690"/>
              <a:gd name="connsiteX1" fmla="*/ 404446 w 1644162"/>
              <a:gd name="connsiteY1" fmla="*/ 509954 h 574690"/>
              <a:gd name="connsiteX2" fmla="*/ 817685 w 1644162"/>
              <a:gd name="connsiteY2" fmla="*/ 131885 h 574690"/>
              <a:gd name="connsiteX3" fmla="*/ 1644162 w 1644162"/>
              <a:gd name="connsiteY3" fmla="*/ 0 h 574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4162" h="574690">
                <a:moveTo>
                  <a:pt x="0" y="571500"/>
                </a:moveTo>
                <a:cubicBezTo>
                  <a:pt x="134082" y="577361"/>
                  <a:pt x="268165" y="583223"/>
                  <a:pt x="404446" y="509954"/>
                </a:cubicBezTo>
                <a:cubicBezTo>
                  <a:pt x="540727" y="436685"/>
                  <a:pt x="611066" y="216877"/>
                  <a:pt x="817685" y="131885"/>
                </a:cubicBezTo>
                <a:cubicBezTo>
                  <a:pt x="1024304" y="46893"/>
                  <a:pt x="1334233" y="23446"/>
                  <a:pt x="1644162" y="0"/>
                </a:cubicBezTo>
              </a:path>
            </a:pathLst>
          </a:custGeom>
          <a:noFill/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44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8832305" y="1484784"/>
            <a:ext cx="464347" cy="1754326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rgbClr val="00B050"/>
                </a:solidFill>
              </a:defRPr>
            </a:lvl1pPr>
          </a:lstStyle>
          <a:p>
            <a:r>
              <a:rPr lang="en-US" altLang="ko-KR" dirty="0">
                <a:solidFill>
                  <a:schemeClr val="tx1"/>
                </a:solidFill>
              </a:rPr>
              <a:t>0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1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2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3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4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306962" y="116633"/>
            <a:ext cx="7866108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* Thread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를 상속받아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1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초 단위로 초 시간을 출력하는 </a:t>
            </a: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  <a:latin typeface="+mn-ea"/>
              </a:rPr>
              <a:t>TimerThread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+mn-ea"/>
              </a:rPr>
              <a:t>스레드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 작성</a:t>
            </a:r>
          </a:p>
        </p:txBody>
      </p:sp>
      <p:sp>
        <p:nvSpPr>
          <p:cNvPr id="33" name="슬라이드 번호 개체 틀 3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810" y="488748"/>
            <a:ext cx="5976664" cy="426410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824" y="4843265"/>
            <a:ext cx="3679776" cy="183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87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982775"/>
              </p:ext>
            </p:extLst>
          </p:nvPr>
        </p:nvGraphicFramePr>
        <p:xfrm>
          <a:off x="748146" y="376382"/>
          <a:ext cx="11089178" cy="6060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355869">
                  <a:extLst>
                    <a:ext uri="{9D8B030D-6E8A-4147-A177-3AD203B41FA5}">
                      <a16:colId xmlns:a16="http://schemas.microsoft.com/office/drawing/2014/main" val="543878215"/>
                    </a:ext>
                  </a:extLst>
                </a:gridCol>
                <a:gridCol w="6733309">
                  <a:extLst>
                    <a:ext uri="{9D8B030D-6E8A-4147-A177-3AD203B41FA5}">
                      <a16:colId xmlns:a16="http://schemas.microsoft.com/office/drawing/2014/main" val="3214719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Thread</a:t>
                      </a:r>
                      <a:r>
                        <a:rPr lang="ko-KR" altLang="en-US" sz="1400" dirty="0" smtClean="0"/>
                        <a:t>의 </a:t>
                      </a:r>
                      <a:r>
                        <a:rPr lang="ko-KR" altLang="en-US" sz="1400" dirty="0" err="1" smtClean="0"/>
                        <a:t>메소드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내용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527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Thread()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Thread(Runnable target)</a:t>
                      </a:r>
                      <a:endParaRPr lang="ko-KR" altLang="en-US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Thread(String name)</a:t>
                      </a:r>
                      <a:endParaRPr lang="ko-KR" altLang="en-US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Thread(Runnable</a:t>
                      </a:r>
                      <a:r>
                        <a:rPr lang="en-US" altLang="ko-KR" sz="1400" baseline="0" dirty="0" smtClean="0"/>
                        <a:t> target, String name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스레드 객체 생성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Runnable </a:t>
                      </a:r>
                      <a:r>
                        <a:rPr lang="ko-KR" altLang="en-US" sz="1400" dirty="0" smtClean="0"/>
                        <a:t>객체인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en-US" altLang="ko-KR" sz="1400" baseline="0" dirty="0" smtClean="0"/>
                        <a:t>target</a:t>
                      </a:r>
                      <a:r>
                        <a:rPr lang="ko-KR" altLang="en-US" sz="1400" baseline="0" dirty="0" smtClean="0"/>
                        <a:t>을 이용하여 스레드 객체 생성</a:t>
                      </a:r>
                      <a:endParaRPr lang="en-US" altLang="ko-KR" sz="1400" baseline="0" dirty="0" smtClean="0"/>
                    </a:p>
                    <a:p>
                      <a:pPr latinLnBrk="1"/>
                      <a:r>
                        <a:rPr lang="ko-KR" altLang="en-US" sz="1400" baseline="0" dirty="0" smtClean="0"/>
                        <a:t>이름이 </a:t>
                      </a:r>
                      <a:r>
                        <a:rPr lang="en-US" altLang="ko-KR" sz="1400" baseline="0" dirty="0" smtClean="0"/>
                        <a:t>name</a:t>
                      </a:r>
                      <a:r>
                        <a:rPr lang="ko-KR" altLang="en-US" sz="1400" baseline="0" dirty="0" smtClean="0"/>
                        <a:t>인 스레드 객체 생성</a:t>
                      </a:r>
                      <a:endParaRPr lang="en-US" altLang="ko-KR" sz="1400" baseline="0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Runnable </a:t>
                      </a:r>
                      <a:r>
                        <a:rPr lang="ko-KR" altLang="en-US" sz="1400" baseline="0" dirty="0" smtClean="0"/>
                        <a:t>객체를 이용하며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이름이 </a:t>
                      </a:r>
                      <a:r>
                        <a:rPr lang="en-US" altLang="ko-KR" sz="1400" baseline="0" dirty="0" smtClean="0"/>
                        <a:t>name</a:t>
                      </a:r>
                      <a:r>
                        <a:rPr lang="ko-KR" altLang="en-US" sz="1400" baseline="0" dirty="0" smtClean="0"/>
                        <a:t>인 스레드 객체 생성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743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void run()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스레드 코드로서 </a:t>
                      </a:r>
                      <a:r>
                        <a:rPr lang="en-US" altLang="ko-KR" sz="1400" dirty="0" smtClean="0"/>
                        <a:t>JVM</a:t>
                      </a:r>
                      <a:r>
                        <a:rPr lang="ko-KR" altLang="en-US" sz="1400" dirty="0" smtClean="0"/>
                        <a:t>에 의해 호출된다</a:t>
                      </a:r>
                      <a:r>
                        <a:rPr lang="en-US" altLang="ko-KR" sz="1400" dirty="0" smtClean="0"/>
                        <a:t>. </a:t>
                      </a:r>
                      <a:r>
                        <a:rPr lang="ko-KR" altLang="en-US" sz="1400" dirty="0" smtClean="0"/>
                        <a:t>개발자는 반드시 이 </a:t>
                      </a:r>
                      <a:r>
                        <a:rPr lang="ko-KR" altLang="en-US" sz="1400" dirty="0" err="1" smtClean="0"/>
                        <a:t>메소드를</a:t>
                      </a:r>
                      <a:r>
                        <a:rPr lang="ko-KR" altLang="en-US" sz="1400" dirty="0" smtClean="0"/>
                        <a:t> 오버라이딩하여 스레드 코드를 작성하여야 한다</a:t>
                      </a:r>
                      <a:r>
                        <a:rPr lang="en-US" altLang="ko-KR" sz="1400" dirty="0" smtClean="0"/>
                        <a:t>. </a:t>
                      </a:r>
                      <a:r>
                        <a:rPr lang="ko-KR" altLang="en-US" sz="1400" dirty="0" smtClean="0"/>
                        <a:t>이 </a:t>
                      </a:r>
                      <a:r>
                        <a:rPr lang="ko-KR" altLang="en-US" sz="1400" dirty="0" err="1" smtClean="0"/>
                        <a:t>메소드가</a:t>
                      </a:r>
                      <a:r>
                        <a:rPr lang="ko-KR" altLang="en-US" sz="1400" dirty="0" smtClean="0"/>
                        <a:t> 종료하면 스레드도 종료된다</a:t>
                      </a:r>
                      <a:r>
                        <a:rPr lang="en-US" altLang="ko-KR" sz="1400" dirty="0" smtClean="0"/>
                        <a:t>. 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07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void start()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JVM</a:t>
                      </a:r>
                      <a:r>
                        <a:rPr lang="ko-KR" altLang="en-US" sz="1400" dirty="0" smtClean="0"/>
                        <a:t>에게 스레드 실행을 시작하도록 요청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462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void interrupt()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스레드 강제 종료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55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static</a:t>
                      </a:r>
                      <a:r>
                        <a:rPr lang="en-US" altLang="ko-KR" sz="1400" baseline="0" dirty="0" smtClean="0"/>
                        <a:t> void yield()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다른 </a:t>
                      </a:r>
                      <a:r>
                        <a:rPr lang="ko-KR" altLang="en-US" sz="1400" dirty="0" err="1" smtClean="0"/>
                        <a:t>스레드에게</a:t>
                      </a:r>
                      <a:r>
                        <a:rPr lang="ko-KR" altLang="en-US" sz="1400" dirty="0" smtClean="0"/>
                        <a:t> 실행을 양보한다</a:t>
                      </a:r>
                      <a:r>
                        <a:rPr lang="en-US" altLang="ko-KR" sz="1400" dirty="0" smtClean="0"/>
                        <a:t>. </a:t>
                      </a:r>
                      <a:r>
                        <a:rPr lang="ko-KR" altLang="en-US" sz="1400" dirty="0" smtClean="0"/>
                        <a:t>이때 </a:t>
                      </a:r>
                      <a:r>
                        <a:rPr lang="en-US" altLang="ko-KR" sz="1400" dirty="0" smtClean="0"/>
                        <a:t>JVM</a:t>
                      </a:r>
                      <a:r>
                        <a:rPr lang="ko-KR" altLang="en-US" sz="1400" dirty="0" smtClean="0"/>
                        <a:t>은 스레드 </a:t>
                      </a:r>
                      <a:r>
                        <a:rPr lang="ko-KR" altLang="en-US" sz="1400" dirty="0" err="1" smtClean="0"/>
                        <a:t>스케쥴링을</a:t>
                      </a:r>
                      <a:r>
                        <a:rPr lang="ko-KR" altLang="en-US" sz="1400" dirty="0" smtClean="0"/>
                        <a:t> 시행하며 다른 스레드를 선택하여 실행시킨다</a:t>
                      </a:r>
                      <a:r>
                        <a:rPr lang="en-US" altLang="ko-KR" sz="1400" dirty="0" smtClean="0"/>
                        <a:t>. 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02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void join()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스레드가 종료할 때까지 기다린다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516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long </a:t>
                      </a:r>
                      <a:r>
                        <a:rPr lang="en-US" altLang="ko-KR" sz="1400" dirty="0" err="1" smtClean="0"/>
                        <a:t>getId</a:t>
                      </a:r>
                      <a:r>
                        <a:rPr lang="en-US" altLang="ko-KR" sz="1400" dirty="0" smtClean="0"/>
                        <a:t>()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스레드의 </a:t>
                      </a:r>
                      <a:r>
                        <a:rPr lang="en-US" altLang="ko-KR" sz="1400" dirty="0" smtClean="0"/>
                        <a:t>ID</a:t>
                      </a:r>
                      <a:r>
                        <a:rPr lang="ko-KR" altLang="en-US" sz="1400" dirty="0" smtClean="0"/>
                        <a:t>값</a:t>
                      </a:r>
                      <a:r>
                        <a:rPr lang="ko-KR" altLang="en-US" sz="1400" baseline="0" dirty="0" smtClean="0"/>
                        <a:t> 리턴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535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String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dirty="0" err="1" smtClean="0"/>
                        <a:t>getName</a:t>
                      </a:r>
                      <a:r>
                        <a:rPr lang="en-US" altLang="ko-KR" sz="1400" baseline="0" dirty="0" smtClean="0"/>
                        <a:t>()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스레드의 이름 리턴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159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int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dirty="0" err="1" smtClean="0"/>
                        <a:t>getPriority</a:t>
                      </a:r>
                      <a:r>
                        <a:rPr lang="en-US" altLang="ko-KR" sz="1400" dirty="0" smtClean="0"/>
                        <a:t>()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스레드의 우선순위 값 리턴</a:t>
                      </a:r>
                      <a:r>
                        <a:rPr lang="en-US" altLang="ko-KR" sz="1400" dirty="0" smtClean="0"/>
                        <a:t>. 1</a:t>
                      </a:r>
                      <a:r>
                        <a:rPr lang="ko-KR" altLang="en-US" sz="1400" dirty="0" smtClean="0"/>
                        <a:t>에서 </a:t>
                      </a:r>
                      <a:r>
                        <a:rPr lang="en-US" altLang="ko-KR" sz="1400" dirty="0" smtClean="0"/>
                        <a:t>10</a:t>
                      </a:r>
                      <a:r>
                        <a:rPr lang="ko-KR" altLang="en-US" sz="1400" dirty="0" smtClean="0"/>
                        <a:t>사이 값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871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void </a:t>
                      </a:r>
                      <a:r>
                        <a:rPr lang="en-US" altLang="ko-KR" sz="1400" dirty="0" err="1" smtClean="0"/>
                        <a:t>setPriority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int</a:t>
                      </a:r>
                      <a:r>
                        <a:rPr lang="en-US" altLang="ko-KR" sz="1400" dirty="0" smtClean="0"/>
                        <a:t> n)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스레드의 우선순위 값을 </a:t>
                      </a:r>
                      <a:r>
                        <a:rPr lang="en-US" altLang="ko-KR" sz="1400" dirty="0" smtClean="0"/>
                        <a:t>n</a:t>
                      </a:r>
                      <a:r>
                        <a:rPr lang="ko-KR" altLang="en-US" sz="1400" dirty="0" smtClean="0"/>
                        <a:t>으로 변경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884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Thread.State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dirty="0" err="1" smtClean="0"/>
                        <a:t>getState</a:t>
                      </a:r>
                      <a:r>
                        <a:rPr lang="en-US" altLang="ko-KR" sz="1400" dirty="0" smtClean="0"/>
                        <a:t>()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스레드의 상태 값 리턴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4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static void sleep(long mills)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스레드는 </a:t>
                      </a:r>
                      <a:r>
                        <a:rPr lang="en-US" altLang="ko-KR" sz="1400" dirty="0" smtClean="0"/>
                        <a:t>mills </a:t>
                      </a:r>
                      <a:r>
                        <a:rPr lang="ko-KR" altLang="en-US" sz="1400" dirty="0" smtClean="0"/>
                        <a:t>시간 동안 잔다</a:t>
                      </a:r>
                      <a:r>
                        <a:rPr lang="en-US" altLang="ko-KR" sz="1400" dirty="0" smtClean="0"/>
                        <a:t>. Mills</a:t>
                      </a:r>
                      <a:r>
                        <a:rPr lang="ko-KR" altLang="en-US" sz="1400" dirty="0" smtClean="0"/>
                        <a:t>의 단위는 </a:t>
                      </a:r>
                      <a:r>
                        <a:rPr lang="ko-KR" altLang="en-US" sz="1400" dirty="0" err="1" smtClean="0"/>
                        <a:t>밀리초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449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static Thread </a:t>
                      </a:r>
                      <a:r>
                        <a:rPr lang="en-US" altLang="ko-KR" sz="1400" dirty="0" err="1" smtClean="0"/>
                        <a:t>currentThread</a:t>
                      </a:r>
                      <a:r>
                        <a:rPr lang="en-US" altLang="ko-KR" sz="1400" dirty="0" smtClean="0"/>
                        <a:t>()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현재실행</a:t>
                      </a:r>
                      <a:r>
                        <a:rPr lang="ko-KR" altLang="en-US" sz="1400" dirty="0" smtClean="0"/>
                        <a:t> 중인 스레드 객체의 레퍼런스 리턴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551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0497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Autofit/>
          </a:bodyPr>
          <a:lstStyle/>
          <a:p>
            <a:r>
              <a:rPr lang="ko-KR" altLang="en-US" sz="2400" dirty="0"/>
              <a:t>예제 </a:t>
            </a:r>
            <a:r>
              <a:rPr lang="en-US" altLang="ko-KR" sz="2400" dirty="0" smtClean="0"/>
              <a:t>1 </a:t>
            </a:r>
            <a:r>
              <a:rPr lang="en-US" altLang="ko-KR" sz="2400" dirty="0"/>
              <a:t>: Thread</a:t>
            </a:r>
            <a:r>
              <a:rPr lang="ko-KR" altLang="en-US" sz="2400" dirty="0"/>
              <a:t>를 상속받아 </a:t>
            </a:r>
            <a:r>
              <a:rPr lang="en-US" altLang="ko-KR" sz="2400" dirty="0"/>
              <a:t>1</a:t>
            </a:r>
            <a:r>
              <a:rPr lang="ko-KR" altLang="en-US" sz="2400" dirty="0"/>
              <a:t>초</a:t>
            </a:r>
            <a:r>
              <a:rPr lang="en-US" altLang="ko-KR" sz="2400" dirty="0"/>
              <a:t> </a:t>
            </a:r>
            <a:r>
              <a:rPr lang="ko-KR" altLang="en-US" sz="2400" dirty="0"/>
              <a:t>단위의 타이머 만들기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004325" y="1426283"/>
            <a:ext cx="4463926" cy="41549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/>
              <a:t>public class </a:t>
            </a:r>
            <a:r>
              <a:rPr lang="en-US" altLang="ko-KR" sz="1200" b="1" dirty="0" err="1"/>
              <a:t>ThreadTimerEx</a:t>
            </a:r>
            <a:r>
              <a:rPr lang="en-US" altLang="ko-KR" sz="1200" b="1" dirty="0"/>
              <a:t> extends </a:t>
            </a:r>
            <a:r>
              <a:rPr lang="en-US" altLang="ko-KR" sz="1200" b="1" dirty="0" err="1"/>
              <a:t>JFrame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/>
              <a:t>	public </a:t>
            </a:r>
            <a:r>
              <a:rPr lang="en-US" altLang="ko-KR" sz="1200" dirty="0" err="1"/>
              <a:t>ThreadTimerEx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setTitle</a:t>
            </a:r>
            <a:r>
              <a:rPr lang="en-US" altLang="ko-KR" sz="1200" dirty="0"/>
              <a:t>(“Thread</a:t>
            </a:r>
            <a:r>
              <a:rPr lang="ko-KR" altLang="en-US" sz="1200" dirty="0"/>
              <a:t>를 상속받은 타이머 </a:t>
            </a:r>
            <a:r>
              <a:rPr lang="ko-KR" altLang="en-US" sz="1200" dirty="0" err="1"/>
              <a:t>스레드</a:t>
            </a:r>
            <a:r>
              <a:rPr lang="ko-KR" altLang="en-US" sz="1200" dirty="0"/>
              <a:t> 예제</a:t>
            </a:r>
            <a:r>
              <a:rPr lang="en-US" altLang="ko-KR" sz="1200" dirty="0"/>
              <a:t>”);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setDefaultCloseOperation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Jframe.EXIT_ON_CLOSE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/>
              <a:t>		Container c = </a:t>
            </a:r>
            <a:r>
              <a:rPr lang="en-US" altLang="ko-KR" sz="1200" dirty="0" err="1"/>
              <a:t>getContentPane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c.setLayout</a:t>
            </a:r>
            <a:r>
              <a:rPr lang="en-US" altLang="ko-KR" sz="1200" dirty="0"/>
              <a:t>(new </a:t>
            </a:r>
            <a:r>
              <a:rPr lang="en-US" altLang="ko-KR" sz="1200" dirty="0" err="1"/>
              <a:t>FlowLayout</a:t>
            </a:r>
            <a:r>
              <a:rPr lang="en-US" altLang="ko-KR" sz="1200" dirty="0"/>
              <a:t>());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JLabel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timerLabel</a:t>
            </a:r>
            <a:r>
              <a:rPr lang="en-US" altLang="ko-KR" sz="1200" b="1" dirty="0"/>
              <a:t> = new </a:t>
            </a:r>
            <a:r>
              <a:rPr lang="en-US" altLang="ko-KR" sz="1200" b="1" dirty="0" err="1"/>
              <a:t>JLabel</a:t>
            </a:r>
            <a:r>
              <a:rPr lang="en-US" altLang="ko-KR" sz="1200" b="1" dirty="0"/>
              <a:t>();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timerLabel.setFont</a:t>
            </a:r>
            <a:r>
              <a:rPr lang="en-US" altLang="ko-KR" sz="1200" dirty="0"/>
              <a:t>(new Font("Gothic", </a:t>
            </a:r>
            <a:r>
              <a:rPr lang="en-US" altLang="ko-KR" sz="1200" dirty="0" err="1"/>
              <a:t>Font.ITALIC</a:t>
            </a:r>
            <a:r>
              <a:rPr lang="en-US" altLang="ko-KR" sz="1200" dirty="0"/>
              <a:t>, 80));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c.add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timerLabel</a:t>
            </a:r>
            <a:r>
              <a:rPr lang="en-US" altLang="ko-KR" sz="1200" dirty="0"/>
              <a:t>);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TimerThread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th</a:t>
            </a:r>
            <a:r>
              <a:rPr lang="en-US" altLang="ko-KR" sz="1200" b="1" dirty="0"/>
              <a:t> = new </a:t>
            </a:r>
            <a:r>
              <a:rPr lang="en-US" altLang="ko-KR" sz="1200" b="1" dirty="0" err="1"/>
              <a:t>TimerThread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timerLabel</a:t>
            </a:r>
            <a:r>
              <a:rPr lang="en-US" altLang="ko-KR" sz="1200" b="1" dirty="0"/>
              <a:t>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setSize</a:t>
            </a:r>
            <a:r>
              <a:rPr lang="en-US" altLang="ko-KR" sz="1200" dirty="0"/>
              <a:t>(300,170);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setVisible</a:t>
            </a:r>
            <a:r>
              <a:rPr lang="en-US" altLang="ko-KR" sz="1200" dirty="0"/>
              <a:t>(true);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th.start</a:t>
            </a:r>
            <a:r>
              <a:rPr lang="en-US" altLang="ko-KR" sz="1200" b="1" dirty="0"/>
              <a:t>();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	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	new </a:t>
            </a:r>
            <a:r>
              <a:rPr lang="en-US" altLang="ko-KR" sz="1200" dirty="0" err="1"/>
              <a:t>ThreadTimerEx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1847528" y="1412777"/>
            <a:ext cx="3998818" cy="48936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import java.awt.*;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javax.swing</a:t>
            </a:r>
            <a:r>
              <a:rPr lang="en-US" altLang="ko-KR" sz="1200" dirty="0"/>
              <a:t>.*;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class </a:t>
            </a:r>
            <a:r>
              <a:rPr lang="en-US" altLang="ko-KR" sz="1200" b="1" dirty="0" err="1"/>
              <a:t>TimerThread</a:t>
            </a:r>
            <a:r>
              <a:rPr lang="en-US" altLang="ko-KR" sz="1200" b="1" dirty="0"/>
              <a:t> extends Thread {</a:t>
            </a:r>
          </a:p>
          <a:p>
            <a:pPr defTabSz="180000"/>
            <a:r>
              <a:rPr lang="en-US" altLang="ko-KR" sz="1200" dirty="0"/>
              <a:t>	private</a:t>
            </a:r>
            <a:r>
              <a:rPr lang="ko-KR" altLang="en-US" sz="1200" dirty="0"/>
              <a:t> </a:t>
            </a:r>
            <a:r>
              <a:rPr lang="en-US" altLang="ko-KR" sz="1200" dirty="0" err="1"/>
              <a:t>JLabel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timerLabel</a:t>
            </a:r>
            <a:r>
              <a:rPr lang="en-US" altLang="ko-KR" sz="1200" dirty="0"/>
              <a:t>;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	</a:t>
            </a:r>
          </a:p>
          <a:p>
            <a:pPr defTabSz="180000"/>
            <a:r>
              <a:rPr lang="en-US" altLang="ko-KR" sz="1200" dirty="0"/>
              <a:t>	public </a:t>
            </a:r>
            <a:r>
              <a:rPr lang="en-US" altLang="ko-KR" sz="1200" dirty="0" err="1"/>
              <a:t>TimerThread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JLabel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timerLabel</a:t>
            </a:r>
            <a:r>
              <a:rPr lang="en-US" altLang="ko-KR" sz="1200" dirty="0"/>
              <a:t>) { 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this.timerLabel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timerLabel</a:t>
            </a:r>
            <a:r>
              <a:rPr lang="en-US" altLang="ko-KR" sz="1200" dirty="0"/>
              <a:t>;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@Override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public void run()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n=0; 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/>
              <a:t>while(true) {</a:t>
            </a:r>
            <a:endParaRPr lang="ko-KR" altLang="en-US" sz="1200" b="1" dirty="0"/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b="1" dirty="0" err="1"/>
              <a:t>timerLabel.setText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Integer.toString</a:t>
            </a:r>
            <a:r>
              <a:rPr lang="en-US" altLang="ko-KR" sz="1200" b="1" dirty="0"/>
              <a:t>(n)); </a:t>
            </a:r>
            <a:endParaRPr lang="ko-KR" altLang="en-US" sz="1200" b="1" dirty="0"/>
          </a:p>
          <a:p>
            <a:pPr defTabSz="180000"/>
            <a:r>
              <a:rPr lang="en-US" altLang="ko-KR" sz="1200" dirty="0"/>
              <a:t>			n++; 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b="1" dirty="0"/>
              <a:t>try {</a:t>
            </a:r>
          </a:p>
          <a:p>
            <a:pPr defTabSz="180000"/>
            <a:r>
              <a:rPr lang="en-US" altLang="ko-KR" sz="1200" dirty="0"/>
              <a:t>				</a:t>
            </a:r>
            <a:r>
              <a:rPr lang="en-US" altLang="ko-KR" sz="1200" dirty="0" err="1"/>
              <a:t>Thread.sleep</a:t>
            </a:r>
            <a:r>
              <a:rPr lang="en-US" altLang="ko-KR" sz="1200" dirty="0"/>
              <a:t>(1000);</a:t>
            </a:r>
          </a:p>
          <a:p>
            <a:pPr defTabSz="180000"/>
            <a:r>
              <a:rPr lang="en-US" altLang="ko-KR" sz="1200" dirty="0"/>
              <a:t>			}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b="1" dirty="0"/>
              <a:t>catch(</a:t>
            </a:r>
            <a:r>
              <a:rPr lang="en-US" altLang="ko-KR" sz="1200" b="1" dirty="0" err="1"/>
              <a:t>InterruptedException</a:t>
            </a:r>
            <a:r>
              <a:rPr lang="en-US" altLang="ko-KR" sz="1200" b="1" dirty="0"/>
              <a:t> e) {</a:t>
            </a:r>
          </a:p>
          <a:p>
            <a:pPr defTabSz="180000"/>
            <a:r>
              <a:rPr lang="en-US" altLang="ko-KR" sz="1200" dirty="0"/>
              <a:t>				return;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			}</a:t>
            </a:r>
          </a:p>
          <a:p>
            <a:pPr defTabSz="180000"/>
            <a:r>
              <a:rPr lang="en-US" altLang="ko-KR" sz="1200" dirty="0"/>
              <a:t>		}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601" y="5475285"/>
            <a:ext cx="2095229" cy="119475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921" y="5478372"/>
            <a:ext cx="2095229" cy="119475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241" y="5475284"/>
            <a:ext cx="2095229" cy="119475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8833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스레드</a:t>
            </a:r>
            <a:r>
              <a:rPr lang="ko-KR" altLang="en-US" dirty="0" smtClean="0"/>
              <a:t> 만들 때 주의 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run()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종료하면 </a:t>
            </a:r>
            <a:r>
              <a:rPr lang="ko-KR" altLang="en-US" dirty="0" err="1" smtClean="0"/>
              <a:t>스레드는</a:t>
            </a:r>
            <a:r>
              <a:rPr lang="ko-KR" altLang="en-US" dirty="0" smtClean="0"/>
              <a:t> 종료한다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스레드가</a:t>
            </a:r>
            <a:r>
              <a:rPr lang="ko-KR" altLang="en-US" dirty="0" smtClean="0"/>
              <a:t> 계속 살아있게 하려면 </a:t>
            </a:r>
            <a:r>
              <a:rPr lang="en-US" altLang="ko-KR" dirty="0" smtClean="0"/>
              <a:t>run()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내 </a:t>
            </a:r>
            <a:r>
              <a:rPr lang="ko-KR" altLang="en-US" dirty="0" err="1" smtClean="0"/>
              <a:t>무한루프</a:t>
            </a:r>
            <a:r>
              <a:rPr lang="ko-KR" altLang="en-US" dirty="0" smtClean="0"/>
              <a:t> 작성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한번 종료한 </a:t>
            </a:r>
            <a:r>
              <a:rPr lang="ko-KR" altLang="en-US" dirty="0" err="1" smtClean="0"/>
              <a:t>스레드는</a:t>
            </a:r>
            <a:r>
              <a:rPr lang="ko-KR" altLang="en-US" dirty="0" smtClean="0"/>
              <a:t> 다시 시작시킬 수 없다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다시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객체를 생성하고 </a:t>
            </a:r>
            <a:r>
              <a:rPr lang="en-US" altLang="ko-KR" dirty="0" smtClean="0"/>
              <a:t>start()</a:t>
            </a:r>
            <a:r>
              <a:rPr lang="ko-KR" altLang="en-US" dirty="0" smtClean="0"/>
              <a:t>를 호출해야 함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한 </a:t>
            </a:r>
            <a:r>
              <a:rPr lang="ko-KR" altLang="en-US" dirty="0" err="1" smtClean="0"/>
              <a:t>스레드에서</a:t>
            </a:r>
            <a:r>
              <a:rPr lang="ko-KR" altLang="en-US" dirty="0" smtClean="0"/>
              <a:t> 다른 </a:t>
            </a:r>
            <a:r>
              <a:rPr lang="ko-KR" altLang="en-US" dirty="0" err="1" smtClean="0"/>
              <a:t>스레드를</a:t>
            </a:r>
            <a:r>
              <a:rPr lang="ko-KR" altLang="en-US" dirty="0" smtClean="0"/>
              <a:t> 강제 종료할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뒤에서 다룸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3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8368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Runnable </a:t>
            </a:r>
            <a:r>
              <a:rPr lang="ko-KR" altLang="en-US" dirty="0" smtClean="0"/>
              <a:t>인터페이스로 스레드 만들기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838200" y="1412775"/>
            <a:ext cx="10515600" cy="4764188"/>
          </a:xfrm>
        </p:spPr>
        <p:txBody>
          <a:bodyPr>
            <a:normAutofit/>
          </a:bodyPr>
          <a:lstStyle/>
          <a:p>
            <a:r>
              <a:rPr lang="ko-KR" altLang="en-US" sz="2000" dirty="0" err="1"/>
              <a:t>스레드</a:t>
            </a:r>
            <a:r>
              <a:rPr lang="ko-KR" altLang="en-US" sz="2000" dirty="0"/>
              <a:t> 클래스 작성</a:t>
            </a:r>
            <a:endParaRPr lang="en-US" altLang="ko-KR" sz="2000" dirty="0"/>
          </a:p>
          <a:p>
            <a:pPr lvl="1"/>
            <a:r>
              <a:rPr lang="en-US" altLang="ko-KR" sz="1800" dirty="0"/>
              <a:t>Runnable </a:t>
            </a:r>
            <a:r>
              <a:rPr lang="ko-KR" altLang="en-US" sz="1800" dirty="0"/>
              <a:t>인터페이스 </a:t>
            </a:r>
            <a:endParaRPr lang="en-US" altLang="ko-KR" sz="1800" dirty="0"/>
          </a:p>
          <a:p>
            <a:pPr marL="365760" lvl="1" indent="0">
              <a:buNone/>
            </a:pPr>
            <a:r>
              <a:rPr lang="en-US" altLang="ko-KR" sz="1800" dirty="0"/>
              <a:t>   </a:t>
            </a:r>
            <a:r>
              <a:rPr lang="ko-KR" altLang="en-US" sz="1800" dirty="0"/>
              <a:t>구현하는 새 클래스 작성</a:t>
            </a:r>
            <a:endParaRPr lang="en-US" altLang="ko-KR" sz="1800" dirty="0"/>
          </a:p>
          <a:p>
            <a:endParaRPr lang="en-US" altLang="ko-KR" sz="2000" dirty="0"/>
          </a:p>
          <a:p>
            <a:r>
              <a:rPr lang="ko-KR" altLang="en-US" sz="2000" dirty="0" err="1"/>
              <a:t>스레드</a:t>
            </a:r>
            <a:r>
              <a:rPr lang="ko-KR" altLang="en-US" sz="2000" dirty="0"/>
              <a:t> 코드 작성</a:t>
            </a:r>
            <a:endParaRPr lang="en-US" altLang="ko-KR" sz="2000" dirty="0"/>
          </a:p>
          <a:p>
            <a:pPr lvl="1"/>
            <a:r>
              <a:rPr lang="en-US" altLang="ko-KR" sz="1800" dirty="0"/>
              <a:t>run() </a:t>
            </a:r>
            <a:r>
              <a:rPr lang="ko-KR" altLang="en-US" sz="1800" dirty="0" err="1"/>
              <a:t>메소드</a:t>
            </a:r>
            <a:r>
              <a:rPr lang="en-US" altLang="ko-KR" sz="1800" dirty="0"/>
              <a:t> </a:t>
            </a:r>
            <a:r>
              <a:rPr lang="ko-KR" altLang="en-US" sz="1800" dirty="0"/>
              <a:t>구현</a:t>
            </a:r>
            <a:endParaRPr lang="en-US" altLang="ko-KR" sz="1800" dirty="0"/>
          </a:p>
          <a:p>
            <a:pPr lvl="2"/>
            <a:r>
              <a:rPr lang="en-US" altLang="ko-KR" sz="1600" dirty="0"/>
              <a:t>run() </a:t>
            </a:r>
            <a:r>
              <a:rPr lang="ko-KR" altLang="en-US" sz="1600" dirty="0" err="1"/>
              <a:t>메소드를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스레드</a:t>
            </a:r>
            <a:r>
              <a:rPr lang="ko-KR" altLang="en-US" sz="1600" dirty="0"/>
              <a:t> 코드라고 부름</a:t>
            </a:r>
            <a:endParaRPr lang="en-US" altLang="ko-KR" sz="1600" dirty="0"/>
          </a:p>
          <a:p>
            <a:pPr lvl="2"/>
            <a:r>
              <a:rPr lang="en-US" altLang="ko-KR" sz="1600" dirty="0"/>
              <a:t>run() </a:t>
            </a:r>
            <a:r>
              <a:rPr lang="ko-KR" altLang="en-US" sz="1600" dirty="0" err="1"/>
              <a:t>메소드에서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스레드</a:t>
            </a:r>
            <a:r>
              <a:rPr lang="ko-KR" altLang="en-US" sz="1600" dirty="0"/>
              <a:t> 실행 시작</a:t>
            </a:r>
            <a:endParaRPr lang="en-US" altLang="ko-KR" sz="1600" dirty="0"/>
          </a:p>
          <a:p>
            <a:endParaRPr lang="en-US" altLang="ko-KR" sz="2000" dirty="0"/>
          </a:p>
          <a:p>
            <a:r>
              <a:rPr lang="ko-KR" altLang="en-US" sz="2000" dirty="0" err="1"/>
              <a:t>스레드</a:t>
            </a:r>
            <a:r>
              <a:rPr lang="ko-KR" altLang="en-US" sz="2000" dirty="0"/>
              <a:t> 객체 생성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 err="1"/>
              <a:t>스레드</a:t>
            </a:r>
            <a:r>
              <a:rPr lang="ko-KR" altLang="en-US" sz="2000" dirty="0"/>
              <a:t> 시작</a:t>
            </a:r>
            <a:endParaRPr lang="en-US" altLang="ko-KR" sz="2000" dirty="0"/>
          </a:p>
          <a:p>
            <a:pPr lvl="1"/>
            <a:r>
              <a:rPr lang="en-US" altLang="ko-KR" sz="1800" dirty="0"/>
              <a:t>start() </a:t>
            </a:r>
            <a:r>
              <a:rPr lang="ko-KR" altLang="en-US" sz="1800" dirty="0" err="1"/>
              <a:t>메소드</a:t>
            </a:r>
            <a:r>
              <a:rPr lang="ko-KR" altLang="en-US" sz="1800" dirty="0"/>
              <a:t> 호출</a:t>
            </a:r>
            <a:endParaRPr lang="en-US" altLang="ko-KR" sz="1800" dirty="0"/>
          </a:p>
          <a:p>
            <a:endParaRPr lang="ko-KR" altLang="en-US" sz="2000" dirty="0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561137" y="1412775"/>
            <a:ext cx="4032448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class </a:t>
            </a:r>
            <a:r>
              <a:rPr lang="en-US" altLang="ko-KR" sz="1400" dirty="0" err="1"/>
              <a:t>TimerRunnable</a:t>
            </a:r>
            <a:r>
              <a:rPr lang="en-US" altLang="ko-KR" sz="1400" dirty="0"/>
              <a:t> </a:t>
            </a:r>
            <a:r>
              <a:rPr lang="en-US" altLang="ko-KR" sz="1400" b="1" dirty="0"/>
              <a:t>implements Runnable </a:t>
            </a:r>
            <a:r>
              <a:rPr lang="en-US" altLang="ko-KR" sz="1400" dirty="0"/>
              <a:t>{</a:t>
            </a:r>
          </a:p>
          <a:p>
            <a:pPr defTabSz="180000"/>
            <a:r>
              <a:rPr lang="en-US" altLang="ko-KR" sz="1400" dirty="0"/>
              <a:t>	................................................................</a:t>
            </a:r>
          </a:p>
          <a:p>
            <a:pPr defTabSz="180000"/>
            <a:r>
              <a:rPr lang="en-US" altLang="ko-KR" sz="1400" dirty="0"/>
              <a:t>	@Override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public void run() </a:t>
            </a:r>
            <a:r>
              <a:rPr lang="en-US" altLang="ko-KR" sz="1400" dirty="0"/>
              <a:t>{ // run() </a:t>
            </a:r>
            <a:r>
              <a:rPr lang="ko-KR" altLang="en-US" sz="1400" dirty="0" err="1"/>
              <a:t>메소드</a:t>
            </a:r>
            <a:r>
              <a:rPr lang="ko-KR" altLang="en-US" sz="1400" dirty="0"/>
              <a:t> 구현</a:t>
            </a:r>
          </a:p>
          <a:p>
            <a:pPr defTabSz="180000"/>
            <a:r>
              <a:rPr lang="en-US" altLang="ko-KR" sz="1400" dirty="0"/>
              <a:t>		.........................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6312024" y="4605546"/>
            <a:ext cx="4248472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b="1" dirty="0"/>
              <a:t>Thread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th</a:t>
            </a:r>
            <a:r>
              <a:rPr lang="en-US" altLang="ko-KR" sz="1400" dirty="0"/>
              <a:t> = 	</a:t>
            </a:r>
            <a:r>
              <a:rPr lang="en-US" altLang="ko-KR" sz="1400" b="1" dirty="0"/>
              <a:t>new Thread(new </a:t>
            </a:r>
            <a:r>
              <a:rPr lang="en-US" altLang="ko-KR" sz="1400" b="1" dirty="0" err="1"/>
              <a:t>TimerRunnable</a:t>
            </a:r>
            <a:r>
              <a:rPr lang="en-US" altLang="ko-KR" sz="1400" b="1" dirty="0"/>
              <a:t>());</a:t>
            </a:r>
            <a:endParaRPr lang="ko-KR" altLang="en-US" sz="1400" b="1" dirty="0"/>
          </a:p>
        </p:txBody>
      </p:sp>
      <p:sp>
        <p:nvSpPr>
          <p:cNvPr id="8" name="직사각형 7"/>
          <p:cNvSpPr/>
          <p:nvPr/>
        </p:nvSpPr>
        <p:spPr>
          <a:xfrm>
            <a:off x="6312024" y="5669142"/>
            <a:ext cx="978858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 err="1"/>
              <a:t>th.start</a:t>
            </a:r>
            <a:r>
              <a:rPr lang="en-US" altLang="ko-KR" sz="1400" b="1" dirty="0"/>
              <a:t>();</a:t>
            </a:r>
            <a:endParaRPr lang="ko-KR" altLang="en-US" sz="1400" b="1" dirty="0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3607725" y="1571612"/>
            <a:ext cx="2953413" cy="780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endCxn id="7" idx="1"/>
          </p:cNvCxnSpPr>
          <p:nvPr/>
        </p:nvCxnSpPr>
        <p:spPr>
          <a:xfrm flipV="1">
            <a:off x="3241964" y="4759435"/>
            <a:ext cx="3070060" cy="375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endCxn id="8" idx="1"/>
          </p:cNvCxnSpPr>
          <p:nvPr/>
        </p:nvCxnSpPr>
        <p:spPr>
          <a:xfrm>
            <a:off x="3607725" y="5810596"/>
            <a:ext cx="2704299" cy="1243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자유형 14"/>
          <p:cNvSpPr/>
          <p:nvPr/>
        </p:nvSpPr>
        <p:spPr>
          <a:xfrm>
            <a:off x="3607725" y="2233246"/>
            <a:ext cx="3079476" cy="1108660"/>
          </a:xfrm>
          <a:custGeom>
            <a:avLst/>
            <a:gdLst>
              <a:gd name="connsiteX0" fmla="*/ 0 w 1644162"/>
              <a:gd name="connsiteY0" fmla="*/ 571500 h 574690"/>
              <a:gd name="connsiteX1" fmla="*/ 404446 w 1644162"/>
              <a:gd name="connsiteY1" fmla="*/ 509954 h 574690"/>
              <a:gd name="connsiteX2" fmla="*/ 817685 w 1644162"/>
              <a:gd name="connsiteY2" fmla="*/ 131885 h 574690"/>
              <a:gd name="connsiteX3" fmla="*/ 1644162 w 1644162"/>
              <a:gd name="connsiteY3" fmla="*/ 0 h 574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4162" h="574690">
                <a:moveTo>
                  <a:pt x="0" y="571500"/>
                </a:moveTo>
                <a:cubicBezTo>
                  <a:pt x="134082" y="577361"/>
                  <a:pt x="268165" y="583223"/>
                  <a:pt x="404446" y="509954"/>
                </a:cubicBezTo>
                <a:cubicBezTo>
                  <a:pt x="540727" y="436685"/>
                  <a:pt x="611066" y="216877"/>
                  <a:pt x="817685" y="131885"/>
                </a:cubicBezTo>
                <a:cubicBezTo>
                  <a:pt x="1024304" y="46893"/>
                  <a:pt x="1334233" y="23446"/>
                  <a:pt x="1644162" y="0"/>
                </a:cubicBezTo>
              </a:path>
            </a:pathLst>
          </a:custGeom>
          <a:noFill/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508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2552996" y="123776"/>
            <a:ext cx="6855372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*</a:t>
            </a: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Runnable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인터페이스를 상속받아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초 단위로 초 시간을 출력하는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스레드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작성</a:t>
            </a:r>
          </a:p>
        </p:txBody>
      </p:sp>
      <p:sp>
        <p:nvSpPr>
          <p:cNvPr id="33" name="슬라이드 번호 개체 틀 32"/>
          <p:cNvSpPr>
            <a:spLocks noGrp="1"/>
          </p:cNvSpPr>
          <p:nvPr>
            <p:ph type="sldNum" sz="quarter" idx="12"/>
          </p:nvPr>
        </p:nvSpPr>
        <p:spPr>
          <a:xfrm>
            <a:off x="1524000" y="5884370"/>
            <a:ext cx="533400" cy="381000"/>
          </a:xfrm>
        </p:spPr>
        <p:txBody>
          <a:bodyPr>
            <a:noAutofit/>
          </a:bodyPr>
          <a:lstStyle/>
          <a:p>
            <a:fld id="{1A6BD2C2-3D3B-4E94-BD92-61B02C5F4DEE}" type="slidenum">
              <a:rPr lang="ko-KR" altLang="en-US"/>
              <a:pPr/>
              <a:t>18</a:t>
            </a:fld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8904313" y="1556792"/>
            <a:ext cx="464347" cy="1754326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rgbClr val="00B050"/>
                </a:solidFill>
              </a:defRPr>
            </a:lvl1pPr>
          </a:lstStyle>
          <a:p>
            <a:r>
              <a:rPr lang="en-US" altLang="ko-KR" dirty="0">
                <a:solidFill>
                  <a:schemeClr val="tx1"/>
                </a:solidFill>
              </a:rPr>
              <a:t>0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1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2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3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4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641" y="620688"/>
            <a:ext cx="5952173" cy="424847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825" y="4869160"/>
            <a:ext cx="3845376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2247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9428"/>
            <a:ext cx="10515600" cy="1325563"/>
          </a:xfrm>
        </p:spPr>
        <p:txBody>
          <a:bodyPr>
            <a:noAutofit/>
          </a:bodyPr>
          <a:lstStyle/>
          <a:p>
            <a:r>
              <a:rPr lang="ko-KR" altLang="en-US" sz="2800" dirty="0"/>
              <a:t>예제 </a:t>
            </a:r>
            <a:r>
              <a:rPr lang="en-US" altLang="ko-KR" sz="2800" dirty="0" smtClean="0"/>
              <a:t>2 </a:t>
            </a:r>
            <a:r>
              <a:rPr lang="en-US" altLang="ko-KR" sz="2800" dirty="0"/>
              <a:t>: Runnable </a:t>
            </a:r>
            <a:r>
              <a:rPr lang="ko-KR" altLang="en-US" sz="2800" dirty="0"/>
              <a:t>인터페이스를 이용하여 </a:t>
            </a:r>
            <a:r>
              <a:rPr lang="en-US" altLang="ko-KR" sz="2800" dirty="0"/>
              <a:t>1</a:t>
            </a:r>
            <a:r>
              <a:rPr lang="ko-KR" altLang="en-US" sz="2800" dirty="0"/>
              <a:t>초 단위로 출력하는 타이머 </a:t>
            </a:r>
            <a:r>
              <a:rPr lang="ko-KR" altLang="en-US" sz="2800" dirty="0" err="1"/>
              <a:t>스레드</a:t>
            </a:r>
            <a:r>
              <a:rPr lang="ko-KR" altLang="en-US" sz="2800" dirty="0"/>
              <a:t> 만들기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519936" y="1398939"/>
            <a:ext cx="4970418" cy="41549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/>
              <a:t>public class </a:t>
            </a:r>
            <a:r>
              <a:rPr lang="en-US" altLang="ko-KR" sz="1200" b="1" dirty="0" err="1"/>
              <a:t>RunnableTimerEx</a:t>
            </a:r>
            <a:r>
              <a:rPr lang="en-US" altLang="ko-KR" sz="1200" b="1" dirty="0"/>
              <a:t> extends </a:t>
            </a:r>
            <a:r>
              <a:rPr lang="en-US" altLang="ko-KR" sz="1200" b="1" dirty="0" err="1"/>
              <a:t>JFrame</a:t>
            </a:r>
            <a:r>
              <a:rPr lang="en-US" altLang="ko-KR" sz="1200" b="1" dirty="0"/>
              <a:t>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public </a:t>
            </a:r>
            <a:r>
              <a:rPr lang="en-US" altLang="ko-KR" sz="1200" dirty="0" err="1"/>
              <a:t>RunnableTimerEx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setTitle</a:t>
            </a:r>
            <a:r>
              <a:rPr lang="en-US" altLang="ko-KR" sz="1200" dirty="0"/>
              <a:t>("Runnable</a:t>
            </a:r>
            <a:r>
              <a:rPr lang="ko-KR" altLang="en-US" sz="1200" dirty="0"/>
              <a:t>을 구현한 타이머 </a:t>
            </a:r>
            <a:r>
              <a:rPr lang="ko-KR" altLang="en-US" sz="1200" dirty="0" err="1"/>
              <a:t>스레드</a:t>
            </a:r>
            <a:r>
              <a:rPr lang="ko-KR" altLang="en-US" sz="1200" dirty="0"/>
              <a:t> 예제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setDefaultCloseOperation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JFrame.EXIT_ON_CLOSE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/>
              <a:t>		Container c = </a:t>
            </a:r>
            <a:r>
              <a:rPr lang="en-US" altLang="ko-KR" sz="1200" dirty="0" err="1"/>
              <a:t>getContentPane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c.setLayout</a:t>
            </a:r>
            <a:r>
              <a:rPr lang="en-US" altLang="ko-KR" sz="1200" dirty="0"/>
              <a:t>(new </a:t>
            </a:r>
            <a:r>
              <a:rPr lang="en-US" altLang="ko-KR" sz="1200" dirty="0" err="1"/>
              <a:t>FlowLayout</a:t>
            </a:r>
            <a:r>
              <a:rPr lang="en-US" altLang="ko-KR" sz="1200" dirty="0"/>
              <a:t>());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JLabel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timerLabel</a:t>
            </a:r>
            <a:r>
              <a:rPr lang="en-US" altLang="ko-KR" sz="1200" b="1" dirty="0"/>
              <a:t> = new </a:t>
            </a:r>
            <a:r>
              <a:rPr lang="en-US" altLang="ko-KR" sz="1200" b="1" dirty="0" err="1"/>
              <a:t>JLabel</a:t>
            </a:r>
            <a:r>
              <a:rPr lang="en-US" altLang="ko-KR" sz="1200" b="1" dirty="0"/>
              <a:t>();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timerLabel.setFont</a:t>
            </a:r>
            <a:r>
              <a:rPr lang="en-US" altLang="ko-KR" sz="1200" dirty="0"/>
              <a:t>(new Font("Gothic", </a:t>
            </a:r>
            <a:r>
              <a:rPr lang="en-US" altLang="ko-KR" sz="1200" dirty="0" err="1"/>
              <a:t>Font.ITALIC</a:t>
            </a:r>
            <a:r>
              <a:rPr lang="en-US" altLang="ko-KR" sz="1200" dirty="0"/>
              <a:t>, 80));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c.add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timerLabel</a:t>
            </a:r>
            <a:r>
              <a:rPr lang="en-US" altLang="ko-KR" sz="1200" dirty="0"/>
              <a:t>);</a:t>
            </a:r>
            <a:endParaRPr lang="ko-KR" altLang="en-US" sz="1200" dirty="0"/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TimerRunnable</a:t>
            </a:r>
            <a:r>
              <a:rPr lang="en-US" altLang="ko-KR" sz="1200" b="1" dirty="0"/>
              <a:t> runnable = new </a:t>
            </a:r>
            <a:r>
              <a:rPr lang="en-US" altLang="ko-KR" sz="1200" b="1" dirty="0" err="1"/>
              <a:t>TimerRunnable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timerLabel</a:t>
            </a:r>
            <a:r>
              <a:rPr lang="en-US" altLang="ko-KR" sz="1200" b="1" dirty="0"/>
              <a:t>);</a:t>
            </a:r>
          </a:p>
          <a:p>
            <a:pPr defTabSz="180000"/>
            <a:r>
              <a:rPr lang="en-US" altLang="ko-KR" sz="1200" b="1" dirty="0"/>
              <a:t>		Thread </a:t>
            </a:r>
            <a:r>
              <a:rPr lang="en-US" altLang="ko-KR" sz="1200" b="1" dirty="0" err="1"/>
              <a:t>th</a:t>
            </a:r>
            <a:r>
              <a:rPr lang="en-US" altLang="ko-KR" sz="1200" b="1" dirty="0"/>
              <a:t> = new Thread(runnable);</a:t>
            </a:r>
            <a:endParaRPr lang="ko-KR" altLang="en-US" sz="1200" b="1" dirty="0"/>
          </a:p>
          <a:p>
            <a:pPr defTabSz="180000"/>
            <a:r>
              <a:rPr lang="en-US" altLang="ko-KR" sz="1200" dirty="0"/>
              <a:t>		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setSize</a:t>
            </a:r>
            <a:r>
              <a:rPr lang="en-US" altLang="ko-KR" sz="1200" dirty="0"/>
              <a:t>(250,150);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setVisible</a:t>
            </a:r>
            <a:r>
              <a:rPr lang="en-US" altLang="ko-KR" sz="1200" dirty="0"/>
              <a:t>(true);</a:t>
            </a:r>
          </a:p>
          <a:p>
            <a:pPr defTabSz="180000"/>
            <a:r>
              <a:rPr lang="en-US" altLang="ko-KR" sz="1200" dirty="0"/>
              <a:t>	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th.start</a:t>
            </a:r>
            <a:r>
              <a:rPr lang="en-US" altLang="ko-KR" sz="1200" b="1" dirty="0"/>
              <a:t>();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	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	new </a:t>
            </a:r>
            <a:r>
              <a:rPr lang="en-US" altLang="ko-KR" sz="1200" dirty="0" err="1"/>
              <a:t>RunnableTimerEx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1631504" y="1393606"/>
            <a:ext cx="3782794" cy="46166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import java.awt.*;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javax.swing</a:t>
            </a:r>
            <a:r>
              <a:rPr lang="en-US" altLang="ko-KR" sz="1200" dirty="0"/>
              <a:t>.*;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class </a:t>
            </a:r>
            <a:r>
              <a:rPr lang="en-US" altLang="ko-KR" sz="1200" b="1" dirty="0" err="1"/>
              <a:t>TimerRunnable</a:t>
            </a:r>
            <a:r>
              <a:rPr lang="en-US" altLang="ko-KR" sz="1200" b="1" dirty="0"/>
              <a:t> implements </a:t>
            </a:r>
            <a:r>
              <a:rPr lang="en-US" altLang="ko-KR" sz="1200" b="1" dirty="0" err="1"/>
              <a:t>Runnable</a:t>
            </a:r>
            <a:r>
              <a:rPr lang="en-US" altLang="ko-KR" sz="1200" b="1" dirty="0"/>
              <a:t> {</a:t>
            </a:r>
          </a:p>
          <a:p>
            <a:pPr defTabSz="180000"/>
            <a:r>
              <a:rPr lang="en-US" altLang="ko-KR" sz="1200" dirty="0"/>
              <a:t>	private </a:t>
            </a:r>
            <a:r>
              <a:rPr lang="en-US" altLang="ko-KR" sz="1200" dirty="0" err="1"/>
              <a:t>JLabel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timerLabel</a:t>
            </a:r>
            <a:r>
              <a:rPr lang="en-US" altLang="ko-KR" sz="1200" dirty="0"/>
              <a:t>;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	</a:t>
            </a:r>
          </a:p>
          <a:p>
            <a:pPr defTabSz="180000"/>
            <a:r>
              <a:rPr lang="en-US" altLang="ko-KR" sz="1200" dirty="0"/>
              <a:t>	public </a:t>
            </a:r>
            <a:r>
              <a:rPr lang="en-US" altLang="ko-KR" sz="1200" dirty="0" err="1"/>
              <a:t>TimerRunnable</a:t>
            </a:r>
            <a:r>
              <a:rPr lang="en-US" altLang="ko-KR" sz="1200" dirty="0"/>
              <a:t>(</a:t>
            </a:r>
            <a:r>
              <a:rPr lang="en-US" altLang="ko-KR" sz="1200" b="1" dirty="0" err="1"/>
              <a:t>JLabel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timerLabel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this.timerLabel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timerLabel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	@Override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public void run()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n=0; </a:t>
            </a:r>
          </a:p>
          <a:p>
            <a:pPr defTabSz="180000"/>
            <a:r>
              <a:rPr lang="en-US" altLang="ko-KR" sz="1200" b="1" dirty="0"/>
              <a:t>		while(true) { </a:t>
            </a:r>
            <a:endParaRPr lang="ko-KR" altLang="en-US" sz="1200" b="1" dirty="0"/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b="1" dirty="0" err="1"/>
              <a:t>timerLabel.setText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Integer.toString</a:t>
            </a:r>
            <a:r>
              <a:rPr lang="en-US" altLang="ko-KR" sz="1200" b="1" dirty="0"/>
              <a:t>(n)); </a:t>
            </a:r>
            <a:endParaRPr lang="ko-KR" altLang="en-US" sz="1200" b="1" dirty="0"/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b="1" dirty="0"/>
              <a:t>n++;</a:t>
            </a:r>
            <a:endParaRPr lang="ko-KR" altLang="en-US" sz="1200" b="1" dirty="0"/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b="1" dirty="0"/>
              <a:t>try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			</a:t>
            </a:r>
            <a:r>
              <a:rPr lang="en-US" altLang="ko-KR" sz="1200" dirty="0" err="1"/>
              <a:t>Thread.sleep</a:t>
            </a:r>
            <a:r>
              <a:rPr lang="en-US" altLang="ko-KR" sz="1200" dirty="0"/>
              <a:t>(1000); </a:t>
            </a:r>
          </a:p>
          <a:p>
            <a:pPr defTabSz="180000"/>
            <a:r>
              <a:rPr lang="en-US" altLang="ko-KR" sz="1200" dirty="0"/>
              <a:t>			}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b="1" dirty="0"/>
              <a:t>catch(</a:t>
            </a:r>
            <a:r>
              <a:rPr lang="en-US" altLang="ko-KR" sz="1200" b="1" dirty="0" err="1"/>
              <a:t>InterruptedException</a:t>
            </a:r>
            <a:r>
              <a:rPr lang="en-US" altLang="ko-KR" sz="1200" b="1" dirty="0"/>
              <a:t> e)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			return;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			}</a:t>
            </a:r>
          </a:p>
          <a:p>
            <a:pPr defTabSz="180000"/>
            <a:r>
              <a:rPr lang="en-US" altLang="ko-KR" sz="1200" dirty="0"/>
              <a:t>		}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19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137" y="5451281"/>
            <a:ext cx="1997745" cy="121157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625" y="5451281"/>
            <a:ext cx="1997745" cy="121157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936" y="5456952"/>
            <a:ext cx="1997745" cy="121157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98482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err="1" smtClean="0"/>
              <a:t>멀티태스킹</a:t>
            </a:r>
            <a:r>
              <a:rPr lang="en-US" altLang="ko-KR" dirty="0" smtClean="0"/>
              <a:t>(multi-tasking)</a:t>
            </a:r>
            <a:r>
              <a:rPr lang="ko-KR" altLang="en-US" dirty="0" smtClean="0"/>
              <a:t> 개념</a:t>
            </a:r>
            <a:endParaRPr lang="ko-KR" altLang="en-US" dirty="0"/>
          </a:p>
        </p:txBody>
      </p:sp>
      <p:sp>
        <p:nvSpPr>
          <p:cNvPr id="47" name="내용 개체 틀 4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멀티태스킹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하나의 응용프로그램이 여러 개의 작업</a:t>
            </a:r>
            <a:r>
              <a:rPr lang="en-US" altLang="ko-KR" dirty="0" smtClean="0"/>
              <a:t>(</a:t>
            </a:r>
            <a:r>
              <a:rPr lang="ko-KR" altLang="en-US" dirty="0" smtClean="0"/>
              <a:t>태스크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동시에 처리</a:t>
            </a:r>
            <a:endParaRPr lang="en-US" altLang="ko-KR" dirty="0" smtClean="0"/>
          </a:p>
          <a:p>
            <a:pPr lvl="2"/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912" y="2669146"/>
            <a:ext cx="7516175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2553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0209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예제 </a:t>
            </a:r>
            <a:r>
              <a:rPr lang="en-US" altLang="ko-KR" sz="3600" dirty="0" smtClean="0"/>
              <a:t>3 : </a:t>
            </a:r>
            <a:r>
              <a:rPr lang="ko-KR" altLang="en-US" sz="3600" dirty="0"/>
              <a:t>깜박이는 문자열을 가진 레이블 만들기</a:t>
            </a:r>
            <a:r>
              <a:rPr lang="en-US" altLang="ko-KR" sz="3600" dirty="0" smtClean="0"/>
              <a:t> </a:t>
            </a:r>
            <a:endParaRPr lang="ko-KR" altLang="en-US" sz="36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20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585" y="3185648"/>
            <a:ext cx="3254355" cy="162717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009" y="3189892"/>
            <a:ext cx="3254355" cy="162717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pSp>
        <p:nvGrpSpPr>
          <p:cNvPr id="14" name="그룹 13"/>
          <p:cNvGrpSpPr/>
          <p:nvPr/>
        </p:nvGrpSpPr>
        <p:grpSpPr>
          <a:xfrm>
            <a:off x="2711625" y="2060849"/>
            <a:ext cx="2664385" cy="1486936"/>
            <a:chOff x="1187624" y="1440106"/>
            <a:chExt cx="2664385" cy="1486936"/>
          </a:xfrm>
        </p:grpSpPr>
        <p:sp>
          <p:nvSpPr>
            <p:cNvPr id="8" name="TextBox 7"/>
            <p:cNvSpPr txBox="1"/>
            <p:nvPr/>
          </p:nvSpPr>
          <p:spPr>
            <a:xfrm>
              <a:off x="1187624" y="1440106"/>
              <a:ext cx="2664385" cy="476726"/>
            </a:xfrm>
            <a:prstGeom prst="wedgeRoundRectCallout">
              <a:avLst>
                <a:gd name="adj1" fmla="val -28793"/>
                <a:gd name="adj2" fmla="val 45692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500 </a:t>
              </a:r>
              <a:r>
                <a:rPr lang="ko-KR" altLang="en-US" sz="1100" dirty="0"/>
                <a:t>밀리 주기로 초록색과 노란색으로 </a:t>
              </a:r>
              <a:endParaRPr lang="en-US" altLang="ko-KR" sz="1100" dirty="0"/>
            </a:p>
            <a:p>
              <a:r>
                <a:rPr lang="ko-KR" altLang="en-US" sz="1100" dirty="0"/>
                <a:t>번갈아 깜박이는 레이블</a:t>
              </a:r>
            </a:p>
          </p:txBody>
        </p:sp>
        <p:sp>
          <p:nvSpPr>
            <p:cNvPr id="9" name="자유형 8"/>
            <p:cNvSpPr/>
            <p:nvPr/>
          </p:nvSpPr>
          <p:spPr>
            <a:xfrm>
              <a:off x="1759556" y="1899501"/>
              <a:ext cx="130518" cy="1027541"/>
            </a:xfrm>
            <a:custGeom>
              <a:avLst/>
              <a:gdLst>
                <a:gd name="connsiteX0" fmla="*/ 22110 w 130518"/>
                <a:gd name="connsiteY0" fmla="*/ 0 h 1027541"/>
                <a:gd name="connsiteX1" fmla="*/ 7970 w 130518"/>
                <a:gd name="connsiteY1" fmla="*/ 1027522 h 1027541"/>
                <a:gd name="connsiteX2" fmla="*/ 130518 w 130518"/>
                <a:gd name="connsiteY2" fmla="*/ 28280 h 1027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518" h="1027541">
                  <a:moveTo>
                    <a:pt x="22110" y="0"/>
                  </a:moveTo>
                  <a:cubicBezTo>
                    <a:pt x="6006" y="511404"/>
                    <a:pt x="-10098" y="1022809"/>
                    <a:pt x="7970" y="1027522"/>
                  </a:cubicBezTo>
                  <a:cubicBezTo>
                    <a:pt x="26038" y="1032235"/>
                    <a:pt x="102238" y="197963"/>
                    <a:pt x="130518" y="28280"/>
                  </a:cubicBezTo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3215680" y="3689702"/>
            <a:ext cx="1568656" cy="1822272"/>
            <a:chOff x="1691680" y="3068959"/>
            <a:chExt cx="1568656" cy="1822272"/>
          </a:xfrm>
        </p:grpSpPr>
        <p:sp>
          <p:nvSpPr>
            <p:cNvPr id="11" name="TextBox 10"/>
            <p:cNvSpPr txBox="1"/>
            <p:nvPr/>
          </p:nvSpPr>
          <p:spPr>
            <a:xfrm>
              <a:off x="1691680" y="4601790"/>
              <a:ext cx="1568656" cy="289441"/>
            </a:xfrm>
            <a:prstGeom prst="wedgeRoundRectCallout">
              <a:avLst>
                <a:gd name="adj1" fmla="val -28793"/>
                <a:gd name="adj2" fmla="val 45692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깜박이지 않는 레이블</a:t>
              </a:r>
            </a:p>
          </p:txBody>
        </p:sp>
        <p:sp>
          <p:nvSpPr>
            <p:cNvPr id="12" name="자유형 11"/>
            <p:cNvSpPr/>
            <p:nvPr/>
          </p:nvSpPr>
          <p:spPr>
            <a:xfrm flipV="1">
              <a:off x="2123728" y="3068959"/>
              <a:ext cx="144016" cy="1584176"/>
            </a:xfrm>
            <a:custGeom>
              <a:avLst/>
              <a:gdLst>
                <a:gd name="connsiteX0" fmla="*/ 22110 w 130518"/>
                <a:gd name="connsiteY0" fmla="*/ 0 h 1027541"/>
                <a:gd name="connsiteX1" fmla="*/ 7970 w 130518"/>
                <a:gd name="connsiteY1" fmla="*/ 1027522 h 1027541"/>
                <a:gd name="connsiteX2" fmla="*/ 130518 w 130518"/>
                <a:gd name="connsiteY2" fmla="*/ 28280 h 1027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518" h="1027541">
                  <a:moveTo>
                    <a:pt x="22110" y="0"/>
                  </a:moveTo>
                  <a:cubicBezTo>
                    <a:pt x="6006" y="511404"/>
                    <a:pt x="-10098" y="1022809"/>
                    <a:pt x="7970" y="1027522"/>
                  </a:cubicBezTo>
                  <a:cubicBezTo>
                    <a:pt x="26038" y="1032235"/>
                    <a:pt x="102238" y="197963"/>
                    <a:pt x="130518" y="28280"/>
                  </a:cubicBezTo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6537912" y="2060849"/>
            <a:ext cx="2742073" cy="1486935"/>
            <a:chOff x="1187624" y="1440106"/>
            <a:chExt cx="2742073" cy="1486935"/>
          </a:xfrm>
        </p:grpSpPr>
        <p:sp>
          <p:nvSpPr>
            <p:cNvPr id="16" name="TextBox 15"/>
            <p:cNvSpPr txBox="1"/>
            <p:nvPr/>
          </p:nvSpPr>
          <p:spPr>
            <a:xfrm>
              <a:off x="1187624" y="1440106"/>
              <a:ext cx="2742073" cy="476726"/>
            </a:xfrm>
            <a:prstGeom prst="wedgeRoundRectCallout">
              <a:avLst>
                <a:gd name="adj1" fmla="val -28793"/>
                <a:gd name="adj2" fmla="val 45692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300 </a:t>
              </a:r>
              <a:r>
                <a:rPr lang="ko-KR" altLang="en-US" sz="1100" dirty="0"/>
                <a:t>밀리 주기로 초록색과 노란색으로 </a:t>
              </a:r>
              <a:endParaRPr lang="en-US" altLang="ko-KR" sz="1100" dirty="0"/>
            </a:p>
            <a:p>
              <a:r>
                <a:rPr lang="ko-KR" altLang="en-US" sz="1100" dirty="0"/>
                <a:t>번갈아 깜박이는 레이블</a:t>
              </a: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2810473" y="1899500"/>
              <a:ext cx="130518" cy="1027541"/>
            </a:xfrm>
            <a:custGeom>
              <a:avLst/>
              <a:gdLst>
                <a:gd name="connsiteX0" fmla="*/ 22110 w 130518"/>
                <a:gd name="connsiteY0" fmla="*/ 0 h 1027541"/>
                <a:gd name="connsiteX1" fmla="*/ 7970 w 130518"/>
                <a:gd name="connsiteY1" fmla="*/ 1027522 h 1027541"/>
                <a:gd name="connsiteX2" fmla="*/ 130518 w 130518"/>
                <a:gd name="connsiteY2" fmla="*/ 28280 h 1027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518" h="1027541">
                  <a:moveTo>
                    <a:pt x="22110" y="0"/>
                  </a:moveTo>
                  <a:cubicBezTo>
                    <a:pt x="6006" y="511404"/>
                    <a:pt x="-10098" y="1022809"/>
                    <a:pt x="7970" y="1027522"/>
                  </a:cubicBezTo>
                  <a:cubicBezTo>
                    <a:pt x="26038" y="1032235"/>
                    <a:pt x="102238" y="197963"/>
                    <a:pt x="130518" y="28280"/>
                  </a:cubicBezTo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2030695" y="1380272"/>
            <a:ext cx="78817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JLabel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을 상속받아 문자열을 깜박이는 </a:t>
            </a: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FlickeringLabel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컴포넌트를 작성하라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34289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3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정답 코드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738282" y="1412777"/>
            <a:ext cx="4069686" cy="51013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50" dirty="0"/>
              <a:t>import </a:t>
            </a:r>
            <a:r>
              <a:rPr lang="en-US" altLang="ko-KR" sz="1050" dirty="0" err="1"/>
              <a:t>java.awt</a:t>
            </a:r>
            <a:r>
              <a:rPr lang="en-US" altLang="ko-KR" sz="1050" dirty="0"/>
              <a:t>.*;</a:t>
            </a:r>
          </a:p>
          <a:p>
            <a:pPr defTabSz="180000"/>
            <a:r>
              <a:rPr lang="en-US" altLang="ko-KR" sz="1050" dirty="0"/>
              <a:t>import </a:t>
            </a:r>
            <a:r>
              <a:rPr lang="en-US" altLang="ko-KR" sz="1050" dirty="0" err="1"/>
              <a:t>javax.swing</a:t>
            </a:r>
            <a:r>
              <a:rPr lang="en-US" altLang="ko-KR" sz="1050" dirty="0"/>
              <a:t>.*;</a:t>
            </a:r>
          </a:p>
          <a:p>
            <a:pPr defTabSz="180000"/>
            <a:endParaRPr lang="en-US" altLang="ko-KR" sz="1050" dirty="0"/>
          </a:p>
          <a:p>
            <a:pPr defTabSz="180000"/>
            <a:r>
              <a:rPr lang="en-US" altLang="ko-KR" sz="1050" b="1" dirty="0"/>
              <a:t>class </a:t>
            </a:r>
            <a:r>
              <a:rPr lang="en-US" altLang="ko-KR" sz="1050" b="1" dirty="0" err="1"/>
              <a:t>FlickeringLabel</a:t>
            </a:r>
            <a:r>
              <a:rPr lang="en-US" altLang="ko-KR" sz="1050" b="1" dirty="0"/>
              <a:t> extends </a:t>
            </a:r>
            <a:r>
              <a:rPr lang="en-US" altLang="ko-KR" sz="1050" b="1" dirty="0" err="1"/>
              <a:t>JLabel</a:t>
            </a:r>
            <a:r>
              <a:rPr lang="en-US" altLang="ko-KR" sz="1050" b="1" dirty="0"/>
              <a:t> implements Runnable </a:t>
            </a:r>
            <a:r>
              <a:rPr lang="en-US" altLang="ko-KR" sz="1050" dirty="0"/>
              <a:t>{</a:t>
            </a:r>
          </a:p>
          <a:p>
            <a:pPr defTabSz="180000"/>
            <a:r>
              <a:rPr lang="en-US" altLang="ko-KR" sz="1050" dirty="0"/>
              <a:t>	private long delay; </a:t>
            </a:r>
            <a:endParaRPr lang="ko-KR" altLang="en-US" sz="1050" dirty="0"/>
          </a:p>
          <a:p>
            <a:pPr defTabSz="180000"/>
            <a:r>
              <a:rPr lang="en-US" altLang="ko-KR" sz="1050" dirty="0"/>
              <a:t>	public </a:t>
            </a:r>
            <a:r>
              <a:rPr lang="en-US" altLang="ko-KR" sz="1050" dirty="0" err="1"/>
              <a:t>FlickeringLabel</a:t>
            </a:r>
            <a:r>
              <a:rPr lang="en-US" altLang="ko-KR" sz="1050" dirty="0"/>
              <a:t>(String text, long delay) {</a:t>
            </a:r>
          </a:p>
          <a:p>
            <a:pPr defTabSz="180000"/>
            <a:r>
              <a:rPr lang="en-US" altLang="ko-KR" sz="1050" dirty="0"/>
              <a:t>		super(text);</a:t>
            </a:r>
            <a:endParaRPr lang="ko-KR" altLang="en-US" sz="1050" dirty="0"/>
          </a:p>
          <a:p>
            <a:pPr defTabSz="180000"/>
            <a:r>
              <a:rPr lang="en-US" altLang="ko-KR" sz="1050" dirty="0"/>
              <a:t>		</a:t>
            </a:r>
            <a:r>
              <a:rPr lang="en-US" altLang="ko-KR" sz="1050" dirty="0" err="1"/>
              <a:t>this.delay</a:t>
            </a:r>
            <a:r>
              <a:rPr lang="en-US" altLang="ko-KR" sz="1050" dirty="0"/>
              <a:t> = delay;</a:t>
            </a:r>
          </a:p>
          <a:p>
            <a:pPr defTabSz="180000"/>
            <a:r>
              <a:rPr lang="en-US" altLang="ko-KR" sz="1050" dirty="0"/>
              <a:t>		</a:t>
            </a:r>
            <a:r>
              <a:rPr lang="en-US" altLang="ko-KR" sz="1050" dirty="0" err="1"/>
              <a:t>setOpaque</a:t>
            </a:r>
            <a:r>
              <a:rPr lang="en-US" altLang="ko-KR" sz="1050" dirty="0"/>
              <a:t>(true);</a:t>
            </a:r>
            <a:endParaRPr lang="ko-KR" altLang="en-US" sz="1050" dirty="0"/>
          </a:p>
          <a:p>
            <a:pPr defTabSz="180000"/>
            <a:r>
              <a:rPr lang="en-US" altLang="ko-KR" sz="1050" dirty="0"/>
              <a:t>		</a:t>
            </a:r>
            <a:r>
              <a:rPr lang="en-US" altLang="ko-KR" sz="1050" b="1" dirty="0"/>
              <a:t>Thread </a:t>
            </a:r>
            <a:r>
              <a:rPr lang="en-US" altLang="ko-KR" sz="1050" b="1" dirty="0" err="1"/>
              <a:t>th</a:t>
            </a:r>
            <a:r>
              <a:rPr lang="en-US" altLang="ko-KR" sz="1050" b="1" dirty="0"/>
              <a:t> = new Thread(this);</a:t>
            </a:r>
          </a:p>
          <a:p>
            <a:pPr defTabSz="180000"/>
            <a:r>
              <a:rPr lang="en-US" altLang="ko-KR" sz="1050" b="1" dirty="0"/>
              <a:t>		</a:t>
            </a:r>
            <a:r>
              <a:rPr lang="en-US" altLang="ko-KR" sz="1050" b="1" dirty="0" err="1"/>
              <a:t>th.start</a:t>
            </a:r>
            <a:r>
              <a:rPr lang="en-US" altLang="ko-KR" sz="1050" b="1" dirty="0"/>
              <a:t>();</a:t>
            </a:r>
          </a:p>
          <a:p>
            <a:pPr defTabSz="180000"/>
            <a:r>
              <a:rPr lang="en-US" altLang="ko-KR" sz="1050" dirty="0"/>
              <a:t>	}</a:t>
            </a:r>
          </a:p>
          <a:p>
            <a:pPr defTabSz="180000"/>
            <a:r>
              <a:rPr lang="en-US" altLang="ko-KR" sz="1050" dirty="0"/>
              <a:t>	@Override</a:t>
            </a:r>
          </a:p>
          <a:p>
            <a:pPr defTabSz="180000"/>
            <a:r>
              <a:rPr lang="en-US" altLang="ko-KR" sz="1050" dirty="0"/>
              <a:t>	</a:t>
            </a:r>
            <a:r>
              <a:rPr lang="en-US" altLang="ko-KR" sz="1050" b="1" dirty="0"/>
              <a:t>public void run() </a:t>
            </a:r>
            <a:r>
              <a:rPr lang="en-US" altLang="ko-KR" sz="1050" dirty="0"/>
              <a:t>{</a:t>
            </a:r>
          </a:p>
          <a:p>
            <a:pPr defTabSz="180000"/>
            <a:r>
              <a:rPr lang="en-US" altLang="ko-KR" sz="1050" dirty="0"/>
              <a:t>		</a:t>
            </a:r>
            <a:r>
              <a:rPr lang="en-US" altLang="ko-KR" sz="1050" dirty="0" err="1"/>
              <a:t>int</a:t>
            </a:r>
            <a:r>
              <a:rPr lang="en-US" altLang="ko-KR" sz="1050" dirty="0"/>
              <a:t> n=0;</a:t>
            </a:r>
          </a:p>
          <a:p>
            <a:pPr defTabSz="180000"/>
            <a:r>
              <a:rPr lang="en-US" altLang="ko-KR" sz="1050" dirty="0"/>
              <a:t>		while(true) {</a:t>
            </a:r>
          </a:p>
          <a:p>
            <a:pPr defTabSz="180000"/>
            <a:r>
              <a:rPr lang="en-US" altLang="ko-KR" sz="1050" dirty="0"/>
              <a:t>			if(n == 0)</a:t>
            </a:r>
          </a:p>
          <a:p>
            <a:pPr defTabSz="180000"/>
            <a:r>
              <a:rPr lang="en-US" altLang="ko-KR" sz="1050" dirty="0"/>
              <a:t>				</a:t>
            </a:r>
            <a:r>
              <a:rPr lang="en-US" altLang="ko-KR" sz="1050" dirty="0" err="1"/>
              <a:t>setBackground</a:t>
            </a:r>
            <a:r>
              <a:rPr lang="en-US" altLang="ko-KR" sz="1050" dirty="0"/>
              <a:t>(</a:t>
            </a:r>
            <a:r>
              <a:rPr lang="en-US" altLang="ko-KR" sz="1050" dirty="0" err="1"/>
              <a:t>Color.YELLOW</a:t>
            </a:r>
            <a:r>
              <a:rPr lang="en-US" altLang="ko-KR" sz="1050" dirty="0"/>
              <a:t>);</a:t>
            </a:r>
          </a:p>
          <a:p>
            <a:pPr defTabSz="180000"/>
            <a:r>
              <a:rPr lang="en-US" altLang="ko-KR" sz="1050" dirty="0"/>
              <a:t>			else</a:t>
            </a:r>
          </a:p>
          <a:p>
            <a:pPr defTabSz="180000"/>
            <a:r>
              <a:rPr lang="en-US" altLang="ko-KR" sz="1050" dirty="0"/>
              <a:t>				</a:t>
            </a:r>
            <a:r>
              <a:rPr lang="en-US" altLang="ko-KR" sz="1050" dirty="0" err="1"/>
              <a:t>setBackground</a:t>
            </a:r>
            <a:r>
              <a:rPr lang="en-US" altLang="ko-KR" sz="1050" dirty="0"/>
              <a:t>(</a:t>
            </a:r>
            <a:r>
              <a:rPr lang="en-US" altLang="ko-KR" sz="1050" dirty="0" err="1"/>
              <a:t>Color.GREEN</a:t>
            </a:r>
            <a:r>
              <a:rPr lang="en-US" altLang="ko-KR" sz="1050" dirty="0"/>
              <a:t>);</a:t>
            </a:r>
          </a:p>
          <a:p>
            <a:pPr defTabSz="180000"/>
            <a:r>
              <a:rPr lang="en-US" altLang="ko-KR" sz="1050" dirty="0"/>
              <a:t>			if(n == 0) n = 1;</a:t>
            </a:r>
          </a:p>
          <a:p>
            <a:pPr defTabSz="180000"/>
            <a:r>
              <a:rPr lang="en-US" altLang="ko-KR" sz="1050" dirty="0"/>
              <a:t>			else n = 0;</a:t>
            </a:r>
          </a:p>
          <a:p>
            <a:pPr defTabSz="180000"/>
            <a:r>
              <a:rPr lang="en-US" altLang="ko-KR" sz="1050" dirty="0"/>
              <a:t>			try {</a:t>
            </a:r>
          </a:p>
          <a:p>
            <a:pPr defTabSz="180000"/>
            <a:r>
              <a:rPr lang="en-US" altLang="ko-KR" sz="1050" dirty="0"/>
              <a:t>				</a:t>
            </a:r>
            <a:r>
              <a:rPr lang="en-US" altLang="ko-KR" sz="1050" b="1" dirty="0" err="1"/>
              <a:t>Thread.sleep</a:t>
            </a:r>
            <a:r>
              <a:rPr lang="en-US" altLang="ko-KR" sz="1050" b="1" dirty="0"/>
              <a:t>(delay); </a:t>
            </a:r>
          </a:p>
          <a:p>
            <a:pPr defTabSz="180000"/>
            <a:r>
              <a:rPr lang="en-US" altLang="ko-KR" sz="1050" dirty="0"/>
              <a:t>			}</a:t>
            </a:r>
          </a:p>
          <a:p>
            <a:pPr defTabSz="180000"/>
            <a:r>
              <a:rPr lang="en-US" altLang="ko-KR" sz="1050" dirty="0"/>
              <a:t>			catch(</a:t>
            </a:r>
            <a:r>
              <a:rPr lang="en-US" altLang="ko-KR" sz="1050" dirty="0" err="1"/>
              <a:t>InterruptedException</a:t>
            </a:r>
            <a:r>
              <a:rPr lang="en-US" altLang="ko-KR" sz="1050" dirty="0"/>
              <a:t> e) {</a:t>
            </a:r>
          </a:p>
          <a:p>
            <a:pPr defTabSz="180000"/>
            <a:r>
              <a:rPr lang="en-US" altLang="ko-KR" sz="1050" dirty="0"/>
              <a:t>				return;</a:t>
            </a:r>
          </a:p>
          <a:p>
            <a:pPr defTabSz="180000"/>
            <a:r>
              <a:rPr lang="en-US" altLang="ko-KR" sz="1050" dirty="0"/>
              <a:t>			}</a:t>
            </a:r>
          </a:p>
          <a:p>
            <a:pPr defTabSz="180000"/>
            <a:r>
              <a:rPr lang="en-US" altLang="ko-KR" sz="1050" dirty="0"/>
              <a:t>		}</a:t>
            </a:r>
          </a:p>
          <a:p>
            <a:pPr defTabSz="180000"/>
            <a:r>
              <a:rPr lang="en-US" altLang="ko-KR" sz="1050" dirty="0"/>
              <a:t>	}</a:t>
            </a:r>
          </a:p>
          <a:p>
            <a:pPr defTabSz="180000"/>
            <a:r>
              <a:rPr lang="en-US" altLang="ko-KR" sz="1050" dirty="0"/>
              <a:t>}</a:t>
            </a:r>
            <a:endParaRPr lang="ko-KR" altLang="en-US" sz="1050" dirty="0"/>
          </a:p>
        </p:txBody>
      </p:sp>
      <p:sp>
        <p:nvSpPr>
          <p:cNvPr id="6" name="직사각형 5"/>
          <p:cNvSpPr/>
          <p:nvPr/>
        </p:nvSpPr>
        <p:spPr>
          <a:xfrm>
            <a:off x="5888495" y="1424107"/>
            <a:ext cx="4752528" cy="46166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50" b="1" dirty="0"/>
              <a:t>public class </a:t>
            </a:r>
            <a:r>
              <a:rPr lang="en-US" altLang="ko-KR" sz="1050" b="1" dirty="0" err="1"/>
              <a:t>FlickeringLabelEx</a:t>
            </a:r>
            <a:r>
              <a:rPr lang="en-US" altLang="ko-KR" sz="1050" b="1" dirty="0"/>
              <a:t> extends </a:t>
            </a:r>
            <a:r>
              <a:rPr lang="en-US" altLang="ko-KR" sz="1050" b="1" dirty="0" err="1"/>
              <a:t>JFrame</a:t>
            </a:r>
            <a:r>
              <a:rPr lang="en-US" altLang="ko-KR" sz="1050" b="1" dirty="0"/>
              <a:t> {</a:t>
            </a:r>
          </a:p>
          <a:p>
            <a:pPr defTabSz="180000"/>
            <a:r>
              <a:rPr lang="en-US" altLang="ko-KR" sz="1050" dirty="0"/>
              <a:t>	public </a:t>
            </a:r>
            <a:r>
              <a:rPr lang="en-US" altLang="ko-KR" sz="1050" dirty="0" err="1"/>
              <a:t>FlickeringLabelEx</a:t>
            </a:r>
            <a:r>
              <a:rPr lang="en-US" altLang="ko-KR" sz="1050" dirty="0"/>
              <a:t>() {</a:t>
            </a:r>
          </a:p>
          <a:p>
            <a:pPr defTabSz="180000"/>
            <a:r>
              <a:rPr lang="en-US" altLang="ko-KR" sz="1050" dirty="0"/>
              <a:t>		</a:t>
            </a:r>
            <a:r>
              <a:rPr lang="en-US" altLang="ko-KR" sz="1050" dirty="0" err="1"/>
              <a:t>setTitle</a:t>
            </a:r>
            <a:r>
              <a:rPr lang="en-US" altLang="ko-KR" sz="1050" dirty="0"/>
              <a:t>("</a:t>
            </a:r>
            <a:r>
              <a:rPr lang="en-US" altLang="ko-KR" sz="1050" dirty="0" err="1"/>
              <a:t>FlickeringLabelEx</a:t>
            </a:r>
            <a:r>
              <a:rPr lang="en-US" altLang="ko-KR" sz="1050" dirty="0"/>
              <a:t> </a:t>
            </a:r>
            <a:r>
              <a:rPr lang="ko-KR" altLang="en-US" sz="1050" dirty="0"/>
              <a:t>예제</a:t>
            </a:r>
            <a:r>
              <a:rPr lang="en-US" altLang="ko-KR" sz="1050" dirty="0"/>
              <a:t>");</a:t>
            </a:r>
          </a:p>
          <a:p>
            <a:pPr defTabSz="180000"/>
            <a:r>
              <a:rPr lang="en-US" altLang="ko-KR" sz="1050" dirty="0"/>
              <a:t>		</a:t>
            </a:r>
            <a:r>
              <a:rPr lang="en-US" altLang="ko-KR" sz="1050" dirty="0" err="1"/>
              <a:t>setDefaultCloseOperation</a:t>
            </a:r>
            <a:r>
              <a:rPr lang="en-US" altLang="ko-KR" sz="1050" dirty="0"/>
              <a:t>(</a:t>
            </a:r>
            <a:r>
              <a:rPr lang="en-US" altLang="ko-KR" sz="1050" dirty="0" err="1"/>
              <a:t>JFrame.EXIT_ON_CLOSE</a:t>
            </a:r>
            <a:r>
              <a:rPr lang="en-US" altLang="ko-KR" sz="1050" dirty="0"/>
              <a:t>);</a:t>
            </a:r>
          </a:p>
          <a:p>
            <a:pPr defTabSz="180000"/>
            <a:r>
              <a:rPr lang="en-US" altLang="ko-KR" sz="1050" dirty="0"/>
              <a:t>		Container c = </a:t>
            </a:r>
            <a:r>
              <a:rPr lang="en-US" altLang="ko-KR" sz="1050" dirty="0" err="1"/>
              <a:t>getContentPane</a:t>
            </a:r>
            <a:r>
              <a:rPr lang="en-US" altLang="ko-KR" sz="1050" dirty="0"/>
              <a:t>();</a:t>
            </a:r>
          </a:p>
          <a:p>
            <a:pPr defTabSz="180000"/>
            <a:r>
              <a:rPr lang="en-US" altLang="ko-KR" sz="1050" dirty="0"/>
              <a:t>		</a:t>
            </a:r>
            <a:r>
              <a:rPr lang="en-US" altLang="ko-KR" sz="1050" dirty="0" err="1"/>
              <a:t>c.setLayout</a:t>
            </a:r>
            <a:r>
              <a:rPr lang="en-US" altLang="ko-KR" sz="1050" dirty="0"/>
              <a:t>(new </a:t>
            </a:r>
            <a:r>
              <a:rPr lang="en-US" altLang="ko-KR" sz="1050" dirty="0" err="1"/>
              <a:t>FlowLayout</a:t>
            </a:r>
            <a:r>
              <a:rPr lang="en-US" altLang="ko-KR" sz="1050" dirty="0"/>
              <a:t>());</a:t>
            </a:r>
          </a:p>
          <a:p>
            <a:pPr defTabSz="180000"/>
            <a:r>
              <a:rPr lang="en-US" altLang="ko-KR" sz="1050" dirty="0"/>
              <a:t>	</a:t>
            </a:r>
          </a:p>
          <a:p>
            <a:pPr defTabSz="180000"/>
            <a:r>
              <a:rPr lang="en-US" altLang="ko-KR" sz="1050" dirty="0"/>
              <a:t>		// </a:t>
            </a:r>
            <a:r>
              <a:rPr lang="ko-KR" altLang="en-US" sz="1050" dirty="0"/>
              <a:t>깜박이는 레이블 생성</a:t>
            </a:r>
          </a:p>
          <a:p>
            <a:pPr defTabSz="180000"/>
            <a:r>
              <a:rPr lang="en-US" altLang="ko-KR" sz="1050" b="1" dirty="0"/>
              <a:t>		</a:t>
            </a:r>
            <a:r>
              <a:rPr lang="en-US" altLang="ko-KR" sz="1050" b="1" dirty="0" err="1"/>
              <a:t>FlickeringLabel</a:t>
            </a:r>
            <a:r>
              <a:rPr lang="en-US" altLang="ko-KR" sz="1050" b="1" dirty="0"/>
              <a:t> </a:t>
            </a:r>
            <a:r>
              <a:rPr lang="en-US" altLang="ko-KR" sz="1050" b="1" dirty="0" err="1"/>
              <a:t>fLabel</a:t>
            </a:r>
            <a:r>
              <a:rPr lang="en-US" altLang="ko-KR" sz="1050" b="1" dirty="0"/>
              <a:t> = new </a:t>
            </a:r>
            <a:r>
              <a:rPr lang="en-US" altLang="ko-KR" sz="1050" b="1" dirty="0" err="1"/>
              <a:t>FlickeringLabel</a:t>
            </a:r>
            <a:r>
              <a:rPr lang="en-US" altLang="ko-KR" sz="1050" b="1" dirty="0"/>
              <a:t>("</a:t>
            </a:r>
            <a:r>
              <a:rPr lang="ko-KR" altLang="en-US" sz="1050" b="1" dirty="0"/>
              <a:t>깜박</a:t>
            </a:r>
            <a:r>
              <a:rPr lang="en-US" altLang="ko-KR" sz="1050" b="1" dirty="0"/>
              <a:t>“,500);</a:t>
            </a:r>
          </a:p>
          <a:p>
            <a:pPr defTabSz="180000"/>
            <a:endParaRPr lang="en-US" altLang="ko-KR" sz="1050" dirty="0"/>
          </a:p>
          <a:p>
            <a:pPr defTabSz="180000"/>
            <a:r>
              <a:rPr lang="en-US" altLang="ko-KR" sz="1050" dirty="0"/>
              <a:t>		// </a:t>
            </a:r>
            <a:r>
              <a:rPr lang="ko-KR" altLang="en-US" sz="1050" dirty="0"/>
              <a:t>깜박이지 않는 레이블 생성</a:t>
            </a:r>
          </a:p>
          <a:p>
            <a:pPr defTabSz="180000"/>
            <a:r>
              <a:rPr lang="en-US" altLang="ko-KR" sz="1050" b="1" dirty="0"/>
              <a:t>		</a:t>
            </a:r>
            <a:r>
              <a:rPr lang="en-US" altLang="ko-KR" sz="1050" b="1" dirty="0" err="1"/>
              <a:t>JLabel</a:t>
            </a:r>
            <a:r>
              <a:rPr lang="en-US" altLang="ko-KR" sz="1050" b="1" dirty="0"/>
              <a:t> label = new </a:t>
            </a:r>
            <a:r>
              <a:rPr lang="en-US" altLang="ko-KR" sz="1050" b="1" dirty="0" err="1"/>
              <a:t>JLabel</a:t>
            </a:r>
            <a:r>
              <a:rPr lang="en-US" altLang="ko-KR" sz="1050" b="1" dirty="0"/>
              <a:t>("</a:t>
            </a:r>
            <a:r>
              <a:rPr lang="ko-KR" altLang="en-US" sz="1050" b="1" dirty="0" err="1"/>
              <a:t>안깜박</a:t>
            </a:r>
            <a:r>
              <a:rPr lang="en-US" altLang="ko-KR" sz="1050" b="1" dirty="0"/>
              <a:t>");</a:t>
            </a:r>
          </a:p>
          <a:p>
            <a:pPr defTabSz="180000"/>
            <a:r>
              <a:rPr lang="en-US" altLang="ko-KR" sz="1050" b="1" dirty="0"/>
              <a:t>		</a:t>
            </a:r>
          </a:p>
          <a:p>
            <a:pPr defTabSz="180000"/>
            <a:r>
              <a:rPr lang="en-US" altLang="ko-KR" sz="1050" b="1" dirty="0"/>
              <a:t>		</a:t>
            </a:r>
            <a:r>
              <a:rPr lang="en-US" altLang="ko-KR" sz="1050" dirty="0"/>
              <a:t>// </a:t>
            </a:r>
            <a:r>
              <a:rPr lang="ko-KR" altLang="en-US" sz="1050" dirty="0"/>
              <a:t>깜박이는 레이블 생성</a:t>
            </a:r>
          </a:p>
          <a:p>
            <a:pPr defTabSz="180000"/>
            <a:r>
              <a:rPr lang="en-US" altLang="ko-KR" sz="1050" b="1" dirty="0"/>
              <a:t>		</a:t>
            </a:r>
            <a:r>
              <a:rPr lang="en-US" altLang="ko-KR" sz="1050" b="1" dirty="0" err="1"/>
              <a:t>FlickeringLabel</a:t>
            </a:r>
            <a:r>
              <a:rPr lang="en-US" altLang="ko-KR" sz="1050" b="1" dirty="0"/>
              <a:t> fLabel2 = new </a:t>
            </a:r>
            <a:r>
              <a:rPr lang="en-US" altLang="ko-KR" sz="1050" b="1" dirty="0" err="1"/>
              <a:t>FlickeringLabel</a:t>
            </a:r>
            <a:r>
              <a:rPr lang="en-US" altLang="ko-KR" sz="1050" b="1" dirty="0"/>
              <a:t>("</a:t>
            </a:r>
            <a:r>
              <a:rPr lang="ko-KR" altLang="en-US" sz="1050" b="1" dirty="0"/>
              <a:t>여기도 깜박</a:t>
            </a:r>
            <a:r>
              <a:rPr lang="en-US" altLang="ko-KR" sz="1050" b="1" dirty="0"/>
              <a:t>“,300);</a:t>
            </a:r>
          </a:p>
          <a:p>
            <a:pPr defTabSz="180000"/>
            <a:endParaRPr lang="en-US" altLang="ko-KR" sz="1050" dirty="0"/>
          </a:p>
          <a:p>
            <a:pPr defTabSz="180000"/>
            <a:r>
              <a:rPr lang="en-US" altLang="ko-KR" sz="1050" dirty="0"/>
              <a:t>		</a:t>
            </a:r>
            <a:r>
              <a:rPr lang="en-US" altLang="ko-KR" sz="1050" dirty="0" err="1"/>
              <a:t>c.add</a:t>
            </a:r>
            <a:r>
              <a:rPr lang="en-US" altLang="ko-KR" sz="1050" dirty="0"/>
              <a:t>(</a:t>
            </a:r>
            <a:r>
              <a:rPr lang="en-US" altLang="ko-KR" sz="1050" dirty="0" err="1"/>
              <a:t>fLabel</a:t>
            </a:r>
            <a:r>
              <a:rPr lang="en-US" altLang="ko-KR" sz="1050" dirty="0"/>
              <a:t>);</a:t>
            </a:r>
          </a:p>
          <a:p>
            <a:pPr defTabSz="180000"/>
            <a:r>
              <a:rPr lang="en-US" altLang="ko-KR" sz="1050" dirty="0"/>
              <a:t>		</a:t>
            </a:r>
            <a:r>
              <a:rPr lang="en-US" altLang="ko-KR" sz="1050" dirty="0" err="1"/>
              <a:t>c.add</a:t>
            </a:r>
            <a:r>
              <a:rPr lang="en-US" altLang="ko-KR" sz="1050" dirty="0"/>
              <a:t>(label);</a:t>
            </a:r>
          </a:p>
          <a:p>
            <a:pPr defTabSz="180000"/>
            <a:r>
              <a:rPr lang="en-US" altLang="ko-KR" sz="1050" dirty="0"/>
              <a:t>		</a:t>
            </a:r>
            <a:r>
              <a:rPr lang="en-US" altLang="ko-KR" sz="1050" dirty="0" err="1"/>
              <a:t>c.add</a:t>
            </a:r>
            <a:r>
              <a:rPr lang="en-US" altLang="ko-KR" sz="1050" dirty="0"/>
              <a:t>(fLabel2);</a:t>
            </a:r>
          </a:p>
          <a:p>
            <a:pPr defTabSz="180000"/>
            <a:r>
              <a:rPr lang="en-US" altLang="ko-KR" sz="1050" dirty="0"/>
              <a:t>	</a:t>
            </a:r>
          </a:p>
          <a:p>
            <a:pPr defTabSz="180000"/>
            <a:r>
              <a:rPr lang="en-US" altLang="ko-KR" sz="1050" dirty="0"/>
              <a:t>		</a:t>
            </a:r>
            <a:r>
              <a:rPr lang="en-US" altLang="ko-KR" sz="1050" dirty="0" err="1"/>
              <a:t>setSize</a:t>
            </a:r>
            <a:r>
              <a:rPr lang="en-US" altLang="ko-KR" sz="1050" dirty="0"/>
              <a:t>(300,150);</a:t>
            </a:r>
          </a:p>
          <a:p>
            <a:pPr defTabSz="180000"/>
            <a:r>
              <a:rPr lang="en-US" altLang="ko-KR" sz="1050" dirty="0"/>
              <a:t>		</a:t>
            </a:r>
            <a:r>
              <a:rPr lang="en-US" altLang="ko-KR" sz="1050" dirty="0" err="1"/>
              <a:t>setVisible</a:t>
            </a:r>
            <a:r>
              <a:rPr lang="en-US" altLang="ko-KR" sz="1050" dirty="0"/>
              <a:t>(true);</a:t>
            </a:r>
          </a:p>
          <a:p>
            <a:pPr defTabSz="180000"/>
            <a:r>
              <a:rPr lang="en-US" altLang="ko-KR" sz="1050" dirty="0"/>
              <a:t>	}</a:t>
            </a:r>
          </a:p>
          <a:p>
            <a:pPr defTabSz="180000"/>
            <a:endParaRPr lang="en-US" altLang="ko-KR" sz="1050" dirty="0"/>
          </a:p>
          <a:p>
            <a:pPr defTabSz="180000"/>
            <a:r>
              <a:rPr lang="en-US" altLang="ko-KR" sz="1050" dirty="0"/>
              <a:t>	public static void main(String[] </a:t>
            </a:r>
            <a:r>
              <a:rPr lang="en-US" altLang="ko-KR" sz="1050" dirty="0" err="1"/>
              <a:t>args</a:t>
            </a:r>
            <a:r>
              <a:rPr lang="en-US" altLang="ko-KR" sz="1050" dirty="0"/>
              <a:t>) {</a:t>
            </a:r>
          </a:p>
          <a:p>
            <a:pPr defTabSz="180000"/>
            <a:r>
              <a:rPr lang="en-US" altLang="ko-KR" sz="1050" dirty="0"/>
              <a:t>		new </a:t>
            </a:r>
            <a:r>
              <a:rPr lang="en-US" altLang="ko-KR" sz="1050" dirty="0" err="1"/>
              <a:t>FlickeringLabelEx</a:t>
            </a:r>
            <a:r>
              <a:rPr lang="en-US" altLang="ko-KR" sz="1050" dirty="0"/>
              <a:t>();</a:t>
            </a:r>
          </a:p>
          <a:p>
            <a:pPr defTabSz="180000"/>
            <a:r>
              <a:rPr lang="en-US" altLang="ko-KR" sz="1050" dirty="0"/>
              <a:t>	}</a:t>
            </a:r>
          </a:p>
          <a:p>
            <a:pPr defTabSz="180000"/>
            <a:r>
              <a:rPr lang="en-US" altLang="ko-KR" sz="1050" dirty="0"/>
              <a:t>}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7503041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스레드</a:t>
            </a:r>
            <a:r>
              <a:rPr lang="ko-KR" altLang="en-US" dirty="0" smtClean="0"/>
              <a:t> 정보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22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584" y="1556792"/>
            <a:ext cx="6789838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9484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스레드 상태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838200" y="1172095"/>
            <a:ext cx="10515600" cy="5004868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err="1" smtClean="0"/>
              <a:t>스레드</a:t>
            </a:r>
            <a:r>
              <a:rPr lang="ko-KR" altLang="en-US" dirty="0" smtClean="0"/>
              <a:t> 상태 </a:t>
            </a:r>
            <a:r>
              <a:rPr lang="en-US" altLang="ko-KR" dirty="0" smtClean="0"/>
              <a:t>6 </a:t>
            </a:r>
            <a:r>
              <a:rPr lang="ko-KR" altLang="en-US" dirty="0" smtClean="0"/>
              <a:t>가지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NEW</a:t>
            </a:r>
          </a:p>
          <a:p>
            <a:pPr lvl="2"/>
            <a:r>
              <a:rPr lang="ko-KR" altLang="en-US" dirty="0" err="1" smtClean="0"/>
              <a:t>스레드가</a:t>
            </a:r>
            <a:r>
              <a:rPr lang="ko-KR" altLang="en-US" dirty="0" smtClean="0"/>
              <a:t> 생성되었지만 </a:t>
            </a:r>
            <a:r>
              <a:rPr lang="ko-KR" altLang="en-US" dirty="0" err="1" smtClean="0"/>
              <a:t>스레드가</a:t>
            </a:r>
            <a:r>
              <a:rPr lang="ko-KR" altLang="en-US" dirty="0" smtClean="0"/>
              <a:t> 아직 실행할 준비가 되지 않았음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RUNNABLE</a:t>
            </a:r>
          </a:p>
          <a:p>
            <a:pPr lvl="2"/>
            <a:r>
              <a:rPr lang="ko-KR" altLang="en-US" dirty="0" err="1" smtClean="0"/>
              <a:t>스레드가</a:t>
            </a:r>
            <a:r>
              <a:rPr lang="ko-KR" altLang="en-US" dirty="0" smtClean="0"/>
              <a:t> 현재 실행되고 있거나</a:t>
            </a:r>
            <a:endParaRPr lang="en-US" altLang="ko-KR" dirty="0"/>
          </a:p>
          <a:p>
            <a:pPr lvl="2"/>
            <a:r>
              <a:rPr lang="ko-KR" altLang="en-US" dirty="0" smtClean="0"/>
              <a:t>실행 준비되어 스케쥴링을 기다리는 상태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WAITING</a:t>
            </a:r>
          </a:p>
          <a:p>
            <a:pPr lvl="2"/>
            <a:r>
              <a:rPr lang="en-US" altLang="ko-KR" dirty="0" smtClean="0"/>
              <a:t>wait()</a:t>
            </a:r>
            <a:r>
              <a:rPr lang="ko-KR" altLang="en-US" dirty="0" smtClean="0"/>
              <a:t>를 호출한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상태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다른 </a:t>
            </a:r>
            <a:r>
              <a:rPr lang="ko-KR" altLang="en-US" dirty="0" err="1" smtClean="0"/>
              <a:t>스레드가</a:t>
            </a:r>
            <a:r>
              <a:rPr lang="ko-KR" altLang="en-US" dirty="0" smtClean="0"/>
              <a:t> </a:t>
            </a:r>
            <a:r>
              <a:rPr lang="en-US" altLang="ko-KR" dirty="0" smtClean="0"/>
              <a:t>notify()</a:t>
            </a:r>
            <a:r>
              <a:rPr lang="ko-KR" altLang="en-US" dirty="0" smtClean="0"/>
              <a:t>나 </a:t>
            </a:r>
            <a:r>
              <a:rPr lang="en-US" altLang="ko-KR" dirty="0" err="1" smtClean="0"/>
              <a:t>notifyAll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을 불러주기를 기다리고 있는 상태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스레드</a:t>
            </a:r>
            <a:r>
              <a:rPr lang="ko-KR" altLang="en-US" dirty="0" smtClean="0"/>
              <a:t> 동기화를 위해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TIMED_WAITING</a:t>
            </a:r>
          </a:p>
          <a:p>
            <a:pPr lvl="2"/>
            <a:r>
              <a:rPr lang="en-US" altLang="ko-KR" dirty="0" smtClean="0"/>
              <a:t>sleep(n)</a:t>
            </a:r>
            <a:r>
              <a:rPr lang="ko-KR" altLang="en-US" dirty="0" smtClean="0"/>
              <a:t>을 호출하여 </a:t>
            </a:r>
            <a:r>
              <a:rPr lang="en-US" altLang="ko-KR" dirty="0" smtClean="0"/>
              <a:t>n </a:t>
            </a:r>
            <a:r>
              <a:rPr lang="ko-KR" altLang="en-US" dirty="0" err="1" smtClean="0"/>
              <a:t>밀리초</a:t>
            </a:r>
            <a:r>
              <a:rPr lang="en-US" altLang="ko-KR" dirty="0" smtClean="0"/>
              <a:t> </a:t>
            </a:r>
            <a:r>
              <a:rPr lang="ko-KR" altLang="en-US" dirty="0" smtClean="0"/>
              <a:t>동안 잠을 자고 있는 상태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BLOCK</a:t>
            </a:r>
          </a:p>
          <a:p>
            <a:pPr lvl="2"/>
            <a:r>
              <a:rPr lang="ko-KR" altLang="en-US" dirty="0" err="1" smtClean="0"/>
              <a:t>스레드가</a:t>
            </a:r>
            <a:r>
              <a:rPr lang="ko-KR" altLang="en-US" dirty="0" smtClean="0"/>
              <a:t> </a:t>
            </a:r>
            <a:r>
              <a:rPr lang="en-US" altLang="ko-KR" dirty="0" smtClean="0"/>
              <a:t>I/O</a:t>
            </a:r>
            <a:r>
              <a:rPr lang="ko-KR" altLang="en-US" dirty="0" smtClean="0"/>
              <a:t> 작업을 요청하면 </a:t>
            </a:r>
            <a:r>
              <a:rPr lang="en-US" altLang="ko-KR" dirty="0" smtClean="0"/>
              <a:t>JVM</a:t>
            </a:r>
            <a:r>
              <a:rPr lang="ko-KR" altLang="en-US" dirty="0" smtClean="0"/>
              <a:t>이 자동으로 </a:t>
            </a:r>
            <a:r>
              <a:rPr lang="en-US" altLang="ko-KR" dirty="0" smtClean="0"/>
              <a:t>BLOCK </a:t>
            </a:r>
            <a:r>
              <a:rPr lang="ko-KR" altLang="en-US" dirty="0" smtClean="0"/>
              <a:t>상태로 만듦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TERMINATED</a:t>
            </a:r>
          </a:p>
          <a:p>
            <a:pPr lvl="2"/>
            <a:r>
              <a:rPr lang="ko-KR" altLang="en-US" dirty="0" smtClean="0"/>
              <a:t>스레드가 종료한 상태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r>
              <a:rPr lang="ko-KR" altLang="en-US" dirty="0" err="1" smtClean="0"/>
              <a:t>스레드</a:t>
            </a:r>
            <a:r>
              <a:rPr lang="ko-KR" altLang="en-US" dirty="0" smtClean="0"/>
              <a:t> 상태는 </a:t>
            </a:r>
            <a:r>
              <a:rPr lang="en-US" altLang="ko-KR" dirty="0" smtClean="0"/>
              <a:t>JVM</a:t>
            </a:r>
            <a:r>
              <a:rPr lang="ko-KR" altLang="en-US" dirty="0" smtClean="0"/>
              <a:t>에 의해 기록 관리됨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5942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1967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스레드 상태와 생명 주기</a:t>
            </a:r>
            <a:endParaRPr lang="ko-KR" altLang="en-US" dirty="0"/>
          </a:p>
        </p:txBody>
      </p:sp>
      <p:sp>
        <p:nvSpPr>
          <p:cNvPr id="39" name="슬라이드 번호 개체 틀 3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1881158" y="1428737"/>
            <a:ext cx="151035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스레드</a:t>
            </a:r>
            <a:r>
              <a:rPr lang="ko-KR" altLang="en-US" sz="1200" dirty="0"/>
              <a:t> 상태 </a:t>
            </a:r>
            <a:r>
              <a:rPr lang="en-US" altLang="ko-KR" sz="1200" dirty="0"/>
              <a:t>6 </a:t>
            </a:r>
            <a:r>
              <a:rPr lang="ko-KR" altLang="en-US" sz="1200" dirty="0"/>
              <a:t>가지</a:t>
            </a:r>
            <a:endParaRPr lang="en-US" altLang="ko-KR" sz="1200" dirty="0"/>
          </a:p>
          <a:p>
            <a:pPr>
              <a:buFont typeface="Arial" pitchFamily="34" charset="0"/>
              <a:buChar char="•"/>
            </a:pPr>
            <a:r>
              <a:rPr lang="en-US" altLang="ko-KR" sz="1200" dirty="0"/>
              <a:t>NEW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200" dirty="0"/>
              <a:t>RUNNABLE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200" dirty="0"/>
              <a:t>WAITING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200" dirty="0"/>
              <a:t>TIMED_WAITING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200" dirty="0"/>
              <a:t>BLOCK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200" dirty="0"/>
              <a:t>TERMINATED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22109" y="5013177"/>
            <a:ext cx="2298001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** wait(), notify(), </a:t>
            </a:r>
            <a:r>
              <a:rPr lang="en-US" altLang="ko-KR" sz="1200" dirty="0" err="1"/>
              <a:t>notifyAll</a:t>
            </a:r>
            <a:r>
              <a:rPr lang="en-US" altLang="ko-KR" sz="1200" dirty="0"/>
              <a:t>()</a:t>
            </a:r>
            <a:r>
              <a:rPr lang="ko-KR" altLang="en-US" sz="1200" dirty="0"/>
              <a:t>은 </a:t>
            </a:r>
            <a:endParaRPr lang="en-US" altLang="ko-KR" sz="1200" dirty="0"/>
          </a:p>
          <a:p>
            <a:r>
              <a:rPr lang="en-US" altLang="ko-KR" sz="1200" dirty="0"/>
              <a:t>Thread</a:t>
            </a:r>
            <a:r>
              <a:rPr lang="ko-KR" altLang="en-US" sz="1200" dirty="0"/>
              <a:t>의</a:t>
            </a:r>
            <a:r>
              <a:rPr lang="en-US" altLang="ko-KR" sz="1200" dirty="0"/>
              <a:t> </a:t>
            </a:r>
            <a:r>
              <a:rPr lang="ko-KR" altLang="en-US" sz="1200" dirty="0" err="1"/>
              <a:t>메소드가</a:t>
            </a:r>
            <a:r>
              <a:rPr lang="ko-KR" altLang="en-US" sz="1200" dirty="0"/>
              <a:t> 아니며 </a:t>
            </a:r>
            <a:endParaRPr lang="en-US" altLang="ko-KR" sz="1200" dirty="0"/>
          </a:p>
          <a:p>
            <a:r>
              <a:rPr lang="en-US" altLang="ko-KR" sz="1200" dirty="0"/>
              <a:t>Object</a:t>
            </a:r>
            <a:r>
              <a:rPr lang="ko-KR" altLang="en-US" sz="1200" dirty="0"/>
              <a:t>의 메소드임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784" y="1484785"/>
            <a:ext cx="5976664" cy="508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6746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err="1" smtClean="0"/>
              <a:t>스레드</a:t>
            </a:r>
            <a:r>
              <a:rPr lang="ko-KR" altLang="en-US" dirty="0" smtClean="0"/>
              <a:t> 우선순위와 </a:t>
            </a:r>
            <a:r>
              <a:rPr lang="ko-KR" altLang="en-US" dirty="0" err="1" smtClean="0"/>
              <a:t>스케쥴링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838200" y="1213658"/>
            <a:ext cx="10515600" cy="4963305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err="1" smtClean="0"/>
              <a:t>스레드의</a:t>
            </a:r>
            <a:r>
              <a:rPr lang="ko-KR" altLang="en-US" dirty="0" smtClean="0"/>
              <a:t> 우선순위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최대값 </a:t>
            </a:r>
            <a:r>
              <a:rPr lang="en-US" altLang="ko-KR" dirty="0" smtClean="0"/>
              <a:t>= 10(MAX_PRIORITY)</a:t>
            </a:r>
          </a:p>
          <a:p>
            <a:pPr lvl="1"/>
            <a:r>
              <a:rPr lang="ko-KR" altLang="en-US" dirty="0" smtClean="0"/>
              <a:t>최소값 </a:t>
            </a:r>
            <a:r>
              <a:rPr lang="en-US" altLang="ko-KR" dirty="0" smtClean="0"/>
              <a:t>= 1(MIN_PRIORITY)</a:t>
            </a:r>
          </a:p>
          <a:p>
            <a:pPr lvl="1"/>
            <a:r>
              <a:rPr lang="ko-KR" altLang="en-US" dirty="0" err="1" smtClean="0"/>
              <a:t>보통값</a:t>
            </a:r>
            <a:r>
              <a:rPr lang="ko-KR" altLang="en-US" dirty="0" smtClean="0"/>
              <a:t> </a:t>
            </a:r>
            <a:r>
              <a:rPr lang="en-US" altLang="ko-KR" dirty="0" smtClean="0"/>
              <a:t>= 5(NORMAL_PRIORITY)</a:t>
            </a:r>
          </a:p>
          <a:p>
            <a:r>
              <a:rPr lang="ko-KR" altLang="en-US" dirty="0" err="1" smtClean="0"/>
              <a:t>스레드</a:t>
            </a:r>
            <a:r>
              <a:rPr lang="ko-KR" altLang="en-US" dirty="0" smtClean="0"/>
              <a:t> 우선순위는 응용프로그램에서 변경 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void </a:t>
            </a:r>
            <a:r>
              <a:rPr lang="en-US" altLang="ko-KR" dirty="0" err="1" smtClean="0"/>
              <a:t>setPriority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priority)</a:t>
            </a:r>
          </a:p>
          <a:p>
            <a:pPr lvl="1"/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getPriority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main() </a:t>
            </a:r>
            <a:r>
              <a:rPr lang="ko-KR" altLang="en-US" dirty="0" err="1" smtClean="0"/>
              <a:t>스레드의</a:t>
            </a:r>
            <a:r>
              <a:rPr lang="ko-KR" altLang="en-US" dirty="0" smtClean="0"/>
              <a:t> 우선순위 값은 초기에 </a:t>
            </a:r>
            <a:r>
              <a:rPr lang="en-US" altLang="ko-KR" dirty="0" smtClean="0"/>
              <a:t>5</a:t>
            </a:r>
          </a:p>
          <a:p>
            <a:r>
              <a:rPr lang="ko-KR" altLang="en-US" dirty="0" err="1" smtClean="0"/>
              <a:t>스레드는</a:t>
            </a:r>
            <a:r>
              <a:rPr lang="ko-KR" altLang="en-US" dirty="0" smtClean="0"/>
              <a:t> 부모 </a:t>
            </a:r>
            <a:r>
              <a:rPr lang="ko-KR" altLang="en-US" dirty="0" err="1" smtClean="0"/>
              <a:t>스레드와</a:t>
            </a:r>
            <a:r>
              <a:rPr lang="ko-KR" altLang="en-US" dirty="0" smtClean="0"/>
              <a:t> 동일한 우선순위 값을 가지고 탄생</a:t>
            </a:r>
            <a:endParaRPr lang="en-US" altLang="ko-KR" dirty="0" smtClean="0"/>
          </a:p>
          <a:p>
            <a:r>
              <a:rPr lang="en-US" altLang="ko-KR" dirty="0" smtClean="0"/>
              <a:t>JVM</a:t>
            </a:r>
            <a:r>
              <a:rPr lang="ko-KR" altLang="en-US" dirty="0" smtClean="0"/>
              <a:t>의 스케쥴링 정책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철저한 우선순위 기반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가장 높은 우선순위의 </a:t>
            </a:r>
            <a:r>
              <a:rPr lang="ko-KR" altLang="en-US" dirty="0" err="1" smtClean="0"/>
              <a:t>스레드가</a:t>
            </a:r>
            <a:r>
              <a:rPr lang="ko-KR" altLang="en-US" dirty="0" smtClean="0"/>
              <a:t> 우선적으로 </a:t>
            </a:r>
            <a:r>
              <a:rPr lang="ko-KR" altLang="en-US" dirty="0" err="1" smtClean="0"/>
              <a:t>스케쥴링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동일한 우선순위의 </a:t>
            </a:r>
            <a:r>
              <a:rPr lang="ko-KR" altLang="en-US" dirty="0" err="1" smtClean="0"/>
              <a:t>스레드는</a:t>
            </a:r>
            <a:r>
              <a:rPr lang="ko-KR" altLang="en-US" dirty="0" smtClean="0"/>
              <a:t> 돌아가면서 </a:t>
            </a:r>
            <a:r>
              <a:rPr lang="ko-KR" altLang="en-US" dirty="0" err="1" smtClean="0"/>
              <a:t>스케쥴링</a:t>
            </a:r>
            <a:r>
              <a:rPr lang="en-US" altLang="ko-KR" dirty="0" smtClean="0"/>
              <a:t>(</a:t>
            </a:r>
            <a:r>
              <a:rPr lang="ko-KR" altLang="en-US" dirty="0"/>
              <a:t>라운드 로빈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7092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65867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main()</a:t>
            </a:r>
            <a:r>
              <a:rPr lang="ko-KR" altLang="en-US" dirty="0" smtClean="0"/>
              <a:t>을 실행하는 </a:t>
            </a:r>
            <a:r>
              <a:rPr lang="en-US" altLang="ko-KR" dirty="0" smtClean="0"/>
              <a:t>main </a:t>
            </a:r>
            <a:r>
              <a:rPr lang="ko-KR" altLang="en-US" dirty="0" err="1" smtClean="0"/>
              <a:t>스레드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1745950" y="1493678"/>
            <a:ext cx="8153400" cy="1285884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main </a:t>
            </a:r>
            <a:r>
              <a:rPr lang="ko-KR" altLang="en-US" dirty="0" err="1" smtClean="0"/>
              <a:t>스레드와</a:t>
            </a:r>
            <a:r>
              <a:rPr lang="ko-KR" altLang="en-US" dirty="0" smtClean="0"/>
              <a:t> </a:t>
            </a:r>
            <a:r>
              <a:rPr lang="en-US" altLang="ko-KR" dirty="0" smtClean="0"/>
              <a:t>main()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JVM</a:t>
            </a:r>
            <a:r>
              <a:rPr lang="ko-KR" altLang="en-US" dirty="0" smtClean="0"/>
              <a:t>은 응용프로그램을 실행을 시작할 때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생성 </a:t>
            </a:r>
            <a:r>
              <a:rPr lang="en-US" altLang="ko-KR" dirty="0" smtClean="0"/>
              <a:t>: main </a:t>
            </a:r>
            <a:r>
              <a:rPr lang="ko-KR" altLang="en-US" dirty="0" err="1" smtClean="0"/>
              <a:t>스레드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JVM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main </a:t>
            </a:r>
            <a:r>
              <a:rPr lang="ko-KR" altLang="en-US" dirty="0" err="1" smtClean="0"/>
              <a:t>스레드에게</a:t>
            </a:r>
            <a:r>
              <a:rPr lang="ko-KR" altLang="en-US" dirty="0" smtClean="0"/>
              <a:t> </a:t>
            </a:r>
            <a:r>
              <a:rPr lang="en-US" altLang="ko-KR" dirty="0" smtClean="0"/>
              <a:t>main()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실행하도록 함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main()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종료하면 </a:t>
            </a:r>
            <a:r>
              <a:rPr lang="en-US" altLang="ko-KR" dirty="0" smtClean="0"/>
              <a:t>main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종료</a:t>
            </a:r>
            <a:endParaRPr lang="en-US" altLang="ko-KR" dirty="0" smtClean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2507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1494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4 : </a:t>
            </a:r>
            <a:r>
              <a:rPr lang="en-US" altLang="ko-KR" dirty="0"/>
              <a:t>main </a:t>
            </a:r>
            <a:r>
              <a:rPr lang="ko-KR" altLang="en-US" dirty="0" err="1"/>
              <a:t>스레드의</a:t>
            </a:r>
            <a:r>
              <a:rPr lang="ko-KR" altLang="en-US" dirty="0"/>
              <a:t> 정보 출력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019348" y="1412777"/>
            <a:ext cx="66247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main()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메소드에서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현재 실행 중인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스레드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정보를 출력하라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136648" y="1851993"/>
            <a:ext cx="7199712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>
                <a:latin typeface="+mn-ea"/>
              </a:rPr>
              <a:t>public class </a:t>
            </a:r>
            <a:r>
              <a:rPr lang="en-US" altLang="ko-KR" sz="1400" dirty="0" err="1">
                <a:latin typeface="+mn-ea"/>
              </a:rPr>
              <a:t>ThreadMainEx</a:t>
            </a:r>
            <a:r>
              <a:rPr lang="en-US" altLang="ko-KR" sz="1400" dirty="0">
                <a:latin typeface="+mn-ea"/>
              </a:rPr>
              <a:t> {</a:t>
            </a:r>
          </a:p>
          <a:p>
            <a:pPr defTabSz="180000"/>
            <a:r>
              <a:rPr lang="en-US" altLang="ko-KR" sz="1400" dirty="0">
                <a:latin typeface="+mn-ea"/>
              </a:rPr>
              <a:t>	public static void main(String [] </a:t>
            </a:r>
            <a:r>
              <a:rPr lang="en-US" altLang="ko-KR" sz="1400" dirty="0" err="1">
                <a:latin typeface="+mn-ea"/>
              </a:rPr>
              <a:t>args</a:t>
            </a:r>
            <a:r>
              <a:rPr lang="en-US" altLang="ko-KR" sz="1400" dirty="0">
                <a:latin typeface="+mn-ea"/>
              </a:rPr>
              <a:t>) {</a:t>
            </a:r>
          </a:p>
          <a:p>
            <a:pPr defTabSz="180000"/>
            <a:r>
              <a:rPr lang="en-US" altLang="ko-KR" sz="1400" dirty="0">
                <a:latin typeface="+mn-ea"/>
              </a:rPr>
              <a:t>		long id = </a:t>
            </a:r>
            <a:r>
              <a:rPr lang="en-US" altLang="ko-KR" sz="1400" b="1" dirty="0" err="1">
                <a:latin typeface="+mn-ea"/>
              </a:rPr>
              <a:t>Thread.currentThread</a:t>
            </a:r>
            <a:r>
              <a:rPr lang="en-US" altLang="ko-KR" sz="1400" b="1" dirty="0">
                <a:latin typeface="+mn-ea"/>
              </a:rPr>
              <a:t>().</a:t>
            </a:r>
            <a:r>
              <a:rPr lang="en-US" altLang="ko-KR" sz="1400" b="1" dirty="0" err="1">
                <a:latin typeface="+mn-ea"/>
              </a:rPr>
              <a:t>getId</a:t>
            </a:r>
            <a:r>
              <a:rPr lang="en-US" altLang="ko-KR" sz="1400" b="1" dirty="0">
                <a:latin typeface="+mn-ea"/>
              </a:rPr>
              <a:t>();</a:t>
            </a:r>
            <a:r>
              <a:rPr lang="en-US" altLang="ko-KR" sz="1400" dirty="0">
                <a:latin typeface="+mn-ea"/>
              </a:rPr>
              <a:t> // </a:t>
            </a:r>
            <a:r>
              <a:rPr lang="ko-KR" altLang="en-US" sz="1400" dirty="0" err="1">
                <a:latin typeface="+mn-ea"/>
              </a:rPr>
              <a:t>스레드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ID </a:t>
            </a:r>
            <a:r>
              <a:rPr lang="ko-KR" altLang="en-US" sz="1400" dirty="0">
                <a:latin typeface="+mn-ea"/>
              </a:rPr>
              <a:t>얻기</a:t>
            </a:r>
          </a:p>
          <a:p>
            <a:pPr defTabSz="180000"/>
            <a:r>
              <a:rPr lang="en-US" altLang="ko-KR" sz="1400" dirty="0">
                <a:latin typeface="+mn-ea"/>
              </a:rPr>
              <a:t>		String name = </a:t>
            </a:r>
            <a:r>
              <a:rPr lang="en-US" altLang="ko-KR" sz="1400" dirty="0" err="1">
                <a:latin typeface="+mn-ea"/>
              </a:rPr>
              <a:t>Thread.currentThread</a:t>
            </a:r>
            <a:r>
              <a:rPr lang="en-US" altLang="ko-KR" sz="1400" dirty="0">
                <a:latin typeface="+mn-ea"/>
              </a:rPr>
              <a:t>().</a:t>
            </a:r>
            <a:r>
              <a:rPr lang="en-US" altLang="ko-KR" sz="1400" dirty="0" err="1">
                <a:latin typeface="+mn-ea"/>
              </a:rPr>
              <a:t>getName</a:t>
            </a:r>
            <a:r>
              <a:rPr lang="en-US" altLang="ko-KR" sz="1400" dirty="0">
                <a:latin typeface="+mn-ea"/>
              </a:rPr>
              <a:t>(); // </a:t>
            </a:r>
            <a:r>
              <a:rPr lang="ko-KR" altLang="en-US" sz="1400" dirty="0" err="1">
                <a:latin typeface="+mn-ea"/>
              </a:rPr>
              <a:t>스레드</a:t>
            </a:r>
            <a:r>
              <a:rPr lang="ko-KR" altLang="en-US" sz="1400" dirty="0">
                <a:latin typeface="+mn-ea"/>
              </a:rPr>
              <a:t> 이름 얻기</a:t>
            </a:r>
          </a:p>
          <a:p>
            <a:pPr defTabSz="180000"/>
            <a:r>
              <a:rPr lang="en-US" altLang="ko-KR" sz="1400" dirty="0">
                <a:latin typeface="+mn-ea"/>
              </a:rPr>
              <a:t>		</a:t>
            </a:r>
            <a:r>
              <a:rPr lang="en-US" altLang="ko-KR" sz="1400" dirty="0" err="1">
                <a:latin typeface="+mn-ea"/>
              </a:rPr>
              <a:t>int</a:t>
            </a:r>
            <a:r>
              <a:rPr lang="en-US" altLang="ko-KR" sz="1400" dirty="0">
                <a:latin typeface="+mn-ea"/>
              </a:rPr>
              <a:t> priority = </a:t>
            </a:r>
            <a:r>
              <a:rPr lang="en-US" altLang="ko-KR" sz="1400" dirty="0" err="1">
                <a:latin typeface="+mn-ea"/>
              </a:rPr>
              <a:t>Thread.currentThread</a:t>
            </a:r>
            <a:r>
              <a:rPr lang="en-US" altLang="ko-KR" sz="1400" dirty="0">
                <a:latin typeface="+mn-ea"/>
              </a:rPr>
              <a:t>().</a:t>
            </a:r>
            <a:r>
              <a:rPr lang="en-US" altLang="ko-KR" sz="1400" dirty="0" err="1">
                <a:latin typeface="+mn-ea"/>
              </a:rPr>
              <a:t>getPriority</a:t>
            </a:r>
            <a:r>
              <a:rPr lang="en-US" altLang="ko-KR" sz="1400" dirty="0">
                <a:latin typeface="+mn-ea"/>
              </a:rPr>
              <a:t>(); // </a:t>
            </a:r>
            <a:r>
              <a:rPr lang="ko-KR" altLang="en-US" sz="1400" dirty="0" err="1">
                <a:latin typeface="+mn-ea"/>
              </a:rPr>
              <a:t>스레드</a:t>
            </a:r>
            <a:r>
              <a:rPr lang="ko-KR" altLang="en-US" sz="1400" dirty="0">
                <a:latin typeface="+mn-ea"/>
              </a:rPr>
              <a:t> 우선순위 값 얻기</a:t>
            </a:r>
          </a:p>
          <a:p>
            <a:pPr defTabSz="180000"/>
            <a:r>
              <a:rPr lang="en-US" altLang="ko-KR" sz="1400" dirty="0">
                <a:latin typeface="+mn-ea"/>
              </a:rPr>
              <a:t>		</a:t>
            </a:r>
            <a:r>
              <a:rPr lang="en-US" altLang="ko-KR" sz="1400" dirty="0" err="1">
                <a:latin typeface="+mn-ea"/>
              </a:rPr>
              <a:t>Thread.State</a:t>
            </a:r>
            <a:r>
              <a:rPr lang="en-US" altLang="ko-KR" sz="1400" dirty="0">
                <a:latin typeface="+mn-ea"/>
              </a:rPr>
              <a:t> s = </a:t>
            </a:r>
            <a:r>
              <a:rPr lang="en-US" altLang="ko-KR" sz="1400" dirty="0" err="1">
                <a:latin typeface="+mn-ea"/>
              </a:rPr>
              <a:t>Thread.currentThread</a:t>
            </a:r>
            <a:r>
              <a:rPr lang="en-US" altLang="ko-KR" sz="1400" dirty="0">
                <a:latin typeface="+mn-ea"/>
              </a:rPr>
              <a:t>().</a:t>
            </a:r>
            <a:r>
              <a:rPr lang="en-US" altLang="ko-KR" sz="1400" dirty="0" err="1">
                <a:latin typeface="+mn-ea"/>
              </a:rPr>
              <a:t>getState</a:t>
            </a:r>
            <a:r>
              <a:rPr lang="en-US" altLang="ko-KR" sz="1400" dirty="0">
                <a:latin typeface="+mn-ea"/>
              </a:rPr>
              <a:t>(); // </a:t>
            </a:r>
            <a:r>
              <a:rPr lang="ko-KR" altLang="en-US" sz="1400" dirty="0" err="1">
                <a:latin typeface="+mn-ea"/>
              </a:rPr>
              <a:t>스레드</a:t>
            </a:r>
            <a:r>
              <a:rPr lang="ko-KR" altLang="en-US" sz="1400" dirty="0">
                <a:latin typeface="+mn-ea"/>
              </a:rPr>
              <a:t> 상태 값 얻기</a:t>
            </a:r>
          </a:p>
          <a:p>
            <a:pPr defTabSz="180000"/>
            <a:r>
              <a:rPr lang="en-US" altLang="ko-KR" sz="1400" dirty="0">
                <a:latin typeface="+mn-ea"/>
              </a:rPr>
              <a:t>		</a:t>
            </a:r>
            <a:r>
              <a:rPr lang="en-US" altLang="ko-KR" sz="1400" dirty="0" err="1">
                <a:latin typeface="+mn-ea"/>
              </a:rPr>
              <a:t>System.out.println</a:t>
            </a:r>
            <a:r>
              <a:rPr lang="en-US" altLang="ko-KR" sz="1400" dirty="0">
                <a:latin typeface="+mn-ea"/>
              </a:rPr>
              <a:t>("</a:t>
            </a:r>
            <a:r>
              <a:rPr lang="ko-KR" altLang="en-US" sz="1400" dirty="0">
                <a:latin typeface="+mn-ea"/>
              </a:rPr>
              <a:t>현재 </a:t>
            </a:r>
            <a:r>
              <a:rPr lang="ko-KR" altLang="en-US" sz="1400" dirty="0" err="1">
                <a:latin typeface="+mn-ea"/>
              </a:rPr>
              <a:t>스레드</a:t>
            </a:r>
            <a:r>
              <a:rPr lang="ko-KR" altLang="en-US" sz="1400" dirty="0">
                <a:latin typeface="+mn-ea"/>
              </a:rPr>
              <a:t> 이름 </a:t>
            </a:r>
            <a:r>
              <a:rPr lang="en-US" altLang="ko-KR" sz="1400" dirty="0">
                <a:latin typeface="+mn-ea"/>
              </a:rPr>
              <a:t>= " + name);</a:t>
            </a:r>
          </a:p>
          <a:p>
            <a:pPr defTabSz="180000"/>
            <a:r>
              <a:rPr lang="en-US" altLang="ko-KR" sz="1400" dirty="0">
                <a:latin typeface="+mn-ea"/>
              </a:rPr>
              <a:t>		</a:t>
            </a:r>
            <a:r>
              <a:rPr lang="en-US" altLang="ko-KR" sz="1400" dirty="0" err="1">
                <a:latin typeface="+mn-ea"/>
              </a:rPr>
              <a:t>System.out.println</a:t>
            </a:r>
            <a:r>
              <a:rPr lang="en-US" altLang="ko-KR" sz="1400" dirty="0">
                <a:latin typeface="+mn-ea"/>
              </a:rPr>
              <a:t>("</a:t>
            </a:r>
            <a:r>
              <a:rPr lang="ko-KR" altLang="en-US" sz="1400" dirty="0">
                <a:latin typeface="+mn-ea"/>
              </a:rPr>
              <a:t>현재 </a:t>
            </a:r>
            <a:r>
              <a:rPr lang="ko-KR" altLang="en-US" sz="1400" dirty="0" err="1">
                <a:latin typeface="+mn-ea"/>
              </a:rPr>
              <a:t>스레드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ID = " + id);</a:t>
            </a:r>
          </a:p>
          <a:p>
            <a:pPr defTabSz="180000"/>
            <a:r>
              <a:rPr lang="en-US" altLang="ko-KR" sz="1400" dirty="0">
                <a:latin typeface="+mn-ea"/>
              </a:rPr>
              <a:t>		</a:t>
            </a:r>
            <a:r>
              <a:rPr lang="en-US" altLang="ko-KR" sz="1400" dirty="0" err="1">
                <a:latin typeface="+mn-ea"/>
              </a:rPr>
              <a:t>System.out.println</a:t>
            </a:r>
            <a:r>
              <a:rPr lang="en-US" altLang="ko-KR" sz="1400" dirty="0">
                <a:latin typeface="+mn-ea"/>
              </a:rPr>
              <a:t>("</a:t>
            </a:r>
            <a:r>
              <a:rPr lang="ko-KR" altLang="en-US" sz="1400" dirty="0">
                <a:latin typeface="+mn-ea"/>
              </a:rPr>
              <a:t>현재 </a:t>
            </a:r>
            <a:r>
              <a:rPr lang="ko-KR" altLang="en-US" sz="1400" dirty="0" err="1">
                <a:latin typeface="+mn-ea"/>
              </a:rPr>
              <a:t>스레드</a:t>
            </a:r>
            <a:r>
              <a:rPr lang="ko-KR" altLang="en-US" sz="1400" dirty="0">
                <a:latin typeface="+mn-ea"/>
              </a:rPr>
              <a:t> 우선순위 값 </a:t>
            </a:r>
            <a:r>
              <a:rPr lang="en-US" altLang="ko-KR" sz="1400" dirty="0">
                <a:latin typeface="+mn-ea"/>
              </a:rPr>
              <a:t>= " + priority);</a:t>
            </a:r>
          </a:p>
          <a:p>
            <a:pPr defTabSz="180000"/>
            <a:r>
              <a:rPr lang="en-US" altLang="ko-KR" sz="1400" dirty="0">
                <a:latin typeface="+mn-ea"/>
              </a:rPr>
              <a:t>		</a:t>
            </a:r>
            <a:r>
              <a:rPr lang="en-US" altLang="ko-KR" sz="1400" dirty="0" err="1">
                <a:latin typeface="+mn-ea"/>
              </a:rPr>
              <a:t>System.out.println</a:t>
            </a:r>
            <a:r>
              <a:rPr lang="en-US" altLang="ko-KR" sz="1400" dirty="0">
                <a:latin typeface="+mn-ea"/>
              </a:rPr>
              <a:t>("</a:t>
            </a:r>
            <a:r>
              <a:rPr lang="ko-KR" altLang="en-US" sz="1400" dirty="0">
                <a:latin typeface="+mn-ea"/>
              </a:rPr>
              <a:t>현재 </a:t>
            </a:r>
            <a:r>
              <a:rPr lang="ko-KR" altLang="en-US" sz="1400" dirty="0" err="1">
                <a:latin typeface="+mn-ea"/>
              </a:rPr>
              <a:t>스레드</a:t>
            </a:r>
            <a:r>
              <a:rPr lang="ko-KR" altLang="en-US" sz="1400" dirty="0">
                <a:latin typeface="+mn-ea"/>
              </a:rPr>
              <a:t> 상태 </a:t>
            </a:r>
            <a:r>
              <a:rPr lang="en-US" altLang="ko-KR" sz="1400" dirty="0">
                <a:latin typeface="+mn-ea"/>
              </a:rPr>
              <a:t>= " + s);</a:t>
            </a:r>
          </a:p>
          <a:p>
            <a:pPr defTabSz="180000"/>
            <a:r>
              <a:rPr lang="en-US" altLang="ko-KR" sz="1400" dirty="0">
                <a:latin typeface="+mn-ea"/>
              </a:rPr>
              <a:t>	}</a:t>
            </a:r>
          </a:p>
          <a:p>
            <a:pPr defTabSz="180000"/>
            <a:r>
              <a:rPr lang="en-US" altLang="ko-KR" sz="1400" dirty="0">
                <a:latin typeface="+mn-ea"/>
              </a:rPr>
              <a:t>}</a:t>
            </a:r>
            <a:endParaRPr lang="ko-KR" altLang="en-US" sz="1400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36648" y="4869161"/>
            <a:ext cx="7199712" cy="83099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현재 </a:t>
            </a:r>
            <a:r>
              <a:rPr lang="ko-KR" altLang="en-US" sz="1200" dirty="0" err="1"/>
              <a:t>스레드</a:t>
            </a:r>
            <a:r>
              <a:rPr lang="ko-KR" altLang="en-US" sz="1200" dirty="0"/>
              <a:t> 이름 </a:t>
            </a:r>
            <a:r>
              <a:rPr lang="en-US" altLang="ko-KR" sz="1200" dirty="0"/>
              <a:t>= main</a:t>
            </a:r>
          </a:p>
          <a:p>
            <a:r>
              <a:rPr lang="ko-KR" altLang="en-US" sz="1200" dirty="0"/>
              <a:t>현재 </a:t>
            </a:r>
            <a:r>
              <a:rPr lang="ko-KR" altLang="en-US" sz="1200" dirty="0" err="1"/>
              <a:t>스레드</a:t>
            </a:r>
            <a:r>
              <a:rPr lang="ko-KR" altLang="en-US" sz="1200" dirty="0"/>
              <a:t> </a:t>
            </a:r>
            <a:r>
              <a:rPr lang="en-US" altLang="ko-KR" sz="1200" dirty="0"/>
              <a:t>ID = 1</a:t>
            </a:r>
          </a:p>
          <a:p>
            <a:r>
              <a:rPr lang="ko-KR" altLang="en-US" sz="1200" dirty="0"/>
              <a:t>현재 </a:t>
            </a:r>
            <a:r>
              <a:rPr lang="ko-KR" altLang="en-US" sz="1200" dirty="0" err="1"/>
              <a:t>스레드</a:t>
            </a:r>
            <a:r>
              <a:rPr lang="ko-KR" altLang="en-US" sz="1200" dirty="0"/>
              <a:t> 우선순위 값 </a:t>
            </a:r>
            <a:r>
              <a:rPr lang="en-US" altLang="ko-KR" sz="1200" dirty="0"/>
              <a:t>= 5</a:t>
            </a:r>
          </a:p>
          <a:p>
            <a:r>
              <a:rPr lang="ko-KR" altLang="en-US" sz="1200" dirty="0"/>
              <a:t>현재 </a:t>
            </a:r>
            <a:r>
              <a:rPr lang="ko-KR" altLang="en-US" sz="1200" dirty="0" err="1"/>
              <a:t>스레드</a:t>
            </a:r>
            <a:r>
              <a:rPr lang="ko-KR" altLang="en-US" sz="1200" dirty="0"/>
              <a:t> 상태 </a:t>
            </a:r>
            <a:r>
              <a:rPr lang="en-US" altLang="ko-KR" sz="1200" dirty="0"/>
              <a:t>= RUNNABLE</a:t>
            </a:r>
          </a:p>
        </p:txBody>
      </p:sp>
    </p:spTree>
    <p:extLst>
      <p:ext uri="{BB962C8B-B14F-4D97-AF65-F5344CB8AC3E}">
        <p14:creationId xmlns:p14="http://schemas.microsoft.com/office/powerpoint/2010/main" val="12749887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1300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스레드 종료와 타 스레드 강제 종료</a:t>
            </a:r>
            <a:endParaRPr lang="ko-KR" altLang="en-US" dirty="0"/>
          </a:p>
        </p:txBody>
      </p:sp>
      <p:sp>
        <p:nvSpPr>
          <p:cNvPr id="17" name="내용 개체 틀 16"/>
          <p:cNvSpPr>
            <a:spLocks noGrp="1"/>
          </p:cNvSpPr>
          <p:nvPr>
            <p:ph sz="quarter" idx="1"/>
          </p:nvPr>
        </p:nvSpPr>
        <p:spPr>
          <a:xfrm>
            <a:off x="2156293" y="1066206"/>
            <a:ext cx="8153400" cy="846996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스스로 종료 </a:t>
            </a:r>
            <a:r>
              <a:rPr lang="en-US" altLang="ko-KR" dirty="0" smtClean="0"/>
              <a:t>: run()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리턴</a:t>
            </a:r>
            <a:endParaRPr lang="en-US" altLang="ko-KR" dirty="0" smtClean="0"/>
          </a:p>
          <a:p>
            <a:r>
              <a:rPr lang="ko-KR" altLang="en-US" dirty="0" smtClean="0"/>
              <a:t>타 </a:t>
            </a:r>
            <a:r>
              <a:rPr lang="ko-KR" altLang="en-US" dirty="0" err="1" smtClean="0"/>
              <a:t>스레드에서</a:t>
            </a:r>
            <a:r>
              <a:rPr lang="ko-KR" altLang="en-US" dirty="0" smtClean="0"/>
              <a:t> 강제 종료 </a:t>
            </a:r>
            <a:r>
              <a:rPr lang="en-US" altLang="ko-KR" dirty="0" smtClean="0"/>
              <a:t>: interrupt()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사용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826990" y="2150855"/>
            <a:ext cx="4157442" cy="3139321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/>
              <a:t>class </a:t>
            </a:r>
            <a:r>
              <a:rPr lang="en-US" altLang="ko-KR" sz="1200" b="1" dirty="0" err="1"/>
              <a:t>TimerThread</a:t>
            </a:r>
            <a:r>
              <a:rPr lang="en-US" altLang="ko-KR" sz="1200" b="1" dirty="0"/>
              <a:t> extends Thread {</a:t>
            </a:r>
          </a:p>
          <a:p>
            <a:pPr defTabSz="180000"/>
            <a:r>
              <a:rPr lang="en-US" altLang="ko-KR" sz="1200" b="1" dirty="0"/>
              <a:t>	private</a:t>
            </a:r>
            <a:r>
              <a:rPr lang="ko-KR" altLang="en-US" sz="1200" b="1" dirty="0"/>
              <a:t>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n = 0;</a:t>
            </a:r>
          </a:p>
          <a:p>
            <a:pPr defTabSz="180000"/>
            <a:r>
              <a:rPr lang="en-US" altLang="ko-KR" sz="1200" dirty="0"/>
              <a:t>	@Override</a:t>
            </a:r>
          </a:p>
          <a:p>
            <a:pPr defTabSz="180000"/>
            <a:r>
              <a:rPr lang="en-US" altLang="ko-KR" sz="1200" b="1" dirty="0"/>
              <a:t>	public void run() {</a:t>
            </a:r>
          </a:p>
          <a:p>
            <a:pPr defTabSz="180000"/>
            <a:r>
              <a:rPr lang="en-US" altLang="ko-KR" sz="1200" b="1" dirty="0"/>
              <a:t>		</a:t>
            </a:r>
            <a:r>
              <a:rPr lang="en-US" altLang="ko-KR" sz="1200" dirty="0"/>
              <a:t>while(true) {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(n); // </a:t>
            </a:r>
            <a:r>
              <a:rPr lang="ko-KR" altLang="en-US" sz="1200" dirty="0"/>
              <a:t>화면에 카운트 값 출력</a:t>
            </a:r>
            <a:endParaRPr lang="en-US" altLang="ko-KR" sz="1200" dirty="0"/>
          </a:p>
          <a:p>
            <a:pPr defTabSz="180000"/>
            <a:r>
              <a:rPr lang="en-US" altLang="ko-KR" sz="1200" b="1" dirty="0"/>
              <a:t>			</a:t>
            </a:r>
            <a:r>
              <a:rPr lang="en-US" altLang="ko-KR" sz="1200" dirty="0"/>
              <a:t>n++;</a:t>
            </a:r>
          </a:p>
          <a:p>
            <a:pPr defTabSz="180000"/>
            <a:r>
              <a:rPr lang="en-US" altLang="ko-KR" sz="1200" b="1" dirty="0"/>
              <a:t>			 try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i="1" dirty="0"/>
              <a:t>				sleep(1000);</a:t>
            </a:r>
          </a:p>
          <a:p>
            <a:pPr defTabSz="180000"/>
            <a:r>
              <a:rPr lang="en-US" altLang="ko-KR" sz="1200" dirty="0"/>
              <a:t>			}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b="1" dirty="0"/>
              <a:t>catch(</a:t>
            </a:r>
            <a:r>
              <a:rPr lang="en-US" altLang="ko-KR" sz="1200" b="1" dirty="0" err="1"/>
              <a:t>InterruptedException</a:t>
            </a:r>
            <a:r>
              <a:rPr lang="en-US" altLang="ko-KR" sz="1200" b="1" dirty="0"/>
              <a:t> e){</a:t>
            </a:r>
          </a:p>
          <a:p>
            <a:pPr defTabSz="180000"/>
            <a:r>
              <a:rPr lang="en-US" altLang="ko-KR" sz="1200" b="1" dirty="0"/>
              <a:t>				return; // </a:t>
            </a:r>
            <a:r>
              <a:rPr lang="ko-KR" altLang="en-US" sz="1200" b="1" dirty="0"/>
              <a:t>예외를 받고 스스로 </a:t>
            </a:r>
            <a:r>
              <a:rPr lang="ko-KR" altLang="en-US" sz="1200" b="1" dirty="0" err="1"/>
              <a:t>리턴하여</a:t>
            </a:r>
            <a:r>
              <a:rPr lang="ko-KR" altLang="en-US" sz="1200" b="1" dirty="0"/>
              <a:t> 종료</a:t>
            </a:r>
            <a:endParaRPr lang="en-US" altLang="ko-KR" sz="1200" b="1" dirty="0"/>
          </a:p>
          <a:p>
            <a:pPr defTabSz="180000"/>
            <a:r>
              <a:rPr lang="en-US" altLang="ko-KR" sz="1200" b="1" dirty="0"/>
              <a:t>			}</a:t>
            </a:r>
          </a:p>
          <a:p>
            <a:pPr defTabSz="180000"/>
            <a:r>
              <a:rPr lang="en-US" altLang="ko-KR" sz="1200" dirty="0"/>
              <a:t>		}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156293" y="3812848"/>
            <a:ext cx="3500462" cy="1200329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public static void main(String 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TimerThread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th</a:t>
            </a:r>
            <a:r>
              <a:rPr lang="en-US" altLang="ko-KR" sz="1200" dirty="0"/>
              <a:t> = </a:t>
            </a:r>
            <a:r>
              <a:rPr lang="en-US" altLang="ko-KR" sz="1200" b="1" dirty="0"/>
              <a:t>new </a:t>
            </a:r>
            <a:r>
              <a:rPr lang="ko-KR" altLang="en-US" sz="1200" b="1" dirty="0"/>
              <a:t> </a:t>
            </a:r>
            <a:r>
              <a:rPr lang="en-US" altLang="ko-KR" sz="1200" b="1" dirty="0" err="1"/>
              <a:t>TimerThread</a:t>
            </a:r>
            <a:r>
              <a:rPr lang="en-US" altLang="ko-KR" sz="1200" b="1" dirty="0"/>
              <a:t>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th.start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>
                <a:solidFill>
                  <a:srgbClr val="FF0000"/>
                </a:solidFill>
              </a:rPr>
              <a:t>	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th.interrupt</a:t>
            </a:r>
            <a:r>
              <a:rPr lang="en-US" altLang="ko-KR" sz="1200" b="1" dirty="0"/>
              <a:t>(); // </a:t>
            </a:r>
            <a:r>
              <a:rPr lang="en-US" altLang="ko-KR" sz="1200" b="1" dirty="0" err="1"/>
              <a:t>TimerThread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강제 종료</a:t>
            </a:r>
            <a:endParaRPr lang="en-US" altLang="ko-KR" sz="1200" b="1" dirty="0"/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511824" y="6165305"/>
            <a:ext cx="20018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InterruptedException</a:t>
            </a:r>
            <a:r>
              <a:rPr lang="en-US" altLang="ko-KR" sz="1200" dirty="0"/>
              <a:t> </a:t>
            </a:r>
            <a:r>
              <a:rPr lang="ko-KR" altLang="en-US" sz="1200" dirty="0"/>
              <a:t>발생</a:t>
            </a:r>
          </a:p>
        </p:txBody>
      </p:sp>
      <p:sp>
        <p:nvSpPr>
          <p:cNvPr id="13" name="타원 12"/>
          <p:cNvSpPr/>
          <p:nvPr/>
        </p:nvSpPr>
        <p:spPr>
          <a:xfrm>
            <a:off x="6667504" y="5519717"/>
            <a:ext cx="3316928" cy="99842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200" b="1" dirty="0"/>
              <a:t>catch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InterruptedException</a:t>
            </a:r>
            <a:r>
              <a:rPr lang="en-US" altLang="ko-KR" sz="1200" dirty="0"/>
              <a:t> e)</a:t>
            </a:r>
          </a:p>
          <a:p>
            <a:pPr algn="ctr"/>
            <a:r>
              <a:rPr lang="en-US" altLang="ko-KR" sz="1200" dirty="0"/>
              <a:t>{return;}</a:t>
            </a:r>
            <a:endParaRPr lang="ko-KR" altLang="en-US" sz="1200" dirty="0"/>
          </a:p>
        </p:txBody>
      </p:sp>
      <p:sp>
        <p:nvSpPr>
          <p:cNvPr id="15" name="타원 14"/>
          <p:cNvSpPr/>
          <p:nvPr/>
        </p:nvSpPr>
        <p:spPr>
          <a:xfrm>
            <a:off x="2738414" y="5429264"/>
            <a:ext cx="1714512" cy="107157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defTabSz="180000"/>
            <a:r>
              <a:rPr lang="en-US" altLang="ko-KR" sz="1200" dirty="0"/>
              <a:t>    </a:t>
            </a:r>
            <a:r>
              <a:rPr lang="en-US" altLang="ko-KR" sz="1200" dirty="0" err="1"/>
              <a:t>th</a:t>
            </a:r>
            <a:endParaRPr lang="en-US" altLang="ko-KR" sz="1200" dirty="0"/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 err="1"/>
              <a:t>th.interrupt</a:t>
            </a:r>
            <a:r>
              <a:rPr lang="en-US" altLang="ko-KR" sz="1200" b="1" dirty="0"/>
              <a:t>();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95604" y="5168226"/>
            <a:ext cx="1136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main() </a:t>
            </a:r>
            <a:r>
              <a:rPr lang="ko-KR" altLang="en-US" sz="1200" dirty="0" err="1"/>
              <a:t>스레드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7464152" y="5240234"/>
            <a:ext cx="1570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TimerThread</a:t>
            </a:r>
            <a:r>
              <a:rPr lang="en-US" altLang="ko-KR" sz="1200" dirty="0"/>
              <a:t> </a:t>
            </a:r>
            <a:r>
              <a:rPr lang="ko-KR" altLang="en-US" sz="1200" dirty="0" err="1"/>
              <a:t>스레드</a:t>
            </a:r>
            <a:endParaRPr lang="ko-KR" altLang="en-US" sz="1200" dirty="0"/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4151784" y="5949280"/>
            <a:ext cx="3168352" cy="288032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3575720" y="5573852"/>
            <a:ext cx="428628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b="1" dirty="0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3791744" y="5733258"/>
            <a:ext cx="3024336" cy="117592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슬라이드 번호 개체 틀 2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25" name="모서리가 둥근 사각형 설명선 24"/>
          <p:cNvSpPr/>
          <p:nvPr/>
        </p:nvSpPr>
        <p:spPr>
          <a:xfrm>
            <a:off x="7677299" y="4617132"/>
            <a:ext cx="1616574" cy="324036"/>
          </a:xfrm>
          <a:prstGeom prst="wedgeRoundRectCallout">
            <a:avLst>
              <a:gd name="adj1" fmla="val -89552"/>
              <a:gd name="adj2" fmla="val -113927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만일 </a:t>
            </a:r>
            <a:r>
              <a:rPr lang="en-US" altLang="ko-KR" sz="1000" dirty="0">
                <a:solidFill>
                  <a:schemeClr val="tx1"/>
                </a:solidFill>
              </a:rPr>
              <a:t>return </a:t>
            </a:r>
            <a:r>
              <a:rPr lang="ko-KR" altLang="en-US" sz="1000" dirty="0">
                <a:solidFill>
                  <a:schemeClr val="tx1"/>
                </a:solidFill>
              </a:rPr>
              <a:t>하지 않으면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 err="1">
                <a:solidFill>
                  <a:schemeClr val="tx1"/>
                </a:solidFill>
              </a:rPr>
              <a:t>스레드는</a:t>
            </a:r>
            <a:r>
              <a:rPr lang="ko-KR" altLang="en-US" sz="1000" dirty="0">
                <a:solidFill>
                  <a:schemeClr val="tx1"/>
                </a:solidFill>
              </a:rPr>
              <a:t> 종료하지 않음</a:t>
            </a:r>
          </a:p>
        </p:txBody>
      </p:sp>
      <p:sp>
        <p:nvSpPr>
          <p:cNvPr id="26" name="모서리가 둥근 사각형 설명선 25"/>
          <p:cNvSpPr/>
          <p:nvPr/>
        </p:nvSpPr>
        <p:spPr>
          <a:xfrm>
            <a:off x="8624074" y="6303804"/>
            <a:ext cx="1792406" cy="449707"/>
          </a:xfrm>
          <a:prstGeom prst="wedgeRoundRectCallout">
            <a:avLst>
              <a:gd name="adj1" fmla="val -50561"/>
              <a:gd name="adj2" fmla="val -84145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main </a:t>
            </a:r>
            <a:r>
              <a:rPr lang="ko-KR" altLang="en-US" sz="1000" dirty="0" err="1">
                <a:solidFill>
                  <a:schemeClr val="tx1"/>
                </a:solidFill>
              </a:rPr>
              <a:t>스레드의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interrupt() </a:t>
            </a:r>
            <a:r>
              <a:rPr lang="ko-KR" altLang="en-US" sz="1000" dirty="0" err="1">
                <a:solidFill>
                  <a:schemeClr val="tx1"/>
                </a:solidFill>
              </a:rPr>
              <a:t>메소드</a:t>
            </a:r>
            <a:r>
              <a:rPr lang="ko-KR" altLang="en-US" sz="1000" dirty="0">
                <a:solidFill>
                  <a:schemeClr val="tx1"/>
                </a:solidFill>
              </a:rPr>
              <a:t> 호출에 의해 </a:t>
            </a:r>
            <a:r>
              <a:rPr lang="en-US" altLang="ko-KR" sz="1000" dirty="0">
                <a:solidFill>
                  <a:schemeClr val="tx1"/>
                </a:solidFill>
              </a:rPr>
              <a:t>catch </a:t>
            </a:r>
            <a:r>
              <a:rPr lang="ko-KR" altLang="en-US" sz="1000" dirty="0">
                <a:solidFill>
                  <a:schemeClr val="tx1"/>
                </a:solidFill>
              </a:rPr>
              <a:t>문 실행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  <a:r>
              <a:rPr lang="ko-KR" altLang="en-US" sz="1000" dirty="0">
                <a:solidFill>
                  <a:schemeClr val="tx1"/>
                </a:solidFill>
              </a:rPr>
              <a:t>그리고 종료</a:t>
            </a:r>
          </a:p>
        </p:txBody>
      </p:sp>
    </p:spTree>
    <p:extLst>
      <p:ext uri="{BB962C8B-B14F-4D97-AF65-F5344CB8AC3E}">
        <p14:creationId xmlns:p14="http://schemas.microsoft.com/office/powerpoint/2010/main" val="10970623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892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 smtClean="0"/>
              <a:t>5 </a:t>
            </a:r>
            <a:r>
              <a:rPr lang="en-US" altLang="ko-KR" dirty="0"/>
              <a:t>: </a:t>
            </a:r>
            <a:r>
              <a:rPr lang="ko-KR" altLang="en-US" dirty="0"/>
              <a:t>타이머 </a:t>
            </a:r>
            <a:r>
              <a:rPr lang="ko-KR" altLang="en-US" dirty="0" err="1"/>
              <a:t>스레드</a:t>
            </a:r>
            <a:r>
              <a:rPr lang="ko-KR" altLang="en-US" dirty="0"/>
              <a:t>  강제 종료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94898" y="3770456"/>
            <a:ext cx="23920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Kill Timer </a:t>
            </a:r>
            <a:r>
              <a:rPr lang="ko-KR" altLang="en-US" sz="1400" dirty="0"/>
              <a:t>버튼을 클릭하면 </a:t>
            </a:r>
            <a:endParaRPr lang="en-US" altLang="ko-KR" sz="1400" dirty="0"/>
          </a:p>
          <a:p>
            <a:r>
              <a:rPr lang="ko-KR" altLang="en-US" sz="1400" dirty="0"/>
              <a:t>타이머가 멈춘다</a:t>
            </a:r>
            <a:r>
              <a:rPr lang="en-US" altLang="ko-KR" sz="1400" dirty="0"/>
              <a:t>. </a:t>
            </a:r>
          </a:p>
          <a:p>
            <a:r>
              <a:rPr lang="ko-KR" altLang="en-US" sz="1400" dirty="0"/>
              <a:t>버튼은 비활성화된다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286520" y="3778852"/>
            <a:ext cx="21451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타이머는 정상 작동한다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29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633" y="2045835"/>
            <a:ext cx="3039183" cy="173301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692" y="2045835"/>
            <a:ext cx="3039183" cy="173301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2055153" y="1389952"/>
            <a:ext cx="82173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아래 그림과 같이 작동하여 타이머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스레드를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강제 종료시키는 스윙 응용프로그램을 작성해보자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89251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err="1" smtClean="0"/>
              <a:t>멀티태스킹</a:t>
            </a:r>
            <a:r>
              <a:rPr lang="ko-KR" altLang="en-US" dirty="0" smtClean="0"/>
              <a:t> 응용프로그램 사례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2"/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536" y="1637114"/>
            <a:ext cx="8431582" cy="310087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027913" y="5001502"/>
            <a:ext cx="28616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n-US" altLang="ko-KR" sz="1200" dirty="0">
                <a:solidFill>
                  <a:srgbClr val="0070C0"/>
                </a:solidFill>
              </a:rPr>
              <a:t>* 3</a:t>
            </a:r>
            <a:r>
              <a:rPr lang="ko-KR" altLang="en-US" sz="1200" dirty="0">
                <a:solidFill>
                  <a:srgbClr val="0070C0"/>
                </a:solidFill>
              </a:rPr>
              <a:t>개의 태스크 동시 실행</a:t>
            </a:r>
            <a:endParaRPr lang="en-US" altLang="ko-KR" sz="1200" dirty="0">
              <a:solidFill>
                <a:srgbClr val="0070C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55698" y="4977054"/>
            <a:ext cx="28616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n-US" altLang="ko-KR" sz="1200" dirty="0">
                <a:solidFill>
                  <a:srgbClr val="0070C0"/>
                </a:solidFill>
              </a:rPr>
              <a:t>* 3</a:t>
            </a:r>
            <a:r>
              <a:rPr lang="ko-KR" altLang="en-US" sz="1200" dirty="0">
                <a:solidFill>
                  <a:srgbClr val="0070C0"/>
                </a:solidFill>
              </a:rPr>
              <a:t>개의 태스크 동시 실행</a:t>
            </a:r>
            <a:endParaRPr lang="en-US" altLang="ko-KR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6024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3236" y="100007"/>
            <a:ext cx="8153400" cy="68012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5 : </a:t>
            </a:r>
            <a:r>
              <a:rPr lang="ko-KR" altLang="en-US" dirty="0" smtClean="0"/>
              <a:t>정답 코드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847486" y="692696"/>
            <a:ext cx="4641002" cy="6017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b="1" dirty="0"/>
              <a:t>public class </a:t>
            </a:r>
            <a:r>
              <a:rPr lang="en-US" altLang="ko-KR" sz="1100" b="1" dirty="0" err="1"/>
              <a:t>ThreadInterruptEx</a:t>
            </a:r>
            <a:r>
              <a:rPr lang="en-US" altLang="ko-KR" sz="1100" b="1" dirty="0"/>
              <a:t> extends </a:t>
            </a:r>
            <a:r>
              <a:rPr lang="en-US" altLang="ko-KR" sz="1100" b="1" dirty="0" err="1"/>
              <a:t>JFrame</a:t>
            </a:r>
            <a:r>
              <a:rPr lang="en-US" altLang="ko-KR" sz="1100" b="1" dirty="0"/>
              <a:t> </a:t>
            </a:r>
            <a:r>
              <a:rPr lang="en-US" altLang="ko-KR" sz="1100" dirty="0"/>
              <a:t>{</a:t>
            </a:r>
          </a:p>
          <a:p>
            <a:pPr defTabSz="180000"/>
            <a:r>
              <a:rPr lang="en-US" altLang="ko-KR" sz="1100" dirty="0"/>
              <a:t>	private Thread </a:t>
            </a:r>
            <a:r>
              <a:rPr lang="en-US" altLang="ko-KR" sz="1100" dirty="0" err="1"/>
              <a:t>th</a:t>
            </a:r>
            <a:r>
              <a:rPr lang="en-US" altLang="ko-KR" sz="1100" dirty="0"/>
              <a:t>;</a:t>
            </a:r>
          </a:p>
          <a:p>
            <a:pPr defTabSz="180000"/>
            <a:r>
              <a:rPr lang="en-US" altLang="ko-KR" sz="1100" dirty="0"/>
              <a:t>	public </a:t>
            </a:r>
            <a:r>
              <a:rPr lang="en-US" altLang="ko-KR" sz="1100" dirty="0" err="1"/>
              <a:t>ThreadInterruptEx</a:t>
            </a:r>
            <a:r>
              <a:rPr lang="en-US" altLang="ko-KR" sz="1100" dirty="0"/>
              <a:t>() {</a:t>
            </a:r>
          </a:p>
          <a:p>
            <a:pPr defTabSz="180000"/>
            <a:r>
              <a:rPr lang="en-US" altLang="ko-KR" sz="1100" dirty="0"/>
              <a:t>		</a:t>
            </a:r>
            <a:r>
              <a:rPr lang="en-US" altLang="ko-KR" sz="1100" dirty="0" err="1"/>
              <a:t>setTitle</a:t>
            </a:r>
            <a:r>
              <a:rPr lang="en-US" altLang="ko-KR" sz="1100" dirty="0"/>
              <a:t>(" </a:t>
            </a:r>
            <a:r>
              <a:rPr lang="en-US" altLang="ko-KR" sz="1100" dirty="0" err="1"/>
              <a:t>hreadInterruptEx</a:t>
            </a:r>
            <a:r>
              <a:rPr lang="en-US" altLang="ko-KR" sz="1100" dirty="0"/>
              <a:t> </a:t>
            </a:r>
            <a:r>
              <a:rPr lang="ko-KR" altLang="en-US" sz="1100" dirty="0"/>
              <a:t>예제</a:t>
            </a:r>
            <a:r>
              <a:rPr lang="en-US" altLang="ko-KR" sz="1100" dirty="0"/>
              <a:t>");</a:t>
            </a:r>
          </a:p>
          <a:p>
            <a:pPr defTabSz="180000"/>
            <a:r>
              <a:rPr lang="en-US" altLang="ko-KR" sz="1100" dirty="0"/>
              <a:t>		</a:t>
            </a:r>
            <a:r>
              <a:rPr lang="en-US" altLang="ko-KR" sz="1100" dirty="0" err="1"/>
              <a:t>setDefaultCloseOperation</a:t>
            </a:r>
            <a:r>
              <a:rPr lang="en-US" altLang="ko-KR" sz="1100" dirty="0"/>
              <a:t>(</a:t>
            </a:r>
            <a:r>
              <a:rPr lang="en-US" altLang="ko-KR" sz="1100" dirty="0" err="1"/>
              <a:t>JFrame.EXIT_ON_CLOSE</a:t>
            </a:r>
            <a:r>
              <a:rPr lang="en-US" altLang="ko-KR" sz="1100" dirty="0"/>
              <a:t>);</a:t>
            </a:r>
          </a:p>
          <a:p>
            <a:pPr defTabSz="180000"/>
            <a:r>
              <a:rPr lang="en-US" altLang="ko-KR" sz="1100" dirty="0"/>
              <a:t>		Container c = </a:t>
            </a:r>
            <a:r>
              <a:rPr lang="en-US" altLang="ko-KR" sz="1100" dirty="0" err="1"/>
              <a:t>getContentPane</a:t>
            </a:r>
            <a:r>
              <a:rPr lang="en-US" altLang="ko-KR" sz="1100" dirty="0"/>
              <a:t>();</a:t>
            </a:r>
          </a:p>
          <a:p>
            <a:pPr defTabSz="180000"/>
            <a:r>
              <a:rPr lang="en-US" altLang="ko-KR" sz="1100" dirty="0"/>
              <a:t>		</a:t>
            </a:r>
            <a:r>
              <a:rPr lang="en-US" altLang="ko-KR" sz="1100" dirty="0" err="1"/>
              <a:t>c.setLayout</a:t>
            </a:r>
            <a:r>
              <a:rPr lang="en-US" altLang="ko-KR" sz="1100" dirty="0"/>
              <a:t>(new </a:t>
            </a:r>
            <a:r>
              <a:rPr lang="en-US" altLang="ko-KR" sz="1100" dirty="0" err="1"/>
              <a:t>FlowLayout</a:t>
            </a:r>
            <a:r>
              <a:rPr lang="en-US" altLang="ko-KR" sz="1100" dirty="0"/>
              <a:t>());</a:t>
            </a:r>
          </a:p>
          <a:p>
            <a:pPr defTabSz="180000"/>
            <a:endParaRPr lang="en-US" altLang="ko-KR" sz="1100" dirty="0"/>
          </a:p>
          <a:p>
            <a:pPr defTabSz="180000"/>
            <a:r>
              <a:rPr lang="en-US" altLang="ko-KR" sz="1100" dirty="0"/>
              <a:t>		</a:t>
            </a:r>
            <a:r>
              <a:rPr lang="en-US" altLang="ko-KR" sz="1100" b="1" dirty="0" err="1"/>
              <a:t>JLabel</a:t>
            </a:r>
            <a:r>
              <a:rPr lang="en-US" altLang="ko-KR" sz="1100" b="1" dirty="0"/>
              <a:t> </a:t>
            </a:r>
            <a:r>
              <a:rPr lang="en-US" altLang="ko-KR" sz="1100" b="1" dirty="0" err="1"/>
              <a:t>timerLabel</a:t>
            </a:r>
            <a:r>
              <a:rPr lang="en-US" altLang="ko-KR" sz="1100" b="1" dirty="0"/>
              <a:t> = new </a:t>
            </a:r>
            <a:r>
              <a:rPr lang="en-US" altLang="ko-KR" sz="1100" b="1" dirty="0" err="1"/>
              <a:t>JLabel</a:t>
            </a:r>
            <a:r>
              <a:rPr lang="en-US" altLang="ko-KR" sz="1100" b="1" dirty="0"/>
              <a:t>();</a:t>
            </a:r>
          </a:p>
          <a:p>
            <a:pPr defTabSz="180000"/>
            <a:r>
              <a:rPr lang="en-US" altLang="ko-KR" sz="1100" dirty="0"/>
              <a:t>		</a:t>
            </a:r>
            <a:r>
              <a:rPr lang="en-US" altLang="ko-KR" sz="1100" dirty="0" err="1"/>
              <a:t>timerLabel.setFont</a:t>
            </a:r>
            <a:r>
              <a:rPr lang="en-US" altLang="ko-KR" sz="1100" dirty="0"/>
              <a:t>(new Font("Gothic", </a:t>
            </a:r>
            <a:r>
              <a:rPr lang="en-US" altLang="ko-KR" sz="1100" dirty="0" err="1"/>
              <a:t>Font.ITALIC</a:t>
            </a:r>
            <a:r>
              <a:rPr lang="en-US" altLang="ko-KR" sz="1100" dirty="0"/>
              <a:t>, 80));</a:t>
            </a:r>
          </a:p>
          <a:p>
            <a:pPr defTabSz="180000"/>
            <a:endParaRPr lang="en-US" altLang="ko-KR" sz="1100" dirty="0"/>
          </a:p>
          <a:p>
            <a:pPr defTabSz="180000"/>
            <a:r>
              <a:rPr lang="en-US" altLang="ko-KR" sz="1100" dirty="0"/>
              <a:t>		</a:t>
            </a:r>
            <a:r>
              <a:rPr lang="en-US" altLang="ko-KR" sz="1100" b="1" dirty="0" err="1"/>
              <a:t>TimerRunnable</a:t>
            </a:r>
            <a:r>
              <a:rPr lang="en-US" altLang="ko-KR" sz="1100" b="1" dirty="0"/>
              <a:t> </a:t>
            </a:r>
            <a:r>
              <a:rPr lang="en-US" altLang="ko-KR" sz="1100" b="1" dirty="0" err="1"/>
              <a:t>runnable</a:t>
            </a:r>
            <a:r>
              <a:rPr lang="en-US" altLang="ko-KR" sz="1100" b="1" dirty="0"/>
              <a:t> = new </a:t>
            </a:r>
            <a:r>
              <a:rPr lang="en-US" altLang="ko-KR" sz="1100" b="1" dirty="0" err="1"/>
              <a:t>TimerRunnable</a:t>
            </a:r>
            <a:r>
              <a:rPr lang="en-US" altLang="ko-KR" sz="1100" b="1" dirty="0"/>
              <a:t>(</a:t>
            </a:r>
            <a:r>
              <a:rPr lang="en-US" altLang="ko-KR" sz="1100" b="1" dirty="0" err="1"/>
              <a:t>timerLabel</a:t>
            </a:r>
            <a:r>
              <a:rPr lang="en-US" altLang="ko-KR" sz="1100" b="1" dirty="0"/>
              <a:t>);</a:t>
            </a:r>
          </a:p>
          <a:p>
            <a:pPr defTabSz="180000"/>
            <a:r>
              <a:rPr lang="en-US" altLang="ko-KR" sz="1100" b="1" dirty="0"/>
              <a:t>		</a:t>
            </a:r>
            <a:r>
              <a:rPr lang="en-US" altLang="ko-KR" sz="1100" b="1" dirty="0" err="1"/>
              <a:t>th</a:t>
            </a:r>
            <a:r>
              <a:rPr lang="en-US" altLang="ko-KR" sz="1100" b="1" dirty="0"/>
              <a:t> = new Thread(</a:t>
            </a:r>
            <a:r>
              <a:rPr lang="en-US" altLang="ko-KR" sz="1100" b="1" dirty="0" err="1"/>
              <a:t>runnable</a:t>
            </a:r>
            <a:r>
              <a:rPr lang="en-US" altLang="ko-KR" sz="1100" b="1" dirty="0"/>
              <a:t>); // </a:t>
            </a:r>
            <a:r>
              <a:rPr lang="ko-KR" altLang="en-US" sz="1100" b="1" dirty="0" err="1"/>
              <a:t>스레드</a:t>
            </a:r>
            <a:r>
              <a:rPr lang="ko-KR" altLang="en-US" sz="1100" b="1" dirty="0"/>
              <a:t> 생성</a:t>
            </a:r>
          </a:p>
          <a:p>
            <a:pPr defTabSz="180000"/>
            <a:r>
              <a:rPr lang="en-US" altLang="ko-KR" sz="1100" dirty="0"/>
              <a:t>		</a:t>
            </a:r>
            <a:r>
              <a:rPr lang="en-US" altLang="ko-KR" sz="1100" dirty="0" err="1"/>
              <a:t>c.add</a:t>
            </a:r>
            <a:r>
              <a:rPr lang="en-US" altLang="ko-KR" sz="1100" dirty="0"/>
              <a:t>(</a:t>
            </a:r>
            <a:r>
              <a:rPr lang="en-US" altLang="ko-KR" sz="1100" dirty="0" err="1"/>
              <a:t>timerLabel</a:t>
            </a:r>
            <a:r>
              <a:rPr lang="en-US" altLang="ko-KR" sz="1100" dirty="0"/>
              <a:t>);</a:t>
            </a:r>
          </a:p>
          <a:p>
            <a:pPr defTabSz="180000"/>
            <a:endParaRPr lang="en-US" altLang="ko-KR" sz="1100" dirty="0"/>
          </a:p>
          <a:p>
            <a:pPr defTabSz="180000"/>
            <a:r>
              <a:rPr lang="en-US" altLang="ko-KR" sz="1100" dirty="0"/>
              <a:t>		// </a:t>
            </a:r>
            <a:r>
              <a:rPr lang="ko-KR" altLang="en-US" sz="1100" dirty="0"/>
              <a:t>버튼을 생성하고 </a:t>
            </a:r>
            <a:r>
              <a:rPr lang="en-US" altLang="ko-KR" sz="1100" dirty="0"/>
              <a:t>Action </a:t>
            </a:r>
            <a:r>
              <a:rPr lang="ko-KR" altLang="en-US" sz="1100" dirty="0" err="1"/>
              <a:t>리스너</a:t>
            </a:r>
            <a:r>
              <a:rPr lang="ko-KR" altLang="en-US" sz="1100" dirty="0"/>
              <a:t> 등록</a:t>
            </a:r>
          </a:p>
          <a:p>
            <a:pPr defTabSz="180000"/>
            <a:r>
              <a:rPr lang="en-US" altLang="ko-KR" sz="1100" dirty="0"/>
              <a:t>		</a:t>
            </a:r>
            <a:r>
              <a:rPr lang="en-US" altLang="ko-KR" sz="1100" dirty="0" err="1"/>
              <a:t>JButton</a:t>
            </a:r>
            <a:r>
              <a:rPr lang="en-US" altLang="ko-KR" sz="1100" dirty="0"/>
              <a:t> </a:t>
            </a:r>
            <a:r>
              <a:rPr lang="en-US" altLang="ko-KR" sz="1100" dirty="0" err="1"/>
              <a:t>btn</a:t>
            </a:r>
            <a:r>
              <a:rPr lang="en-US" altLang="ko-KR" sz="1100" dirty="0"/>
              <a:t> =new </a:t>
            </a:r>
            <a:r>
              <a:rPr lang="en-US" altLang="ko-KR" sz="1100" dirty="0" err="1"/>
              <a:t>JButton</a:t>
            </a:r>
            <a:r>
              <a:rPr lang="en-US" altLang="ko-KR" sz="1100" dirty="0"/>
              <a:t>("kill Timer");</a:t>
            </a:r>
          </a:p>
          <a:p>
            <a:pPr defTabSz="180000"/>
            <a:r>
              <a:rPr lang="en-US" altLang="ko-KR" sz="1100" dirty="0"/>
              <a:t>		</a:t>
            </a:r>
            <a:r>
              <a:rPr lang="en-US" altLang="ko-KR" sz="1100" b="1" dirty="0" err="1"/>
              <a:t>btn.addActionListener</a:t>
            </a:r>
            <a:r>
              <a:rPr lang="en-US" altLang="ko-KR" sz="1100" b="1" dirty="0"/>
              <a:t>(new </a:t>
            </a:r>
            <a:r>
              <a:rPr lang="en-US" altLang="ko-KR" sz="1100" b="1" dirty="0" err="1"/>
              <a:t>ActionListener</a:t>
            </a:r>
            <a:r>
              <a:rPr lang="en-US" altLang="ko-KR" sz="1100" b="1" dirty="0"/>
              <a:t>() {</a:t>
            </a:r>
          </a:p>
          <a:p>
            <a:pPr defTabSz="180000"/>
            <a:r>
              <a:rPr lang="en-US" altLang="ko-KR" sz="1100" dirty="0"/>
              <a:t>			@Override</a:t>
            </a:r>
            <a:endParaRPr lang="en-US" altLang="ko-KR" sz="1100" b="1" dirty="0"/>
          </a:p>
          <a:p>
            <a:pPr defTabSz="180000"/>
            <a:r>
              <a:rPr lang="en-US" altLang="ko-KR" sz="1100" b="1" dirty="0"/>
              <a:t>			public void </a:t>
            </a:r>
            <a:r>
              <a:rPr lang="en-US" altLang="ko-KR" sz="1100" b="1" dirty="0" err="1"/>
              <a:t>actionPerformed</a:t>
            </a:r>
            <a:r>
              <a:rPr lang="en-US" altLang="ko-KR" sz="1100" b="1" dirty="0"/>
              <a:t>(</a:t>
            </a:r>
            <a:r>
              <a:rPr lang="en-US" altLang="ko-KR" sz="1100" b="1" dirty="0" err="1"/>
              <a:t>ActionEvent</a:t>
            </a:r>
            <a:r>
              <a:rPr lang="en-US" altLang="ko-KR" sz="1100" b="1" dirty="0"/>
              <a:t> e) {</a:t>
            </a:r>
          </a:p>
          <a:p>
            <a:pPr defTabSz="180000"/>
            <a:r>
              <a:rPr lang="en-US" altLang="ko-KR" sz="1100" b="1" dirty="0"/>
              <a:t>				</a:t>
            </a:r>
            <a:r>
              <a:rPr lang="en-US" altLang="ko-KR" sz="1100" b="1" dirty="0" err="1"/>
              <a:t>th.interrupt</a:t>
            </a:r>
            <a:r>
              <a:rPr lang="en-US" altLang="ko-KR" sz="1100" b="1" dirty="0"/>
              <a:t>(); // </a:t>
            </a:r>
            <a:r>
              <a:rPr lang="ko-KR" altLang="en-US" sz="1100" b="1" dirty="0"/>
              <a:t>타이머 </a:t>
            </a:r>
            <a:r>
              <a:rPr lang="ko-KR" altLang="en-US" sz="1100" b="1" dirty="0" err="1"/>
              <a:t>스레드</a:t>
            </a:r>
            <a:r>
              <a:rPr lang="ko-KR" altLang="en-US" sz="1100" b="1" dirty="0"/>
              <a:t> 강제 종료</a:t>
            </a:r>
          </a:p>
          <a:p>
            <a:pPr defTabSz="180000"/>
            <a:r>
              <a:rPr lang="en-US" altLang="ko-KR" sz="1100" dirty="0"/>
              <a:t>				</a:t>
            </a:r>
            <a:r>
              <a:rPr lang="en-US" altLang="ko-KR" sz="1100" dirty="0" err="1"/>
              <a:t>JButton</a:t>
            </a:r>
            <a:r>
              <a:rPr lang="en-US" altLang="ko-KR" sz="1100" dirty="0"/>
              <a:t> </a:t>
            </a:r>
            <a:r>
              <a:rPr lang="en-US" altLang="ko-KR" sz="1100" dirty="0" err="1"/>
              <a:t>btn</a:t>
            </a:r>
            <a:r>
              <a:rPr lang="en-US" altLang="ko-KR" sz="1100" dirty="0"/>
              <a:t> = (</a:t>
            </a:r>
            <a:r>
              <a:rPr lang="en-US" altLang="ko-KR" sz="1100" dirty="0" err="1"/>
              <a:t>JButton</a:t>
            </a:r>
            <a:r>
              <a:rPr lang="en-US" altLang="ko-KR" sz="1100" dirty="0"/>
              <a:t>)</a:t>
            </a:r>
            <a:r>
              <a:rPr lang="en-US" altLang="ko-KR" sz="1100" dirty="0" err="1"/>
              <a:t>e.getSource</a:t>
            </a:r>
            <a:r>
              <a:rPr lang="en-US" altLang="ko-KR" sz="1100" dirty="0"/>
              <a:t>();</a:t>
            </a:r>
          </a:p>
          <a:p>
            <a:pPr defTabSz="180000"/>
            <a:r>
              <a:rPr lang="en-US" altLang="ko-KR" sz="1100" b="1" dirty="0"/>
              <a:t>				</a:t>
            </a:r>
            <a:r>
              <a:rPr lang="en-US" altLang="ko-KR" sz="1100" b="1" dirty="0" err="1"/>
              <a:t>btn.setEnabled</a:t>
            </a:r>
            <a:r>
              <a:rPr lang="en-US" altLang="ko-KR" sz="1100" b="1" dirty="0"/>
              <a:t>(false); // </a:t>
            </a:r>
            <a:r>
              <a:rPr lang="ko-KR" altLang="en-US" sz="1100" b="1" dirty="0"/>
              <a:t>버튼 비활성화</a:t>
            </a:r>
          </a:p>
          <a:p>
            <a:pPr defTabSz="180000"/>
            <a:r>
              <a:rPr lang="en-US" altLang="ko-KR" sz="1100" b="1" dirty="0"/>
              <a:t>			}</a:t>
            </a:r>
          </a:p>
          <a:p>
            <a:pPr defTabSz="180000"/>
            <a:r>
              <a:rPr lang="en-US" altLang="ko-KR" sz="1100" b="1" dirty="0"/>
              <a:t>		});</a:t>
            </a:r>
          </a:p>
          <a:p>
            <a:pPr defTabSz="180000"/>
            <a:r>
              <a:rPr lang="en-US" altLang="ko-KR" sz="1100" dirty="0"/>
              <a:t>		</a:t>
            </a:r>
            <a:r>
              <a:rPr lang="en-US" altLang="ko-KR" sz="1100" dirty="0" err="1"/>
              <a:t>c.add</a:t>
            </a:r>
            <a:r>
              <a:rPr lang="en-US" altLang="ko-KR" sz="1100" dirty="0"/>
              <a:t>(</a:t>
            </a:r>
            <a:r>
              <a:rPr lang="en-US" altLang="ko-KR" sz="1100" dirty="0" err="1"/>
              <a:t>btn</a:t>
            </a:r>
            <a:r>
              <a:rPr lang="en-US" altLang="ko-KR" sz="1100" dirty="0"/>
              <a:t>);</a:t>
            </a:r>
          </a:p>
          <a:p>
            <a:pPr defTabSz="180000"/>
            <a:r>
              <a:rPr lang="en-US" altLang="ko-KR" sz="1100" dirty="0"/>
              <a:t>		</a:t>
            </a:r>
            <a:r>
              <a:rPr lang="en-US" altLang="ko-KR" sz="1100" dirty="0" err="1"/>
              <a:t>setSize</a:t>
            </a:r>
            <a:r>
              <a:rPr lang="en-US" altLang="ko-KR" sz="1100" dirty="0"/>
              <a:t>(300,170);</a:t>
            </a:r>
          </a:p>
          <a:p>
            <a:pPr defTabSz="180000"/>
            <a:r>
              <a:rPr lang="en-US" altLang="ko-KR" sz="1100" dirty="0"/>
              <a:t>		</a:t>
            </a:r>
            <a:r>
              <a:rPr lang="en-US" altLang="ko-KR" sz="1100" dirty="0" err="1"/>
              <a:t>setVisible</a:t>
            </a:r>
            <a:r>
              <a:rPr lang="en-US" altLang="ko-KR" sz="1100" dirty="0"/>
              <a:t>(true);</a:t>
            </a:r>
          </a:p>
          <a:p>
            <a:pPr defTabSz="180000"/>
            <a:r>
              <a:rPr lang="en-US" altLang="ko-KR" sz="1100" dirty="0"/>
              <a:t>		</a:t>
            </a:r>
          </a:p>
          <a:p>
            <a:pPr defTabSz="180000"/>
            <a:r>
              <a:rPr lang="en-US" altLang="ko-KR" sz="1100" dirty="0"/>
              <a:t>		</a:t>
            </a:r>
            <a:r>
              <a:rPr lang="en-US" altLang="ko-KR" sz="1100" b="1" dirty="0" err="1"/>
              <a:t>th.start</a:t>
            </a:r>
            <a:r>
              <a:rPr lang="en-US" altLang="ko-KR" sz="1100" b="1" dirty="0"/>
              <a:t>(); // </a:t>
            </a:r>
            <a:r>
              <a:rPr lang="ko-KR" altLang="en-US" sz="1100" b="1" dirty="0" err="1"/>
              <a:t>스레드</a:t>
            </a:r>
            <a:r>
              <a:rPr lang="ko-KR" altLang="en-US" sz="1100" b="1" dirty="0"/>
              <a:t> 동작시킴</a:t>
            </a:r>
          </a:p>
          <a:p>
            <a:pPr defTabSz="180000"/>
            <a:r>
              <a:rPr lang="en-US" altLang="ko-KR" sz="1100" dirty="0"/>
              <a:t>	}</a:t>
            </a:r>
          </a:p>
          <a:p>
            <a:pPr defTabSz="180000"/>
            <a:r>
              <a:rPr lang="en-US" altLang="ko-KR" sz="1100" dirty="0"/>
              <a:t>	public static void main(String[] </a:t>
            </a:r>
            <a:r>
              <a:rPr lang="en-US" altLang="ko-KR" sz="1100" dirty="0" err="1"/>
              <a:t>args</a:t>
            </a:r>
            <a:r>
              <a:rPr lang="en-US" altLang="ko-KR" sz="1100" dirty="0"/>
              <a:t>) {</a:t>
            </a:r>
          </a:p>
          <a:p>
            <a:pPr defTabSz="180000"/>
            <a:r>
              <a:rPr lang="en-US" altLang="ko-KR" sz="1100" dirty="0"/>
              <a:t>		new </a:t>
            </a:r>
            <a:r>
              <a:rPr lang="en-US" altLang="ko-KR" sz="1100" dirty="0" err="1"/>
              <a:t>ThreadInterruptEx</a:t>
            </a:r>
            <a:r>
              <a:rPr lang="en-US" altLang="ko-KR" sz="1100" dirty="0"/>
              <a:t>();</a:t>
            </a:r>
          </a:p>
          <a:p>
            <a:pPr defTabSz="180000"/>
            <a:r>
              <a:rPr lang="en-US" altLang="ko-KR" sz="1100" dirty="0"/>
              <a:t>	} </a:t>
            </a:r>
          </a:p>
          <a:p>
            <a:pPr defTabSz="180000"/>
            <a:r>
              <a:rPr lang="en-US" altLang="ko-KR" sz="1100" dirty="0"/>
              <a:t>}</a:t>
            </a:r>
            <a:endParaRPr lang="ko-KR" altLang="en-US" sz="1100" dirty="0"/>
          </a:p>
        </p:txBody>
      </p:sp>
      <p:sp>
        <p:nvSpPr>
          <p:cNvPr id="5" name="직사각형 4"/>
          <p:cNvSpPr/>
          <p:nvPr/>
        </p:nvSpPr>
        <p:spPr>
          <a:xfrm>
            <a:off x="1775520" y="1428736"/>
            <a:ext cx="3744416" cy="44935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dirty="0"/>
              <a:t>import java.awt.*;</a:t>
            </a:r>
          </a:p>
          <a:p>
            <a:pPr defTabSz="180000"/>
            <a:r>
              <a:rPr lang="en-US" altLang="ko-KR" sz="1100" dirty="0"/>
              <a:t>import </a:t>
            </a:r>
            <a:r>
              <a:rPr lang="en-US" altLang="ko-KR" sz="1100" dirty="0" err="1"/>
              <a:t>java.awt.event</a:t>
            </a:r>
            <a:r>
              <a:rPr lang="en-US" altLang="ko-KR" sz="1100" dirty="0"/>
              <a:t>.*;</a:t>
            </a:r>
          </a:p>
          <a:p>
            <a:pPr defTabSz="180000"/>
            <a:r>
              <a:rPr lang="en-US" altLang="ko-KR" sz="1100" dirty="0"/>
              <a:t>import </a:t>
            </a:r>
            <a:r>
              <a:rPr lang="en-US" altLang="ko-KR" sz="1100" dirty="0" err="1"/>
              <a:t>javax.swing</a:t>
            </a:r>
            <a:r>
              <a:rPr lang="en-US" altLang="ko-KR" sz="1100" dirty="0"/>
              <a:t>.*;</a:t>
            </a:r>
          </a:p>
          <a:p>
            <a:pPr defTabSz="180000"/>
            <a:endParaRPr lang="en-US" altLang="ko-KR" sz="1100" dirty="0"/>
          </a:p>
          <a:p>
            <a:pPr defTabSz="180000"/>
            <a:r>
              <a:rPr lang="en-US" altLang="ko-KR" sz="1100" b="1" dirty="0"/>
              <a:t>class </a:t>
            </a:r>
            <a:r>
              <a:rPr lang="en-US" altLang="ko-KR" sz="1100" b="1" dirty="0" err="1"/>
              <a:t>TimerRunnable</a:t>
            </a:r>
            <a:r>
              <a:rPr lang="en-US" altLang="ko-KR" sz="1100" b="1" dirty="0"/>
              <a:t> implements </a:t>
            </a:r>
            <a:r>
              <a:rPr lang="en-US" altLang="ko-KR" sz="1100" b="1" dirty="0" err="1"/>
              <a:t>Runnable</a:t>
            </a:r>
            <a:r>
              <a:rPr lang="en-US" altLang="ko-KR" sz="1100" b="1" dirty="0"/>
              <a:t> {</a:t>
            </a:r>
          </a:p>
          <a:p>
            <a:pPr defTabSz="180000"/>
            <a:r>
              <a:rPr lang="en-US" altLang="ko-KR" sz="1100" dirty="0"/>
              <a:t>	private </a:t>
            </a:r>
            <a:r>
              <a:rPr lang="en-US" altLang="ko-KR" sz="1100" dirty="0" err="1"/>
              <a:t>JLabel</a:t>
            </a:r>
            <a:r>
              <a:rPr lang="en-US" altLang="ko-KR" sz="1100" dirty="0"/>
              <a:t> </a:t>
            </a:r>
            <a:r>
              <a:rPr lang="en-US" altLang="ko-KR" sz="1100" dirty="0" err="1"/>
              <a:t>timerLabel</a:t>
            </a:r>
            <a:r>
              <a:rPr lang="en-US" altLang="ko-KR" sz="1100" dirty="0"/>
              <a:t>; </a:t>
            </a:r>
            <a:endParaRPr lang="ko-KR" altLang="en-US" sz="1100" dirty="0"/>
          </a:p>
          <a:p>
            <a:pPr defTabSz="180000"/>
            <a:r>
              <a:rPr lang="en-US" altLang="ko-KR" sz="1100" dirty="0"/>
              <a:t>	</a:t>
            </a:r>
          </a:p>
          <a:p>
            <a:pPr defTabSz="180000"/>
            <a:r>
              <a:rPr lang="en-US" altLang="ko-KR" sz="1100" dirty="0"/>
              <a:t>	public </a:t>
            </a:r>
            <a:r>
              <a:rPr lang="en-US" altLang="ko-KR" sz="1100" dirty="0" err="1"/>
              <a:t>TimerRunnable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JLabel</a:t>
            </a:r>
            <a:r>
              <a:rPr lang="en-US" altLang="ko-KR" sz="1100" dirty="0"/>
              <a:t> </a:t>
            </a:r>
            <a:r>
              <a:rPr lang="en-US" altLang="ko-KR" sz="1100" dirty="0" err="1"/>
              <a:t>timerLabel</a:t>
            </a:r>
            <a:r>
              <a:rPr lang="en-US" altLang="ko-KR" sz="1100" dirty="0"/>
              <a:t>) {</a:t>
            </a:r>
          </a:p>
          <a:p>
            <a:pPr defTabSz="180000"/>
            <a:r>
              <a:rPr lang="en-US" altLang="ko-KR" sz="1100" dirty="0"/>
              <a:t>		</a:t>
            </a:r>
            <a:r>
              <a:rPr lang="en-US" altLang="ko-KR" sz="1100" dirty="0" err="1"/>
              <a:t>this.timerLabel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timerLabel</a:t>
            </a:r>
            <a:r>
              <a:rPr lang="en-US" altLang="ko-KR" sz="1100" dirty="0"/>
              <a:t>;</a:t>
            </a:r>
          </a:p>
          <a:p>
            <a:pPr defTabSz="180000"/>
            <a:r>
              <a:rPr lang="en-US" altLang="ko-KR" sz="1100" dirty="0"/>
              <a:t>	}</a:t>
            </a:r>
          </a:p>
          <a:p>
            <a:pPr defTabSz="180000"/>
            <a:endParaRPr lang="en-US" altLang="ko-KR" sz="1100" dirty="0"/>
          </a:p>
          <a:p>
            <a:pPr defTabSz="180000"/>
            <a:r>
              <a:rPr lang="en-US" altLang="ko-KR" sz="1100" dirty="0"/>
              <a:t>	@Override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b="1" dirty="0"/>
              <a:t>public void run() {</a:t>
            </a:r>
          </a:p>
          <a:p>
            <a:pPr defTabSz="180000"/>
            <a:r>
              <a:rPr lang="en-US" altLang="ko-KR" sz="1100" dirty="0"/>
              <a:t>		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n=0; </a:t>
            </a:r>
            <a:endParaRPr lang="ko-KR" altLang="en-US" sz="1100" dirty="0"/>
          </a:p>
          <a:p>
            <a:pPr defTabSz="180000"/>
            <a:r>
              <a:rPr lang="en-US" altLang="ko-KR" sz="1100" dirty="0"/>
              <a:t>		while(true) { </a:t>
            </a:r>
            <a:endParaRPr lang="ko-KR" altLang="en-US" sz="1100" dirty="0"/>
          </a:p>
          <a:p>
            <a:pPr defTabSz="180000"/>
            <a:r>
              <a:rPr lang="en-US" altLang="ko-KR" sz="1100" dirty="0"/>
              <a:t>			</a:t>
            </a:r>
            <a:r>
              <a:rPr lang="en-US" altLang="ko-KR" sz="1100" dirty="0" err="1"/>
              <a:t>timerLabel.setText</a:t>
            </a:r>
            <a:r>
              <a:rPr lang="en-US" altLang="ko-KR" sz="1100" dirty="0"/>
              <a:t>(</a:t>
            </a:r>
            <a:r>
              <a:rPr lang="en-US" altLang="ko-KR" sz="1100" dirty="0" err="1"/>
              <a:t>Integer.toString</a:t>
            </a:r>
            <a:r>
              <a:rPr lang="en-US" altLang="ko-KR" sz="1100" dirty="0"/>
              <a:t>(n)); </a:t>
            </a:r>
            <a:endParaRPr lang="ko-KR" altLang="en-US" sz="1100" dirty="0"/>
          </a:p>
          <a:p>
            <a:pPr defTabSz="180000"/>
            <a:r>
              <a:rPr lang="en-US" altLang="ko-KR" sz="1100" dirty="0"/>
              <a:t>			n++; </a:t>
            </a:r>
            <a:endParaRPr lang="ko-KR" altLang="en-US" sz="1100" dirty="0"/>
          </a:p>
          <a:p>
            <a:pPr defTabSz="180000"/>
            <a:r>
              <a:rPr lang="en-US" altLang="ko-KR" sz="1100" dirty="0"/>
              <a:t>			try {</a:t>
            </a:r>
          </a:p>
          <a:p>
            <a:pPr defTabSz="180000"/>
            <a:r>
              <a:rPr lang="en-US" altLang="ko-KR" sz="1100" dirty="0"/>
              <a:t>				</a:t>
            </a:r>
            <a:r>
              <a:rPr lang="en-US" altLang="ko-KR" sz="1100" dirty="0" err="1"/>
              <a:t>Thread.sleep</a:t>
            </a:r>
            <a:r>
              <a:rPr lang="en-US" altLang="ko-KR" sz="1100" dirty="0"/>
              <a:t>(1000); // 1</a:t>
            </a:r>
            <a:r>
              <a:rPr lang="ko-KR" altLang="en-US" sz="1100" dirty="0"/>
              <a:t>초 동안 잠을 잔다</a:t>
            </a:r>
            <a:r>
              <a:rPr lang="en-US" altLang="ko-KR" sz="1100" dirty="0"/>
              <a:t>.</a:t>
            </a:r>
          </a:p>
          <a:p>
            <a:pPr defTabSz="180000"/>
            <a:r>
              <a:rPr lang="en-US" altLang="ko-KR" sz="1100" dirty="0"/>
              <a:t>			}</a:t>
            </a:r>
          </a:p>
          <a:p>
            <a:pPr defTabSz="180000"/>
            <a:r>
              <a:rPr lang="en-US" altLang="ko-KR" sz="1100" dirty="0"/>
              <a:t>			</a:t>
            </a:r>
            <a:r>
              <a:rPr lang="en-US" altLang="ko-KR" sz="1100" b="1" dirty="0"/>
              <a:t>catch(</a:t>
            </a:r>
            <a:r>
              <a:rPr lang="en-US" altLang="ko-KR" sz="1100" b="1" dirty="0" err="1"/>
              <a:t>InterruptedException</a:t>
            </a:r>
            <a:r>
              <a:rPr lang="en-US" altLang="ko-KR" sz="1100" b="1" dirty="0"/>
              <a:t> e) {</a:t>
            </a:r>
          </a:p>
          <a:p>
            <a:pPr defTabSz="180000"/>
            <a:r>
              <a:rPr lang="en-US" altLang="ko-KR" sz="1100" b="1" dirty="0"/>
              <a:t>				return; // </a:t>
            </a:r>
            <a:r>
              <a:rPr lang="ko-KR" altLang="en-US" sz="1100" b="1" dirty="0"/>
              <a:t>예외가 발생하면 </a:t>
            </a:r>
            <a:r>
              <a:rPr lang="ko-KR" altLang="en-US" sz="1100" b="1" dirty="0" err="1"/>
              <a:t>스레드</a:t>
            </a:r>
            <a:r>
              <a:rPr lang="ko-KR" altLang="en-US" sz="1100" b="1" dirty="0"/>
              <a:t> 종료</a:t>
            </a:r>
          </a:p>
          <a:p>
            <a:pPr defTabSz="180000"/>
            <a:r>
              <a:rPr lang="en-US" altLang="ko-KR" sz="1100" b="1" dirty="0"/>
              <a:t>			}</a:t>
            </a:r>
          </a:p>
          <a:p>
            <a:pPr defTabSz="180000"/>
            <a:r>
              <a:rPr lang="en-US" altLang="ko-KR" sz="1100" dirty="0"/>
              <a:t>		}</a:t>
            </a:r>
          </a:p>
          <a:p>
            <a:pPr defTabSz="180000"/>
            <a:r>
              <a:rPr lang="en-US" altLang="ko-KR" sz="1100" dirty="0"/>
              <a:t>	}</a:t>
            </a:r>
          </a:p>
          <a:p>
            <a:pPr defTabSz="180000"/>
            <a:r>
              <a:rPr lang="en-US" altLang="ko-KR" sz="1100" dirty="0"/>
              <a:t>}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5735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7789" y="15205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flag</a:t>
            </a:r>
            <a:r>
              <a:rPr lang="ko-KR" altLang="en-US" dirty="0" smtClean="0"/>
              <a:t>를 이용한 종료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2136648" y="1340768"/>
            <a:ext cx="3467998" cy="5040560"/>
          </a:xfrm>
        </p:spPr>
        <p:txBody>
          <a:bodyPr>
            <a:normAutofit/>
          </a:bodyPr>
          <a:lstStyle/>
          <a:p>
            <a:r>
              <a:rPr lang="ko-KR" altLang="en-US" sz="1800" dirty="0" err="1"/>
              <a:t>스레드</a:t>
            </a:r>
            <a:r>
              <a:rPr lang="ko-KR" altLang="en-US" sz="1800" dirty="0"/>
              <a:t> </a:t>
            </a:r>
            <a:r>
              <a:rPr lang="en-US" altLang="ko-KR" sz="1800" dirty="0"/>
              <a:t>A</a:t>
            </a:r>
            <a:r>
              <a:rPr lang="ko-KR" altLang="en-US" sz="1800" dirty="0"/>
              <a:t>가 </a:t>
            </a:r>
            <a:r>
              <a:rPr lang="ko-KR" altLang="en-US" sz="1800" dirty="0" err="1"/>
              <a:t>스레드</a:t>
            </a:r>
            <a:r>
              <a:rPr lang="ko-KR" altLang="en-US" sz="1800" dirty="0"/>
              <a:t> </a:t>
            </a:r>
            <a:r>
              <a:rPr lang="en-US" altLang="ko-KR" sz="1800" dirty="0"/>
              <a:t>B</a:t>
            </a:r>
            <a:r>
              <a:rPr lang="ko-KR" altLang="en-US" sz="1800" dirty="0"/>
              <a:t>의 </a:t>
            </a:r>
            <a:r>
              <a:rPr lang="en-US" altLang="ko-KR" sz="1800" dirty="0"/>
              <a:t>flag</a:t>
            </a:r>
            <a:r>
              <a:rPr lang="ko-KR" altLang="en-US" sz="1800" dirty="0"/>
              <a:t>를 </a:t>
            </a:r>
            <a:r>
              <a:rPr lang="en-US" altLang="ko-KR" sz="1800" dirty="0"/>
              <a:t>true</a:t>
            </a:r>
            <a:r>
              <a:rPr lang="ko-KR" altLang="en-US" sz="1800" dirty="0"/>
              <a:t>로 만들면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스레드</a:t>
            </a:r>
            <a:r>
              <a:rPr lang="ko-KR" altLang="en-US" sz="1800" dirty="0"/>
              <a:t> </a:t>
            </a:r>
            <a:r>
              <a:rPr lang="en-US" altLang="ko-KR" sz="1800" dirty="0"/>
              <a:t>B</a:t>
            </a:r>
            <a:r>
              <a:rPr lang="ko-KR" altLang="en-US" sz="1800" dirty="0"/>
              <a:t>가 스스로 종료하는 방식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981014" y="1197685"/>
            <a:ext cx="4140706" cy="397031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/>
              <a:t>class </a:t>
            </a:r>
            <a:r>
              <a:rPr lang="en-US" altLang="ko-KR" sz="1200" b="1" dirty="0" err="1"/>
              <a:t>TimerThread</a:t>
            </a:r>
            <a:r>
              <a:rPr lang="en-US" altLang="ko-KR" sz="1200" b="1" dirty="0"/>
              <a:t> extends Thread {</a:t>
            </a:r>
          </a:p>
          <a:p>
            <a:pPr defTabSz="180000"/>
            <a:r>
              <a:rPr lang="en-US" altLang="ko-KR" sz="1200" b="1" dirty="0"/>
              <a:t>	private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n = 0;</a:t>
            </a:r>
          </a:p>
          <a:p>
            <a:pPr defTabSz="180000"/>
            <a:r>
              <a:rPr lang="en-US" altLang="ko-KR" sz="1200" b="1" dirty="0"/>
              <a:t>	private bool flag = false; // false</a:t>
            </a:r>
            <a:r>
              <a:rPr lang="ko-KR" altLang="en-US" sz="1200" b="1" dirty="0"/>
              <a:t>로 초기화</a:t>
            </a:r>
            <a:endParaRPr lang="en-US" altLang="ko-KR" sz="1200" b="1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public void finish() { flag = true; }</a:t>
            </a:r>
          </a:p>
          <a:p>
            <a:pPr defTabSz="180000"/>
            <a:r>
              <a:rPr lang="en-US" altLang="ko-KR" sz="1200" dirty="0"/>
              <a:t>	</a:t>
            </a:r>
          </a:p>
          <a:p>
            <a:pPr defTabSz="180000"/>
            <a:r>
              <a:rPr lang="en-US" altLang="ko-KR" sz="1200" dirty="0"/>
              <a:t>	@Override</a:t>
            </a:r>
            <a:endParaRPr lang="en-US" altLang="ko-KR" sz="1200" b="1" dirty="0"/>
          </a:p>
          <a:p>
            <a:pPr defTabSz="180000"/>
            <a:r>
              <a:rPr lang="en-US" altLang="ko-KR" sz="1200" b="1" dirty="0"/>
              <a:t>	public void run() {</a:t>
            </a:r>
          </a:p>
          <a:p>
            <a:pPr defTabSz="180000"/>
            <a:r>
              <a:rPr lang="en-US" altLang="ko-KR" sz="1200" b="1" dirty="0"/>
              <a:t>		</a:t>
            </a:r>
            <a:r>
              <a:rPr lang="en-US" altLang="ko-KR" sz="1200" dirty="0"/>
              <a:t>while(true) {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(n); // </a:t>
            </a:r>
            <a:r>
              <a:rPr lang="ko-KR" altLang="en-US" sz="1200" dirty="0"/>
              <a:t>화면에 카운트 값 출력</a:t>
            </a:r>
            <a:endParaRPr lang="en-US" altLang="ko-KR" sz="1200" dirty="0"/>
          </a:p>
          <a:p>
            <a:pPr defTabSz="180000"/>
            <a:r>
              <a:rPr lang="en-US" altLang="ko-KR" sz="1200" b="1" dirty="0"/>
              <a:t>			</a:t>
            </a:r>
            <a:r>
              <a:rPr lang="en-US" altLang="ko-KR" sz="1200" dirty="0"/>
              <a:t>n++;</a:t>
            </a:r>
          </a:p>
          <a:p>
            <a:pPr defTabSz="180000"/>
            <a:r>
              <a:rPr lang="en-US" altLang="ko-KR" sz="1200" dirty="0"/>
              <a:t>			try {</a:t>
            </a:r>
          </a:p>
          <a:p>
            <a:pPr defTabSz="180000"/>
            <a:r>
              <a:rPr lang="en-US" altLang="ko-KR" sz="1200" dirty="0"/>
              <a:t>				sleep(1000);</a:t>
            </a:r>
          </a:p>
          <a:p>
            <a:pPr defTabSz="180000"/>
            <a:r>
              <a:rPr lang="en-US" altLang="ko-KR" sz="1200" b="1" dirty="0"/>
              <a:t>				if(flag == true)</a:t>
            </a:r>
          </a:p>
          <a:p>
            <a:pPr defTabSz="180000"/>
            <a:r>
              <a:rPr lang="en-US" altLang="ko-KR" sz="1200" b="1" dirty="0"/>
              <a:t>					return; // </a:t>
            </a:r>
            <a:r>
              <a:rPr lang="ko-KR" altLang="en-US" sz="1200" b="1" dirty="0" err="1"/>
              <a:t>스레드</a:t>
            </a:r>
            <a:r>
              <a:rPr lang="ko-KR" altLang="en-US" sz="1200" b="1" dirty="0"/>
              <a:t> 종료</a:t>
            </a:r>
            <a:endParaRPr lang="en-US" altLang="ko-KR" sz="1200" b="1" dirty="0"/>
          </a:p>
          <a:p>
            <a:pPr defTabSz="180000"/>
            <a:r>
              <a:rPr lang="en-US" altLang="ko-KR" sz="1200" dirty="0"/>
              <a:t>			}</a:t>
            </a:r>
          </a:p>
          <a:p>
            <a:pPr defTabSz="180000"/>
            <a:r>
              <a:rPr lang="en-US" altLang="ko-KR" sz="1200" dirty="0"/>
              <a:t>			catch(</a:t>
            </a:r>
            <a:r>
              <a:rPr lang="en-US" altLang="ko-KR" sz="1200" dirty="0" err="1"/>
              <a:t>InterruptedException</a:t>
            </a:r>
            <a:r>
              <a:rPr lang="en-US" altLang="ko-KR" sz="1200" dirty="0"/>
              <a:t> e){</a:t>
            </a:r>
          </a:p>
          <a:p>
            <a:pPr defTabSz="180000"/>
            <a:r>
              <a:rPr lang="en-US" altLang="ko-KR" sz="1200" dirty="0"/>
              <a:t>				return;</a:t>
            </a:r>
          </a:p>
          <a:p>
            <a:pPr defTabSz="180000"/>
            <a:r>
              <a:rPr lang="en-US" altLang="ko-KR" sz="1200" dirty="0"/>
              <a:t>			}</a:t>
            </a:r>
          </a:p>
          <a:p>
            <a:pPr defTabSz="180000"/>
            <a:r>
              <a:rPr lang="en-US" altLang="ko-KR" sz="1200" dirty="0"/>
              <a:t>		}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004716" y="3583088"/>
            <a:ext cx="3881234" cy="1200329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public static void main(String 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TimerThread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th</a:t>
            </a:r>
            <a:r>
              <a:rPr lang="en-US" altLang="ko-KR" sz="1200" dirty="0"/>
              <a:t> = </a:t>
            </a:r>
            <a:r>
              <a:rPr lang="en-US" altLang="ko-KR" sz="1200" b="1" dirty="0"/>
              <a:t>new </a:t>
            </a:r>
            <a:r>
              <a:rPr lang="ko-KR" altLang="en-US" sz="1200" b="1" dirty="0"/>
              <a:t> </a:t>
            </a:r>
            <a:r>
              <a:rPr lang="en-US" altLang="ko-KR" sz="1200" b="1" dirty="0" err="1"/>
              <a:t>TimerThread</a:t>
            </a:r>
            <a:r>
              <a:rPr lang="en-US" altLang="ko-KR" sz="1200" b="1" dirty="0"/>
              <a:t>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th.start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>
                <a:solidFill>
                  <a:srgbClr val="FF0000"/>
                </a:solidFill>
              </a:rPr>
              <a:t>	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th.finish</a:t>
            </a:r>
            <a:r>
              <a:rPr lang="en-US" altLang="ko-KR" sz="1200" b="1" dirty="0"/>
              <a:t>(); // </a:t>
            </a:r>
            <a:r>
              <a:rPr lang="en-US" altLang="ko-KR" sz="1200" b="1" dirty="0" err="1"/>
              <a:t>TimerThread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강제 종료</a:t>
            </a:r>
            <a:endParaRPr lang="en-US" altLang="ko-KR" sz="1200" b="1" dirty="0"/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88874" y="6026805"/>
            <a:ext cx="18101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flag </a:t>
            </a:r>
            <a:r>
              <a:rPr lang="ko-KR" altLang="en-US" sz="1200" dirty="0"/>
              <a:t>멤버를 </a:t>
            </a:r>
            <a:r>
              <a:rPr lang="en-US" altLang="ko-KR" sz="1200" dirty="0"/>
              <a:t>true</a:t>
            </a:r>
            <a:r>
              <a:rPr lang="ko-KR" altLang="en-US" sz="1200" dirty="0"/>
              <a:t>로 변경</a:t>
            </a:r>
          </a:p>
        </p:txBody>
      </p:sp>
      <p:sp>
        <p:nvSpPr>
          <p:cNvPr id="8" name="타원 7"/>
          <p:cNvSpPr/>
          <p:nvPr/>
        </p:nvSpPr>
        <p:spPr>
          <a:xfrm>
            <a:off x="6667504" y="5301208"/>
            <a:ext cx="3316928" cy="127106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9" name="타원 8"/>
          <p:cNvSpPr/>
          <p:nvPr/>
        </p:nvSpPr>
        <p:spPr>
          <a:xfrm>
            <a:off x="2738414" y="5429264"/>
            <a:ext cx="1714512" cy="107157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defTabSz="180000"/>
            <a:r>
              <a:rPr lang="en-US" altLang="ko-KR" sz="1200" dirty="0"/>
              <a:t>    </a:t>
            </a:r>
            <a:r>
              <a:rPr lang="en-US" altLang="ko-KR" sz="1200" dirty="0" err="1"/>
              <a:t>th</a:t>
            </a:r>
            <a:endParaRPr lang="en-US" altLang="ko-KR" sz="1200" dirty="0"/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th.finish</a:t>
            </a:r>
            <a:r>
              <a:rPr lang="en-US" altLang="ko-KR" sz="1200" dirty="0"/>
              <a:t>();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95604" y="5168226"/>
            <a:ext cx="1136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main() </a:t>
            </a:r>
            <a:r>
              <a:rPr lang="ko-KR" altLang="en-US" sz="1200" dirty="0" err="1"/>
              <a:t>스레드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464152" y="5024210"/>
            <a:ext cx="1570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TimerThread</a:t>
            </a:r>
            <a:r>
              <a:rPr lang="en-US" altLang="ko-KR" sz="1200" dirty="0"/>
              <a:t> </a:t>
            </a:r>
            <a:r>
              <a:rPr lang="ko-KR" altLang="en-US" sz="1200" dirty="0" err="1"/>
              <a:t>스레드</a:t>
            </a:r>
            <a:endParaRPr lang="ko-KR" altLang="en-US" sz="1200" dirty="0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3935761" y="5661249"/>
            <a:ext cx="3521647" cy="50405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3575720" y="5573852"/>
            <a:ext cx="428628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b="1" dirty="0"/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3791744" y="5661249"/>
            <a:ext cx="3096344" cy="72009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57407" y="5450742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flag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7961463" y="5450742"/>
            <a:ext cx="576064" cy="27699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false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256453" y="5348248"/>
            <a:ext cx="4635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true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8" name="곱셈 기호 17"/>
          <p:cNvSpPr/>
          <p:nvPr/>
        </p:nvSpPr>
        <p:spPr>
          <a:xfrm>
            <a:off x="8051367" y="5445224"/>
            <a:ext cx="288032" cy="288032"/>
          </a:xfrm>
          <a:prstGeom prst="mathMultiply">
            <a:avLst>
              <a:gd name="adj1" fmla="val 25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480656" y="5910790"/>
            <a:ext cx="21215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if(flag == </a:t>
            </a:r>
            <a:r>
              <a:rPr lang="en-US" altLang="ko-KR" sz="1200" dirty="0">
                <a:solidFill>
                  <a:srgbClr val="FF0000"/>
                </a:solidFill>
              </a:rPr>
              <a:t>true</a:t>
            </a:r>
            <a:r>
              <a:rPr lang="en-US" altLang="ko-KR" sz="1200" dirty="0"/>
              <a:t>)</a:t>
            </a:r>
          </a:p>
          <a:p>
            <a:pPr defTabSz="180000"/>
            <a:r>
              <a:rPr lang="en-US" altLang="ko-KR" sz="1200" dirty="0"/>
              <a:t>	return; // </a:t>
            </a:r>
            <a:r>
              <a:rPr lang="ko-KR" altLang="en-US" sz="1200" dirty="0" err="1"/>
              <a:t>스레드</a:t>
            </a:r>
            <a:r>
              <a:rPr lang="ko-KR" altLang="en-US" sz="1200" dirty="0"/>
              <a:t> 종료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8382114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7" y="2492897"/>
            <a:ext cx="2959325" cy="199920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 smtClean="0"/>
              <a:t>6 : flag</a:t>
            </a:r>
            <a:r>
              <a:rPr lang="ko-KR" altLang="en-US" dirty="0"/>
              <a:t>를 </a:t>
            </a:r>
            <a:r>
              <a:rPr lang="ko-KR" altLang="en-US" dirty="0" smtClean="0"/>
              <a:t>이용한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강제 </a:t>
            </a:r>
            <a:r>
              <a:rPr lang="ko-KR" altLang="en-US" dirty="0"/>
              <a:t>종료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207568" y="4571546"/>
            <a:ext cx="280557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sz="1400" dirty="0" err="1"/>
              <a:t>스레드가</a:t>
            </a:r>
            <a:r>
              <a:rPr lang="ko-KR" altLang="en-US" sz="1400" dirty="0"/>
              <a:t> 작동하고</a:t>
            </a:r>
            <a:r>
              <a:rPr lang="en-US" altLang="ko-KR" sz="1400" dirty="0"/>
              <a:t>, 0.3</a:t>
            </a:r>
            <a:r>
              <a:rPr lang="ko-KR" altLang="en-US" sz="1400" dirty="0"/>
              <a:t>초 주기로</a:t>
            </a:r>
            <a:endParaRPr lang="en-US" altLang="ko-KR" sz="1400" dirty="0"/>
          </a:p>
          <a:p>
            <a:pPr fontAlgn="base"/>
            <a:r>
              <a:rPr lang="en-US" altLang="ko-KR" sz="1400" dirty="0"/>
              <a:t>“Java” </a:t>
            </a:r>
            <a:r>
              <a:rPr lang="ko-KR" altLang="en-US" sz="1400" dirty="0"/>
              <a:t>문자열이</a:t>
            </a:r>
            <a:r>
              <a:rPr lang="en-US" altLang="ko-KR" sz="1400" dirty="0"/>
              <a:t> </a:t>
            </a:r>
            <a:r>
              <a:rPr lang="ko-KR" altLang="en-US" sz="1400" dirty="0"/>
              <a:t>임의의 위치에 </a:t>
            </a:r>
            <a:endParaRPr lang="en-US" altLang="ko-KR" sz="1400" dirty="0"/>
          </a:p>
          <a:p>
            <a:pPr fontAlgn="base"/>
            <a:r>
              <a:rPr lang="ko-KR" altLang="en-US" sz="1400" dirty="0"/>
              <a:t>출력되고 있음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988282" y="4548836"/>
            <a:ext cx="18630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sz="1400" dirty="0" err="1"/>
              <a:t>스레드가</a:t>
            </a:r>
            <a:r>
              <a:rPr lang="ko-KR" altLang="en-US" sz="1400" dirty="0"/>
              <a:t> 종료하였음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4823551" y="4878124"/>
            <a:ext cx="1616574" cy="324036"/>
          </a:xfrm>
          <a:prstGeom prst="wedgeRoundRectCallout">
            <a:avLst>
              <a:gd name="adj1" fmla="val -61270"/>
              <a:gd name="adj2" fmla="val -34207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tx1"/>
                </a:solidFill>
              </a:rPr>
              <a:t>컨텐트팬에</a:t>
            </a:r>
            <a:r>
              <a:rPr lang="ko-KR" altLang="en-US" sz="1000" dirty="0">
                <a:solidFill>
                  <a:schemeClr val="tx1"/>
                </a:solidFill>
              </a:rPr>
              <a:t> 마우스를 클릭하면 </a:t>
            </a:r>
            <a:r>
              <a:rPr lang="ko-KR" altLang="en-US" sz="1000" dirty="0" err="1">
                <a:solidFill>
                  <a:schemeClr val="tx1"/>
                </a:solidFill>
              </a:rPr>
              <a:t>스레드</a:t>
            </a:r>
            <a:r>
              <a:rPr lang="ko-KR" altLang="en-US" sz="1000" dirty="0">
                <a:solidFill>
                  <a:schemeClr val="tx1"/>
                </a:solidFill>
              </a:rPr>
              <a:t> 종료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048675" y="1307474"/>
            <a:ext cx="822378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아래 그림과 같이 프로그램이 시작하자마자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0.3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초 주기로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"Java"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문자열을 임의의 위치에 생성하는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스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레드를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만들어라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그리고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컨텐트팬에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마우스를 클릭하면 이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스레드를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종료시키고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"finish"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문자열을</a:t>
            </a:r>
          </a:p>
          <a:p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(100, 100)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위치에 출력하라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126" y="2492897"/>
            <a:ext cx="2959325" cy="199920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095104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33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524001" y="155462"/>
            <a:ext cx="1525141" cy="1692077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예제 </a:t>
            </a:r>
            <a:r>
              <a:rPr lang="en-US" altLang="ko-KR" sz="1600" dirty="0"/>
              <a:t>13-6 </a:t>
            </a:r>
            <a:br>
              <a:rPr lang="en-US" altLang="ko-KR" sz="1600" dirty="0"/>
            </a:br>
            <a:r>
              <a:rPr lang="ko-KR" altLang="en-US" sz="1600" dirty="0"/>
              <a:t>정답 코드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783632" y="228601"/>
            <a:ext cx="5616624" cy="65556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import </a:t>
            </a:r>
            <a:r>
              <a:rPr lang="en-US" altLang="ko-KR" sz="1000" dirty="0" err="1"/>
              <a:t>java.awt</a:t>
            </a:r>
            <a:r>
              <a:rPr lang="en-US" altLang="ko-KR" sz="1000" dirty="0"/>
              <a:t>.*;</a:t>
            </a:r>
          </a:p>
          <a:p>
            <a:pPr defTabSz="180000"/>
            <a:r>
              <a:rPr lang="en-US" altLang="ko-KR" sz="1000" dirty="0"/>
              <a:t>import </a:t>
            </a:r>
            <a:r>
              <a:rPr lang="en-US" altLang="ko-KR" sz="1000" dirty="0" err="1"/>
              <a:t>java.awt.event</a:t>
            </a:r>
            <a:r>
              <a:rPr lang="en-US" altLang="ko-KR" sz="1000" dirty="0"/>
              <a:t>.*;</a:t>
            </a:r>
          </a:p>
          <a:p>
            <a:pPr defTabSz="180000"/>
            <a:r>
              <a:rPr lang="en-US" altLang="ko-KR" sz="1000" dirty="0"/>
              <a:t>import </a:t>
            </a:r>
            <a:r>
              <a:rPr lang="en-US" altLang="ko-KR" sz="1000" dirty="0" err="1"/>
              <a:t>javax.swing</a:t>
            </a:r>
            <a:r>
              <a:rPr lang="en-US" altLang="ko-KR" sz="1000" dirty="0"/>
              <a:t>.*;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b="1" dirty="0"/>
              <a:t>class </a:t>
            </a:r>
            <a:r>
              <a:rPr lang="en-US" altLang="ko-KR" sz="1000" b="1" dirty="0" err="1"/>
              <a:t>RandomThread</a:t>
            </a:r>
            <a:r>
              <a:rPr lang="en-US" altLang="ko-KR" sz="1000" b="1" dirty="0"/>
              <a:t> extends Thread </a:t>
            </a:r>
            <a:r>
              <a:rPr lang="en-US" altLang="ko-KR" sz="1000" dirty="0"/>
              <a:t>{</a:t>
            </a:r>
          </a:p>
          <a:p>
            <a:pPr defTabSz="180000"/>
            <a:r>
              <a:rPr lang="en-US" altLang="ko-KR" sz="1000" dirty="0"/>
              <a:t>	private Container </a:t>
            </a:r>
            <a:r>
              <a:rPr lang="en-US" altLang="ko-KR" sz="1000" dirty="0" err="1"/>
              <a:t>contentPane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	private </a:t>
            </a:r>
            <a:r>
              <a:rPr lang="en-US" altLang="ko-KR" sz="1000" b="1" dirty="0" err="1"/>
              <a:t>boolean</a:t>
            </a:r>
            <a:r>
              <a:rPr lang="en-US" altLang="ko-KR" sz="1000" b="1" dirty="0"/>
              <a:t> flag=false</a:t>
            </a:r>
            <a:r>
              <a:rPr lang="en-US" altLang="ko-KR" sz="1000" dirty="0"/>
              <a:t>; // </a:t>
            </a:r>
            <a:r>
              <a:rPr lang="ko-KR" altLang="en-US" sz="1000" dirty="0" err="1"/>
              <a:t>스레드의</a:t>
            </a:r>
            <a:r>
              <a:rPr lang="ko-KR" altLang="en-US" sz="1000" dirty="0"/>
              <a:t> 종료 명령을 표시하는 플래그</a:t>
            </a:r>
            <a:r>
              <a:rPr lang="en-US" altLang="ko-KR" sz="1000" dirty="0"/>
              <a:t>. true : </a:t>
            </a:r>
            <a:r>
              <a:rPr lang="ko-KR" altLang="en-US" sz="1000" dirty="0"/>
              <a:t>종료 지시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public </a:t>
            </a:r>
            <a:r>
              <a:rPr lang="en-US" altLang="ko-KR" sz="1000" dirty="0" err="1"/>
              <a:t>RandomThread</a:t>
            </a:r>
            <a:r>
              <a:rPr lang="en-US" altLang="ko-KR" sz="1000" dirty="0"/>
              <a:t>(Container </a:t>
            </a:r>
            <a:r>
              <a:rPr lang="en-US" altLang="ko-KR" sz="1000" dirty="0" err="1"/>
              <a:t>contentPane</a:t>
            </a:r>
            <a:r>
              <a:rPr lang="en-US" altLang="ko-KR" sz="1000" dirty="0"/>
              <a:t>) { 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this.contentPane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contentPane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r>
              <a:rPr lang="en-US" altLang="ko-KR" sz="1000" dirty="0"/>
              <a:t>	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b="1" dirty="0"/>
              <a:t>void finish() { // </a:t>
            </a:r>
            <a:r>
              <a:rPr lang="ko-KR" altLang="en-US" sz="1000" b="1" dirty="0" err="1"/>
              <a:t>스레드</a:t>
            </a:r>
            <a:r>
              <a:rPr lang="ko-KR" altLang="en-US" sz="1000" b="1" dirty="0"/>
              <a:t> 종료 명령을 </a:t>
            </a:r>
            <a:r>
              <a:rPr lang="en-US" altLang="ko-KR" sz="1000" b="1" dirty="0"/>
              <a:t>flag</a:t>
            </a:r>
            <a:r>
              <a:rPr lang="ko-KR" altLang="en-US" sz="1000" b="1" dirty="0"/>
              <a:t>에 표시</a:t>
            </a:r>
          </a:p>
          <a:p>
            <a:pPr defTabSz="180000"/>
            <a:r>
              <a:rPr lang="ko-KR" altLang="en-US" sz="1000" b="1" dirty="0"/>
              <a:t>		</a:t>
            </a:r>
            <a:r>
              <a:rPr lang="en-US" altLang="ko-KR" sz="1000" b="1" dirty="0"/>
              <a:t>flag = true;</a:t>
            </a:r>
          </a:p>
          <a:p>
            <a:pPr defTabSz="180000"/>
            <a:r>
              <a:rPr lang="en-US" altLang="ko-KR" sz="1000" b="1" dirty="0"/>
              <a:t>	</a:t>
            </a:r>
            <a:r>
              <a:rPr lang="en-US" altLang="ko-KR" sz="1000" dirty="0"/>
              <a:t>} </a:t>
            </a:r>
          </a:p>
          <a:p>
            <a:pPr defTabSz="180000"/>
            <a:r>
              <a:rPr lang="en-US" altLang="ko-KR" sz="1000" dirty="0"/>
              <a:t>	</a:t>
            </a:r>
          </a:p>
          <a:p>
            <a:pPr defTabSz="180000"/>
            <a:r>
              <a:rPr lang="en-US" altLang="ko-KR" sz="1000" dirty="0"/>
              <a:t>	@Override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b="1" dirty="0"/>
              <a:t>public void run() </a:t>
            </a:r>
            <a:r>
              <a:rPr lang="en-US" altLang="ko-KR" sz="1000" dirty="0"/>
              <a:t>{</a:t>
            </a:r>
          </a:p>
          <a:p>
            <a:pPr defTabSz="180000"/>
            <a:r>
              <a:rPr lang="en-US" altLang="ko-KR" sz="1000" dirty="0"/>
              <a:t>		while(true) { </a:t>
            </a:r>
          </a:p>
          <a:p>
            <a:pPr defTabSz="180000"/>
            <a:r>
              <a:rPr lang="en-US" altLang="ko-KR" sz="1000" dirty="0"/>
              <a:t>			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x = ((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)(</a:t>
            </a:r>
            <a:r>
              <a:rPr lang="en-US" altLang="ko-KR" sz="1000" dirty="0" err="1"/>
              <a:t>Math.random</a:t>
            </a:r>
            <a:r>
              <a:rPr lang="en-US" altLang="ko-KR" sz="1000" dirty="0"/>
              <a:t>()*</a:t>
            </a:r>
            <a:r>
              <a:rPr lang="en-US" altLang="ko-KR" sz="1000" dirty="0" err="1"/>
              <a:t>contentPane.getWidth</a:t>
            </a:r>
            <a:r>
              <a:rPr lang="en-US" altLang="ko-KR" sz="1000" dirty="0"/>
              <a:t>()));</a:t>
            </a:r>
          </a:p>
          <a:p>
            <a:pPr defTabSz="180000"/>
            <a:r>
              <a:rPr lang="en-US" altLang="ko-KR" sz="1000" dirty="0"/>
              <a:t>			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y = ((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)(</a:t>
            </a:r>
            <a:r>
              <a:rPr lang="en-US" altLang="ko-KR" sz="1000" dirty="0" err="1"/>
              <a:t>Math.random</a:t>
            </a:r>
            <a:r>
              <a:rPr lang="en-US" altLang="ko-KR" sz="1000" dirty="0"/>
              <a:t>()*</a:t>
            </a:r>
            <a:r>
              <a:rPr lang="en-US" altLang="ko-KR" sz="1000" dirty="0" err="1"/>
              <a:t>contentPane.getHeight</a:t>
            </a:r>
            <a:r>
              <a:rPr lang="en-US" altLang="ko-KR" sz="1000" dirty="0"/>
              <a:t>()));</a:t>
            </a:r>
          </a:p>
          <a:p>
            <a:pPr defTabSz="180000"/>
            <a:r>
              <a:rPr lang="en-US" altLang="ko-KR" sz="1000" dirty="0"/>
              <a:t>			</a:t>
            </a:r>
            <a:r>
              <a:rPr lang="en-US" altLang="ko-KR" sz="1000" b="1" dirty="0" err="1"/>
              <a:t>JLabel</a:t>
            </a:r>
            <a:r>
              <a:rPr lang="en-US" altLang="ko-KR" sz="1000" b="1" dirty="0"/>
              <a:t> label = new </a:t>
            </a:r>
            <a:r>
              <a:rPr lang="en-US" altLang="ko-KR" sz="1000" b="1" dirty="0" err="1"/>
              <a:t>JLabel</a:t>
            </a:r>
            <a:r>
              <a:rPr lang="en-US" altLang="ko-KR" sz="1000" b="1" dirty="0"/>
              <a:t>("Java"); //</a:t>
            </a:r>
            <a:r>
              <a:rPr lang="ko-KR" altLang="en-US" sz="1000" b="1" dirty="0"/>
              <a:t>새 레이블 생성</a:t>
            </a:r>
          </a:p>
          <a:p>
            <a:pPr defTabSz="180000"/>
            <a:r>
              <a:rPr lang="ko-KR" altLang="en-US" sz="1000" dirty="0"/>
              <a:t>			</a:t>
            </a:r>
            <a:r>
              <a:rPr lang="en-US" altLang="ko-KR" sz="1000" dirty="0" err="1"/>
              <a:t>label.setSize</a:t>
            </a:r>
            <a:r>
              <a:rPr lang="en-US" altLang="ko-KR" sz="1000" dirty="0"/>
              <a:t>(80, 30); </a:t>
            </a:r>
          </a:p>
          <a:p>
            <a:pPr defTabSz="180000"/>
            <a:r>
              <a:rPr lang="en-US" altLang="ko-KR" sz="1000" dirty="0"/>
              <a:t>			</a:t>
            </a:r>
            <a:r>
              <a:rPr lang="en-US" altLang="ko-KR" sz="1000" dirty="0" err="1"/>
              <a:t>label.setLocation</a:t>
            </a:r>
            <a:r>
              <a:rPr lang="en-US" altLang="ko-KR" sz="1000" dirty="0"/>
              <a:t>(x, y);</a:t>
            </a:r>
            <a:r>
              <a:rPr lang="ko-KR" altLang="en-US" sz="1000" dirty="0"/>
              <a:t>			</a:t>
            </a:r>
          </a:p>
          <a:p>
            <a:pPr defTabSz="180000"/>
            <a:r>
              <a:rPr lang="ko-KR" altLang="en-US" sz="1000" dirty="0"/>
              <a:t>			</a:t>
            </a:r>
            <a:r>
              <a:rPr lang="en-US" altLang="ko-KR" sz="1000" b="1" dirty="0" err="1"/>
              <a:t>contentPane.add</a:t>
            </a:r>
            <a:r>
              <a:rPr lang="en-US" altLang="ko-KR" sz="1000" b="1" dirty="0"/>
              <a:t>(label); </a:t>
            </a:r>
            <a:endParaRPr lang="ko-KR" altLang="en-US" sz="1000" b="1" dirty="0"/>
          </a:p>
          <a:p>
            <a:pPr defTabSz="180000"/>
            <a:r>
              <a:rPr lang="ko-KR" altLang="en-US" sz="1000" dirty="0"/>
              <a:t>			</a:t>
            </a:r>
            <a:r>
              <a:rPr lang="en-US" altLang="ko-KR" sz="1000" dirty="0" err="1"/>
              <a:t>contentPane.repaint</a:t>
            </a:r>
            <a:r>
              <a:rPr lang="en-US" altLang="ko-KR" sz="1000" dirty="0"/>
              <a:t>(); </a:t>
            </a:r>
          </a:p>
          <a:p>
            <a:pPr defTabSz="180000"/>
            <a:r>
              <a:rPr lang="ko-KR" altLang="en-US" sz="1000" dirty="0"/>
              <a:t>			</a:t>
            </a:r>
            <a:r>
              <a:rPr lang="en-US" altLang="ko-KR" sz="1000" dirty="0"/>
              <a:t>try {</a:t>
            </a:r>
          </a:p>
          <a:p>
            <a:pPr defTabSz="180000"/>
            <a:r>
              <a:rPr lang="en-US" altLang="ko-KR" sz="1000" dirty="0"/>
              <a:t>				</a:t>
            </a:r>
            <a:r>
              <a:rPr lang="en-US" altLang="ko-KR" sz="1000" dirty="0" err="1"/>
              <a:t>Thread.sleep</a:t>
            </a:r>
            <a:r>
              <a:rPr lang="en-US" altLang="ko-KR" sz="1000" dirty="0"/>
              <a:t>(300); // 0.3</a:t>
            </a:r>
            <a:r>
              <a:rPr lang="ko-KR" altLang="en-US" sz="1000" dirty="0"/>
              <a:t>초 동안 잠을 잔다</a:t>
            </a:r>
            <a:r>
              <a:rPr lang="en-US" altLang="ko-KR" sz="1000" dirty="0"/>
              <a:t>.</a:t>
            </a:r>
          </a:p>
          <a:p>
            <a:pPr defTabSz="180000"/>
            <a:r>
              <a:rPr lang="en-US" altLang="ko-KR" sz="1000" dirty="0"/>
              <a:t>				</a:t>
            </a:r>
            <a:r>
              <a:rPr lang="en-US" altLang="ko-KR" sz="1000" b="1" dirty="0"/>
              <a:t>if(flag==true) {</a:t>
            </a:r>
          </a:p>
          <a:p>
            <a:pPr defTabSz="180000"/>
            <a:r>
              <a:rPr lang="en-US" altLang="ko-KR" sz="1000" dirty="0"/>
              <a:t>					</a:t>
            </a:r>
            <a:r>
              <a:rPr lang="en-US" altLang="ko-KR" sz="1000" dirty="0" err="1"/>
              <a:t>contentPane.removeAll</a:t>
            </a:r>
            <a:r>
              <a:rPr lang="en-US" altLang="ko-KR" sz="1000" dirty="0"/>
              <a:t>();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				</a:t>
            </a:r>
            <a:r>
              <a:rPr lang="en-US" altLang="ko-KR" sz="1000" dirty="0"/>
              <a:t>label = new </a:t>
            </a:r>
            <a:r>
              <a:rPr lang="en-US" altLang="ko-KR" sz="1000" dirty="0" err="1"/>
              <a:t>JLabel</a:t>
            </a:r>
            <a:r>
              <a:rPr lang="en-US" altLang="ko-KR" sz="1000" dirty="0"/>
              <a:t>("finish"); </a:t>
            </a:r>
          </a:p>
          <a:p>
            <a:pPr defTabSz="180000"/>
            <a:r>
              <a:rPr lang="en-US" altLang="ko-KR" sz="1000" dirty="0"/>
              <a:t>					</a:t>
            </a:r>
            <a:r>
              <a:rPr lang="en-US" altLang="ko-KR" sz="1000" dirty="0" err="1"/>
              <a:t>label.setSize</a:t>
            </a:r>
            <a:r>
              <a:rPr lang="en-US" altLang="ko-KR" sz="1000" dirty="0"/>
              <a:t>(80, 30); </a:t>
            </a:r>
          </a:p>
          <a:p>
            <a:pPr defTabSz="180000"/>
            <a:r>
              <a:rPr lang="en-US" altLang="ko-KR" sz="1000" dirty="0"/>
              <a:t>					</a:t>
            </a:r>
            <a:r>
              <a:rPr lang="en-US" altLang="ko-KR" sz="1000" dirty="0" err="1"/>
              <a:t>label.setLocation</a:t>
            </a:r>
            <a:r>
              <a:rPr lang="en-US" altLang="ko-KR" sz="1000" dirty="0"/>
              <a:t>(100, 100); 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				</a:t>
            </a:r>
            <a:r>
              <a:rPr lang="en-US" altLang="ko-KR" sz="1000" dirty="0" err="1"/>
              <a:t>label.setForeground</a:t>
            </a:r>
            <a:r>
              <a:rPr lang="en-US" altLang="ko-KR" sz="1000" dirty="0"/>
              <a:t>(</a:t>
            </a:r>
            <a:r>
              <a:rPr lang="en-US" altLang="ko-KR" sz="1000" dirty="0" err="1"/>
              <a:t>Color.RED</a:t>
            </a:r>
            <a:r>
              <a:rPr lang="en-US" altLang="ko-KR" sz="1000" dirty="0"/>
              <a:t>);</a:t>
            </a:r>
          </a:p>
          <a:p>
            <a:pPr defTabSz="180000"/>
            <a:r>
              <a:rPr lang="en-US" altLang="ko-KR" sz="1000" dirty="0"/>
              <a:t>					</a:t>
            </a:r>
            <a:r>
              <a:rPr lang="en-US" altLang="ko-KR" sz="1000" dirty="0" err="1"/>
              <a:t>contentPane.add</a:t>
            </a:r>
            <a:r>
              <a:rPr lang="en-US" altLang="ko-KR" sz="1000" dirty="0"/>
              <a:t>(label); </a:t>
            </a:r>
          </a:p>
          <a:p>
            <a:pPr defTabSz="180000"/>
            <a:r>
              <a:rPr lang="ko-KR" altLang="en-US" sz="1000" dirty="0"/>
              <a:t>					</a:t>
            </a:r>
            <a:r>
              <a:rPr lang="en-US" altLang="ko-KR" sz="1000" dirty="0" err="1"/>
              <a:t>contentPane.repaint</a:t>
            </a:r>
            <a:r>
              <a:rPr lang="en-US" altLang="ko-KR" sz="1000" dirty="0"/>
              <a:t>(); 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				</a:t>
            </a:r>
            <a:r>
              <a:rPr lang="en-US" altLang="ko-KR" sz="1000" b="1" dirty="0"/>
              <a:t>return; // </a:t>
            </a:r>
            <a:r>
              <a:rPr lang="ko-KR" altLang="en-US" sz="1000" b="1" dirty="0" err="1"/>
              <a:t>스레드</a:t>
            </a:r>
            <a:r>
              <a:rPr lang="ko-KR" altLang="en-US" sz="1000" b="1" dirty="0"/>
              <a:t> 종료</a:t>
            </a:r>
          </a:p>
          <a:p>
            <a:pPr defTabSz="180000"/>
            <a:r>
              <a:rPr lang="ko-KR" altLang="en-US" sz="1000" dirty="0"/>
              <a:t>				</a:t>
            </a:r>
            <a:r>
              <a:rPr lang="en-US" altLang="ko-KR" sz="1000" dirty="0"/>
              <a:t>}</a:t>
            </a:r>
          </a:p>
          <a:p>
            <a:pPr defTabSz="180000"/>
            <a:r>
              <a:rPr lang="en-US" altLang="ko-KR" sz="1000" dirty="0"/>
              <a:t>			}</a:t>
            </a:r>
          </a:p>
          <a:p>
            <a:pPr defTabSz="180000"/>
            <a:r>
              <a:rPr lang="en-US" altLang="ko-KR" sz="1000" dirty="0"/>
              <a:t>			catch(</a:t>
            </a:r>
            <a:r>
              <a:rPr lang="en-US" altLang="ko-KR" sz="1000" dirty="0" err="1"/>
              <a:t>InterruptedException</a:t>
            </a:r>
            <a:r>
              <a:rPr lang="en-US" altLang="ko-KR" sz="1000" dirty="0"/>
              <a:t> e) {	return;	}</a:t>
            </a:r>
          </a:p>
          <a:p>
            <a:pPr defTabSz="180000"/>
            <a:r>
              <a:rPr lang="en-US" altLang="ko-KR" sz="1000" dirty="0"/>
              <a:t>		}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r>
              <a:rPr lang="en-US" altLang="ko-KR" sz="1000" dirty="0"/>
              <a:t>}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888088" y="2276873"/>
            <a:ext cx="3672408" cy="42165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b="1" dirty="0"/>
              <a:t>public class </a:t>
            </a:r>
            <a:r>
              <a:rPr lang="en-US" altLang="ko-KR" sz="1000" b="1" dirty="0" err="1"/>
              <a:t>ThreadFinishFlagEx</a:t>
            </a:r>
            <a:r>
              <a:rPr lang="en-US" altLang="ko-KR" sz="1000" b="1" dirty="0"/>
              <a:t> extends </a:t>
            </a:r>
            <a:r>
              <a:rPr lang="en-US" altLang="ko-KR" sz="1000" b="1" dirty="0" err="1"/>
              <a:t>JFrame</a:t>
            </a:r>
            <a:r>
              <a:rPr lang="en-US" altLang="ko-KR" sz="1000" b="1" dirty="0"/>
              <a:t> </a:t>
            </a:r>
            <a:r>
              <a:rPr lang="en-US" altLang="ko-KR" sz="1000" dirty="0"/>
              <a:t>{</a:t>
            </a:r>
          </a:p>
          <a:p>
            <a:pPr defTabSz="180000"/>
            <a:r>
              <a:rPr lang="en-US" altLang="ko-KR" sz="1000" dirty="0"/>
              <a:t>	private </a:t>
            </a:r>
            <a:r>
              <a:rPr lang="en-US" altLang="ko-KR" sz="1000" dirty="0" err="1"/>
              <a:t>RandomThread</a:t>
            </a:r>
            <a:r>
              <a:rPr lang="en-US" altLang="ko-KR" sz="1000" dirty="0"/>
              <a:t> </a:t>
            </a:r>
            <a:r>
              <a:rPr lang="en-US" altLang="ko-KR" sz="1000" dirty="0" err="1"/>
              <a:t>th</a:t>
            </a:r>
            <a:r>
              <a:rPr lang="en-US" altLang="ko-KR" sz="1000" dirty="0"/>
              <a:t>; // </a:t>
            </a:r>
            <a:r>
              <a:rPr lang="ko-KR" altLang="en-US" sz="1000" dirty="0" err="1"/>
              <a:t>스레드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레퍼런스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public </a:t>
            </a:r>
            <a:r>
              <a:rPr lang="en-US" altLang="ko-KR" sz="1000" dirty="0" err="1"/>
              <a:t>ThreadFinishFlagEx</a:t>
            </a:r>
            <a:r>
              <a:rPr lang="en-US" altLang="ko-KR" sz="1000" dirty="0"/>
              <a:t>() {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setTitle</a:t>
            </a:r>
            <a:r>
              <a:rPr lang="en-US" altLang="ko-KR" sz="1000" dirty="0"/>
              <a:t>("</a:t>
            </a:r>
            <a:r>
              <a:rPr lang="en-US" altLang="ko-KR" sz="1000" dirty="0" err="1"/>
              <a:t>ThreadFinishFlagEx</a:t>
            </a:r>
            <a:r>
              <a:rPr lang="en-US" altLang="ko-KR" sz="1000" dirty="0"/>
              <a:t> </a:t>
            </a:r>
            <a:r>
              <a:rPr lang="ko-KR" altLang="en-US" sz="1000" dirty="0"/>
              <a:t>예제</a:t>
            </a:r>
            <a:r>
              <a:rPr lang="en-US" altLang="ko-KR" sz="1000" dirty="0"/>
              <a:t>");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setDefaultCloseOperation</a:t>
            </a:r>
            <a:r>
              <a:rPr lang="en-US" altLang="ko-KR" sz="1000" dirty="0"/>
              <a:t>(</a:t>
            </a:r>
            <a:r>
              <a:rPr lang="en-US" altLang="ko-KR" sz="1000" dirty="0" err="1"/>
              <a:t>JFrame.EXIT_ON_CLOSE</a:t>
            </a:r>
            <a:r>
              <a:rPr lang="en-US" altLang="ko-KR" sz="1000" dirty="0"/>
              <a:t>);</a:t>
            </a:r>
          </a:p>
          <a:p>
            <a:pPr defTabSz="180000"/>
            <a:r>
              <a:rPr lang="en-US" altLang="ko-KR" sz="1000" dirty="0"/>
              <a:t>		Container c = </a:t>
            </a:r>
            <a:r>
              <a:rPr lang="en-US" altLang="ko-KR" sz="1000" dirty="0" err="1"/>
              <a:t>getContentPane</a:t>
            </a:r>
            <a:r>
              <a:rPr lang="en-US" altLang="ko-KR" sz="1000" dirty="0"/>
              <a:t>();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c.setLayout</a:t>
            </a:r>
            <a:r>
              <a:rPr lang="en-US" altLang="ko-KR" sz="1000" dirty="0"/>
              <a:t>(null);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b="1" dirty="0" err="1"/>
              <a:t>c.addMouseListener</a:t>
            </a:r>
            <a:r>
              <a:rPr lang="en-US" altLang="ko-KR" sz="1000" b="1" dirty="0"/>
              <a:t>(new </a:t>
            </a:r>
            <a:r>
              <a:rPr lang="en-US" altLang="ko-KR" sz="1000" b="1" dirty="0" err="1"/>
              <a:t>MouseAdapter</a:t>
            </a:r>
            <a:r>
              <a:rPr lang="en-US" altLang="ko-KR" sz="1000" b="1" dirty="0"/>
              <a:t>() {</a:t>
            </a:r>
          </a:p>
          <a:p>
            <a:pPr defTabSz="180000"/>
            <a:r>
              <a:rPr lang="en-US" altLang="ko-KR" sz="1000" dirty="0"/>
              <a:t>			@Override</a:t>
            </a:r>
            <a:endParaRPr lang="en-US" altLang="ko-KR" sz="1000" b="1" dirty="0"/>
          </a:p>
          <a:p>
            <a:pPr defTabSz="180000"/>
            <a:r>
              <a:rPr lang="ko-KR" altLang="en-US" sz="1000" b="1" dirty="0"/>
              <a:t>			</a:t>
            </a:r>
            <a:r>
              <a:rPr lang="en-US" altLang="ko-KR" sz="1000" b="1" dirty="0"/>
              <a:t>public void </a:t>
            </a:r>
            <a:r>
              <a:rPr lang="en-US" altLang="ko-KR" sz="1000" b="1" dirty="0" err="1"/>
              <a:t>mousePressed</a:t>
            </a:r>
            <a:r>
              <a:rPr lang="en-US" altLang="ko-KR" sz="1000" b="1" dirty="0"/>
              <a:t>(</a:t>
            </a:r>
            <a:r>
              <a:rPr lang="en-US" altLang="ko-KR" sz="1000" b="1" dirty="0" err="1"/>
              <a:t>MouseEvent</a:t>
            </a:r>
            <a:r>
              <a:rPr lang="en-US" altLang="ko-KR" sz="1000" b="1" dirty="0"/>
              <a:t> e) {</a:t>
            </a:r>
          </a:p>
          <a:p>
            <a:pPr defTabSz="180000"/>
            <a:r>
              <a:rPr lang="en-US" altLang="ko-KR" sz="1000" b="1" dirty="0"/>
              <a:t>				</a:t>
            </a:r>
            <a:r>
              <a:rPr lang="en-US" altLang="ko-KR" sz="1000" b="1" dirty="0" err="1"/>
              <a:t>th.finish</a:t>
            </a:r>
            <a:r>
              <a:rPr lang="en-US" altLang="ko-KR" sz="1000" b="1" dirty="0"/>
              <a:t>(); // </a:t>
            </a:r>
            <a:r>
              <a:rPr lang="en-US" altLang="ko-KR" sz="1000" b="1" dirty="0" err="1"/>
              <a:t>RandomThread</a:t>
            </a:r>
            <a:r>
              <a:rPr lang="en-US" altLang="ko-KR" sz="1000" b="1" dirty="0"/>
              <a:t> </a:t>
            </a:r>
            <a:r>
              <a:rPr lang="ko-KR" altLang="en-US" sz="1000" b="1" dirty="0" err="1"/>
              <a:t>스레드</a:t>
            </a:r>
            <a:r>
              <a:rPr lang="ko-KR" altLang="en-US" sz="1000" b="1" dirty="0"/>
              <a:t> 종료 명령</a:t>
            </a:r>
          </a:p>
          <a:p>
            <a:pPr defTabSz="180000"/>
            <a:r>
              <a:rPr lang="ko-KR" altLang="en-US" sz="1000" b="1" dirty="0"/>
              <a:t>			</a:t>
            </a:r>
            <a:r>
              <a:rPr lang="en-US" altLang="ko-KR" sz="1000" b="1" dirty="0"/>
              <a:t>}</a:t>
            </a:r>
          </a:p>
          <a:p>
            <a:pPr defTabSz="180000"/>
            <a:r>
              <a:rPr lang="en-US" altLang="ko-KR" sz="1000" b="1" dirty="0"/>
              <a:t>		});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setSize</a:t>
            </a:r>
            <a:r>
              <a:rPr lang="en-US" altLang="ko-KR" sz="1000" dirty="0"/>
              <a:t>(300,200);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setVisible</a:t>
            </a:r>
            <a:r>
              <a:rPr lang="en-US" altLang="ko-KR" sz="1000" dirty="0"/>
              <a:t>(true);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b="1" dirty="0"/>
              <a:t>		</a:t>
            </a:r>
            <a:r>
              <a:rPr lang="en-US" altLang="ko-KR" sz="1000" b="1" dirty="0" err="1"/>
              <a:t>th</a:t>
            </a:r>
            <a:r>
              <a:rPr lang="en-US" altLang="ko-KR" sz="1000" b="1" dirty="0"/>
              <a:t> = new </a:t>
            </a:r>
            <a:r>
              <a:rPr lang="en-US" altLang="ko-KR" sz="1000" b="1" dirty="0" err="1"/>
              <a:t>RandomThread</a:t>
            </a:r>
            <a:r>
              <a:rPr lang="en-US" altLang="ko-KR" sz="1000" b="1" dirty="0"/>
              <a:t>(c); // </a:t>
            </a:r>
            <a:r>
              <a:rPr lang="ko-KR" altLang="en-US" sz="1000" b="1" dirty="0" err="1"/>
              <a:t>스레드</a:t>
            </a:r>
            <a:r>
              <a:rPr lang="ko-KR" altLang="en-US" sz="1000" b="1" dirty="0"/>
              <a:t> 생성		</a:t>
            </a:r>
          </a:p>
          <a:p>
            <a:pPr defTabSz="180000"/>
            <a:r>
              <a:rPr lang="ko-KR" altLang="en-US" sz="1000" b="1" dirty="0"/>
              <a:t>		</a:t>
            </a:r>
            <a:r>
              <a:rPr lang="en-US" altLang="ko-KR" sz="1000" b="1" dirty="0" err="1"/>
              <a:t>th.start</a:t>
            </a:r>
            <a:r>
              <a:rPr lang="en-US" altLang="ko-KR" sz="1000" b="1" dirty="0"/>
              <a:t>(); // </a:t>
            </a:r>
            <a:r>
              <a:rPr lang="ko-KR" altLang="en-US" sz="1000" b="1" dirty="0" err="1"/>
              <a:t>스레드</a:t>
            </a:r>
            <a:r>
              <a:rPr lang="ko-KR" altLang="en-US" sz="1000" b="1" dirty="0"/>
              <a:t> 동작시킴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}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	public static void main(String[] </a:t>
            </a:r>
            <a:r>
              <a:rPr lang="en-US" altLang="ko-KR" sz="1000" dirty="0" err="1"/>
              <a:t>args</a:t>
            </a:r>
            <a:r>
              <a:rPr lang="en-US" altLang="ko-KR" sz="1000" dirty="0"/>
              <a:t>) {</a:t>
            </a:r>
          </a:p>
          <a:p>
            <a:pPr defTabSz="180000"/>
            <a:r>
              <a:rPr lang="en-US" altLang="ko-KR" sz="1000" dirty="0"/>
              <a:t>		new </a:t>
            </a:r>
            <a:r>
              <a:rPr lang="en-US" altLang="ko-KR" sz="1000" dirty="0" err="1"/>
              <a:t>ThreadFinishFlagEx</a:t>
            </a:r>
            <a:r>
              <a:rPr lang="en-US" altLang="ko-KR" sz="1000" dirty="0"/>
              <a:t>();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r>
              <a:rPr lang="en-US" altLang="ko-KR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528150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err="1" smtClean="0"/>
              <a:t>스레드</a:t>
            </a:r>
            <a:r>
              <a:rPr lang="ko-KR" altLang="en-US" dirty="0" smtClean="0"/>
              <a:t> 동기화</a:t>
            </a:r>
            <a:r>
              <a:rPr lang="en-US" altLang="ko-KR" dirty="0" smtClean="0"/>
              <a:t>(Thread Synchronization)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838200" y="1325563"/>
            <a:ext cx="10515600" cy="4851400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멀티스레드</a:t>
            </a:r>
            <a:r>
              <a:rPr lang="ko-KR" altLang="en-US" dirty="0" smtClean="0"/>
              <a:t> 프로그램 작성시 주의점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다수의 </a:t>
            </a:r>
            <a:r>
              <a:rPr lang="ko-KR" altLang="en-US" dirty="0" err="1" smtClean="0"/>
              <a:t>스레드가</a:t>
            </a:r>
            <a:r>
              <a:rPr lang="ko-KR" altLang="en-US" dirty="0" smtClean="0"/>
              <a:t> 공유 데이터에 동시에 접근하는 경우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공유 데이터의 값에 예상치 못한 결과 발생 가능</a:t>
            </a:r>
            <a:endParaRPr lang="en-US" altLang="ko-KR" dirty="0" smtClean="0"/>
          </a:p>
          <a:p>
            <a:r>
              <a:rPr lang="ko-KR" altLang="en-US" dirty="0" err="1" smtClean="0"/>
              <a:t>스레드</a:t>
            </a:r>
            <a:r>
              <a:rPr lang="ko-KR" altLang="en-US" dirty="0" smtClean="0"/>
              <a:t> 동기화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멀티스레드의</a:t>
            </a:r>
            <a:r>
              <a:rPr lang="ko-KR" altLang="en-US" dirty="0" smtClean="0"/>
              <a:t> 공유 데이터의 동시 접근 문제 해결책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공유 데이터를 접근하는 모든 </a:t>
            </a:r>
            <a:r>
              <a:rPr lang="ko-KR" altLang="en-US" dirty="0" err="1" smtClean="0"/>
              <a:t>스레드의</a:t>
            </a:r>
            <a:r>
              <a:rPr lang="ko-KR" altLang="en-US" dirty="0" smtClean="0"/>
              <a:t> 한 줄 세우기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한 </a:t>
            </a:r>
            <a:r>
              <a:rPr lang="ko-KR" altLang="en-US" dirty="0" err="1" smtClean="0"/>
              <a:t>스레드가</a:t>
            </a:r>
            <a:r>
              <a:rPr lang="ko-KR" altLang="en-US" dirty="0" smtClean="0"/>
              <a:t> 공유 데이터에 대한 작업을 끝낼 때까지 다른 </a:t>
            </a:r>
            <a:r>
              <a:rPr lang="ko-KR" altLang="en-US" dirty="0" err="1" smtClean="0"/>
              <a:t>스레드가</a:t>
            </a:r>
            <a:r>
              <a:rPr lang="ko-KR" altLang="en-US" dirty="0" smtClean="0"/>
              <a:t> 대기 하도록 함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5418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100"/>
            <a:ext cx="10515600" cy="1000395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두 </a:t>
            </a:r>
            <a:r>
              <a:rPr lang="ko-KR" altLang="en-US" sz="3600" dirty="0" err="1" smtClean="0"/>
              <a:t>스레드의</a:t>
            </a:r>
            <a:r>
              <a:rPr lang="ko-KR" altLang="en-US" sz="3600" dirty="0" smtClean="0"/>
              <a:t> 프린터 동시 쓰기로 충돌하는 사례</a:t>
            </a:r>
            <a:endParaRPr lang="ko-KR" altLang="en-US" sz="3600" dirty="0"/>
          </a:p>
        </p:txBody>
      </p:sp>
      <p:pic>
        <p:nvPicPr>
          <p:cNvPr id="1027" name="Picture 3" descr="C:\Users\황수희\AppData\Local\Microsoft\Windows\Temporary Internet Files\Content.IE5\X0GF8T68\MCj0345673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24167" y="3571877"/>
            <a:ext cx="1068477" cy="702259"/>
          </a:xfrm>
          <a:prstGeom prst="rect">
            <a:avLst/>
          </a:prstGeom>
          <a:noFill/>
        </p:spPr>
      </p:pic>
      <p:sp>
        <p:nvSpPr>
          <p:cNvPr id="6" name="직사각형 5"/>
          <p:cNvSpPr/>
          <p:nvPr/>
        </p:nvSpPr>
        <p:spPr>
          <a:xfrm>
            <a:off x="2595538" y="1928802"/>
            <a:ext cx="928694" cy="5000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200" dirty="0" err="1"/>
              <a:t>스레드</a:t>
            </a:r>
            <a:r>
              <a:rPr lang="ko-KR" altLang="en-US" sz="1200" dirty="0"/>
              <a:t>  </a:t>
            </a:r>
            <a:r>
              <a:rPr lang="en-US" altLang="ko-KR" sz="1200" dirty="0"/>
              <a:t>A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3881422" y="1928802"/>
            <a:ext cx="928694" cy="5000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200" dirty="0" err="1"/>
              <a:t>스레드</a:t>
            </a:r>
            <a:r>
              <a:rPr lang="ko-KR" altLang="en-US" sz="1200" dirty="0"/>
              <a:t> </a:t>
            </a:r>
            <a:r>
              <a:rPr lang="en-US" altLang="ko-KR" sz="1200" dirty="0"/>
              <a:t>B</a:t>
            </a:r>
            <a:endParaRPr lang="ko-KR" altLang="en-US" sz="1200" dirty="0"/>
          </a:p>
        </p:txBody>
      </p:sp>
      <p:cxnSp>
        <p:nvCxnSpPr>
          <p:cNvPr id="9" name="직선 화살표 연결선 8"/>
          <p:cNvCxnSpPr>
            <a:stCxn id="6" idx="2"/>
          </p:cNvCxnSpPr>
          <p:nvPr/>
        </p:nvCxnSpPr>
        <p:spPr>
          <a:xfrm rot="16200000" flipH="1">
            <a:off x="2684835" y="2803918"/>
            <a:ext cx="1143008" cy="3929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7" idx="2"/>
          </p:cNvCxnSpPr>
          <p:nvPr/>
        </p:nvCxnSpPr>
        <p:spPr>
          <a:xfrm rot="5400000">
            <a:off x="3470653" y="2696763"/>
            <a:ext cx="1143010" cy="6072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순서도: 문서 11"/>
          <p:cNvSpPr/>
          <p:nvPr/>
        </p:nvSpPr>
        <p:spPr>
          <a:xfrm>
            <a:off x="3024166" y="4572008"/>
            <a:ext cx="1143008" cy="1285884"/>
          </a:xfrm>
          <a:prstGeom prst="flowChartDocumen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I love </a:t>
            </a:r>
            <a:r>
              <a:rPr lang="ko-KR" altLang="en-US" sz="1200" dirty="0">
                <a:solidFill>
                  <a:srgbClr val="0070C0"/>
                </a:solidFill>
              </a:rPr>
              <a:t>자바는 좋은 것이야</a:t>
            </a:r>
            <a:r>
              <a:rPr lang="en-US" altLang="ko-KR" sz="1200" dirty="0">
                <a:solidFill>
                  <a:srgbClr val="0070C0"/>
                </a:solidFill>
              </a:rPr>
              <a:t>.</a:t>
            </a:r>
            <a:r>
              <a:rPr lang="en-US" altLang="ko-KR" sz="1200" dirty="0"/>
              <a:t>  </a:t>
            </a:r>
            <a:r>
              <a:rPr lang="en-US" altLang="ko-KR" sz="1200" dirty="0">
                <a:solidFill>
                  <a:srgbClr val="FF0000"/>
                </a:solidFill>
              </a:rPr>
              <a:t>you</a:t>
            </a:r>
            <a:r>
              <a:rPr lang="en-US" altLang="ko-KR" sz="1200" dirty="0"/>
              <a:t> </a:t>
            </a:r>
            <a:r>
              <a:rPr lang="ko-KR" altLang="en-US" sz="1200" dirty="0">
                <a:solidFill>
                  <a:srgbClr val="0070C0"/>
                </a:solidFill>
              </a:rPr>
              <a:t>배워서 많이</a:t>
            </a:r>
            <a:r>
              <a:rPr lang="ko-KR" altLang="en-US" sz="1200" dirty="0"/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forever. </a:t>
            </a:r>
            <a:r>
              <a:rPr lang="ko-KR" altLang="en-US" sz="1200" dirty="0">
                <a:solidFill>
                  <a:srgbClr val="0070C0"/>
                </a:solidFill>
              </a:rPr>
              <a:t>알고 취직도 잘 되고</a:t>
            </a:r>
            <a:r>
              <a:rPr lang="en-US" altLang="ko-KR" sz="1200" dirty="0">
                <a:solidFill>
                  <a:srgbClr val="0070C0"/>
                </a:solidFill>
              </a:rPr>
              <a:t>.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95539" y="2643183"/>
            <a:ext cx="937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“I love you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forever.”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38612" y="2571745"/>
            <a:ext cx="1616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“</a:t>
            </a:r>
            <a:r>
              <a:rPr lang="ko-KR" altLang="en-US" sz="1200" dirty="0">
                <a:solidFill>
                  <a:srgbClr val="0070C0"/>
                </a:solidFill>
              </a:rPr>
              <a:t>자바는 좋은 것이야</a:t>
            </a:r>
            <a:r>
              <a:rPr lang="en-US" altLang="ko-KR" sz="1200" dirty="0">
                <a:solidFill>
                  <a:srgbClr val="0070C0"/>
                </a:solidFill>
              </a:rPr>
              <a:t>.</a:t>
            </a:r>
          </a:p>
          <a:p>
            <a:r>
              <a:rPr lang="ko-KR" altLang="en-US" sz="1200" dirty="0">
                <a:solidFill>
                  <a:srgbClr val="0070C0"/>
                </a:solidFill>
              </a:rPr>
              <a:t>배워서 많이 알고</a:t>
            </a:r>
            <a:endParaRPr lang="en-US" altLang="ko-KR" sz="1200" dirty="0">
              <a:solidFill>
                <a:srgbClr val="0070C0"/>
              </a:solidFill>
            </a:endParaRPr>
          </a:p>
          <a:p>
            <a:r>
              <a:rPr lang="ko-KR" altLang="en-US" sz="1200" dirty="0">
                <a:solidFill>
                  <a:srgbClr val="0070C0"/>
                </a:solidFill>
              </a:rPr>
              <a:t>취직도 잘 되고</a:t>
            </a:r>
            <a:r>
              <a:rPr lang="en-US" altLang="ko-KR" sz="1200" dirty="0">
                <a:solidFill>
                  <a:srgbClr val="0070C0"/>
                </a:solidFill>
              </a:rPr>
              <a:t>.”</a:t>
            </a:r>
          </a:p>
        </p:txBody>
      </p:sp>
      <p:cxnSp>
        <p:nvCxnSpPr>
          <p:cNvPr id="16" name="직선 화살표 연결선 15"/>
          <p:cNvCxnSpPr>
            <a:stCxn id="1027" idx="2"/>
            <a:endCxn id="12" idx="0"/>
          </p:cNvCxnSpPr>
          <p:nvPr/>
        </p:nvCxnSpPr>
        <p:spPr>
          <a:xfrm rot="16200000" flipH="1">
            <a:off x="3428102" y="4404439"/>
            <a:ext cx="297873" cy="37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3" descr="C:\Users\황수희\AppData\Local\Microsoft\Windows\Temporary Internet Files\Content.IE5\X0GF8T68\MCj0345673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0447" y="3429001"/>
            <a:ext cx="1068477" cy="702259"/>
          </a:xfrm>
          <a:prstGeom prst="rect">
            <a:avLst/>
          </a:prstGeom>
          <a:noFill/>
        </p:spPr>
      </p:pic>
      <p:sp>
        <p:nvSpPr>
          <p:cNvPr id="57" name="직사각형 56"/>
          <p:cNvSpPr/>
          <p:nvPr/>
        </p:nvSpPr>
        <p:spPr>
          <a:xfrm>
            <a:off x="7381884" y="2500306"/>
            <a:ext cx="928694" cy="5000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200" dirty="0" err="1"/>
              <a:t>스레드</a:t>
            </a:r>
            <a:r>
              <a:rPr lang="ko-KR" altLang="en-US" sz="1200" dirty="0"/>
              <a:t> </a:t>
            </a:r>
            <a:r>
              <a:rPr lang="en-US" altLang="ko-KR" sz="1200" dirty="0"/>
              <a:t>A</a:t>
            </a:r>
            <a:endParaRPr lang="ko-KR" altLang="en-US" sz="1200" dirty="0"/>
          </a:p>
        </p:txBody>
      </p:sp>
      <p:sp>
        <p:nvSpPr>
          <p:cNvPr id="58" name="직사각형 57"/>
          <p:cNvSpPr/>
          <p:nvPr/>
        </p:nvSpPr>
        <p:spPr>
          <a:xfrm>
            <a:off x="7381884" y="785794"/>
            <a:ext cx="928694" cy="5000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200" dirty="0" err="1"/>
              <a:t>스레드</a:t>
            </a:r>
            <a:r>
              <a:rPr lang="ko-KR" altLang="en-US" sz="1200" dirty="0"/>
              <a:t> </a:t>
            </a:r>
            <a:r>
              <a:rPr lang="en-US" altLang="ko-KR" sz="1200" dirty="0"/>
              <a:t>B</a:t>
            </a:r>
            <a:endParaRPr lang="ko-KR" altLang="en-US" sz="1200" dirty="0"/>
          </a:p>
        </p:txBody>
      </p:sp>
      <p:cxnSp>
        <p:nvCxnSpPr>
          <p:cNvPr id="59" name="직선 화살표 연결선 58"/>
          <p:cNvCxnSpPr>
            <a:stCxn id="57" idx="2"/>
            <a:endCxn id="56" idx="0"/>
          </p:cNvCxnSpPr>
          <p:nvPr/>
        </p:nvCxnSpPr>
        <p:spPr>
          <a:xfrm rot="5400000">
            <a:off x="7631144" y="3213913"/>
            <a:ext cx="428628" cy="15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58" idx="2"/>
          </p:cNvCxnSpPr>
          <p:nvPr/>
        </p:nvCxnSpPr>
        <p:spPr>
          <a:xfrm rot="5400000">
            <a:off x="7435463" y="1660913"/>
            <a:ext cx="785820" cy="3571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순서도: 문서 60"/>
          <p:cNvSpPr/>
          <p:nvPr/>
        </p:nvSpPr>
        <p:spPr>
          <a:xfrm>
            <a:off x="7239008" y="4500570"/>
            <a:ext cx="1143008" cy="1285884"/>
          </a:xfrm>
          <a:prstGeom prst="flowChartDocumen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t" anchorCtr="0">
            <a:no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I love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you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forever. 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024695" y="3000373"/>
            <a:ext cx="937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“I love you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forever.”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953388" y="1357299"/>
            <a:ext cx="1616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“</a:t>
            </a:r>
            <a:r>
              <a:rPr lang="ko-KR" altLang="en-US" sz="1200" dirty="0">
                <a:solidFill>
                  <a:srgbClr val="0070C0"/>
                </a:solidFill>
              </a:rPr>
              <a:t>자바는 좋은 것이야</a:t>
            </a:r>
            <a:r>
              <a:rPr lang="en-US" altLang="ko-KR" sz="1200" dirty="0">
                <a:solidFill>
                  <a:srgbClr val="0070C0"/>
                </a:solidFill>
              </a:rPr>
              <a:t>.</a:t>
            </a:r>
          </a:p>
          <a:p>
            <a:r>
              <a:rPr lang="ko-KR" altLang="en-US" sz="1200" dirty="0">
                <a:solidFill>
                  <a:srgbClr val="0070C0"/>
                </a:solidFill>
              </a:rPr>
              <a:t>배워서 많이 알고</a:t>
            </a:r>
            <a:endParaRPr lang="en-US" altLang="ko-KR" sz="1200" dirty="0">
              <a:solidFill>
                <a:srgbClr val="0070C0"/>
              </a:solidFill>
            </a:endParaRPr>
          </a:p>
          <a:p>
            <a:r>
              <a:rPr lang="ko-KR" altLang="en-US" sz="1200" dirty="0">
                <a:solidFill>
                  <a:srgbClr val="0070C0"/>
                </a:solidFill>
              </a:rPr>
              <a:t>취직도 잘 되고</a:t>
            </a:r>
            <a:r>
              <a:rPr lang="en-US" altLang="ko-KR" sz="1200" dirty="0">
                <a:solidFill>
                  <a:srgbClr val="0070C0"/>
                </a:solidFill>
              </a:rPr>
              <a:t>.”</a:t>
            </a:r>
          </a:p>
        </p:txBody>
      </p:sp>
      <p:cxnSp>
        <p:nvCxnSpPr>
          <p:cNvPr id="64" name="직선 화살표 연결선 63"/>
          <p:cNvCxnSpPr>
            <a:stCxn id="56" idx="2"/>
            <a:endCxn id="61" idx="0"/>
          </p:cNvCxnSpPr>
          <p:nvPr/>
        </p:nvCxnSpPr>
        <p:spPr>
          <a:xfrm rot="5400000">
            <a:off x="7642945" y="4298829"/>
            <a:ext cx="369311" cy="341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6667504" y="2357430"/>
            <a:ext cx="2428892" cy="35719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12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6240016" y="2071679"/>
            <a:ext cx="35157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스레드</a:t>
            </a:r>
            <a:r>
              <a:rPr lang="ko-KR" altLang="en-US" sz="1200" dirty="0"/>
              <a:t> </a:t>
            </a:r>
            <a:r>
              <a:rPr lang="en-US" altLang="ko-KR" sz="1200" dirty="0"/>
              <a:t>A</a:t>
            </a:r>
            <a:r>
              <a:rPr lang="ko-KR" altLang="en-US" sz="1200" dirty="0"/>
              <a:t>가 프린터 사용을 끝낼때까지 기다린다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82" name="곱셈 기호 81"/>
          <p:cNvSpPr/>
          <p:nvPr/>
        </p:nvSpPr>
        <p:spPr>
          <a:xfrm>
            <a:off x="1524000" y="1500174"/>
            <a:ext cx="3929090" cy="4786346"/>
          </a:xfrm>
          <a:prstGeom prst="mathMultiply">
            <a:avLst>
              <a:gd name="adj1" fmla="val 10193"/>
            </a:avLst>
          </a:prstGeom>
          <a:solidFill>
            <a:srgbClr val="92D050">
              <a:alpha val="43922"/>
            </a:srgb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242873" y="5970387"/>
            <a:ext cx="34323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두 </a:t>
            </a:r>
            <a:r>
              <a:rPr lang="ko-KR" altLang="en-US" sz="1400" dirty="0" err="1"/>
              <a:t>스레드가</a:t>
            </a:r>
            <a:r>
              <a:rPr lang="ko-KR" altLang="en-US" sz="1400" dirty="0"/>
              <a:t> 동시에 프린터에 쓰는 경우</a:t>
            </a:r>
            <a:endParaRPr lang="en-US" altLang="ko-KR" sz="1400" dirty="0"/>
          </a:p>
          <a:p>
            <a:pPr algn="ctr"/>
            <a:r>
              <a:rPr lang="ko-KR" altLang="en-US" sz="1400" b="1" dirty="0"/>
              <a:t>문제 발생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66342" y="5970387"/>
            <a:ext cx="2831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한 </a:t>
            </a:r>
            <a:r>
              <a:rPr lang="ko-KR" altLang="en-US" sz="1400" dirty="0" err="1"/>
              <a:t>스레드의</a:t>
            </a:r>
            <a:r>
              <a:rPr lang="ko-KR" altLang="en-US" sz="1400" dirty="0"/>
              <a:t> 출력이 끝날 때까지 </a:t>
            </a:r>
            <a:endParaRPr lang="en-US" altLang="ko-KR" sz="1400" dirty="0"/>
          </a:p>
          <a:p>
            <a:pPr algn="ctr"/>
            <a:r>
              <a:rPr lang="ko-KR" altLang="en-US" sz="1400" dirty="0"/>
              <a:t>대기함으로써 </a:t>
            </a:r>
            <a:r>
              <a:rPr lang="ko-KR" altLang="en-US" sz="1400" b="1" dirty="0"/>
              <a:t>정상 출력</a:t>
            </a: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2900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5129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공유 </a:t>
            </a:r>
            <a:r>
              <a:rPr lang="ko-KR" altLang="en-US" dirty="0" err="1" smtClean="0"/>
              <a:t>집계판에</a:t>
            </a:r>
            <a:r>
              <a:rPr lang="ko-KR" altLang="en-US" dirty="0" smtClean="0"/>
              <a:t> 동시 접근하는 사례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2564" y="2071679"/>
            <a:ext cx="8391518" cy="2238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곱셈 기호 4"/>
          <p:cNvSpPr/>
          <p:nvPr/>
        </p:nvSpPr>
        <p:spPr>
          <a:xfrm>
            <a:off x="666712" y="857232"/>
            <a:ext cx="4643470" cy="4786346"/>
          </a:xfrm>
          <a:prstGeom prst="mathMultiply">
            <a:avLst>
              <a:gd name="adj1" fmla="val 10193"/>
            </a:avLst>
          </a:prstGeom>
          <a:solidFill>
            <a:srgbClr val="92D050">
              <a:alpha val="43922"/>
            </a:srgb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6" name="타원형 설명선 5"/>
          <p:cNvSpPr/>
          <p:nvPr/>
        </p:nvSpPr>
        <p:spPr>
          <a:xfrm>
            <a:off x="3952860" y="1857364"/>
            <a:ext cx="1071570" cy="571504"/>
          </a:xfrm>
          <a:prstGeom prst="wedgeEllipseCallout">
            <a:avLst>
              <a:gd name="adj1" fmla="val -75665"/>
              <a:gd name="adj2" fmla="val 91426"/>
            </a:avLst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200" dirty="0">
                <a:solidFill>
                  <a:srgbClr val="0070C0"/>
                </a:solidFill>
              </a:rPr>
              <a:t>50+10=60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7" name="타원형 설명선 6"/>
          <p:cNvSpPr/>
          <p:nvPr/>
        </p:nvSpPr>
        <p:spPr>
          <a:xfrm>
            <a:off x="1738282" y="2000240"/>
            <a:ext cx="1071570" cy="571504"/>
          </a:xfrm>
          <a:prstGeom prst="wedgeEllipseCallout">
            <a:avLst>
              <a:gd name="adj1" fmla="val 34763"/>
              <a:gd name="adj2" fmla="val 75891"/>
            </a:avLst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50+10=60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38316" y="4286257"/>
            <a:ext cx="647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학생</a:t>
            </a:r>
            <a:r>
              <a:rPr lang="en-US" altLang="ko-KR" sz="1200" dirty="0"/>
              <a:t> A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309887" y="4286257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학생</a:t>
            </a:r>
            <a:r>
              <a:rPr lang="en-US" altLang="ko-KR" sz="1200" dirty="0"/>
              <a:t> B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6667504" y="1571613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학생 </a:t>
            </a:r>
            <a:r>
              <a:rPr lang="en-US" altLang="ko-KR" sz="1200" dirty="0"/>
              <a:t>B</a:t>
            </a:r>
            <a:r>
              <a:rPr lang="ko-KR" altLang="en-US" sz="1200" dirty="0"/>
              <a:t>는 학생 </a:t>
            </a:r>
            <a:r>
              <a:rPr lang="en-US" altLang="ko-KR" sz="1200" dirty="0"/>
              <a:t>A</a:t>
            </a:r>
            <a:r>
              <a:rPr lang="ko-KR" altLang="en-US" sz="1200" dirty="0"/>
              <a:t>가 </a:t>
            </a:r>
            <a:endParaRPr lang="en-US" altLang="ko-KR" sz="1200" dirty="0"/>
          </a:p>
          <a:p>
            <a:r>
              <a:rPr lang="ko-KR" altLang="en-US" sz="1200" dirty="0"/>
              <a:t>계수를 끝낸 후 계수를 시작함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167571" y="4216370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학생</a:t>
            </a:r>
            <a:r>
              <a:rPr lang="en-US" altLang="ko-KR" sz="1200" dirty="0"/>
              <a:t> B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5953124" y="3929067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학생</a:t>
            </a:r>
            <a:r>
              <a:rPr lang="en-US" altLang="ko-KR" sz="1200" dirty="0"/>
              <a:t> C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9596462" y="3500439"/>
            <a:ext cx="647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학생</a:t>
            </a:r>
            <a:r>
              <a:rPr lang="en-US" altLang="ko-KR" sz="1200" dirty="0"/>
              <a:t> A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9167834" y="1643051"/>
            <a:ext cx="1357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학생 </a:t>
            </a:r>
            <a:r>
              <a:rPr lang="en-US" altLang="ko-KR" sz="1200" dirty="0"/>
              <a:t>A</a:t>
            </a:r>
            <a:r>
              <a:rPr lang="ko-KR" altLang="en-US" sz="1200" dirty="0"/>
              <a:t>는  </a:t>
            </a:r>
            <a:r>
              <a:rPr lang="en-US" altLang="ko-KR" sz="1200" dirty="0"/>
              <a:t>60</a:t>
            </a:r>
            <a:r>
              <a:rPr lang="ko-KR" altLang="en-US" sz="1200" dirty="0"/>
              <a:t>을 기록하고 나감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73498" y="5357826"/>
            <a:ext cx="283122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두 학생이 동시에 방에 들어와서 </a:t>
            </a:r>
            <a:endParaRPr lang="en-US" altLang="ko-KR" sz="1400" dirty="0"/>
          </a:p>
          <a:p>
            <a:pPr algn="ctr"/>
            <a:r>
              <a:rPr lang="ko-KR" altLang="en-US" sz="1400" dirty="0" err="1"/>
              <a:t>집계판을</a:t>
            </a:r>
            <a:r>
              <a:rPr lang="ko-KR" altLang="en-US" sz="1400" dirty="0"/>
              <a:t> 수정하는 경우</a:t>
            </a:r>
            <a:endParaRPr lang="en-US" altLang="ko-KR" sz="1400" dirty="0"/>
          </a:p>
          <a:p>
            <a:pPr algn="ctr"/>
            <a:r>
              <a:rPr lang="ko-KR" altLang="en-US" sz="1400" dirty="0" err="1"/>
              <a:t>집계판의</a:t>
            </a:r>
            <a:r>
              <a:rPr lang="ko-KR" altLang="en-US" sz="1400" dirty="0"/>
              <a:t> </a:t>
            </a:r>
            <a:r>
              <a:rPr lang="ko-KR" altLang="en-US" sz="1400" b="1" dirty="0"/>
              <a:t>결과가 잘못됨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47695" y="5429264"/>
            <a:ext cx="22846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방에 먼저 들어간 학생이 </a:t>
            </a:r>
            <a:endParaRPr lang="en-US" altLang="ko-KR" sz="1400" dirty="0"/>
          </a:p>
          <a:p>
            <a:pPr algn="ctr"/>
            <a:r>
              <a:rPr lang="ko-KR" altLang="en-US" sz="1400" dirty="0"/>
              <a:t>집계를 끝내기를 기다리면</a:t>
            </a:r>
            <a:endParaRPr lang="en-US" altLang="ko-KR" sz="1400" dirty="0"/>
          </a:p>
          <a:p>
            <a:pPr algn="ctr"/>
            <a:r>
              <a:rPr lang="ko-KR" altLang="en-US" sz="1400" b="1" dirty="0"/>
              <a:t>정상 처리</a:t>
            </a: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1059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스레드 동기화 기법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838200" y="1152294"/>
            <a:ext cx="10515600" cy="4351338"/>
          </a:xfrm>
        </p:spPr>
        <p:txBody>
          <a:bodyPr/>
          <a:lstStyle/>
          <a:p>
            <a:r>
              <a:rPr lang="ko-KR" altLang="en-US" dirty="0" err="1" smtClean="0"/>
              <a:t>스레드</a:t>
            </a:r>
            <a:r>
              <a:rPr lang="ko-KR" altLang="en-US" dirty="0" smtClean="0"/>
              <a:t> 동기화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공유 데이터에 동시에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접근하는 다수의 </a:t>
            </a:r>
            <a:r>
              <a:rPr lang="ko-KR" altLang="en-US" dirty="0" err="1" smtClean="0"/>
              <a:t>스레드가</a:t>
            </a:r>
            <a:r>
              <a:rPr lang="ko-KR" altLang="en-US" dirty="0" smtClean="0"/>
              <a:t> 공유 데이터를 배타적으로 접근하기 위해 상호 협력</a:t>
            </a:r>
            <a:r>
              <a:rPr lang="en-US" altLang="ko-KR" dirty="0" smtClean="0"/>
              <a:t>(coordination)</a:t>
            </a:r>
            <a:r>
              <a:rPr lang="ko-KR" altLang="en-US" dirty="0" smtClean="0"/>
              <a:t>하는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동기화의 핵심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스레드의 공유 </a:t>
            </a:r>
            <a:r>
              <a:rPr lang="ko-KR" altLang="en-US" dirty="0"/>
              <a:t>데이터에 대한 </a:t>
            </a:r>
            <a:r>
              <a:rPr lang="ko-KR" altLang="en-US" dirty="0" smtClean="0"/>
              <a:t>배타적 독점 접근 보장</a:t>
            </a:r>
            <a:endParaRPr lang="en-US" altLang="ko-KR" dirty="0" smtClean="0"/>
          </a:p>
          <a:p>
            <a:pPr lvl="2"/>
            <a:endParaRPr lang="ko-KR" altLang="en-US" dirty="0"/>
          </a:p>
          <a:p>
            <a:r>
              <a:rPr lang="ko-KR" altLang="en-US" dirty="0" smtClean="0"/>
              <a:t>자바에서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동기화를 위한 방법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synchronized</a:t>
            </a:r>
            <a:r>
              <a:rPr lang="ko-KR" altLang="en-US" dirty="0" smtClean="0"/>
              <a:t>로 동기화 블록 지정</a:t>
            </a:r>
          </a:p>
          <a:p>
            <a:pPr lvl="1"/>
            <a:r>
              <a:rPr lang="en-US" altLang="ko-KR" dirty="0" smtClean="0"/>
              <a:t>wait()-notify()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실행 순서 제어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37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44524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72220" y="0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synchronized </a:t>
            </a:r>
            <a:r>
              <a:rPr lang="ko-KR" altLang="en-US" dirty="0" smtClean="0"/>
              <a:t>블록 지정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872220" y="1412776"/>
            <a:ext cx="10515600" cy="2758768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synchronized</a:t>
            </a:r>
            <a:r>
              <a:rPr lang="ko-KR" altLang="en-US" dirty="0" smtClean="0"/>
              <a:t> 키워드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한 </a:t>
            </a:r>
            <a:r>
              <a:rPr lang="ko-KR" altLang="en-US" dirty="0" err="1" smtClean="0"/>
              <a:t>스레드가</a:t>
            </a:r>
            <a:r>
              <a:rPr lang="ko-KR" altLang="en-US" dirty="0" smtClean="0"/>
              <a:t> 독점 실행해야 하는 부분</a:t>
            </a:r>
            <a:r>
              <a:rPr lang="en-US" altLang="ko-KR" dirty="0" smtClean="0"/>
              <a:t>(</a:t>
            </a:r>
            <a:r>
              <a:rPr lang="ko-KR" altLang="en-US" dirty="0" smtClean="0"/>
              <a:t>동기화 코드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표시하는 키워드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임계 영역</a:t>
            </a:r>
            <a:r>
              <a:rPr lang="en-US" altLang="ko-KR" dirty="0" smtClean="0"/>
              <a:t>(critical section)</a:t>
            </a:r>
            <a:r>
              <a:rPr lang="ko-KR" altLang="en-US" dirty="0" smtClean="0"/>
              <a:t> 표기 키워드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메소드</a:t>
            </a:r>
            <a:r>
              <a:rPr lang="ko-KR" altLang="en-US" dirty="0" smtClean="0"/>
              <a:t> 전체 혹은 코드 블록 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synchronized </a:t>
            </a:r>
            <a:r>
              <a:rPr lang="ko-KR" altLang="en-US" dirty="0" smtClean="0"/>
              <a:t>블록에 대한 컴파일러의 처리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먼저 실행한 </a:t>
            </a:r>
            <a:r>
              <a:rPr lang="ko-KR" altLang="en-US" dirty="0" err="1" smtClean="0"/>
              <a:t>스레드가</a:t>
            </a:r>
            <a:r>
              <a:rPr lang="ko-KR" altLang="en-US" dirty="0" smtClean="0"/>
              <a:t> 모니터 소유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모니터란 해당 객체를 독점적으로 사용할 수 있는 권한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모니터를 소유한 </a:t>
            </a:r>
            <a:r>
              <a:rPr lang="ko-KR" altLang="en-US" dirty="0" err="1" smtClean="0"/>
              <a:t>스레드가</a:t>
            </a:r>
            <a:r>
              <a:rPr lang="ko-KR" altLang="en-US" dirty="0" smtClean="0"/>
              <a:t> 모니터를 내놓을 때까지 다른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대기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143673" y="5152624"/>
            <a:ext cx="2088777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defTabSz="180000"/>
            <a:r>
              <a:rPr lang="en-US" altLang="ko-KR" sz="1200" b="1" dirty="0">
                <a:solidFill>
                  <a:srgbClr val="FF0000"/>
                </a:solidFill>
              </a:rPr>
              <a:t>synchronized </a:t>
            </a:r>
            <a:r>
              <a:rPr lang="en-US" altLang="ko-KR" sz="1200" dirty="0"/>
              <a:t>void add()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n = </a:t>
            </a:r>
            <a:r>
              <a:rPr lang="en-US" altLang="ko-KR" sz="1200" dirty="0" err="1"/>
              <a:t>getCurrentSum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n+=10;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setCurrentSum</a:t>
            </a:r>
            <a:r>
              <a:rPr lang="en-US" altLang="ko-KR" sz="1200" dirty="0"/>
              <a:t>(n);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6130020" y="4044628"/>
            <a:ext cx="2270237" cy="2123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defTabSz="180000"/>
            <a:r>
              <a:rPr lang="en-US" altLang="ko-KR" sz="1200" dirty="0"/>
              <a:t>void execute() {</a:t>
            </a:r>
          </a:p>
          <a:p>
            <a:pPr defTabSz="180000"/>
            <a:r>
              <a:rPr lang="en-US" altLang="ko-KR" sz="1200" dirty="0"/>
              <a:t>	// </a:t>
            </a:r>
            <a:r>
              <a:rPr lang="ko-KR" altLang="en-US" sz="1200" dirty="0"/>
              <a:t>다른</a:t>
            </a:r>
            <a:r>
              <a:rPr lang="en-US" altLang="ko-KR" sz="1200" dirty="0"/>
              <a:t> </a:t>
            </a:r>
            <a:r>
              <a:rPr lang="ko-KR" altLang="en-US" sz="1200" dirty="0"/>
              <a:t>코드들 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// </a:t>
            </a:r>
          </a:p>
          <a:p>
            <a:pPr defTabSz="180000"/>
            <a:r>
              <a:rPr lang="en-US" altLang="ko-KR" sz="1200" b="1" dirty="0">
                <a:solidFill>
                  <a:srgbClr val="FF0000"/>
                </a:solidFill>
              </a:rPr>
              <a:t>	synchronized(this) </a:t>
            </a:r>
            <a:r>
              <a:rPr lang="en-US" altLang="ko-KR" sz="1200" dirty="0">
                <a:solidFill>
                  <a:srgbClr val="FF0000"/>
                </a:solidFill>
              </a:rPr>
              <a:t>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n = </a:t>
            </a:r>
            <a:r>
              <a:rPr lang="en-US" altLang="ko-KR" sz="1200" dirty="0" err="1"/>
              <a:t>getCurrentSum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	n+=10;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setCurrentSum</a:t>
            </a:r>
            <a:r>
              <a:rPr lang="en-US" altLang="ko-KR" sz="1200" dirty="0"/>
              <a:t>(n);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>
                <a:solidFill>
                  <a:srgbClr val="FF0000"/>
                </a:solidFill>
              </a:rPr>
              <a:t>}</a:t>
            </a:r>
          </a:p>
          <a:p>
            <a:pPr defTabSz="180000"/>
            <a:r>
              <a:rPr lang="en-US" altLang="ko-KR" sz="1200" dirty="0"/>
              <a:t>	// </a:t>
            </a:r>
          </a:p>
          <a:p>
            <a:pPr defTabSz="180000"/>
            <a:r>
              <a:rPr lang="en-US" altLang="ko-KR" sz="1200" dirty="0"/>
              <a:t>	// </a:t>
            </a:r>
            <a:r>
              <a:rPr lang="ko-KR" altLang="en-US" sz="1200" dirty="0"/>
              <a:t>다른 코드들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307338" y="6187717"/>
            <a:ext cx="1668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synchronized </a:t>
            </a:r>
            <a:r>
              <a:rPr lang="ko-KR" altLang="en-US" sz="1200" dirty="0" err="1"/>
              <a:t>메소드</a:t>
            </a:r>
            <a:r>
              <a:rPr lang="ko-KR" altLang="en-US" sz="1200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07470" y="6187717"/>
            <a:ext cx="18768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synchronized </a:t>
            </a:r>
            <a:r>
              <a:rPr lang="ko-KR" altLang="en-US" sz="1200" dirty="0"/>
              <a:t>코드 블록 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1028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520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synchronized </a:t>
            </a:r>
            <a:r>
              <a:rPr lang="ko-KR" altLang="en-US" sz="3600" dirty="0" smtClean="0"/>
              <a:t>사용 예 </a:t>
            </a:r>
            <a:r>
              <a:rPr lang="en-US" altLang="ko-KR" sz="3600" dirty="0" smtClean="0"/>
              <a:t>: </a:t>
            </a:r>
            <a:r>
              <a:rPr lang="ko-KR" altLang="en-US" sz="3600" dirty="0" smtClean="0"/>
              <a:t>공유 </a:t>
            </a:r>
            <a:r>
              <a:rPr lang="ko-KR" altLang="en-US" sz="3600" dirty="0" err="1" smtClean="0"/>
              <a:t>집계판</a:t>
            </a:r>
            <a:r>
              <a:rPr lang="ko-KR" altLang="en-US" sz="3600" dirty="0" smtClean="0"/>
              <a:t> 사례를 코딩</a:t>
            </a:r>
            <a:endParaRPr lang="ko-KR" altLang="en-US" sz="3600" dirty="0"/>
          </a:p>
        </p:txBody>
      </p:sp>
      <p:sp>
        <p:nvSpPr>
          <p:cNvPr id="4" name="직사각형 3"/>
          <p:cNvSpPr/>
          <p:nvPr/>
        </p:nvSpPr>
        <p:spPr>
          <a:xfrm>
            <a:off x="2089596" y="1320468"/>
            <a:ext cx="4693946" cy="54784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b="1" dirty="0"/>
              <a:t>public class </a:t>
            </a:r>
            <a:r>
              <a:rPr lang="en-US" altLang="ko-KR" sz="1000" b="1" dirty="0" err="1"/>
              <a:t>SynchronizedEx</a:t>
            </a:r>
            <a:r>
              <a:rPr lang="en-US" altLang="ko-KR" sz="1000" b="1" dirty="0"/>
              <a:t> </a:t>
            </a:r>
            <a:r>
              <a:rPr lang="en-US" altLang="ko-KR" sz="1000" dirty="0"/>
              <a:t>{</a:t>
            </a:r>
          </a:p>
          <a:p>
            <a:pPr defTabSz="180000"/>
            <a:r>
              <a:rPr lang="en-US" altLang="ko-KR" sz="1000" dirty="0"/>
              <a:t>	public static void main(String [] </a:t>
            </a:r>
            <a:r>
              <a:rPr lang="en-US" altLang="ko-KR" sz="1000" dirty="0" err="1"/>
              <a:t>args</a:t>
            </a:r>
            <a:r>
              <a:rPr lang="en-US" altLang="ko-KR" sz="1000" dirty="0"/>
              <a:t>) {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SharedBoard</a:t>
            </a:r>
            <a:r>
              <a:rPr lang="en-US" altLang="ko-KR" sz="1000" dirty="0"/>
              <a:t> board = </a:t>
            </a:r>
            <a:r>
              <a:rPr lang="en-US" altLang="ko-KR" sz="1000" b="1" dirty="0"/>
              <a:t>new </a:t>
            </a:r>
            <a:r>
              <a:rPr lang="en-US" altLang="ko-KR" sz="1000" b="1" dirty="0" err="1"/>
              <a:t>SharedBoard</a:t>
            </a:r>
            <a:r>
              <a:rPr lang="en-US" altLang="ko-KR" sz="1000" b="1" dirty="0"/>
              <a:t>(); </a:t>
            </a:r>
            <a:endParaRPr lang="ko-KR" altLang="en-US" sz="1000" b="1" dirty="0"/>
          </a:p>
          <a:p>
            <a:pPr defTabSz="180000"/>
            <a:r>
              <a:rPr lang="en-US" altLang="ko-KR" sz="1000" dirty="0"/>
              <a:t>		Thread th1 = </a:t>
            </a:r>
            <a:r>
              <a:rPr lang="en-US" altLang="ko-KR" sz="1000" b="1" dirty="0"/>
              <a:t>new </a:t>
            </a:r>
            <a:r>
              <a:rPr lang="en-US" altLang="ko-KR" sz="1000" b="1" dirty="0" err="1"/>
              <a:t>StudentThread</a:t>
            </a:r>
            <a:r>
              <a:rPr lang="en-US" altLang="ko-KR" sz="1000" b="1" dirty="0"/>
              <a:t>("</a:t>
            </a:r>
            <a:r>
              <a:rPr lang="en-US" altLang="ko-KR" sz="1000" b="1" dirty="0" err="1"/>
              <a:t>kitae</a:t>
            </a:r>
            <a:r>
              <a:rPr lang="en-US" altLang="ko-KR" sz="1000" b="1" dirty="0"/>
              <a:t>", board);</a:t>
            </a:r>
            <a:endParaRPr lang="ko-KR" altLang="en-US" sz="1000" b="1" dirty="0"/>
          </a:p>
          <a:p>
            <a:pPr defTabSz="180000"/>
            <a:r>
              <a:rPr lang="en-US" altLang="ko-KR" sz="1000" dirty="0"/>
              <a:t>		Thread th2 = </a:t>
            </a:r>
            <a:r>
              <a:rPr lang="en-US" altLang="ko-KR" sz="1000" b="1" dirty="0"/>
              <a:t>new </a:t>
            </a:r>
            <a:r>
              <a:rPr lang="en-US" altLang="ko-KR" sz="1000" b="1" dirty="0" err="1"/>
              <a:t>StudentThread</a:t>
            </a:r>
            <a:r>
              <a:rPr lang="en-US" altLang="ko-KR" sz="1000" b="1" dirty="0"/>
              <a:t>("</a:t>
            </a:r>
            <a:r>
              <a:rPr lang="en-US" altLang="ko-KR" sz="1000" b="1" dirty="0" err="1"/>
              <a:t>hyosoo</a:t>
            </a:r>
            <a:r>
              <a:rPr lang="en-US" altLang="ko-KR" sz="1000" b="1" dirty="0"/>
              <a:t>", board);</a:t>
            </a:r>
            <a:endParaRPr lang="ko-KR" altLang="en-US" sz="1000" b="1" dirty="0"/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b="1" dirty="0"/>
              <a:t>th1.start();</a:t>
            </a:r>
          </a:p>
          <a:p>
            <a:pPr defTabSz="180000"/>
            <a:r>
              <a:rPr lang="en-US" altLang="ko-KR" sz="1000" b="1" dirty="0"/>
              <a:t>		th2.start();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b="1" dirty="0"/>
              <a:t>class </a:t>
            </a:r>
            <a:r>
              <a:rPr lang="en-US" altLang="ko-KR" sz="1000" b="1" dirty="0" err="1"/>
              <a:t>SharedBoard</a:t>
            </a:r>
            <a:r>
              <a:rPr lang="en-US" altLang="ko-KR" sz="1000" dirty="0"/>
              <a:t> {</a:t>
            </a:r>
          </a:p>
          <a:p>
            <a:pPr defTabSz="180000"/>
            <a:r>
              <a:rPr lang="en-US" altLang="ko-KR" sz="1000" dirty="0"/>
              <a:t>	private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sum = 0; // </a:t>
            </a:r>
            <a:r>
              <a:rPr lang="ko-KR" altLang="en-US" sz="1000" dirty="0" err="1"/>
              <a:t>집계판의</a:t>
            </a:r>
            <a:r>
              <a:rPr lang="ko-KR" altLang="en-US" sz="1000" dirty="0"/>
              <a:t> 합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b="1" dirty="0">
                <a:solidFill>
                  <a:srgbClr val="FF0000"/>
                </a:solidFill>
              </a:rPr>
              <a:t>synchronized </a:t>
            </a:r>
            <a:r>
              <a:rPr lang="en-US" altLang="ko-KR" sz="1000" b="1" dirty="0"/>
              <a:t>public void add() {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n = sum;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Thread.yield</a:t>
            </a:r>
            <a:r>
              <a:rPr lang="en-US" altLang="ko-KR" sz="1000" dirty="0"/>
              <a:t>(); // </a:t>
            </a:r>
            <a:r>
              <a:rPr lang="ko-KR" altLang="en-US" sz="1000" dirty="0"/>
              <a:t>현재 실행 중인 </a:t>
            </a:r>
            <a:r>
              <a:rPr lang="ko-KR" altLang="en-US" sz="1000" dirty="0" err="1"/>
              <a:t>스레드</a:t>
            </a:r>
            <a:r>
              <a:rPr lang="ko-KR" altLang="en-US" sz="1000" dirty="0"/>
              <a:t> 양보</a:t>
            </a:r>
          </a:p>
          <a:p>
            <a:pPr defTabSz="180000"/>
            <a:r>
              <a:rPr lang="en-US" altLang="ko-KR" sz="1000" dirty="0"/>
              <a:t>		n += 10; // 10 </a:t>
            </a:r>
            <a:r>
              <a:rPr lang="ko-KR" altLang="en-US" sz="1000" dirty="0"/>
              <a:t>증가</a:t>
            </a:r>
          </a:p>
          <a:p>
            <a:pPr defTabSz="180000"/>
            <a:r>
              <a:rPr lang="en-US" altLang="ko-KR" sz="1000" dirty="0"/>
              <a:t>		sum = n; // </a:t>
            </a:r>
            <a:r>
              <a:rPr lang="ko-KR" altLang="en-US" sz="1000" dirty="0"/>
              <a:t>증가한 값을 </a:t>
            </a:r>
            <a:r>
              <a:rPr lang="ko-KR" altLang="en-US" sz="1000" dirty="0" err="1"/>
              <a:t>집계합에</a:t>
            </a:r>
            <a:r>
              <a:rPr lang="ko-KR" altLang="en-US" sz="1000" dirty="0"/>
              <a:t> 기록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System.out.println</a:t>
            </a:r>
            <a:r>
              <a:rPr lang="en-US" altLang="ko-KR" sz="1000" dirty="0"/>
              <a:t>(</a:t>
            </a:r>
            <a:r>
              <a:rPr lang="en-US" altLang="ko-KR" sz="1000" dirty="0" err="1"/>
              <a:t>Thread.currentThread</a:t>
            </a:r>
            <a:r>
              <a:rPr lang="en-US" altLang="ko-KR" sz="1000" dirty="0"/>
              <a:t>().</a:t>
            </a:r>
            <a:r>
              <a:rPr lang="en-US" altLang="ko-KR" sz="1000" dirty="0" err="1"/>
              <a:t>getName</a:t>
            </a:r>
            <a:r>
              <a:rPr lang="en-US" altLang="ko-KR" sz="1000" dirty="0"/>
              <a:t>() + " : " + sum);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r>
              <a:rPr lang="en-US" altLang="ko-KR" sz="1000" dirty="0"/>
              <a:t>	public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getSum</a:t>
            </a:r>
            <a:r>
              <a:rPr lang="en-US" altLang="ko-KR" sz="1000" dirty="0"/>
              <a:t>() { return sum; }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b="1" dirty="0"/>
              <a:t>class </a:t>
            </a:r>
            <a:r>
              <a:rPr lang="en-US" altLang="ko-KR" sz="1000" b="1" dirty="0" err="1"/>
              <a:t>StudentThread</a:t>
            </a:r>
            <a:r>
              <a:rPr lang="en-US" altLang="ko-KR" sz="1000" b="1" dirty="0"/>
              <a:t> extends Thread </a:t>
            </a:r>
            <a:r>
              <a:rPr lang="en-US" altLang="ko-KR" sz="1000" dirty="0"/>
              <a:t>{</a:t>
            </a:r>
          </a:p>
          <a:p>
            <a:pPr defTabSz="180000"/>
            <a:r>
              <a:rPr lang="en-US" altLang="ko-KR" sz="1000" dirty="0"/>
              <a:t>	private </a:t>
            </a:r>
            <a:r>
              <a:rPr lang="en-US" altLang="ko-KR" sz="1000" dirty="0" err="1"/>
              <a:t>SharedBoard</a:t>
            </a:r>
            <a:r>
              <a:rPr lang="en-US" altLang="ko-KR" sz="1000" dirty="0"/>
              <a:t> board; // </a:t>
            </a:r>
            <a:r>
              <a:rPr lang="ko-KR" altLang="en-US" sz="1000" dirty="0" err="1"/>
              <a:t>집계판의</a:t>
            </a:r>
            <a:r>
              <a:rPr lang="ko-KR" altLang="en-US" sz="1000" dirty="0"/>
              <a:t> 주소</a:t>
            </a:r>
          </a:p>
          <a:p>
            <a:pPr defTabSz="180000"/>
            <a:r>
              <a:rPr lang="en-US" altLang="ko-KR" sz="1000" dirty="0"/>
              <a:t>	public </a:t>
            </a:r>
            <a:r>
              <a:rPr lang="en-US" altLang="ko-KR" sz="1000" dirty="0" err="1"/>
              <a:t>StudentThread</a:t>
            </a:r>
            <a:r>
              <a:rPr lang="en-US" altLang="ko-KR" sz="1000" dirty="0"/>
              <a:t>(String name, </a:t>
            </a:r>
            <a:r>
              <a:rPr lang="en-US" altLang="ko-KR" sz="1000" dirty="0" err="1"/>
              <a:t>SharedBoard</a:t>
            </a:r>
            <a:r>
              <a:rPr lang="en-US" altLang="ko-KR" sz="1000" dirty="0"/>
              <a:t> board) {</a:t>
            </a:r>
          </a:p>
          <a:p>
            <a:pPr defTabSz="180000"/>
            <a:r>
              <a:rPr lang="en-US" altLang="ko-KR" sz="1000" dirty="0"/>
              <a:t>		super(name);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this.board</a:t>
            </a:r>
            <a:r>
              <a:rPr lang="en-US" altLang="ko-KR" sz="1000" dirty="0"/>
              <a:t> = board;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r>
              <a:rPr lang="en-US" altLang="ko-KR" sz="1000" dirty="0"/>
              <a:t>	</a:t>
            </a:r>
          </a:p>
          <a:p>
            <a:pPr defTabSz="180000"/>
            <a:r>
              <a:rPr lang="en-US" altLang="ko-KR" sz="1000" dirty="0"/>
              <a:t>	@Override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b="1" dirty="0"/>
              <a:t>public void run() {</a:t>
            </a:r>
          </a:p>
          <a:p>
            <a:pPr defTabSz="180000"/>
            <a:r>
              <a:rPr lang="en-US" altLang="ko-KR" sz="1000" b="1" dirty="0"/>
              <a:t>		for(</a:t>
            </a:r>
            <a:r>
              <a:rPr lang="en-US" altLang="ko-KR" sz="1000" b="1" dirty="0" err="1"/>
              <a:t>int</a:t>
            </a:r>
            <a:r>
              <a:rPr lang="en-US" altLang="ko-KR" sz="1000" b="1" dirty="0"/>
              <a:t> </a:t>
            </a:r>
            <a:r>
              <a:rPr lang="en-US" altLang="ko-KR" sz="1000" b="1" dirty="0" err="1"/>
              <a:t>i</a:t>
            </a:r>
            <a:r>
              <a:rPr lang="en-US" altLang="ko-KR" sz="1000" b="1" dirty="0"/>
              <a:t>=0; </a:t>
            </a:r>
            <a:r>
              <a:rPr lang="en-US" altLang="ko-KR" sz="1000" b="1" dirty="0" err="1"/>
              <a:t>i</a:t>
            </a:r>
            <a:r>
              <a:rPr lang="en-US" altLang="ko-KR" sz="1000" b="1" dirty="0"/>
              <a:t>&lt;10; </a:t>
            </a:r>
            <a:r>
              <a:rPr lang="en-US" altLang="ko-KR" sz="1000" b="1" dirty="0" err="1"/>
              <a:t>i</a:t>
            </a:r>
            <a:r>
              <a:rPr lang="en-US" altLang="ko-KR" sz="1000" b="1" dirty="0"/>
              <a:t>++)</a:t>
            </a:r>
          </a:p>
          <a:p>
            <a:pPr defTabSz="180000"/>
            <a:r>
              <a:rPr lang="en-US" altLang="ko-KR" sz="1000" b="1" dirty="0"/>
              <a:t>			</a:t>
            </a:r>
            <a:r>
              <a:rPr lang="en-US" altLang="ko-KR" sz="1000" b="1" dirty="0" err="1"/>
              <a:t>board.add</a:t>
            </a:r>
            <a:r>
              <a:rPr lang="en-US" altLang="ko-KR" sz="1000" b="1" dirty="0"/>
              <a:t>();</a:t>
            </a:r>
          </a:p>
          <a:p>
            <a:pPr defTabSz="180000"/>
            <a:r>
              <a:rPr lang="en-US" altLang="ko-KR" sz="1000" b="1" dirty="0"/>
              <a:t>	}</a:t>
            </a:r>
          </a:p>
          <a:p>
            <a:pPr defTabSz="180000"/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7344009" y="5949281"/>
            <a:ext cx="24432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kitae</a:t>
            </a:r>
            <a:r>
              <a:rPr lang="ko-KR" altLang="en-US" sz="1200" dirty="0"/>
              <a:t>와 </a:t>
            </a:r>
            <a:r>
              <a:rPr lang="en-US" altLang="ko-KR" sz="1200" dirty="0" err="1"/>
              <a:t>hyosoo</a:t>
            </a:r>
            <a:r>
              <a:rPr lang="ko-KR" altLang="en-US" sz="1200" dirty="0"/>
              <a:t>가 각각 </a:t>
            </a:r>
            <a:endParaRPr lang="en-US" altLang="ko-KR" sz="1200" dirty="0"/>
          </a:p>
          <a:p>
            <a:r>
              <a:rPr lang="en-US" altLang="ko-KR" sz="1200" dirty="0"/>
              <a:t>10</a:t>
            </a:r>
            <a:r>
              <a:rPr lang="ko-KR" altLang="en-US" sz="1200" dirty="0"/>
              <a:t>번씩 </a:t>
            </a:r>
            <a:r>
              <a:rPr lang="en-US" altLang="ko-KR" sz="1200" dirty="0"/>
              <a:t>add()</a:t>
            </a:r>
            <a:r>
              <a:rPr lang="ko-KR" altLang="en-US" sz="1200" dirty="0"/>
              <a:t>를 호출</a:t>
            </a:r>
            <a:r>
              <a:rPr lang="en-US" altLang="ko-KR" sz="1200" dirty="0"/>
              <a:t>,</a:t>
            </a:r>
          </a:p>
          <a:p>
            <a:r>
              <a:rPr lang="ko-KR" altLang="en-US" sz="1200" dirty="0"/>
              <a:t>동기화가 잘 이루어져서</a:t>
            </a:r>
            <a:endParaRPr lang="en-US" altLang="ko-KR" sz="1200" dirty="0"/>
          </a:p>
          <a:p>
            <a:r>
              <a:rPr lang="ko-KR" altLang="en-US" sz="1200" dirty="0"/>
              <a:t>최종 누적 점수 </a:t>
            </a:r>
            <a:r>
              <a:rPr lang="en-US" altLang="ko-KR" sz="1200" dirty="0"/>
              <a:t>sum</a:t>
            </a:r>
            <a:r>
              <a:rPr lang="ko-KR" altLang="en-US" sz="1200" dirty="0"/>
              <a:t>이 </a:t>
            </a:r>
            <a:r>
              <a:rPr lang="en-US" altLang="ko-KR" sz="1200" dirty="0"/>
              <a:t>200</a:t>
            </a:r>
            <a:r>
              <a:rPr lang="ko-KR" altLang="en-US" sz="1200" dirty="0"/>
              <a:t>이 됨</a:t>
            </a:r>
            <a:endParaRPr lang="en-US" altLang="ko-KR" sz="1200" dirty="0"/>
          </a:p>
        </p:txBody>
      </p:sp>
      <p:sp>
        <p:nvSpPr>
          <p:cNvPr id="7" name="직사각형 6"/>
          <p:cNvSpPr/>
          <p:nvPr/>
        </p:nvSpPr>
        <p:spPr>
          <a:xfrm>
            <a:off x="7344010" y="1999520"/>
            <a:ext cx="2146399" cy="3785652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/>
              <a:t>kitae : 10</a:t>
            </a:r>
          </a:p>
          <a:p>
            <a:r>
              <a:rPr lang="en-US" altLang="ko-KR" sz="1200"/>
              <a:t>hyosoo : 20</a:t>
            </a:r>
          </a:p>
          <a:p>
            <a:r>
              <a:rPr lang="en-US" altLang="ko-KR" sz="1200"/>
              <a:t>kitae : 30</a:t>
            </a:r>
          </a:p>
          <a:p>
            <a:r>
              <a:rPr lang="en-US" altLang="ko-KR" sz="1200"/>
              <a:t>hyosoo : 40</a:t>
            </a:r>
          </a:p>
          <a:p>
            <a:r>
              <a:rPr lang="en-US" altLang="ko-KR" sz="1200"/>
              <a:t>kitae : 50</a:t>
            </a:r>
          </a:p>
          <a:p>
            <a:r>
              <a:rPr lang="en-US" altLang="ko-KR" sz="1200"/>
              <a:t>hyosoo : 60</a:t>
            </a:r>
          </a:p>
          <a:p>
            <a:r>
              <a:rPr lang="en-US" altLang="ko-KR" sz="1200"/>
              <a:t>kitae : 70</a:t>
            </a:r>
          </a:p>
          <a:p>
            <a:r>
              <a:rPr lang="en-US" altLang="ko-KR" sz="1200"/>
              <a:t>hyosoo : 80</a:t>
            </a:r>
          </a:p>
          <a:p>
            <a:r>
              <a:rPr lang="en-US" altLang="ko-KR" sz="1200"/>
              <a:t>hyosoo : 90</a:t>
            </a:r>
          </a:p>
          <a:p>
            <a:r>
              <a:rPr lang="en-US" altLang="ko-KR" sz="1200"/>
              <a:t>hyosoo : 100</a:t>
            </a:r>
          </a:p>
          <a:p>
            <a:r>
              <a:rPr lang="en-US" altLang="ko-KR" sz="1200"/>
              <a:t>hyosoo : 110</a:t>
            </a:r>
          </a:p>
          <a:p>
            <a:r>
              <a:rPr lang="en-US" altLang="ko-KR" sz="1200"/>
              <a:t>hyosoo : 120</a:t>
            </a:r>
          </a:p>
          <a:p>
            <a:r>
              <a:rPr lang="en-US" altLang="ko-KR" sz="1200"/>
              <a:t>hyosoo : 130</a:t>
            </a:r>
          </a:p>
          <a:p>
            <a:r>
              <a:rPr lang="en-US" altLang="ko-KR" sz="1200"/>
              <a:t>hyosoo : 140</a:t>
            </a:r>
          </a:p>
          <a:p>
            <a:r>
              <a:rPr lang="en-US" altLang="ko-KR" sz="1200"/>
              <a:t>kitae : 150</a:t>
            </a:r>
          </a:p>
          <a:p>
            <a:r>
              <a:rPr lang="en-US" altLang="ko-KR" sz="1200"/>
              <a:t>kitae : 160</a:t>
            </a:r>
          </a:p>
          <a:p>
            <a:r>
              <a:rPr lang="en-US" altLang="ko-KR" sz="1200"/>
              <a:t>kitae : 170</a:t>
            </a:r>
          </a:p>
          <a:p>
            <a:r>
              <a:rPr lang="en-US" altLang="ko-KR" sz="1200"/>
              <a:t>kitae : 180</a:t>
            </a:r>
          </a:p>
          <a:p>
            <a:r>
              <a:rPr lang="en-US" altLang="ko-KR" sz="1200"/>
              <a:t>kitae : 190</a:t>
            </a:r>
          </a:p>
          <a:p>
            <a:r>
              <a:rPr lang="en-US" altLang="ko-KR" sz="1200"/>
              <a:t>kitae : 200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44010" y="1340769"/>
            <a:ext cx="2688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200" dirty="0"/>
              <a:t> </a:t>
            </a:r>
            <a:r>
              <a:rPr lang="ko-KR" altLang="en-US" sz="1200" dirty="0" err="1"/>
              <a:t>집계판</a:t>
            </a:r>
            <a:r>
              <a:rPr lang="ko-KR" altLang="en-US" sz="1200" dirty="0"/>
              <a:t> </a:t>
            </a:r>
            <a:r>
              <a:rPr lang="en-US" altLang="ko-KR" sz="1200" dirty="0"/>
              <a:t>: class </a:t>
            </a:r>
            <a:r>
              <a:rPr lang="en-US" altLang="ko-KR" sz="1200" dirty="0" err="1"/>
              <a:t>SharedBoard</a:t>
            </a:r>
            <a:endParaRPr lang="en-US" altLang="ko-KR" sz="1200" dirty="0"/>
          </a:p>
          <a:p>
            <a:pPr>
              <a:buFont typeface="Arial" pitchFamily="34" charset="0"/>
              <a:buChar char="•"/>
            </a:pPr>
            <a:r>
              <a:rPr lang="ko-KR" altLang="en-US" sz="1200" dirty="0"/>
              <a:t> 각 학생 </a:t>
            </a:r>
            <a:r>
              <a:rPr lang="en-US" altLang="ko-KR" sz="1200" dirty="0"/>
              <a:t>: class </a:t>
            </a:r>
            <a:r>
              <a:rPr lang="en-US" altLang="ko-KR" sz="1200" dirty="0" err="1"/>
              <a:t>StudentThread</a:t>
            </a:r>
            <a:endParaRPr lang="en-US" altLang="ko-KR" sz="1200" dirty="0"/>
          </a:p>
          <a:p>
            <a:r>
              <a:rPr lang="en-US" altLang="ko-KR" sz="1200" dirty="0"/>
              <a:t>             (</a:t>
            </a:r>
            <a:r>
              <a:rPr lang="ko-KR" altLang="en-US" sz="1200" dirty="0"/>
              <a:t>각 학생은 하나의 </a:t>
            </a:r>
            <a:r>
              <a:rPr lang="ko-KR" altLang="en-US" sz="1200" dirty="0" err="1"/>
              <a:t>스레드</a:t>
            </a:r>
            <a:r>
              <a:rPr lang="en-US" altLang="ko-KR" sz="1200" dirty="0"/>
              <a:t>)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3662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09786" y="1412776"/>
            <a:ext cx="5743527" cy="4072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err="1" smtClean="0"/>
              <a:t>스레드</a:t>
            </a:r>
            <a:r>
              <a:rPr lang="en-US" altLang="ko-KR" dirty="0" smtClean="0"/>
              <a:t>(thread)</a:t>
            </a:r>
            <a:r>
              <a:rPr lang="ko-KR" altLang="en-US" dirty="0" smtClean="0"/>
              <a:t> 개념과 실</a:t>
            </a:r>
            <a:r>
              <a:rPr lang="en-US" altLang="ko-KR" dirty="0" smtClean="0"/>
              <a:t>(thread)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575720" y="5498648"/>
            <a:ext cx="132600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rgbClr val="FF0000"/>
                </a:solidFill>
              </a:rPr>
              <a:t>스레드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A </a:t>
            </a:r>
            <a:r>
              <a:rPr lang="ko-KR" altLang="en-US" sz="1400" dirty="0">
                <a:solidFill>
                  <a:srgbClr val="FF0000"/>
                </a:solidFill>
              </a:rPr>
              <a:t>생성</a:t>
            </a:r>
            <a:endParaRPr lang="en-US" altLang="ko-KR" sz="1400" dirty="0">
              <a:solidFill>
                <a:srgbClr val="FF0000"/>
              </a:solidFill>
            </a:endParaRPr>
          </a:p>
          <a:p>
            <a:endParaRPr lang="en-US" altLang="ko-KR" sz="1400" dirty="0"/>
          </a:p>
          <a:p>
            <a:pPr algn="ctr"/>
            <a:r>
              <a:rPr lang="ko-KR" altLang="en-US" sz="1400" dirty="0" err="1"/>
              <a:t>스레드</a:t>
            </a:r>
            <a:r>
              <a:rPr lang="ko-KR" altLang="en-US" sz="1400" dirty="0"/>
              <a:t> </a:t>
            </a:r>
            <a:r>
              <a:rPr lang="en-US" altLang="ko-KR" sz="1400" dirty="0"/>
              <a:t>A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5879976" y="5498648"/>
            <a:ext cx="131157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rgbClr val="00B0F0"/>
                </a:solidFill>
              </a:rPr>
              <a:t>스레드</a:t>
            </a:r>
            <a:r>
              <a:rPr lang="ko-KR" altLang="en-US" sz="1400" dirty="0">
                <a:solidFill>
                  <a:srgbClr val="00B0F0"/>
                </a:solidFill>
              </a:rPr>
              <a:t> </a:t>
            </a:r>
            <a:r>
              <a:rPr lang="en-US" altLang="ko-KR" sz="1400" dirty="0">
                <a:solidFill>
                  <a:srgbClr val="00B0F0"/>
                </a:solidFill>
              </a:rPr>
              <a:t>B </a:t>
            </a:r>
            <a:r>
              <a:rPr lang="ko-KR" altLang="en-US" sz="1400" dirty="0">
                <a:solidFill>
                  <a:srgbClr val="00B0F0"/>
                </a:solidFill>
              </a:rPr>
              <a:t>생성</a:t>
            </a:r>
            <a:endParaRPr lang="en-US" altLang="ko-KR" sz="1400" dirty="0">
              <a:solidFill>
                <a:srgbClr val="00B0F0"/>
              </a:solidFill>
            </a:endParaRPr>
          </a:p>
          <a:p>
            <a:endParaRPr lang="en-US" altLang="ko-KR" sz="1400" dirty="0"/>
          </a:p>
          <a:p>
            <a:pPr algn="ctr"/>
            <a:r>
              <a:rPr lang="ko-KR" altLang="en-US" sz="1400" dirty="0" err="1"/>
              <a:t>스레드</a:t>
            </a:r>
            <a:r>
              <a:rPr lang="ko-KR" altLang="en-US" sz="1400" dirty="0"/>
              <a:t> </a:t>
            </a:r>
            <a:r>
              <a:rPr lang="en-US" altLang="ko-KR" sz="1400" dirty="0"/>
              <a:t>B</a:t>
            </a: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7699598" y="4301025"/>
            <a:ext cx="29523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/>
              <a:t>마치 바늘이 하나의 실</a:t>
            </a:r>
            <a:r>
              <a:rPr lang="en-US" altLang="ko-KR" sz="1400" dirty="0"/>
              <a:t>(thread)</a:t>
            </a:r>
            <a:r>
              <a:rPr lang="ko-KR" altLang="en-US" sz="1400" dirty="0"/>
              <a:t>을  가지고 바느질하는 것과 자바의 </a:t>
            </a:r>
            <a:r>
              <a:rPr lang="ko-KR" altLang="en-US" sz="1400" dirty="0" err="1"/>
              <a:t>스레드는</a:t>
            </a:r>
            <a:r>
              <a:rPr lang="ko-KR" altLang="en-US" sz="1400" dirty="0"/>
              <a:t> 일맥 상통함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9602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0"/>
            <a:ext cx="10782993" cy="1325563"/>
          </a:xfrm>
        </p:spPr>
        <p:txBody>
          <a:bodyPr>
            <a:noAutofit/>
          </a:bodyPr>
          <a:lstStyle/>
          <a:p>
            <a:r>
              <a:rPr lang="en-US" altLang="ko-KR" sz="2000" dirty="0" err="1"/>
              <a:t>SharedBoard</a:t>
            </a:r>
            <a:r>
              <a:rPr lang="ko-KR" altLang="en-US" sz="2000" dirty="0"/>
              <a:t>의</a:t>
            </a:r>
            <a:r>
              <a:rPr lang="en-US" altLang="ko-KR" sz="2000" dirty="0"/>
              <a:t> add()</a:t>
            </a:r>
            <a:r>
              <a:rPr lang="ko-KR" altLang="en-US" sz="2000" dirty="0"/>
              <a:t>를 </a:t>
            </a:r>
            <a:r>
              <a:rPr lang="ko-KR" altLang="en-US" sz="2000" dirty="0" err="1"/>
              <a:t>스레드</a:t>
            </a:r>
            <a:r>
              <a:rPr lang="en-US" altLang="ko-KR" sz="2000" dirty="0"/>
              <a:t>1</a:t>
            </a:r>
            <a:r>
              <a:rPr lang="ko-KR" altLang="en-US" sz="2000" dirty="0"/>
              <a:t>이 실행하고 있는 동안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스레드</a:t>
            </a:r>
            <a:r>
              <a:rPr lang="en-US" altLang="ko-KR" sz="2000" dirty="0"/>
              <a:t>2</a:t>
            </a:r>
            <a:r>
              <a:rPr lang="ko-KR" altLang="en-US" sz="2000" dirty="0"/>
              <a:t>가 호출하면 </a:t>
            </a:r>
            <a:r>
              <a:rPr lang="ko-KR" altLang="en-US" sz="2000" dirty="0" err="1"/>
              <a:t>스레드</a:t>
            </a:r>
            <a:r>
              <a:rPr lang="en-US" altLang="ko-KR" sz="2000" dirty="0"/>
              <a:t>2</a:t>
            </a:r>
            <a:r>
              <a:rPr lang="ko-KR" altLang="en-US" sz="2000" dirty="0"/>
              <a:t>는 대기</a:t>
            </a: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40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8" y="1484784"/>
            <a:ext cx="8408141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7396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0643"/>
            <a:ext cx="10999124" cy="1325563"/>
          </a:xfrm>
        </p:spPr>
        <p:txBody>
          <a:bodyPr>
            <a:noAutofit/>
          </a:bodyPr>
          <a:lstStyle/>
          <a:p>
            <a:r>
              <a:rPr lang="ko-KR" altLang="en-US" sz="2400" dirty="0" err="1"/>
              <a:t>공유집계판</a:t>
            </a:r>
            <a:r>
              <a:rPr lang="ko-KR" altLang="en-US" sz="2400" dirty="0"/>
              <a:t> 사례에서 </a:t>
            </a:r>
            <a:r>
              <a:rPr lang="en-US" altLang="ko-KR" sz="2400" dirty="0"/>
              <a:t>synchronized </a:t>
            </a:r>
            <a:r>
              <a:rPr lang="ko-KR" altLang="en-US" sz="2400" dirty="0"/>
              <a:t>사용하지 않아 충돌로 인해 데이터에 오류가 발생한 경우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68270" y="5557160"/>
            <a:ext cx="35654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kitae</a:t>
            </a:r>
            <a:r>
              <a:rPr lang="ko-KR" altLang="en-US" sz="1200" dirty="0"/>
              <a:t>와 </a:t>
            </a:r>
            <a:r>
              <a:rPr lang="en-US" altLang="ko-KR" sz="1200" dirty="0" err="1"/>
              <a:t>hyosoo</a:t>
            </a:r>
            <a:r>
              <a:rPr lang="ko-KR" altLang="en-US" sz="1200" dirty="0"/>
              <a:t>가 각각 </a:t>
            </a:r>
            <a:r>
              <a:rPr lang="en-US" altLang="ko-KR" sz="1200" dirty="0"/>
              <a:t>10</a:t>
            </a:r>
            <a:r>
              <a:rPr lang="ko-KR" altLang="en-US" sz="1200" dirty="0"/>
              <a:t>번씩 </a:t>
            </a:r>
            <a:r>
              <a:rPr lang="en-US" altLang="ko-KR" sz="1200" dirty="0"/>
              <a:t>add()</a:t>
            </a:r>
            <a:r>
              <a:rPr lang="ko-KR" altLang="en-US" sz="1200" dirty="0"/>
              <a:t>를 호출하였지만 </a:t>
            </a:r>
            <a:r>
              <a:rPr lang="en-US" altLang="ko-KR" sz="1200" dirty="0"/>
              <a:t>add()</a:t>
            </a:r>
            <a:r>
              <a:rPr lang="ko-KR" altLang="en-US" sz="1200" dirty="0"/>
              <a:t>에 대한 동기화가 이루어지지 않아 공유 변수 </a:t>
            </a:r>
            <a:r>
              <a:rPr lang="en-US" altLang="ko-KR" sz="1200" dirty="0"/>
              <a:t>sum</a:t>
            </a:r>
            <a:r>
              <a:rPr lang="ko-KR" altLang="en-US" sz="1200" dirty="0"/>
              <a:t>을 </a:t>
            </a:r>
            <a:r>
              <a:rPr lang="en-US" altLang="ko-KR" sz="1200" dirty="0" err="1"/>
              <a:t>kitae</a:t>
            </a:r>
            <a:r>
              <a:rPr lang="ko-KR" altLang="en-US" sz="1200" dirty="0"/>
              <a:t>와 </a:t>
            </a:r>
            <a:r>
              <a:rPr lang="en-US" altLang="ko-KR" sz="1200" dirty="0" err="1"/>
              <a:t>hyosoo</a:t>
            </a:r>
            <a:r>
              <a:rPr lang="ko-KR" altLang="en-US" sz="1200" dirty="0"/>
              <a:t>가 각각 사용하여 누적 점수가 </a:t>
            </a:r>
            <a:r>
              <a:rPr lang="en-US" altLang="ko-KR" sz="1200" dirty="0"/>
              <a:t>150 </a:t>
            </a:r>
            <a:r>
              <a:rPr lang="ko-KR" altLang="en-US" sz="1200" dirty="0"/>
              <a:t>밖에 되지 못함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104112" y="1484784"/>
            <a:ext cx="2736304" cy="3785652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kitae</a:t>
            </a:r>
            <a:r>
              <a:rPr lang="en-US" altLang="ko-KR" sz="1200" dirty="0"/>
              <a:t> : 10</a:t>
            </a:r>
          </a:p>
          <a:p>
            <a:r>
              <a:rPr lang="en-US" altLang="ko-KR" sz="1200" dirty="0" err="1"/>
              <a:t>hyosoo</a:t>
            </a:r>
            <a:r>
              <a:rPr lang="en-US" altLang="ko-KR" sz="1200" dirty="0"/>
              <a:t> : 20</a:t>
            </a:r>
          </a:p>
          <a:p>
            <a:r>
              <a:rPr lang="en-US" altLang="ko-KR" sz="1200" dirty="0" err="1"/>
              <a:t>kitae</a:t>
            </a:r>
            <a:r>
              <a:rPr lang="en-US" altLang="ko-KR" sz="1200" dirty="0"/>
              <a:t> : 30</a:t>
            </a:r>
          </a:p>
          <a:p>
            <a:r>
              <a:rPr lang="en-US" altLang="ko-KR" sz="1200" dirty="0" err="1"/>
              <a:t>hyosoo</a:t>
            </a:r>
            <a:r>
              <a:rPr lang="en-US" altLang="ko-KR" sz="1200" dirty="0"/>
              <a:t> : 30</a:t>
            </a:r>
          </a:p>
          <a:p>
            <a:r>
              <a:rPr lang="en-US" altLang="ko-KR" sz="1200" dirty="0" err="1"/>
              <a:t>kitae</a:t>
            </a:r>
            <a:r>
              <a:rPr lang="en-US" altLang="ko-KR" sz="1200" dirty="0"/>
              <a:t> : 40</a:t>
            </a:r>
          </a:p>
          <a:p>
            <a:r>
              <a:rPr lang="en-US" altLang="ko-KR" sz="1200" dirty="0" err="1"/>
              <a:t>hyosoo</a:t>
            </a:r>
            <a:r>
              <a:rPr lang="en-US" altLang="ko-KR" sz="1200" dirty="0"/>
              <a:t> : 50</a:t>
            </a:r>
          </a:p>
          <a:p>
            <a:r>
              <a:rPr lang="en-US" altLang="ko-KR" sz="1200" dirty="0" err="1"/>
              <a:t>kitae</a:t>
            </a:r>
            <a:r>
              <a:rPr lang="en-US" altLang="ko-KR" sz="1200" dirty="0"/>
              <a:t> : 50</a:t>
            </a:r>
          </a:p>
          <a:p>
            <a:r>
              <a:rPr lang="en-US" altLang="ko-KR" sz="1200" dirty="0" err="1"/>
              <a:t>kitae</a:t>
            </a:r>
            <a:r>
              <a:rPr lang="en-US" altLang="ko-KR" sz="1200" dirty="0"/>
              <a:t> : 60</a:t>
            </a:r>
          </a:p>
          <a:p>
            <a:r>
              <a:rPr lang="en-US" altLang="ko-KR" sz="1200" dirty="0" err="1"/>
              <a:t>hyosoo</a:t>
            </a:r>
            <a:r>
              <a:rPr lang="en-US" altLang="ko-KR" sz="1200" dirty="0"/>
              <a:t> : 60</a:t>
            </a:r>
          </a:p>
          <a:p>
            <a:r>
              <a:rPr lang="en-US" altLang="ko-KR" sz="1200" dirty="0" err="1"/>
              <a:t>kitae</a:t>
            </a:r>
            <a:r>
              <a:rPr lang="en-US" altLang="ko-KR" sz="1200" dirty="0"/>
              <a:t> : 70</a:t>
            </a:r>
          </a:p>
          <a:p>
            <a:r>
              <a:rPr lang="en-US" altLang="ko-KR" sz="1200" dirty="0" err="1"/>
              <a:t>hyosoo</a:t>
            </a:r>
            <a:r>
              <a:rPr lang="en-US" altLang="ko-KR" sz="1200" dirty="0"/>
              <a:t> : 70</a:t>
            </a:r>
          </a:p>
          <a:p>
            <a:r>
              <a:rPr lang="en-US" altLang="ko-KR" sz="1200" dirty="0" err="1"/>
              <a:t>kitae</a:t>
            </a:r>
            <a:r>
              <a:rPr lang="en-US" altLang="ko-KR" sz="1200" dirty="0"/>
              <a:t> : 80</a:t>
            </a:r>
          </a:p>
          <a:p>
            <a:r>
              <a:rPr lang="en-US" altLang="ko-KR" sz="1200" dirty="0" err="1"/>
              <a:t>hyosoo</a:t>
            </a:r>
            <a:r>
              <a:rPr lang="en-US" altLang="ko-KR" sz="1200" dirty="0"/>
              <a:t> : 90</a:t>
            </a:r>
          </a:p>
          <a:p>
            <a:r>
              <a:rPr lang="en-US" altLang="ko-KR" sz="1200" dirty="0" err="1"/>
              <a:t>kitae</a:t>
            </a:r>
            <a:r>
              <a:rPr lang="en-US" altLang="ko-KR" sz="1200" dirty="0"/>
              <a:t> : 100</a:t>
            </a:r>
          </a:p>
          <a:p>
            <a:r>
              <a:rPr lang="en-US" altLang="ko-KR" sz="1200" dirty="0" err="1"/>
              <a:t>hyosoo</a:t>
            </a:r>
            <a:r>
              <a:rPr lang="en-US" altLang="ko-KR" sz="1200" dirty="0"/>
              <a:t> : 100</a:t>
            </a:r>
          </a:p>
          <a:p>
            <a:r>
              <a:rPr lang="en-US" altLang="ko-KR" sz="1200" dirty="0" err="1"/>
              <a:t>kitae</a:t>
            </a:r>
            <a:r>
              <a:rPr lang="en-US" altLang="ko-KR" sz="1200" dirty="0"/>
              <a:t> : 110</a:t>
            </a:r>
          </a:p>
          <a:p>
            <a:r>
              <a:rPr lang="en-US" altLang="ko-KR" sz="1200" dirty="0" err="1"/>
              <a:t>hyosoo</a:t>
            </a:r>
            <a:r>
              <a:rPr lang="en-US" altLang="ko-KR" sz="1200" dirty="0"/>
              <a:t> : 120</a:t>
            </a:r>
          </a:p>
          <a:p>
            <a:r>
              <a:rPr lang="en-US" altLang="ko-KR" sz="1200" dirty="0" err="1"/>
              <a:t>kitae</a:t>
            </a:r>
            <a:r>
              <a:rPr lang="en-US" altLang="ko-KR" sz="1200" dirty="0"/>
              <a:t> : 130</a:t>
            </a:r>
          </a:p>
          <a:p>
            <a:r>
              <a:rPr lang="en-US" altLang="ko-KR" sz="1200" dirty="0" err="1"/>
              <a:t>hyosoo</a:t>
            </a:r>
            <a:r>
              <a:rPr lang="en-US" altLang="ko-KR" sz="1200" dirty="0"/>
              <a:t> : 140</a:t>
            </a:r>
          </a:p>
          <a:p>
            <a:r>
              <a:rPr lang="en-US" altLang="ko-KR" sz="1200" dirty="0" err="1"/>
              <a:t>hyosoo</a:t>
            </a:r>
            <a:r>
              <a:rPr lang="en-US" altLang="ko-KR" sz="1200" dirty="0"/>
              <a:t> : 150</a:t>
            </a:r>
          </a:p>
        </p:txBody>
      </p:sp>
      <p:sp>
        <p:nvSpPr>
          <p:cNvPr id="8" name="타원형 설명선 7"/>
          <p:cNvSpPr/>
          <p:nvPr/>
        </p:nvSpPr>
        <p:spPr>
          <a:xfrm>
            <a:off x="8288697" y="2500198"/>
            <a:ext cx="1224136" cy="288032"/>
          </a:xfrm>
          <a:prstGeom prst="wedgeEllipseCallout">
            <a:avLst>
              <a:gd name="adj1" fmla="val -62992"/>
              <a:gd name="adj2" fmla="val 391"/>
            </a:avLst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add() </a:t>
            </a:r>
            <a:r>
              <a:rPr lang="ko-KR" altLang="en-US" sz="1000" dirty="0">
                <a:solidFill>
                  <a:srgbClr val="FF0000"/>
                </a:solidFill>
              </a:rPr>
              <a:t>충돌</a:t>
            </a:r>
          </a:p>
        </p:txBody>
      </p:sp>
      <p:sp>
        <p:nvSpPr>
          <p:cNvPr id="3" name="오른쪽 중괄호 2"/>
          <p:cNvSpPr/>
          <p:nvPr/>
        </p:nvSpPr>
        <p:spPr>
          <a:xfrm>
            <a:off x="8072675" y="2546361"/>
            <a:ext cx="81813" cy="21602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9" name="타원형 설명선 8"/>
          <p:cNvSpPr/>
          <p:nvPr/>
        </p:nvSpPr>
        <p:spPr>
          <a:xfrm>
            <a:off x="8316512" y="2806773"/>
            <a:ext cx="1224136" cy="288032"/>
          </a:xfrm>
          <a:prstGeom prst="wedgeEllipseCallout">
            <a:avLst>
              <a:gd name="adj1" fmla="val -62992"/>
              <a:gd name="adj2" fmla="val 391"/>
            </a:avLst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add() </a:t>
            </a:r>
            <a:r>
              <a:rPr lang="ko-KR" altLang="en-US" sz="1000" dirty="0">
                <a:solidFill>
                  <a:srgbClr val="FF0000"/>
                </a:solidFill>
              </a:rPr>
              <a:t>충돌</a:t>
            </a:r>
          </a:p>
        </p:txBody>
      </p:sp>
      <p:sp>
        <p:nvSpPr>
          <p:cNvPr id="10" name="오른쪽 중괄호 9"/>
          <p:cNvSpPr/>
          <p:nvPr/>
        </p:nvSpPr>
        <p:spPr>
          <a:xfrm>
            <a:off x="8100490" y="2852936"/>
            <a:ext cx="81813" cy="216024"/>
          </a:xfrm>
          <a:prstGeom prst="rightBrac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rgbClr val="FF0000"/>
              </a:solidFill>
            </a:endParaRPr>
          </a:p>
        </p:txBody>
      </p:sp>
      <p:sp>
        <p:nvSpPr>
          <p:cNvPr id="11" name="타원형 설명선 10"/>
          <p:cNvSpPr/>
          <p:nvPr/>
        </p:nvSpPr>
        <p:spPr>
          <a:xfrm>
            <a:off x="8303015" y="3178953"/>
            <a:ext cx="1224136" cy="288032"/>
          </a:xfrm>
          <a:prstGeom prst="wedgeEllipseCallout">
            <a:avLst>
              <a:gd name="adj1" fmla="val -62992"/>
              <a:gd name="adj2" fmla="val 391"/>
            </a:avLst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add() </a:t>
            </a:r>
            <a:r>
              <a:rPr lang="ko-KR" altLang="en-US" sz="1000" dirty="0">
                <a:solidFill>
                  <a:srgbClr val="FF0000"/>
                </a:solidFill>
              </a:rPr>
              <a:t>충돌</a:t>
            </a:r>
          </a:p>
        </p:txBody>
      </p:sp>
      <p:sp>
        <p:nvSpPr>
          <p:cNvPr id="12" name="오른쪽 중괄호 11"/>
          <p:cNvSpPr/>
          <p:nvPr/>
        </p:nvSpPr>
        <p:spPr>
          <a:xfrm>
            <a:off x="8086993" y="3225116"/>
            <a:ext cx="81813" cy="216024"/>
          </a:xfrm>
          <a:prstGeom prst="rightBrac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3" name="타원형 설명선 12"/>
          <p:cNvSpPr/>
          <p:nvPr/>
        </p:nvSpPr>
        <p:spPr>
          <a:xfrm>
            <a:off x="8342405" y="3914513"/>
            <a:ext cx="1224136" cy="288032"/>
          </a:xfrm>
          <a:prstGeom prst="wedgeEllipseCallout">
            <a:avLst>
              <a:gd name="adj1" fmla="val -62992"/>
              <a:gd name="adj2" fmla="val 391"/>
            </a:avLst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add() </a:t>
            </a:r>
            <a:r>
              <a:rPr lang="ko-KR" altLang="en-US" sz="1000" dirty="0">
                <a:solidFill>
                  <a:srgbClr val="FF0000"/>
                </a:solidFill>
              </a:rPr>
              <a:t>충돌</a:t>
            </a:r>
          </a:p>
        </p:txBody>
      </p:sp>
      <p:sp>
        <p:nvSpPr>
          <p:cNvPr id="14" name="오른쪽 중괄호 13"/>
          <p:cNvSpPr/>
          <p:nvPr/>
        </p:nvSpPr>
        <p:spPr>
          <a:xfrm>
            <a:off x="8126383" y="3960676"/>
            <a:ext cx="81813" cy="216024"/>
          </a:xfrm>
          <a:prstGeom prst="rightBrac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rgbClr val="FF0000"/>
              </a:solidFill>
            </a:endParaRPr>
          </a:p>
        </p:txBody>
      </p:sp>
      <p:sp>
        <p:nvSpPr>
          <p:cNvPr id="15" name="타원형 설명선 14"/>
          <p:cNvSpPr/>
          <p:nvPr/>
        </p:nvSpPr>
        <p:spPr>
          <a:xfrm>
            <a:off x="8288697" y="1898289"/>
            <a:ext cx="1224136" cy="288032"/>
          </a:xfrm>
          <a:prstGeom prst="wedgeEllipseCallout">
            <a:avLst>
              <a:gd name="adj1" fmla="val -62992"/>
              <a:gd name="adj2" fmla="val 391"/>
            </a:avLst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add() </a:t>
            </a:r>
            <a:r>
              <a:rPr lang="ko-KR" altLang="en-US" sz="1000" dirty="0">
                <a:solidFill>
                  <a:srgbClr val="FF0000"/>
                </a:solidFill>
              </a:rPr>
              <a:t>충돌</a:t>
            </a:r>
          </a:p>
        </p:txBody>
      </p:sp>
      <p:sp>
        <p:nvSpPr>
          <p:cNvPr id="16" name="오른쪽 중괄호 15"/>
          <p:cNvSpPr/>
          <p:nvPr/>
        </p:nvSpPr>
        <p:spPr>
          <a:xfrm>
            <a:off x="8072675" y="1944452"/>
            <a:ext cx="81813" cy="21602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41</a:t>
            </a:fld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8122916" y="5160100"/>
            <a:ext cx="302805" cy="438150"/>
          </a:xfrm>
          <a:custGeom>
            <a:avLst/>
            <a:gdLst>
              <a:gd name="connsiteX0" fmla="*/ 276225 w 302805"/>
              <a:gd name="connsiteY0" fmla="*/ 438150 h 438150"/>
              <a:gd name="connsiteX1" fmla="*/ 276225 w 302805"/>
              <a:gd name="connsiteY1" fmla="*/ 209550 h 438150"/>
              <a:gd name="connsiteX2" fmla="*/ 0 w 302805"/>
              <a:gd name="connsiteY2" fmla="*/ 0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2805" h="438150">
                <a:moveTo>
                  <a:pt x="276225" y="438150"/>
                </a:moveTo>
                <a:cubicBezTo>
                  <a:pt x="299244" y="360362"/>
                  <a:pt x="322263" y="282575"/>
                  <a:pt x="276225" y="209550"/>
                </a:cubicBezTo>
                <a:cubicBezTo>
                  <a:pt x="230187" y="136525"/>
                  <a:pt x="115093" y="68262"/>
                  <a:pt x="0" y="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040892" y="1281337"/>
            <a:ext cx="4693946" cy="54784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b="1" dirty="0"/>
              <a:t>public class </a:t>
            </a:r>
            <a:r>
              <a:rPr lang="en-US" altLang="ko-KR" sz="1000" b="1" dirty="0" err="1"/>
              <a:t>SynchronizedEx</a:t>
            </a:r>
            <a:r>
              <a:rPr lang="en-US" altLang="ko-KR" sz="1000" b="1" dirty="0"/>
              <a:t> </a:t>
            </a:r>
            <a:r>
              <a:rPr lang="en-US" altLang="ko-KR" sz="1000" dirty="0"/>
              <a:t>{</a:t>
            </a:r>
          </a:p>
          <a:p>
            <a:pPr defTabSz="180000"/>
            <a:r>
              <a:rPr lang="en-US" altLang="ko-KR" sz="1000" dirty="0"/>
              <a:t>	public static void main(String [] </a:t>
            </a:r>
            <a:r>
              <a:rPr lang="en-US" altLang="ko-KR" sz="1000" dirty="0" err="1"/>
              <a:t>args</a:t>
            </a:r>
            <a:r>
              <a:rPr lang="en-US" altLang="ko-KR" sz="1000" dirty="0"/>
              <a:t>) {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SharedBoard</a:t>
            </a:r>
            <a:r>
              <a:rPr lang="en-US" altLang="ko-KR" sz="1000" dirty="0"/>
              <a:t> board = </a:t>
            </a:r>
            <a:r>
              <a:rPr lang="en-US" altLang="ko-KR" sz="1000" b="1" dirty="0"/>
              <a:t>new </a:t>
            </a:r>
            <a:r>
              <a:rPr lang="en-US" altLang="ko-KR" sz="1000" b="1" dirty="0" err="1"/>
              <a:t>SharedBoard</a:t>
            </a:r>
            <a:r>
              <a:rPr lang="en-US" altLang="ko-KR" sz="1000" b="1" dirty="0"/>
              <a:t>(); </a:t>
            </a:r>
            <a:endParaRPr lang="ko-KR" altLang="en-US" sz="1000" b="1" dirty="0"/>
          </a:p>
          <a:p>
            <a:pPr defTabSz="180000"/>
            <a:r>
              <a:rPr lang="en-US" altLang="ko-KR" sz="1000" dirty="0"/>
              <a:t>		Thread th1 = </a:t>
            </a:r>
            <a:r>
              <a:rPr lang="en-US" altLang="ko-KR" sz="1000" b="1" dirty="0"/>
              <a:t>new </a:t>
            </a:r>
            <a:r>
              <a:rPr lang="en-US" altLang="ko-KR" sz="1000" b="1" dirty="0" err="1"/>
              <a:t>StudentThread</a:t>
            </a:r>
            <a:r>
              <a:rPr lang="en-US" altLang="ko-KR" sz="1000" b="1" dirty="0"/>
              <a:t>("</a:t>
            </a:r>
            <a:r>
              <a:rPr lang="en-US" altLang="ko-KR" sz="1000" b="1" dirty="0" err="1"/>
              <a:t>kitae</a:t>
            </a:r>
            <a:r>
              <a:rPr lang="en-US" altLang="ko-KR" sz="1000" b="1" dirty="0"/>
              <a:t>", board);</a:t>
            </a:r>
            <a:endParaRPr lang="ko-KR" altLang="en-US" sz="1000" b="1" dirty="0"/>
          </a:p>
          <a:p>
            <a:pPr defTabSz="180000"/>
            <a:r>
              <a:rPr lang="en-US" altLang="ko-KR" sz="1000" dirty="0"/>
              <a:t>		Thread th2 = </a:t>
            </a:r>
            <a:r>
              <a:rPr lang="en-US" altLang="ko-KR" sz="1000" b="1" dirty="0"/>
              <a:t>new </a:t>
            </a:r>
            <a:r>
              <a:rPr lang="en-US" altLang="ko-KR" sz="1000" b="1" dirty="0" err="1"/>
              <a:t>StudentThread</a:t>
            </a:r>
            <a:r>
              <a:rPr lang="en-US" altLang="ko-KR" sz="1000" b="1" dirty="0"/>
              <a:t>("</a:t>
            </a:r>
            <a:r>
              <a:rPr lang="en-US" altLang="ko-KR" sz="1000" b="1" dirty="0" err="1"/>
              <a:t>hyosoo</a:t>
            </a:r>
            <a:r>
              <a:rPr lang="en-US" altLang="ko-KR" sz="1000" b="1" dirty="0"/>
              <a:t>", board);</a:t>
            </a:r>
            <a:endParaRPr lang="ko-KR" altLang="en-US" sz="1000" b="1" dirty="0"/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b="1" dirty="0"/>
              <a:t>th1.start();</a:t>
            </a:r>
          </a:p>
          <a:p>
            <a:pPr defTabSz="180000"/>
            <a:r>
              <a:rPr lang="en-US" altLang="ko-KR" sz="1000" b="1" dirty="0"/>
              <a:t>		th2.start();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b="1" dirty="0"/>
              <a:t>class </a:t>
            </a:r>
            <a:r>
              <a:rPr lang="en-US" altLang="ko-KR" sz="1000" b="1" dirty="0" err="1"/>
              <a:t>SharedBoard</a:t>
            </a:r>
            <a:r>
              <a:rPr lang="en-US" altLang="ko-KR" sz="1000" dirty="0"/>
              <a:t> {</a:t>
            </a:r>
          </a:p>
          <a:p>
            <a:pPr defTabSz="180000"/>
            <a:r>
              <a:rPr lang="en-US" altLang="ko-KR" sz="1000" dirty="0"/>
              <a:t>	private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sum = 0; // </a:t>
            </a:r>
            <a:r>
              <a:rPr lang="ko-KR" altLang="en-US" sz="1000" dirty="0" err="1"/>
              <a:t>집계판의</a:t>
            </a:r>
            <a:r>
              <a:rPr lang="ko-KR" altLang="en-US" sz="1000" dirty="0"/>
              <a:t> 합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b="1" strike="sngStrike" dirty="0">
                <a:solidFill>
                  <a:srgbClr val="FF0000"/>
                </a:solidFill>
              </a:rPr>
              <a:t>synchronized</a:t>
            </a:r>
            <a:r>
              <a:rPr lang="en-US" altLang="ko-KR" sz="1000" b="1" dirty="0">
                <a:solidFill>
                  <a:srgbClr val="FF0000"/>
                </a:solidFill>
              </a:rPr>
              <a:t> </a:t>
            </a:r>
            <a:r>
              <a:rPr lang="en-US" altLang="ko-KR" sz="1000" b="1" dirty="0"/>
              <a:t>public void add() {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n = sum;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Thread.yield</a:t>
            </a:r>
            <a:r>
              <a:rPr lang="en-US" altLang="ko-KR" sz="1000" dirty="0"/>
              <a:t>(); // </a:t>
            </a:r>
            <a:r>
              <a:rPr lang="ko-KR" altLang="en-US" sz="1000" dirty="0"/>
              <a:t>현재 실행 중인 </a:t>
            </a:r>
            <a:r>
              <a:rPr lang="ko-KR" altLang="en-US" sz="1000" dirty="0" err="1"/>
              <a:t>스레드</a:t>
            </a:r>
            <a:r>
              <a:rPr lang="ko-KR" altLang="en-US" sz="1000" dirty="0"/>
              <a:t> 양보</a:t>
            </a:r>
          </a:p>
          <a:p>
            <a:pPr defTabSz="180000"/>
            <a:r>
              <a:rPr lang="en-US" altLang="ko-KR" sz="1000" dirty="0"/>
              <a:t>		n += 10; // 10 </a:t>
            </a:r>
            <a:r>
              <a:rPr lang="ko-KR" altLang="en-US" sz="1000" dirty="0"/>
              <a:t>증가</a:t>
            </a:r>
          </a:p>
          <a:p>
            <a:pPr defTabSz="180000"/>
            <a:r>
              <a:rPr lang="en-US" altLang="ko-KR" sz="1000" dirty="0"/>
              <a:t>		sum = n; // </a:t>
            </a:r>
            <a:r>
              <a:rPr lang="ko-KR" altLang="en-US" sz="1000" dirty="0"/>
              <a:t>증가한 값을 </a:t>
            </a:r>
            <a:r>
              <a:rPr lang="ko-KR" altLang="en-US" sz="1000" dirty="0" err="1"/>
              <a:t>집계합에</a:t>
            </a:r>
            <a:r>
              <a:rPr lang="ko-KR" altLang="en-US" sz="1000" dirty="0"/>
              <a:t> 기록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System.out.println</a:t>
            </a:r>
            <a:r>
              <a:rPr lang="en-US" altLang="ko-KR" sz="1000" dirty="0"/>
              <a:t>(</a:t>
            </a:r>
            <a:r>
              <a:rPr lang="en-US" altLang="ko-KR" sz="1000" dirty="0" err="1"/>
              <a:t>Thread.currentThread</a:t>
            </a:r>
            <a:r>
              <a:rPr lang="en-US" altLang="ko-KR" sz="1000" dirty="0"/>
              <a:t>().</a:t>
            </a:r>
            <a:r>
              <a:rPr lang="en-US" altLang="ko-KR" sz="1000" dirty="0" err="1"/>
              <a:t>getName</a:t>
            </a:r>
            <a:r>
              <a:rPr lang="en-US" altLang="ko-KR" sz="1000" dirty="0"/>
              <a:t>() + " : " + sum);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r>
              <a:rPr lang="en-US" altLang="ko-KR" sz="1000" dirty="0"/>
              <a:t>	public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getSum</a:t>
            </a:r>
            <a:r>
              <a:rPr lang="en-US" altLang="ko-KR" sz="1000" dirty="0"/>
              <a:t>() { return sum; }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b="1" dirty="0"/>
              <a:t>class </a:t>
            </a:r>
            <a:r>
              <a:rPr lang="en-US" altLang="ko-KR" sz="1000" b="1" dirty="0" err="1"/>
              <a:t>StudentThread</a:t>
            </a:r>
            <a:r>
              <a:rPr lang="en-US" altLang="ko-KR" sz="1000" b="1" dirty="0"/>
              <a:t> extends Thread </a:t>
            </a:r>
            <a:r>
              <a:rPr lang="en-US" altLang="ko-KR" sz="1000" dirty="0"/>
              <a:t>{</a:t>
            </a:r>
          </a:p>
          <a:p>
            <a:pPr defTabSz="180000"/>
            <a:r>
              <a:rPr lang="en-US" altLang="ko-KR" sz="1000" dirty="0"/>
              <a:t>	private </a:t>
            </a:r>
            <a:r>
              <a:rPr lang="en-US" altLang="ko-KR" sz="1000" dirty="0" err="1"/>
              <a:t>SharedBoard</a:t>
            </a:r>
            <a:r>
              <a:rPr lang="en-US" altLang="ko-KR" sz="1000" dirty="0"/>
              <a:t> board; // </a:t>
            </a:r>
            <a:r>
              <a:rPr lang="ko-KR" altLang="en-US" sz="1000" dirty="0" err="1"/>
              <a:t>집계판의</a:t>
            </a:r>
            <a:r>
              <a:rPr lang="ko-KR" altLang="en-US" sz="1000" dirty="0"/>
              <a:t> 주소</a:t>
            </a:r>
          </a:p>
          <a:p>
            <a:pPr defTabSz="180000"/>
            <a:r>
              <a:rPr lang="en-US" altLang="ko-KR" sz="1000" dirty="0"/>
              <a:t>	public </a:t>
            </a:r>
            <a:r>
              <a:rPr lang="en-US" altLang="ko-KR" sz="1000" dirty="0" err="1"/>
              <a:t>StudentThread</a:t>
            </a:r>
            <a:r>
              <a:rPr lang="en-US" altLang="ko-KR" sz="1000" dirty="0"/>
              <a:t>(String name, </a:t>
            </a:r>
            <a:r>
              <a:rPr lang="en-US" altLang="ko-KR" sz="1000" dirty="0" err="1"/>
              <a:t>SharedBoard</a:t>
            </a:r>
            <a:r>
              <a:rPr lang="en-US" altLang="ko-KR" sz="1000" dirty="0"/>
              <a:t> board) {</a:t>
            </a:r>
          </a:p>
          <a:p>
            <a:pPr defTabSz="180000"/>
            <a:r>
              <a:rPr lang="en-US" altLang="ko-KR" sz="1000" dirty="0"/>
              <a:t>		super(name);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this.board</a:t>
            </a:r>
            <a:r>
              <a:rPr lang="en-US" altLang="ko-KR" sz="1000" dirty="0"/>
              <a:t> = board;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r>
              <a:rPr lang="en-US" altLang="ko-KR" sz="1000" dirty="0"/>
              <a:t>	</a:t>
            </a:r>
          </a:p>
          <a:p>
            <a:pPr defTabSz="180000"/>
            <a:r>
              <a:rPr lang="en-US" altLang="ko-KR" sz="1000" dirty="0"/>
              <a:t>	@Override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b="1" dirty="0"/>
              <a:t>public void run() {</a:t>
            </a:r>
          </a:p>
          <a:p>
            <a:pPr defTabSz="180000"/>
            <a:r>
              <a:rPr lang="en-US" altLang="ko-KR" sz="1000" b="1" dirty="0"/>
              <a:t>		for(</a:t>
            </a:r>
            <a:r>
              <a:rPr lang="en-US" altLang="ko-KR" sz="1000" b="1" dirty="0" err="1"/>
              <a:t>int</a:t>
            </a:r>
            <a:r>
              <a:rPr lang="en-US" altLang="ko-KR" sz="1000" b="1" dirty="0"/>
              <a:t> </a:t>
            </a:r>
            <a:r>
              <a:rPr lang="en-US" altLang="ko-KR" sz="1000" b="1" dirty="0" err="1"/>
              <a:t>i</a:t>
            </a:r>
            <a:r>
              <a:rPr lang="en-US" altLang="ko-KR" sz="1000" b="1" dirty="0"/>
              <a:t>=0; </a:t>
            </a:r>
            <a:r>
              <a:rPr lang="en-US" altLang="ko-KR" sz="1000" b="1" dirty="0" err="1"/>
              <a:t>i</a:t>
            </a:r>
            <a:r>
              <a:rPr lang="en-US" altLang="ko-KR" sz="1000" b="1" dirty="0"/>
              <a:t>&lt;10; </a:t>
            </a:r>
            <a:r>
              <a:rPr lang="en-US" altLang="ko-KR" sz="1000" b="1" dirty="0" err="1"/>
              <a:t>i</a:t>
            </a:r>
            <a:r>
              <a:rPr lang="en-US" altLang="ko-KR" sz="1000" b="1" dirty="0"/>
              <a:t>++)</a:t>
            </a:r>
          </a:p>
          <a:p>
            <a:pPr defTabSz="180000"/>
            <a:r>
              <a:rPr lang="en-US" altLang="ko-KR" sz="1000" b="1" dirty="0"/>
              <a:t>			</a:t>
            </a:r>
            <a:r>
              <a:rPr lang="en-US" altLang="ko-KR" sz="1000" b="1" dirty="0" err="1"/>
              <a:t>board.add</a:t>
            </a:r>
            <a:r>
              <a:rPr lang="en-US" altLang="ko-KR" sz="1000" b="1" dirty="0"/>
              <a:t>();</a:t>
            </a:r>
          </a:p>
          <a:p>
            <a:pPr defTabSz="180000"/>
            <a:r>
              <a:rPr lang="en-US" altLang="ko-KR" sz="1000" b="1" dirty="0"/>
              <a:t>	}</a:t>
            </a:r>
          </a:p>
          <a:p>
            <a:pPr defTabSz="180000"/>
            <a:r>
              <a:rPr lang="en-US" altLang="ko-KR" sz="1000" dirty="0"/>
              <a:t>}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5000299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520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producer-consumer </a:t>
            </a:r>
            <a:r>
              <a:rPr lang="ko-KR" altLang="en-US" dirty="0" smtClean="0"/>
              <a:t>문제와 동기화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2136648" y="1108012"/>
            <a:ext cx="8153400" cy="2664296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dirty="0"/>
              <a:t>producer-consumer </a:t>
            </a:r>
            <a:r>
              <a:rPr lang="ko-KR" altLang="en-US" dirty="0" smtClean="0"/>
              <a:t>문제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producer : </a:t>
            </a:r>
            <a:r>
              <a:rPr lang="ko-KR" altLang="en-US" dirty="0" smtClean="0"/>
              <a:t>공유 메모리에 데이터를 공급하는 </a:t>
            </a:r>
            <a:r>
              <a:rPr lang="ko-KR" altLang="en-US" dirty="0" err="1" smtClean="0"/>
              <a:t>스레드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consumer : </a:t>
            </a:r>
            <a:r>
              <a:rPr lang="ko-KR" altLang="en-US" dirty="0" smtClean="0"/>
              <a:t>공유 메모리의 </a:t>
            </a:r>
            <a:r>
              <a:rPr lang="ko-KR" altLang="en-US" dirty="0"/>
              <a:t>데이터를 </a:t>
            </a:r>
            <a:r>
              <a:rPr lang="ko-KR" altLang="en-US" dirty="0" smtClean="0"/>
              <a:t>소비하는 </a:t>
            </a:r>
            <a:r>
              <a:rPr lang="ko-KR" altLang="en-US" dirty="0" err="1" smtClean="0"/>
              <a:t>스레드</a:t>
            </a:r>
            <a:endParaRPr lang="en-US" altLang="ko-KR" dirty="0"/>
          </a:p>
          <a:p>
            <a:pPr lvl="1"/>
            <a:r>
              <a:rPr lang="ko-KR" altLang="en-US" dirty="0" smtClean="0"/>
              <a:t>문제의 본질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producer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consumer </a:t>
            </a:r>
            <a:r>
              <a:rPr lang="ko-KR" altLang="en-US" dirty="0" smtClean="0"/>
              <a:t>가 동시에 공유 데이터를 접근하는 문제</a:t>
            </a:r>
            <a:endParaRPr lang="en-US" altLang="ko-KR" dirty="0" smtClean="0"/>
          </a:p>
          <a:p>
            <a:r>
              <a:rPr lang="en-US" altLang="ko-KR" dirty="0"/>
              <a:t>producer-consumer </a:t>
            </a:r>
            <a:r>
              <a:rPr lang="ko-KR" altLang="en-US" dirty="0" smtClean="0"/>
              <a:t>문제 사례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미디어 플레이어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producer:</a:t>
            </a:r>
            <a:r>
              <a:rPr lang="ko-KR" altLang="en-US" dirty="0" err="1" smtClean="0"/>
              <a:t>입력스레드</a:t>
            </a:r>
            <a:r>
              <a:rPr lang="en-US" altLang="ko-KR" dirty="0" smtClean="0"/>
              <a:t>, consumer:</a:t>
            </a:r>
            <a:r>
              <a:rPr lang="ko-KR" altLang="en-US" dirty="0" err="1" smtClean="0"/>
              <a:t>재생스레드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공유데이터</a:t>
            </a:r>
            <a:r>
              <a:rPr lang="en-US" altLang="ko-KR" dirty="0" smtClean="0"/>
              <a:t>:</a:t>
            </a:r>
            <a:r>
              <a:rPr lang="ko-KR" altLang="en-US" dirty="0" smtClean="0"/>
              <a:t>비디오버퍼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42</a:t>
            </a:fld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5" y="4077073"/>
            <a:ext cx="7985087" cy="241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81969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dirty="0" smtClean="0"/>
              <a:t>wait(), notify(), </a:t>
            </a:r>
            <a:r>
              <a:rPr lang="en-US" altLang="ko-KR" sz="4000" dirty="0" err="1" smtClean="0"/>
              <a:t>notifyAll</a:t>
            </a:r>
            <a:r>
              <a:rPr lang="en-US" altLang="ko-KR" sz="4000" dirty="0" smtClean="0"/>
              <a:t>()</a:t>
            </a:r>
            <a:r>
              <a:rPr lang="ko-KR" altLang="en-US" sz="4000" dirty="0" smtClean="0"/>
              <a:t>를 이용한 동기화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838200" y="1325563"/>
            <a:ext cx="10515600" cy="4742728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동기화 객체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두 개 이상의 스레드 동기화에 사용되는 객체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동기화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wait()</a:t>
            </a:r>
          </a:p>
          <a:p>
            <a:pPr lvl="2"/>
            <a:r>
              <a:rPr lang="ko-KR" altLang="en-US" dirty="0" smtClean="0"/>
              <a:t>다른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스레드가</a:t>
            </a:r>
            <a:r>
              <a:rPr lang="ko-KR" altLang="en-US" dirty="0" smtClean="0"/>
              <a:t> </a:t>
            </a:r>
            <a:r>
              <a:rPr lang="en-US" altLang="ko-KR" dirty="0" smtClean="0"/>
              <a:t>notify()</a:t>
            </a:r>
            <a:r>
              <a:rPr lang="ko-KR" altLang="en-US" dirty="0" smtClean="0"/>
              <a:t>를 불러줄 때까지 기다린다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notify()</a:t>
            </a:r>
          </a:p>
          <a:p>
            <a:pPr lvl="2"/>
            <a:r>
              <a:rPr lang="en-US" altLang="ko-KR" dirty="0" smtClean="0"/>
              <a:t>wait()</a:t>
            </a:r>
            <a:r>
              <a:rPr lang="ko-KR" altLang="en-US" dirty="0" smtClean="0"/>
              <a:t>를 호출하여 대기중인 </a:t>
            </a:r>
            <a:r>
              <a:rPr lang="ko-KR" altLang="en-US" dirty="0" err="1" smtClean="0"/>
              <a:t>스레드를</a:t>
            </a:r>
            <a:r>
              <a:rPr lang="ko-KR" altLang="en-US" dirty="0" smtClean="0"/>
              <a:t> 깨우고 </a:t>
            </a:r>
            <a:r>
              <a:rPr lang="en-US" altLang="ko-KR" dirty="0" smtClean="0"/>
              <a:t>RUNNABLE </a:t>
            </a:r>
            <a:r>
              <a:rPr lang="ko-KR" altLang="en-US" dirty="0" smtClean="0"/>
              <a:t>상태로 만든다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2</a:t>
            </a:r>
            <a:r>
              <a:rPr lang="ko-KR" altLang="en-US" dirty="0" smtClean="0"/>
              <a:t>개 이상의 </a:t>
            </a:r>
            <a:r>
              <a:rPr lang="ko-KR" altLang="en-US" dirty="0" err="1" smtClean="0"/>
              <a:t>스레드가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대기중이라도</a:t>
            </a:r>
            <a:r>
              <a:rPr lang="ko-KR" altLang="en-US" dirty="0" smtClean="0"/>
              <a:t> 오직 한 </a:t>
            </a:r>
            <a:r>
              <a:rPr lang="ko-KR" altLang="en-US" dirty="0" err="1" smtClean="0"/>
              <a:t>스레드만</a:t>
            </a:r>
            <a:r>
              <a:rPr lang="ko-KR" altLang="en-US" dirty="0" smtClean="0"/>
              <a:t> 깨운다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notifyAll</a:t>
            </a:r>
            <a:r>
              <a:rPr lang="en-US" altLang="ko-KR" dirty="0" smtClean="0"/>
              <a:t>()</a:t>
            </a:r>
          </a:p>
          <a:p>
            <a:pPr lvl="2"/>
            <a:r>
              <a:rPr lang="en-US" altLang="ko-KR" dirty="0" smtClean="0"/>
              <a:t>wait()</a:t>
            </a:r>
            <a:r>
              <a:rPr lang="ko-KR" altLang="en-US" dirty="0" smtClean="0"/>
              <a:t>를 호출하여 대기중인 모든 </a:t>
            </a:r>
            <a:r>
              <a:rPr lang="ko-KR" altLang="en-US" dirty="0" err="1" smtClean="0"/>
              <a:t>스레드를</a:t>
            </a:r>
            <a:r>
              <a:rPr lang="ko-KR" altLang="en-US" dirty="0" smtClean="0"/>
              <a:t> 깨우고 모두 </a:t>
            </a:r>
            <a:r>
              <a:rPr lang="en-US" altLang="ko-KR" dirty="0" smtClean="0"/>
              <a:t>RUNNABLE </a:t>
            </a:r>
            <a:r>
              <a:rPr lang="ko-KR" altLang="en-US" dirty="0" smtClean="0"/>
              <a:t>상태로 만든다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/>
              <a:t>synchronized </a:t>
            </a:r>
            <a:r>
              <a:rPr lang="ko-KR" altLang="en-US" dirty="0"/>
              <a:t>블록 내에서만 사용되어야 함</a:t>
            </a:r>
            <a:endParaRPr lang="en-US" altLang="ko-KR" dirty="0"/>
          </a:p>
          <a:p>
            <a:pPr lvl="2"/>
            <a:endParaRPr lang="en-US" altLang="ko-KR" dirty="0" smtClean="0"/>
          </a:p>
          <a:p>
            <a:r>
              <a:rPr lang="en-US" altLang="ko-KR" dirty="0" smtClean="0"/>
              <a:t>wait(), notify(), </a:t>
            </a:r>
            <a:r>
              <a:rPr lang="en-US" altLang="ko-KR" dirty="0" err="1" smtClean="0"/>
              <a:t>notifyAll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Object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객체가 동기화 객체가 될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Thread </a:t>
            </a:r>
            <a:r>
              <a:rPr lang="ko-KR" altLang="en-US" dirty="0" smtClean="0"/>
              <a:t>객체도 동기화 객체로 사용될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6405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7248129" y="5954602"/>
            <a:ext cx="28841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잠자는 </a:t>
            </a:r>
            <a:r>
              <a:rPr lang="en-US" altLang="ko-KR" sz="1200" dirty="0"/>
              <a:t>4</a:t>
            </a:r>
            <a:r>
              <a:rPr lang="ko-KR" altLang="en-US" sz="1200" dirty="0"/>
              <a:t>개의</a:t>
            </a:r>
            <a:r>
              <a:rPr lang="en-US" altLang="ko-KR" sz="1200" dirty="0"/>
              <a:t> </a:t>
            </a:r>
            <a:r>
              <a:rPr lang="ko-KR" altLang="en-US" sz="1200" dirty="0" err="1"/>
              <a:t>스레드</a:t>
            </a:r>
            <a:r>
              <a:rPr lang="ko-KR" altLang="en-US" sz="1200" dirty="0"/>
              <a:t> 중 하나만 깨운다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 err="1"/>
              <a:t>선택받지</a:t>
            </a:r>
            <a:r>
              <a:rPr lang="ko-KR" altLang="en-US" sz="1200" dirty="0"/>
              <a:t> 못한 </a:t>
            </a:r>
            <a:r>
              <a:rPr lang="en-US" altLang="ko-KR" sz="1200" dirty="0"/>
              <a:t>3 </a:t>
            </a:r>
            <a:r>
              <a:rPr lang="ko-KR" altLang="en-US" sz="1200" dirty="0"/>
              <a:t>개의 </a:t>
            </a:r>
            <a:r>
              <a:rPr lang="ko-KR" altLang="en-US" sz="1200" dirty="0" err="1"/>
              <a:t>스레드는</a:t>
            </a:r>
            <a:endParaRPr lang="en-US" altLang="ko-KR" sz="1200" dirty="0"/>
          </a:p>
          <a:p>
            <a:r>
              <a:rPr lang="ko-KR" altLang="en-US" sz="1200" dirty="0"/>
              <a:t> 계속 잠을 잔다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33" name="직사각형 32"/>
          <p:cNvSpPr/>
          <p:nvPr/>
        </p:nvSpPr>
        <p:spPr>
          <a:xfrm>
            <a:off x="1583147" y="4725145"/>
            <a:ext cx="36550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4 </a:t>
            </a:r>
            <a:r>
              <a:rPr lang="ko-KR" altLang="en-US" sz="1200" dirty="0">
                <a:solidFill>
                  <a:srgbClr val="0070C0"/>
                </a:solidFill>
              </a:rPr>
              <a:t>개의 </a:t>
            </a:r>
            <a:r>
              <a:rPr lang="ko-KR" altLang="en-US" sz="1200" dirty="0" err="1">
                <a:solidFill>
                  <a:srgbClr val="0070C0"/>
                </a:solidFill>
              </a:rPr>
              <a:t>스레드가</a:t>
            </a:r>
            <a:r>
              <a:rPr lang="ko-KR" altLang="en-US" sz="1200" dirty="0">
                <a:solidFill>
                  <a:srgbClr val="0070C0"/>
                </a:solidFill>
              </a:rPr>
              <a:t> 모두 </a:t>
            </a:r>
            <a:r>
              <a:rPr lang="en-US" altLang="ko-KR" sz="1200" dirty="0" err="1">
                <a:solidFill>
                  <a:srgbClr val="0070C0"/>
                </a:solidFill>
              </a:rPr>
              <a:t>ObjectS.wait</a:t>
            </a:r>
            <a:r>
              <a:rPr lang="en-US" altLang="ko-KR" sz="1200" dirty="0">
                <a:solidFill>
                  <a:srgbClr val="0070C0"/>
                </a:solidFill>
              </a:rPr>
              <a:t>()</a:t>
            </a:r>
            <a:r>
              <a:rPr lang="ko-KR" altLang="en-US" sz="1200" dirty="0">
                <a:solidFill>
                  <a:srgbClr val="0070C0"/>
                </a:solidFill>
              </a:rPr>
              <a:t>를 호출하여 대기하고</a:t>
            </a:r>
            <a:r>
              <a:rPr lang="en-US" altLang="ko-KR" sz="1200" dirty="0">
                <a:solidFill>
                  <a:srgbClr val="0070C0"/>
                </a:solidFill>
              </a:rPr>
              <a:t>, </a:t>
            </a:r>
            <a:r>
              <a:rPr lang="en-US" altLang="ko-KR" sz="1200" dirty="0" err="1">
                <a:solidFill>
                  <a:srgbClr val="0070C0"/>
                </a:solidFill>
              </a:rPr>
              <a:t>ThreadA</a:t>
            </a:r>
            <a:r>
              <a:rPr lang="ko-KR" altLang="en-US" sz="1200" dirty="0">
                <a:solidFill>
                  <a:srgbClr val="0070C0"/>
                </a:solidFill>
              </a:rPr>
              <a:t>는 </a:t>
            </a:r>
            <a:r>
              <a:rPr lang="en-US" altLang="ko-KR" sz="1200" dirty="0" err="1">
                <a:solidFill>
                  <a:srgbClr val="0070C0"/>
                </a:solidFill>
              </a:rPr>
              <a:t>ObjectS.notifyAll</a:t>
            </a:r>
            <a:r>
              <a:rPr lang="en-US" altLang="ko-KR" sz="1200" dirty="0">
                <a:solidFill>
                  <a:srgbClr val="0070C0"/>
                </a:solidFill>
              </a:rPr>
              <a:t>()</a:t>
            </a:r>
            <a:r>
              <a:rPr lang="ko-KR" altLang="en-US" sz="1200" dirty="0">
                <a:solidFill>
                  <a:srgbClr val="0070C0"/>
                </a:solidFill>
              </a:rPr>
              <a:t>를 호출하여 대기중인 </a:t>
            </a:r>
            <a:r>
              <a:rPr lang="en-US" altLang="ko-KR" sz="1200" dirty="0">
                <a:solidFill>
                  <a:srgbClr val="0070C0"/>
                </a:solidFill>
              </a:rPr>
              <a:t>4</a:t>
            </a:r>
            <a:r>
              <a:rPr lang="ko-KR" altLang="en-US" sz="1200" dirty="0">
                <a:solidFill>
                  <a:srgbClr val="0070C0"/>
                </a:solidFill>
              </a:rPr>
              <a:t>개의 </a:t>
            </a:r>
            <a:r>
              <a:rPr lang="ko-KR" altLang="en-US" sz="1200" dirty="0" err="1">
                <a:solidFill>
                  <a:srgbClr val="0070C0"/>
                </a:solidFill>
              </a:rPr>
              <a:t>스레드를</a:t>
            </a:r>
            <a:r>
              <a:rPr lang="ko-KR" altLang="en-US" sz="1200" dirty="0">
                <a:solidFill>
                  <a:srgbClr val="0070C0"/>
                </a:solidFill>
              </a:rPr>
              <a:t> 모두 깨우는 경우</a:t>
            </a:r>
            <a:endParaRPr lang="en-US" altLang="ko-KR" sz="1200" dirty="0">
              <a:solidFill>
                <a:srgbClr val="0070C0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609285" y="2486191"/>
            <a:ext cx="38576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4 </a:t>
            </a:r>
            <a:r>
              <a:rPr lang="ko-KR" altLang="en-US" sz="1200" dirty="0">
                <a:solidFill>
                  <a:srgbClr val="0070C0"/>
                </a:solidFill>
              </a:rPr>
              <a:t>개의 </a:t>
            </a:r>
            <a:r>
              <a:rPr lang="ko-KR" altLang="en-US" sz="1200" dirty="0" err="1">
                <a:solidFill>
                  <a:srgbClr val="0070C0"/>
                </a:solidFill>
              </a:rPr>
              <a:t>스레드가</a:t>
            </a:r>
            <a:r>
              <a:rPr lang="ko-KR" altLang="en-US" sz="1200" dirty="0">
                <a:solidFill>
                  <a:srgbClr val="0070C0"/>
                </a:solidFill>
              </a:rPr>
              <a:t> 모두 </a:t>
            </a:r>
            <a:r>
              <a:rPr lang="en-US" altLang="ko-KR" sz="1200" dirty="0" err="1">
                <a:solidFill>
                  <a:srgbClr val="0070C0"/>
                </a:solidFill>
              </a:rPr>
              <a:t>ObjectS.wait</a:t>
            </a:r>
            <a:r>
              <a:rPr lang="en-US" altLang="ko-KR" sz="1200" dirty="0">
                <a:solidFill>
                  <a:srgbClr val="0070C0"/>
                </a:solidFill>
              </a:rPr>
              <a:t>()</a:t>
            </a:r>
            <a:r>
              <a:rPr lang="ko-KR" altLang="en-US" sz="1200" dirty="0">
                <a:solidFill>
                  <a:srgbClr val="0070C0"/>
                </a:solidFill>
              </a:rPr>
              <a:t>를 호출하여 대기하고</a:t>
            </a:r>
            <a:r>
              <a:rPr lang="en-US" altLang="ko-KR" sz="1200" dirty="0">
                <a:solidFill>
                  <a:srgbClr val="0070C0"/>
                </a:solidFill>
              </a:rPr>
              <a:t>, </a:t>
            </a:r>
            <a:r>
              <a:rPr lang="en-US" altLang="ko-KR" sz="1200" dirty="0" err="1">
                <a:solidFill>
                  <a:srgbClr val="0070C0"/>
                </a:solidFill>
              </a:rPr>
              <a:t>ThreadA</a:t>
            </a:r>
            <a:r>
              <a:rPr lang="ko-KR" altLang="en-US" sz="1200" dirty="0">
                <a:solidFill>
                  <a:srgbClr val="0070C0"/>
                </a:solidFill>
              </a:rPr>
              <a:t>는 </a:t>
            </a:r>
            <a:r>
              <a:rPr lang="en-US" altLang="ko-KR" sz="1200" dirty="0" err="1">
                <a:solidFill>
                  <a:srgbClr val="0070C0"/>
                </a:solidFill>
              </a:rPr>
              <a:t>ObjectS.notify</a:t>
            </a:r>
            <a:r>
              <a:rPr lang="en-US" altLang="ko-KR" sz="1200" dirty="0">
                <a:solidFill>
                  <a:srgbClr val="0070C0"/>
                </a:solidFill>
              </a:rPr>
              <a:t>()</a:t>
            </a:r>
            <a:r>
              <a:rPr lang="ko-KR" altLang="en-US" sz="1200" dirty="0">
                <a:solidFill>
                  <a:srgbClr val="0070C0"/>
                </a:solidFill>
              </a:rPr>
              <a:t>를 호출하여 대기 중인 </a:t>
            </a:r>
            <a:r>
              <a:rPr lang="ko-KR" altLang="en-US" sz="1200" dirty="0" err="1">
                <a:solidFill>
                  <a:srgbClr val="0070C0"/>
                </a:solidFill>
              </a:rPr>
              <a:t>스레드</a:t>
            </a:r>
            <a:r>
              <a:rPr lang="ko-KR" altLang="en-US" sz="1200" dirty="0">
                <a:solidFill>
                  <a:srgbClr val="0070C0"/>
                </a:solidFill>
              </a:rPr>
              <a:t> 중 하나만 깨우는 경우</a:t>
            </a:r>
            <a:endParaRPr lang="en-US" altLang="ko-KR" sz="1200" dirty="0">
              <a:solidFill>
                <a:srgbClr val="0070C0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676356" y="465626"/>
            <a:ext cx="37052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Thread A</a:t>
            </a:r>
            <a:r>
              <a:rPr lang="ko-KR" altLang="en-US" sz="1200" dirty="0">
                <a:solidFill>
                  <a:srgbClr val="0070C0"/>
                </a:solidFill>
              </a:rPr>
              <a:t>가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 err="1">
                <a:solidFill>
                  <a:srgbClr val="0070C0"/>
                </a:solidFill>
              </a:rPr>
              <a:t>ObjectS.wait</a:t>
            </a:r>
            <a:r>
              <a:rPr lang="en-US" altLang="ko-KR" sz="1200" dirty="0">
                <a:solidFill>
                  <a:srgbClr val="0070C0"/>
                </a:solidFill>
              </a:rPr>
              <a:t>()</a:t>
            </a:r>
            <a:r>
              <a:rPr lang="ko-KR" altLang="en-US" sz="1200" dirty="0">
                <a:solidFill>
                  <a:srgbClr val="0070C0"/>
                </a:solidFill>
              </a:rPr>
              <a:t>를 호출하여 무한 대기하고</a:t>
            </a:r>
            <a:r>
              <a:rPr lang="en-US" altLang="ko-KR" sz="1200" dirty="0">
                <a:solidFill>
                  <a:srgbClr val="0070C0"/>
                </a:solidFill>
              </a:rPr>
              <a:t>, Thread B</a:t>
            </a:r>
            <a:r>
              <a:rPr lang="ko-KR" altLang="en-US" sz="1200" dirty="0">
                <a:solidFill>
                  <a:srgbClr val="0070C0"/>
                </a:solidFill>
              </a:rPr>
              <a:t>가 </a:t>
            </a:r>
            <a:r>
              <a:rPr lang="en-US" altLang="ko-KR" sz="1200" dirty="0" err="1">
                <a:solidFill>
                  <a:srgbClr val="0070C0"/>
                </a:solidFill>
              </a:rPr>
              <a:t>ObjectS.notify</a:t>
            </a:r>
            <a:r>
              <a:rPr lang="en-US" altLang="ko-KR" sz="1200" dirty="0">
                <a:solidFill>
                  <a:srgbClr val="0070C0"/>
                </a:solidFill>
              </a:rPr>
              <a:t>()</a:t>
            </a:r>
            <a:r>
              <a:rPr lang="ko-KR" altLang="en-US" sz="1200" dirty="0">
                <a:solidFill>
                  <a:srgbClr val="0070C0"/>
                </a:solidFill>
              </a:rPr>
              <a:t>를 호출하여 </a:t>
            </a:r>
            <a:r>
              <a:rPr lang="en-US" altLang="ko-KR" sz="1200" dirty="0" err="1">
                <a:solidFill>
                  <a:srgbClr val="0070C0"/>
                </a:solidFill>
              </a:rPr>
              <a:t>ObjectS</a:t>
            </a:r>
            <a:r>
              <a:rPr lang="ko-KR" altLang="en-US" sz="1200" dirty="0">
                <a:solidFill>
                  <a:srgbClr val="0070C0"/>
                </a:solidFill>
              </a:rPr>
              <a:t>에 대기하고 있는 </a:t>
            </a:r>
            <a:r>
              <a:rPr lang="en-US" altLang="ko-KR" sz="1200" dirty="0">
                <a:solidFill>
                  <a:srgbClr val="0070C0"/>
                </a:solidFill>
              </a:rPr>
              <a:t>Thread</a:t>
            </a:r>
            <a:r>
              <a:rPr lang="ko-KR" altLang="en-US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ko-KR" altLang="en-US" sz="1200" dirty="0">
                <a:solidFill>
                  <a:srgbClr val="0070C0"/>
                </a:solidFill>
              </a:rPr>
              <a:t>를 깨운다</a:t>
            </a:r>
            <a:r>
              <a:rPr lang="en-US" altLang="ko-KR" sz="1200" dirty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56" name="슬라이드 번호 개체 틀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44</a:t>
            </a:fld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0247" y="188640"/>
            <a:ext cx="4572000" cy="1503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419" y="1606449"/>
            <a:ext cx="4811656" cy="2682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0247" y="4210806"/>
            <a:ext cx="4761772" cy="2629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88468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61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예제 </a:t>
            </a:r>
            <a:r>
              <a:rPr lang="en-US" altLang="ko-KR" sz="3600" dirty="0" smtClean="0"/>
              <a:t>6 : wait(), notify()</a:t>
            </a:r>
            <a:r>
              <a:rPr lang="ko-KR" altLang="en-US" sz="3600" dirty="0" smtClean="0"/>
              <a:t>를 이용한 바 채우기</a:t>
            </a:r>
            <a:endParaRPr lang="ko-KR" altLang="en-US" sz="3600" dirty="0"/>
          </a:p>
        </p:txBody>
      </p:sp>
      <p:sp>
        <p:nvSpPr>
          <p:cNvPr id="4" name="직사각형 3"/>
          <p:cNvSpPr/>
          <p:nvPr/>
        </p:nvSpPr>
        <p:spPr>
          <a:xfrm>
            <a:off x="7680176" y="1124745"/>
            <a:ext cx="2808312" cy="56323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b="1" dirty="0"/>
              <a:t>public class </a:t>
            </a:r>
            <a:r>
              <a:rPr lang="en-US" altLang="ko-KR" sz="1000" b="1" dirty="0" err="1"/>
              <a:t>TabAndThreadEx</a:t>
            </a:r>
            <a:r>
              <a:rPr lang="en-US" altLang="ko-KR" sz="1000" b="1" dirty="0"/>
              <a:t>  extends </a:t>
            </a:r>
            <a:r>
              <a:rPr lang="en-US" altLang="ko-KR" sz="1000" b="1" dirty="0" err="1"/>
              <a:t>JFrame</a:t>
            </a:r>
            <a:r>
              <a:rPr lang="en-US" altLang="ko-KR" sz="1000" b="1" dirty="0"/>
              <a:t> </a:t>
            </a:r>
            <a:r>
              <a:rPr lang="en-US" altLang="ko-KR" sz="1000" dirty="0"/>
              <a:t>{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MyLabel</a:t>
            </a:r>
            <a:r>
              <a:rPr lang="en-US" altLang="ko-KR" sz="1000" dirty="0"/>
              <a:t> bar = new </a:t>
            </a:r>
            <a:r>
              <a:rPr lang="en-US" altLang="ko-KR" sz="1000" dirty="0" err="1"/>
              <a:t>MyLabel</a:t>
            </a:r>
            <a:r>
              <a:rPr lang="en-US" altLang="ko-KR" sz="1000" dirty="0"/>
              <a:t>(100); </a:t>
            </a:r>
            <a:r>
              <a:rPr lang="ko-KR" altLang="en-US" sz="1000" dirty="0"/>
              <a:t>	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 err="1"/>
              <a:t>TabAndThreadEx</a:t>
            </a:r>
            <a:r>
              <a:rPr lang="en-US" altLang="ko-KR" sz="1000" dirty="0"/>
              <a:t>(String title) {</a:t>
            </a:r>
          </a:p>
          <a:p>
            <a:pPr defTabSz="180000"/>
            <a:r>
              <a:rPr lang="en-US" altLang="ko-KR" sz="1000" dirty="0"/>
              <a:t>		super(title);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this.setDefaultCloseOperation</a:t>
            </a:r>
            <a:endParaRPr lang="en-US" altLang="ko-KR" sz="1000" dirty="0"/>
          </a:p>
          <a:p>
            <a:pPr defTabSz="180000"/>
            <a:r>
              <a:rPr lang="en-US" altLang="ko-KR" sz="1000" dirty="0"/>
              <a:t>				(</a:t>
            </a:r>
            <a:r>
              <a:rPr lang="en-US" altLang="ko-KR" sz="1000" dirty="0" err="1"/>
              <a:t>JFrame.EXIT_ON_CLOSE</a:t>
            </a:r>
            <a:r>
              <a:rPr lang="en-US" altLang="ko-KR" sz="1000" dirty="0"/>
              <a:t>);</a:t>
            </a:r>
          </a:p>
          <a:p>
            <a:pPr defTabSz="180000"/>
            <a:r>
              <a:rPr lang="en-US" altLang="ko-KR" sz="1000" dirty="0"/>
              <a:t>		Container c = </a:t>
            </a:r>
            <a:r>
              <a:rPr lang="en-US" altLang="ko-KR" sz="1000" dirty="0" err="1"/>
              <a:t>getContentPane</a:t>
            </a:r>
            <a:r>
              <a:rPr lang="en-US" altLang="ko-KR" sz="1000" dirty="0"/>
              <a:t>();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c.setLayout</a:t>
            </a:r>
            <a:r>
              <a:rPr lang="en-US" altLang="ko-KR" sz="1000" dirty="0"/>
              <a:t>(null);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bar.setBackground</a:t>
            </a:r>
            <a:r>
              <a:rPr lang="en-US" altLang="ko-KR" sz="1000" dirty="0"/>
              <a:t>(</a:t>
            </a:r>
            <a:r>
              <a:rPr lang="en-US" altLang="ko-KR" sz="1000" dirty="0" err="1"/>
              <a:t>Color.ORANGE</a:t>
            </a:r>
            <a:r>
              <a:rPr lang="en-US" altLang="ko-KR" sz="1000" dirty="0"/>
              <a:t>);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bar.setOpaque</a:t>
            </a:r>
            <a:r>
              <a:rPr lang="en-US" altLang="ko-KR" sz="1000" dirty="0"/>
              <a:t>(true);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bar.setLocation</a:t>
            </a:r>
            <a:r>
              <a:rPr lang="en-US" altLang="ko-KR" sz="1000" dirty="0"/>
              <a:t>(20,  50);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bar.setSize</a:t>
            </a:r>
            <a:r>
              <a:rPr lang="en-US" altLang="ko-KR" sz="1000" dirty="0"/>
              <a:t>(300, 20); 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	</a:t>
            </a:r>
            <a:r>
              <a:rPr lang="en-US" altLang="ko-KR" sz="1000" dirty="0" err="1"/>
              <a:t>c.add</a:t>
            </a:r>
            <a:r>
              <a:rPr lang="en-US" altLang="ko-KR" sz="1000" dirty="0"/>
              <a:t>(bar);</a:t>
            </a:r>
          </a:p>
          <a:p>
            <a:pPr defTabSz="180000"/>
            <a:r>
              <a:rPr lang="en-US" altLang="ko-KR" sz="1000" dirty="0"/>
              <a:t>		</a:t>
            </a:r>
          </a:p>
          <a:p>
            <a:pPr defTabSz="180000"/>
            <a:r>
              <a:rPr lang="ko-KR" altLang="en-US" sz="1000" dirty="0"/>
              <a:t>		</a:t>
            </a:r>
            <a:r>
              <a:rPr lang="en-US" altLang="ko-KR" sz="1000" b="1" dirty="0" err="1"/>
              <a:t>c.addKeyListener</a:t>
            </a:r>
            <a:r>
              <a:rPr lang="en-US" altLang="ko-KR" sz="1000" b="1" dirty="0"/>
              <a:t>(new </a:t>
            </a:r>
            <a:r>
              <a:rPr lang="en-US" altLang="ko-KR" sz="1000" b="1" dirty="0" err="1"/>
              <a:t>KeyAdapter</a:t>
            </a:r>
            <a:r>
              <a:rPr lang="en-US" altLang="ko-KR" sz="1000" b="1" dirty="0"/>
              <a:t>() </a:t>
            </a:r>
            <a:r>
              <a:rPr lang="en-US" altLang="ko-KR" sz="1000" dirty="0"/>
              <a:t>{</a:t>
            </a:r>
          </a:p>
          <a:p>
            <a:pPr defTabSz="180000"/>
            <a:r>
              <a:rPr lang="en-US" altLang="ko-KR" sz="1000" dirty="0"/>
              <a:t>			public void </a:t>
            </a:r>
            <a:r>
              <a:rPr lang="en-US" altLang="ko-KR" sz="1000" dirty="0" err="1"/>
              <a:t>keyPressed</a:t>
            </a:r>
            <a:r>
              <a:rPr lang="en-US" altLang="ko-KR" sz="1000" dirty="0"/>
              <a:t>(</a:t>
            </a:r>
            <a:r>
              <a:rPr lang="en-US" altLang="ko-KR" sz="1000" dirty="0" err="1"/>
              <a:t>KeyEvent</a:t>
            </a:r>
            <a:r>
              <a:rPr lang="en-US" altLang="ko-KR" sz="1000" dirty="0"/>
              <a:t> e) </a:t>
            </a:r>
          </a:p>
          <a:p>
            <a:pPr defTabSz="180000"/>
            <a:r>
              <a:rPr lang="en-US" altLang="ko-KR" sz="1000" dirty="0"/>
              <a:t>			{</a:t>
            </a:r>
          </a:p>
          <a:p>
            <a:pPr defTabSz="180000"/>
            <a:r>
              <a:rPr lang="en-US" altLang="ko-KR" sz="1000" dirty="0"/>
              <a:t>				</a:t>
            </a:r>
            <a:r>
              <a:rPr lang="en-US" altLang="ko-KR" sz="1000" b="1" dirty="0" err="1"/>
              <a:t>bar.fill</a:t>
            </a:r>
            <a:r>
              <a:rPr lang="en-US" altLang="ko-KR" sz="1000" b="1" dirty="0"/>
              <a:t>(); </a:t>
            </a:r>
          </a:p>
          <a:p>
            <a:pPr defTabSz="180000"/>
            <a:r>
              <a:rPr lang="en-US" altLang="ko-KR" sz="1000" dirty="0"/>
              <a:t>			}</a:t>
            </a:r>
          </a:p>
          <a:p>
            <a:pPr defTabSz="180000"/>
            <a:r>
              <a:rPr lang="en-US" altLang="ko-KR" sz="1000" dirty="0"/>
              <a:t>		});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setSize</a:t>
            </a:r>
            <a:r>
              <a:rPr lang="en-US" altLang="ko-KR" sz="1000" dirty="0"/>
              <a:t>(350,200);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setVisible</a:t>
            </a:r>
            <a:r>
              <a:rPr lang="en-US" altLang="ko-KR" sz="1000" dirty="0"/>
              <a:t>(true);</a:t>
            </a:r>
          </a:p>
          <a:p>
            <a:pPr defTabSz="180000"/>
            <a:r>
              <a:rPr lang="en-US" altLang="ko-KR" sz="1000" dirty="0"/>
              <a:t>		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c.requestFocus</a:t>
            </a:r>
            <a:r>
              <a:rPr lang="en-US" altLang="ko-KR" sz="1000" dirty="0"/>
              <a:t>(); 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	</a:t>
            </a:r>
            <a:r>
              <a:rPr lang="en-US" altLang="ko-KR" sz="1000" dirty="0" err="1"/>
              <a:t>ConsumerThread</a:t>
            </a:r>
            <a:r>
              <a:rPr lang="en-US" altLang="ko-KR" sz="1000" dirty="0"/>
              <a:t> </a:t>
            </a:r>
            <a:r>
              <a:rPr lang="en-US" altLang="ko-KR" sz="1000" dirty="0" err="1"/>
              <a:t>th</a:t>
            </a:r>
            <a:r>
              <a:rPr lang="en-US" altLang="ko-KR" sz="1000" dirty="0"/>
              <a:t> = new </a:t>
            </a:r>
          </a:p>
          <a:p>
            <a:pPr defTabSz="180000"/>
            <a:r>
              <a:rPr lang="en-US" altLang="ko-KR" sz="1000" dirty="0"/>
              <a:t>			</a:t>
            </a:r>
            <a:r>
              <a:rPr lang="en-US" altLang="ko-KR" sz="1000" dirty="0" err="1"/>
              <a:t>ConsumerThread</a:t>
            </a:r>
            <a:r>
              <a:rPr lang="en-US" altLang="ko-KR" sz="1000" dirty="0"/>
              <a:t>(bar); 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	</a:t>
            </a:r>
            <a:r>
              <a:rPr lang="en-US" altLang="ko-KR" sz="1000" dirty="0" err="1"/>
              <a:t>th.start</a:t>
            </a:r>
            <a:r>
              <a:rPr lang="en-US" altLang="ko-KR" sz="1000" dirty="0"/>
              <a:t>(); // </a:t>
            </a:r>
            <a:r>
              <a:rPr lang="ko-KR" altLang="en-US" sz="1000" dirty="0" err="1"/>
              <a:t>스레드</a:t>
            </a:r>
            <a:r>
              <a:rPr lang="ko-KR" altLang="en-US" sz="1000" dirty="0"/>
              <a:t> 시작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}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	public static void main(String[] </a:t>
            </a:r>
            <a:r>
              <a:rPr lang="en-US" altLang="ko-KR" sz="1000" dirty="0" err="1"/>
              <a:t>args</a:t>
            </a:r>
            <a:r>
              <a:rPr lang="en-US" altLang="ko-KR" sz="1000" dirty="0"/>
              <a:t>) {</a:t>
            </a:r>
          </a:p>
          <a:p>
            <a:pPr defTabSz="180000"/>
            <a:r>
              <a:rPr lang="en-US" altLang="ko-KR" sz="1000" dirty="0"/>
              <a:t>		new </a:t>
            </a:r>
            <a:r>
              <a:rPr lang="en-US" altLang="ko-KR" sz="1000" dirty="0" err="1"/>
              <a:t>TabAndThreadEx</a:t>
            </a:r>
            <a:r>
              <a:rPr lang="en-US" altLang="ko-KR" sz="1000" dirty="0"/>
              <a:t>(</a:t>
            </a:r>
          </a:p>
          <a:p>
            <a:pPr defTabSz="180000"/>
            <a:r>
              <a:rPr lang="en-US" altLang="ko-KR" sz="1000" dirty="0"/>
              <a:t>			"</a:t>
            </a:r>
            <a:r>
              <a:rPr lang="ko-KR" altLang="en-US" sz="1000" dirty="0" err="1"/>
              <a:t>아무키나</a:t>
            </a:r>
            <a:r>
              <a:rPr lang="ko-KR" altLang="en-US" sz="1000" dirty="0"/>
              <a:t> 빨리 눌러 바 채우기</a:t>
            </a:r>
            <a:r>
              <a:rPr lang="en-US" altLang="ko-KR" sz="1000" dirty="0"/>
              <a:t>");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1524000" y="1346285"/>
            <a:ext cx="3143240" cy="50167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import </a:t>
            </a:r>
            <a:r>
              <a:rPr lang="en-US" altLang="ko-KR" sz="1000" dirty="0" err="1"/>
              <a:t>javax.swing</a:t>
            </a:r>
            <a:r>
              <a:rPr lang="en-US" altLang="ko-KR" sz="1000" dirty="0"/>
              <a:t>.*;</a:t>
            </a:r>
          </a:p>
          <a:p>
            <a:pPr defTabSz="180000"/>
            <a:r>
              <a:rPr lang="en-US" altLang="ko-KR" sz="1000" dirty="0"/>
              <a:t>import </a:t>
            </a:r>
            <a:r>
              <a:rPr lang="en-US" altLang="ko-KR" sz="1000" dirty="0" err="1"/>
              <a:t>java.awt</a:t>
            </a:r>
            <a:r>
              <a:rPr lang="en-US" altLang="ko-KR" sz="1000" dirty="0"/>
              <a:t>.*;</a:t>
            </a:r>
          </a:p>
          <a:p>
            <a:pPr defTabSz="180000"/>
            <a:r>
              <a:rPr lang="en-US" altLang="ko-KR" sz="1000" dirty="0"/>
              <a:t>import </a:t>
            </a:r>
            <a:r>
              <a:rPr lang="en-US" altLang="ko-KR" sz="1000" dirty="0" err="1"/>
              <a:t>java.awt.event</a:t>
            </a:r>
            <a:r>
              <a:rPr lang="en-US" altLang="ko-KR" sz="1000" dirty="0"/>
              <a:t>.*;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b="1" dirty="0"/>
              <a:t>class </a:t>
            </a:r>
            <a:r>
              <a:rPr lang="en-US" altLang="ko-KR" sz="1000" b="1" dirty="0" err="1"/>
              <a:t>MyLabel</a:t>
            </a:r>
            <a:r>
              <a:rPr lang="en-US" altLang="ko-KR" sz="1000" b="1" dirty="0"/>
              <a:t> extends </a:t>
            </a:r>
            <a:r>
              <a:rPr lang="en-US" altLang="ko-KR" sz="1000" b="1" dirty="0" err="1"/>
              <a:t>JLabel</a:t>
            </a:r>
            <a:r>
              <a:rPr lang="en-US" altLang="ko-KR" sz="1000" b="1" dirty="0"/>
              <a:t> </a:t>
            </a:r>
            <a:r>
              <a:rPr lang="en-US" altLang="ko-KR" sz="1000" dirty="0"/>
              <a:t>{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barSize</a:t>
            </a:r>
            <a:r>
              <a:rPr lang="en-US" altLang="ko-KR" sz="1000" dirty="0"/>
              <a:t> = 0; // </a:t>
            </a:r>
            <a:r>
              <a:rPr lang="ko-KR" altLang="en-US" sz="1000" dirty="0"/>
              <a:t>바의 크기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maxBarSize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	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MyLabel</a:t>
            </a:r>
            <a:r>
              <a:rPr lang="en-US" altLang="ko-KR" sz="1000" dirty="0"/>
              <a:t>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maxBarSize</a:t>
            </a:r>
            <a:r>
              <a:rPr lang="en-US" altLang="ko-KR" sz="1000" dirty="0"/>
              <a:t>) { 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this.maxBarSize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maxBarSize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r>
              <a:rPr lang="en-US" altLang="ko-KR" sz="1000" dirty="0"/>
              <a:t>	</a:t>
            </a:r>
          </a:p>
          <a:p>
            <a:pPr defTabSz="180000"/>
            <a:r>
              <a:rPr lang="en-US" altLang="ko-KR" sz="1000" dirty="0"/>
              <a:t>	public void </a:t>
            </a:r>
            <a:r>
              <a:rPr lang="en-US" altLang="ko-KR" sz="1000" dirty="0" err="1"/>
              <a:t>paintComponent</a:t>
            </a:r>
            <a:r>
              <a:rPr lang="en-US" altLang="ko-KR" sz="1000" dirty="0"/>
              <a:t>(Graphics g) {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super.paintComponent</a:t>
            </a:r>
            <a:r>
              <a:rPr lang="en-US" altLang="ko-KR" sz="1000" dirty="0"/>
              <a:t>(g);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g.setColor</a:t>
            </a:r>
            <a:r>
              <a:rPr lang="en-US" altLang="ko-KR" sz="1000" dirty="0"/>
              <a:t>(</a:t>
            </a:r>
            <a:r>
              <a:rPr lang="en-US" altLang="ko-KR" sz="1000" dirty="0" err="1"/>
              <a:t>Color.MAGENTA</a:t>
            </a:r>
            <a:r>
              <a:rPr lang="en-US" altLang="ko-KR" sz="1000" dirty="0"/>
              <a:t>);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width = 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)(((double)(</a:t>
            </a:r>
            <a:r>
              <a:rPr lang="en-US" altLang="ko-KR" sz="1000" dirty="0" err="1"/>
              <a:t>this.getWidth</a:t>
            </a:r>
            <a:r>
              <a:rPr lang="en-US" altLang="ko-KR" sz="1000" dirty="0"/>
              <a:t>()))</a:t>
            </a:r>
          </a:p>
          <a:p>
            <a:pPr defTabSz="180000"/>
            <a:r>
              <a:rPr lang="en-US" altLang="ko-KR" sz="1000" dirty="0"/>
              <a:t>				/</a:t>
            </a:r>
            <a:r>
              <a:rPr lang="en-US" altLang="ko-KR" sz="1000" dirty="0" err="1"/>
              <a:t>maxBarSize</a:t>
            </a:r>
            <a:r>
              <a:rPr lang="en-US" altLang="ko-KR" sz="1000" dirty="0"/>
              <a:t>*</a:t>
            </a:r>
            <a:r>
              <a:rPr lang="en-US" altLang="ko-KR" sz="1000" dirty="0" err="1"/>
              <a:t>barSize</a:t>
            </a:r>
            <a:r>
              <a:rPr lang="en-US" altLang="ko-KR" sz="1000" dirty="0"/>
              <a:t>);</a:t>
            </a:r>
          </a:p>
          <a:p>
            <a:pPr defTabSz="180000"/>
            <a:r>
              <a:rPr lang="en-US" altLang="ko-KR" sz="1000" dirty="0"/>
              <a:t>		if(width==0) return; 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g.fillRect</a:t>
            </a:r>
            <a:r>
              <a:rPr lang="en-US" altLang="ko-KR" sz="1000" dirty="0"/>
              <a:t>(0, 0, width, </a:t>
            </a:r>
            <a:r>
              <a:rPr lang="en-US" altLang="ko-KR" sz="1000" dirty="0" err="1"/>
              <a:t>this.getHeight</a:t>
            </a:r>
            <a:r>
              <a:rPr lang="en-US" altLang="ko-KR" sz="1000" dirty="0"/>
              <a:t>());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r>
              <a:rPr lang="en-US" altLang="ko-KR" sz="1000" dirty="0"/>
              <a:t>	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b="1" dirty="0"/>
              <a:t>synchronized void fill() </a:t>
            </a:r>
            <a:r>
              <a:rPr lang="en-US" altLang="ko-KR" sz="1000" dirty="0"/>
              <a:t>{</a:t>
            </a:r>
          </a:p>
          <a:p>
            <a:pPr defTabSz="180000"/>
            <a:r>
              <a:rPr lang="en-US" altLang="ko-KR" sz="1000" dirty="0"/>
              <a:t>		if(</a:t>
            </a:r>
            <a:r>
              <a:rPr lang="en-US" altLang="ko-KR" sz="1000" dirty="0" err="1"/>
              <a:t>barSize</a:t>
            </a:r>
            <a:r>
              <a:rPr lang="en-US" altLang="ko-KR" sz="1000" dirty="0"/>
              <a:t> == </a:t>
            </a:r>
            <a:r>
              <a:rPr lang="en-US" altLang="ko-KR" sz="1000" dirty="0" err="1"/>
              <a:t>maxBarSize</a:t>
            </a:r>
            <a:r>
              <a:rPr lang="en-US" altLang="ko-KR" sz="1000" dirty="0"/>
              <a:t>) {</a:t>
            </a:r>
          </a:p>
          <a:p>
            <a:pPr defTabSz="180000"/>
            <a:r>
              <a:rPr lang="en-US" altLang="ko-KR" sz="1000" dirty="0"/>
              <a:t>			try {</a:t>
            </a:r>
          </a:p>
          <a:p>
            <a:pPr defTabSz="180000"/>
            <a:r>
              <a:rPr lang="en-US" altLang="ko-KR" sz="1000" dirty="0"/>
              <a:t>				wait(); 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		</a:t>
            </a:r>
            <a:r>
              <a:rPr lang="en-US" altLang="ko-KR" sz="1000" dirty="0"/>
              <a:t>} catch (</a:t>
            </a:r>
            <a:r>
              <a:rPr lang="en-US" altLang="ko-KR" sz="1000" dirty="0" err="1"/>
              <a:t>InterruptedException</a:t>
            </a:r>
            <a:r>
              <a:rPr lang="en-US" altLang="ko-KR" sz="1000" dirty="0"/>
              <a:t> e) { return; }</a:t>
            </a:r>
          </a:p>
          <a:p>
            <a:pPr defTabSz="180000"/>
            <a:r>
              <a:rPr lang="en-US" altLang="ko-KR" sz="1000" dirty="0"/>
              <a:t>		}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barSize</a:t>
            </a:r>
            <a:r>
              <a:rPr lang="en-US" altLang="ko-KR" sz="1000" dirty="0"/>
              <a:t>++;</a:t>
            </a:r>
          </a:p>
          <a:p>
            <a:pPr defTabSz="180000"/>
            <a:r>
              <a:rPr lang="en-US" altLang="ko-KR" sz="1000" dirty="0"/>
              <a:t>		repaint(); // </a:t>
            </a:r>
            <a:r>
              <a:rPr lang="ko-KR" altLang="en-US" sz="1000" dirty="0"/>
              <a:t>바 다시 그리기</a:t>
            </a:r>
          </a:p>
          <a:p>
            <a:pPr defTabSz="180000"/>
            <a:r>
              <a:rPr lang="ko-KR" altLang="en-US" sz="1000" dirty="0"/>
              <a:t>		</a:t>
            </a:r>
            <a:r>
              <a:rPr lang="en-US" altLang="ko-KR" sz="1000" dirty="0"/>
              <a:t>notify(); 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738678" y="1353178"/>
            <a:ext cx="2797482" cy="45550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	</a:t>
            </a:r>
            <a:r>
              <a:rPr lang="en-US" altLang="ko-KR" sz="1000" b="1" dirty="0"/>
              <a:t>synchronized void consume() </a:t>
            </a:r>
            <a:r>
              <a:rPr lang="en-US" altLang="ko-KR" sz="1000" dirty="0"/>
              <a:t>{</a:t>
            </a:r>
          </a:p>
          <a:p>
            <a:pPr defTabSz="180000"/>
            <a:r>
              <a:rPr lang="en-US" altLang="ko-KR" sz="1000" dirty="0"/>
              <a:t>		if(</a:t>
            </a:r>
            <a:r>
              <a:rPr lang="en-US" altLang="ko-KR" sz="1000" dirty="0" err="1"/>
              <a:t>barSize</a:t>
            </a:r>
            <a:r>
              <a:rPr lang="en-US" altLang="ko-KR" sz="1000" dirty="0"/>
              <a:t> == 0) {</a:t>
            </a:r>
          </a:p>
          <a:p>
            <a:pPr defTabSz="180000"/>
            <a:r>
              <a:rPr lang="en-US" altLang="ko-KR" sz="1000" dirty="0"/>
              <a:t>			try {</a:t>
            </a:r>
          </a:p>
          <a:p>
            <a:pPr defTabSz="180000"/>
            <a:r>
              <a:rPr lang="en-US" altLang="ko-KR" sz="1000" dirty="0"/>
              <a:t>				wait(); </a:t>
            </a:r>
          </a:p>
          <a:p>
            <a:pPr defTabSz="180000"/>
            <a:r>
              <a:rPr lang="ko-KR" altLang="en-US" sz="1000" dirty="0"/>
              <a:t>			</a:t>
            </a:r>
            <a:r>
              <a:rPr lang="en-US" altLang="ko-KR" sz="1000" dirty="0"/>
              <a:t>} catch (</a:t>
            </a:r>
            <a:r>
              <a:rPr lang="en-US" altLang="ko-KR" sz="1000" dirty="0" err="1"/>
              <a:t>InterruptedException</a:t>
            </a:r>
            <a:r>
              <a:rPr lang="en-US" altLang="ko-KR" sz="1000" dirty="0"/>
              <a:t> e)</a:t>
            </a:r>
          </a:p>
          <a:p>
            <a:pPr defTabSz="180000"/>
            <a:r>
              <a:rPr lang="en-US" altLang="ko-KR" sz="1000" dirty="0"/>
              <a:t>				 { return; }</a:t>
            </a:r>
          </a:p>
          <a:p>
            <a:pPr defTabSz="180000"/>
            <a:r>
              <a:rPr lang="en-US" altLang="ko-KR" sz="1000" dirty="0"/>
              <a:t>		}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barSize</a:t>
            </a:r>
            <a:r>
              <a:rPr lang="en-US" altLang="ko-KR" sz="1000" dirty="0"/>
              <a:t>--;</a:t>
            </a:r>
          </a:p>
          <a:p>
            <a:pPr defTabSz="180000"/>
            <a:r>
              <a:rPr lang="en-US" altLang="ko-KR" sz="1000" dirty="0"/>
              <a:t>		repaint(); // </a:t>
            </a:r>
            <a:r>
              <a:rPr lang="ko-KR" altLang="en-US" sz="1000" dirty="0"/>
              <a:t>바 다시 그리기</a:t>
            </a:r>
          </a:p>
          <a:p>
            <a:pPr defTabSz="180000"/>
            <a:r>
              <a:rPr lang="ko-KR" altLang="en-US" sz="1000" dirty="0"/>
              <a:t>		</a:t>
            </a:r>
            <a:r>
              <a:rPr lang="en-US" altLang="ko-KR" sz="1000" dirty="0"/>
              <a:t>notify(); 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}	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b="1" dirty="0"/>
              <a:t>class </a:t>
            </a:r>
            <a:r>
              <a:rPr lang="en-US" altLang="ko-KR" sz="1000" b="1" dirty="0" err="1"/>
              <a:t>ConsumerThread</a:t>
            </a:r>
            <a:r>
              <a:rPr lang="en-US" altLang="ko-KR" sz="1000" b="1" dirty="0"/>
              <a:t> extends Thread </a:t>
            </a:r>
            <a:r>
              <a:rPr lang="en-US" altLang="ko-KR" sz="1000" dirty="0"/>
              <a:t>{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MyLabel</a:t>
            </a:r>
            <a:r>
              <a:rPr lang="en-US" altLang="ko-KR" sz="1000" dirty="0"/>
              <a:t> bar;</a:t>
            </a:r>
          </a:p>
          <a:p>
            <a:pPr defTabSz="180000"/>
            <a:r>
              <a:rPr lang="en-US" altLang="ko-KR" sz="1000" dirty="0"/>
              <a:t>	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ConsumerThread</a:t>
            </a:r>
            <a:r>
              <a:rPr lang="en-US" altLang="ko-KR" sz="1000" dirty="0"/>
              <a:t>(</a:t>
            </a:r>
            <a:r>
              <a:rPr lang="en-US" altLang="ko-KR" sz="1000" dirty="0" err="1"/>
              <a:t>MyLabel</a:t>
            </a:r>
            <a:r>
              <a:rPr lang="en-US" altLang="ko-KR" sz="1000" dirty="0"/>
              <a:t> bar) {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this.bar</a:t>
            </a:r>
            <a:r>
              <a:rPr lang="en-US" altLang="ko-KR" sz="1000" dirty="0"/>
              <a:t> = bar;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r>
              <a:rPr lang="en-US" altLang="ko-KR" sz="1000" dirty="0"/>
              <a:t>	public void run() {</a:t>
            </a:r>
          </a:p>
          <a:p>
            <a:pPr defTabSz="180000"/>
            <a:r>
              <a:rPr lang="en-US" altLang="ko-KR" sz="1000" dirty="0"/>
              <a:t>		while(true) {</a:t>
            </a:r>
          </a:p>
          <a:p>
            <a:pPr defTabSz="180000"/>
            <a:r>
              <a:rPr lang="en-US" altLang="ko-KR" sz="1000" dirty="0"/>
              <a:t>			try {</a:t>
            </a:r>
          </a:p>
          <a:p>
            <a:pPr defTabSz="180000"/>
            <a:r>
              <a:rPr lang="en-US" altLang="ko-KR" sz="1000" dirty="0"/>
              <a:t>				sleep(200);</a:t>
            </a:r>
          </a:p>
          <a:p>
            <a:pPr defTabSz="180000"/>
            <a:r>
              <a:rPr lang="en-US" altLang="ko-KR" sz="1000" dirty="0"/>
              <a:t>				</a:t>
            </a:r>
            <a:r>
              <a:rPr lang="en-US" altLang="ko-KR" sz="1000" b="1" dirty="0" err="1"/>
              <a:t>bar.consume</a:t>
            </a:r>
            <a:r>
              <a:rPr lang="en-US" altLang="ko-KR" sz="1000" b="1" dirty="0"/>
              <a:t>(); </a:t>
            </a:r>
          </a:p>
          <a:p>
            <a:pPr defTabSz="180000"/>
            <a:r>
              <a:rPr lang="en-US" altLang="ko-KR" sz="1000" dirty="0"/>
              <a:t>			} catch (</a:t>
            </a:r>
            <a:r>
              <a:rPr lang="en-US" altLang="ko-KR" sz="1000" dirty="0" err="1"/>
              <a:t>InterruptedException</a:t>
            </a:r>
            <a:r>
              <a:rPr lang="en-US" altLang="ko-KR" sz="1000" dirty="0"/>
              <a:t> e)</a:t>
            </a:r>
          </a:p>
          <a:p>
            <a:pPr defTabSz="180000"/>
            <a:r>
              <a:rPr lang="en-US" altLang="ko-KR" sz="1000" dirty="0"/>
              <a:t>			 { return; }</a:t>
            </a:r>
          </a:p>
          <a:p>
            <a:pPr defTabSz="180000"/>
            <a:r>
              <a:rPr lang="en-US" altLang="ko-KR" sz="1000" dirty="0"/>
              <a:t>		}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8388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46</a:t>
            </a:fld>
            <a:endParaRPr lang="ko-KR" alt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524001" y="17028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403988" y="3586768"/>
            <a:ext cx="258917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dirty="0">
                <a:solidFill>
                  <a:srgbClr val="000000"/>
                </a:solidFill>
                <a:latin typeface="+mn-ea"/>
                <a:cs typeface="굴림" pitchFamily="50" charset="-127"/>
              </a:rPr>
              <a:t>키를 반복하여 빨리 누른 화면</a:t>
            </a:r>
            <a:endParaRPr kumimoji="1" lang="ko-KR" altLang="en-US" sz="1400" dirty="0">
              <a:latin typeface="+mn-ea"/>
              <a:cs typeface="굴림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647729" y="3613667"/>
            <a:ext cx="10278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ko-KR" sz="1400" dirty="0">
                <a:solidFill>
                  <a:srgbClr val="000000"/>
                </a:solidFill>
                <a:latin typeface="+mn-ea"/>
                <a:cs typeface="굴림" pitchFamily="50" charset="-127"/>
              </a:rPr>
              <a:t>초기 화면 </a:t>
            </a:r>
            <a:endParaRPr lang="ko-KR" altLang="en-US" sz="1400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22079"/>
            <a:ext cx="3176662" cy="182553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616" y="1722079"/>
            <a:ext cx="3176662" cy="182553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61536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5398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 err="1" smtClean="0"/>
              <a:t>테트리스</a:t>
            </a:r>
            <a:r>
              <a:rPr lang="ko-KR" altLang="en-US" sz="3600" dirty="0" smtClean="0"/>
              <a:t> 프로그램을 </a:t>
            </a:r>
            <a:r>
              <a:rPr lang="ko-KR" altLang="en-US" sz="3600" dirty="0"/>
              <a:t>구성하는 </a:t>
            </a:r>
            <a:r>
              <a:rPr lang="ko-KR" altLang="en-US" sz="3600" dirty="0" err="1" smtClean="0"/>
              <a:t>멀티스레드</a:t>
            </a:r>
            <a:r>
              <a:rPr lang="ko-KR" altLang="en-US" sz="3600" dirty="0" smtClean="0"/>
              <a:t> 분석</a:t>
            </a:r>
            <a:endParaRPr lang="ko-KR" altLang="en-US" sz="3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872" y="1091746"/>
            <a:ext cx="2160240" cy="203831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151784" y="4692145"/>
            <a:ext cx="864096" cy="3098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스레드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A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35960" y="4692145"/>
            <a:ext cx="864096" cy="3098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스레드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B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385816" y="4691298"/>
            <a:ext cx="864096" cy="3098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스레드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C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394059" y="3490481"/>
            <a:ext cx="7008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/>
              <a:t>오디오 </a:t>
            </a:r>
            <a:endParaRPr lang="en-US" altLang="ko-KR" sz="1200" dirty="0"/>
          </a:p>
          <a:p>
            <a:pPr algn="ctr"/>
            <a:r>
              <a:rPr lang="ko-KR" altLang="en-US" sz="1200" dirty="0"/>
              <a:t>재생</a:t>
            </a:r>
            <a:endParaRPr lang="en-US" altLang="ko-KR" sz="1200" dirty="0"/>
          </a:p>
          <a:p>
            <a:pPr algn="ctr"/>
            <a:r>
              <a:rPr lang="ko-KR" altLang="en-US" sz="1200" dirty="0"/>
              <a:t> 코드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943873" y="3382184"/>
            <a:ext cx="8002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/>
              <a:t>블록을 </a:t>
            </a:r>
            <a:endParaRPr lang="en-US" altLang="ko-KR" sz="1200" dirty="0"/>
          </a:p>
          <a:p>
            <a:pPr algn="ctr"/>
            <a:r>
              <a:rPr lang="ko-KR" altLang="en-US" sz="1200" dirty="0"/>
              <a:t>아래로 </a:t>
            </a:r>
            <a:endParaRPr lang="en-US" altLang="ko-KR" sz="1200" dirty="0"/>
          </a:p>
          <a:p>
            <a:pPr algn="ctr"/>
            <a:r>
              <a:rPr lang="ko-KR" altLang="en-US" sz="1200" dirty="0"/>
              <a:t>움직이는</a:t>
            </a:r>
            <a:endParaRPr lang="en-US" altLang="ko-KR" sz="1200" dirty="0"/>
          </a:p>
          <a:p>
            <a:pPr algn="ctr"/>
            <a:r>
              <a:rPr lang="ko-KR" altLang="en-US" sz="1200" dirty="0"/>
              <a:t> 코드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549593" y="3262299"/>
            <a:ext cx="106311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/>
              <a:t>키 입력을 </a:t>
            </a:r>
            <a:endParaRPr lang="en-US" altLang="ko-KR" sz="1200" dirty="0"/>
          </a:p>
          <a:p>
            <a:pPr algn="ctr"/>
            <a:r>
              <a:rPr lang="ko-KR" altLang="en-US" sz="1200" dirty="0"/>
              <a:t>받아 블록의 </a:t>
            </a:r>
            <a:endParaRPr lang="en-US" altLang="ko-KR" sz="1200" dirty="0"/>
          </a:p>
          <a:p>
            <a:pPr algn="ctr"/>
            <a:r>
              <a:rPr lang="ko-KR" altLang="en-US" sz="1200" dirty="0"/>
              <a:t>방향을 </a:t>
            </a:r>
            <a:endParaRPr lang="en-US" altLang="ko-KR" sz="1200" dirty="0"/>
          </a:p>
          <a:p>
            <a:pPr algn="ctr"/>
            <a:r>
              <a:rPr lang="ko-KR" altLang="en-US" sz="1200" dirty="0"/>
              <a:t>바꾸는</a:t>
            </a:r>
            <a:endParaRPr lang="en-US" altLang="ko-KR" sz="1200" dirty="0"/>
          </a:p>
          <a:p>
            <a:pPr algn="ctr"/>
            <a:r>
              <a:rPr lang="ko-KR" altLang="en-US" sz="1200" dirty="0"/>
              <a:t> 코드</a:t>
            </a:r>
          </a:p>
        </p:txBody>
      </p:sp>
      <p:sp>
        <p:nvSpPr>
          <p:cNvPr id="14" name="타원 13"/>
          <p:cNvSpPr/>
          <p:nvPr/>
        </p:nvSpPr>
        <p:spPr>
          <a:xfrm>
            <a:off x="4079776" y="3432875"/>
            <a:ext cx="792088" cy="76154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5705093" y="3416910"/>
            <a:ext cx="792088" cy="76154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7421820" y="3375269"/>
            <a:ext cx="792088" cy="76154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928" y="1900640"/>
            <a:ext cx="628650" cy="552450"/>
          </a:xfrm>
          <a:prstGeom prst="rect">
            <a:avLst/>
          </a:prstGeom>
        </p:spPr>
      </p:pic>
      <p:sp>
        <p:nvSpPr>
          <p:cNvPr id="18" name="자유형 17"/>
          <p:cNvSpPr/>
          <p:nvPr/>
        </p:nvSpPr>
        <p:spPr>
          <a:xfrm>
            <a:off x="4495532" y="2364163"/>
            <a:ext cx="756666" cy="2389083"/>
          </a:xfrm>
          <a:custGeom>
            <a:avLst/>
            <a:gdLst>
              <a:gd name="connsiteX0" fmla="*/ 248186 w 756666"/>
              <a:gd name="connsiteY0" fmla="*/ 2389083 h 2389083"/>
              <a:gd name="connsiteX1" fmla="*/ 235307 w 756666"/>
              <a:gd name="connsiteY1" fmla="*/ 2324689 h 2389083"/>
              <a:gd name="connsiteX2" fmla="*/ 222429 w 756666"/>
              <a:gd name="connsiteY2" fmla="*/ 2305370 h 2389083"/>
              <a:gd name="connsiteX3" fmla="*/ 209550 w 756666"/>
              <a:gd name="connsiteY3" fmla="*/ 2266734 h 2389083"/>
              <a:gd name="connsiteX4" fmla="*/ 215989 w 756666"/>
              <a:gd name="connsiteY4" fmla="*/ 2195900 h 2389083"/>
              <a:gd name="connsiteX5" fmla="*/ 222429 w 756666"/>
              <a:gd name="connsiteY5" fmla="*/ 2176582 h 2389083"/>
              <a:gd name="connsiteX6" fmla="*/ 228868 w 756666"/>
              <a:gd name="connsiteY6" fmla="*/ 2144384 h 2389083"/>
              <a:gd name="connsiteX7" fmla="*/ 228868 w 756666"/>
              <a:gd name="connsiteY7" fmla="*/ 1983399 h 2389083"/>
              <a:gd name="connsiteX8" fmla="*/ 222429 w 756666"/>
              <a:gd name="connsiteY8" fmla="*/ 1957641 h 2389083"/>
              <a:gd name="connsiteX9" fmla="*/ 203110 w 756666"/>
              <a:gd name="connsiteY9" fmla="*/ 1944762 h 2389083"/>
              <a:gd name="connsiteX10" fmla="*/ 190231 w 756666"/>
              <a:gd name="connsiteY10" fmla="*/ 1899686 h 2389083"/>
              <a:gd name="connsiteX11" fmla="*/ 177353 w 756666"/>
              <a:gd name="connsiteY11" fmla="*/ 1880368 h 2389083"/>
              <a:gd name="connsiteX12" fmla="*/ 164474 w 756666"/>
              <a:gd name="connsiteY12" fmla="*/ 1835292 h 2389083"/>
              <a:gd name="connsiteX13" fmla="*/ 151595 w 756666"/>
              <a:gd name="connsiteY13" fmla="*/ 1796655 h 2389083"/>
              <a:gd name="connsiteX14" fmla="*/ 138716 w 756666"/>
              <a:gd name="connsiteY14" fmla="*/ 1758018 h 2389083"/>
              <a:gd name="connsiteX15" fmla="*/ 132276 w 756666"/>
              <a:gd name="connsiteY15" fmla="*/ 1738700 h 2389083"/>
              <a:gd name="connsiteX16" fmla="*/ 138716 w 756666"/>
              <a:gd name="connsiteY16" fmla="*/ 1667866 h 2389083"/>
              <a:gd name="connsiteX17" fmla="*/ 132276 w 756666"/>
              <a:gd name="connsiteY17" fmla="*/ 1616351 h 2389083"/>
              <a:gd name="connsiteX18" fmla="*/ 87200 w 756666"/>
              <a:gd name="connsiteY18" fmla="*/ 1564835 h 2389083"/>
              <a:gd name="connsiteX19" fmla="*/ 61443 w 756666"/>
              <a:gd name="connsiteY19" fmla="*/ 1545517 h 2389083"/>
              <a:gd name="connsiteX20" fmla="*/ 42124 w 756666"/>
              <a:gd name="connsiteY20" fmla="*/ 1532638 h 2389083"/>
              <a:gd name="connsiteX21" fmla="*/ 9927 w 756666"/>
              <a:gd name="connsiteY21" fmla="*/ 1494001 h 2389083"/>
              <a:gd name="connsiteX22" fmla="*/ 9927 w 756666"/>
              <a:gd name="connsiteY22" fmla="*/ 1403849 h 2389083"/>
              <a:gd name="connsiteX23" fmla="*/ 29245 w 756666"/>
              <a:gd name="connsiteY23" fmla="*/ 1378092 h 2389083"/>
              <a:gd name="connsiteX24" fmla="*/ 42124 w 756666"/>
              <a:gd name="connsiteY24" fmla="*/ 1339455 h 2389083"/>
              <a:gd name="connsiteX25" fmla="*/ 48564 w 756666"/>
              <a:gd name="connsiteY25" fmla="*/ 1268621 h 2389083"/>
              <a:gd name="connsiteX26" fmla="*/ 67882 w 756666"/>
              <a:gd name="connsiteY26" fmla="*/ 1249303 h 2389083"/>
              <a:gd name="connsiteX27" fmla="*/ 80761 w 756666"/>
              <a:gd name="connsiteY27" fmla="*/ 1229984 h 2389083"/>
              <a:gd name="connsiteX28" fmla="*/ 93640 w 756666"/>
              <a:gd name="connsiteY28" fmla="*/ 1191348 h 2389083"/>
              <a:gd name="connsiteX29" fmla="*/ 100079 w 756666"/>
              <a:gd name="connsiteY29" fmla="*/ 1172030 h 2389083"/>
              <a:gd name="connsiteX30" fmla="*/ 119398 w 756666"/>
              <a:gd name="connsiteY30" fmla="*/ 1101196 h 2389083"/>
              <a:gd name="connsiteX31" fmla="*/ 125837 w 756666"/>
              <a:gd name="connsiteY31" fmla="*/ 1081877 h 2389083"/>
              <a:gd name="connsiteX32" fmla="*/ 138716 w 756666"/>
              <a:gd name="connsiteY32" fmla="*/ 1062559 h 2389083"/>
              <a:gd name="connsiteX33" fmla="*/ 145155 w 756666"/>
              <a:gd name="connsiteY33" fmla="*/ 991725 h 2389083"/>
              <a:gd name="connsiteX34" fmla="*/ 151595 w 756666"/>
              <a:gd name="connsiteY34" fmla="*/ 972407 h 2389083"/>
              <a:gd name="connsiteX35" fmla="*/ 196671 w 756666"/>
              <a:gd name="connsiteY35" fmla="*/ 914452 h 2389083"/>
              <a:gd name="connsiteX36" fmla="*/ 248186 w 756666"/>
              <a:gd name="connsiteY36" fmla="*/ 856497 h 2389083"/>
              <a:gd name="connsiteX37" fmla="*/ 267505 w 756666"/>
              <a:gd name="connsiteY37" fmla="*/ 850058 h 2389083"/>
              <a:gd name="connsiteX38" fmla="*/ 306141 w 756666"/>
              <a:gd name="connsiteY38" fmla="*/ 824300 h 2389083"/>
              <a:gd name="connsiteX39" fmla="*/ 325460 w 756666"/>
              <a:gd name="connsiteY39" fmla="*/ 811421 h 2389083"/>
              <a:gd name="connsiteX40" fmla="*/ 389854 w 756666"/>
              <a:gd name="connsiteY40" fmla="*/ 792103 h 2389083"/>
              <a:gd name="connsiteX41" fmla="*/ 480006 w 756666"/>
              <a:gd name="connsiteY41" fmla="*/ 772784 h 2389083"/>
              <a:gd name="connsiteX42" fmla="*/ 512203 w 756666"/>
              <a:gd name="connsiteY42" fmla="*/ 759906 h 2389083"/>
              <a:gd name="connsiteX43" fmla="*/ 550840 w 756666"/>
              <a:gd name="connsiteY43" fmla="*/ 747027 h 2389083"/>
              <a:gd name="connsiteX44" fmla="*/ 583037 w 756666"/>
              <a:gd name="connsiteY44" fmla="*/ 714830 h 2389083"/>
              <a:gd name="connsiteX45" fmla="*/ 621674 w 756666"/>
              <a:gd name="connsiteY45" fmla="*/ 682632 h 2389083"/>
              <a:gd name="connsiteX46" fmla="*/ 640992 w 756666"/>
              <a:gd name="connsiteY46" fmla="*/ 656875 h 2389083"/>
              <a:gd name="connsiteX47" fmla="*/ 660310 w 756666"/>
              <a:gd name="connsiteY47" fmla="*/ 637556 h 2389083"/>
              <a:gd name="connsiteX48" fmla="*/ 673189 w 756666"/>
              <a:gd name="connsiteY48" fmla="*/ 618238 h 2389083"/>
              <a:gd name="connsiteX49" fmla="*/ 692507 w 756666"/>
              <a:gd name="connsiteY49" fmla="*/ 605359 h 2389083"/>
              <a:gd name="connsiteX50" fmla="*/ 731144 w 756666"/>
              <a:gd name="connsiteY50" fmla="*/ 573162 h 2389083"/>
              <a:gd name="connsiteX51" fmla="*/ 731144 w 756666"/>
              <a:gd name="connsiteY51" fmla="*/ 154599 h 2389083"/>
              <a:gd name="connsiteX52" fmla="*/ 718265 w 756666"/>
              <a:gd name="connsiteY52" fmla="*/ 115962 h 2389083"/>
              <a:gd name="connsiteX53" fmla="*/ 679629 w 756666"/>
              <a:gd name="connsiteY53" fmla="*/ 103083 h 2389083"/>
              <a:gd name="connsiteX54" fmla="*/ 666750 w 756666"/>
              <a:gd name="connsiteY54" fmla="*/ 83765 h 2389083"/>
              <a:gd name="connsiteX55" fmla="*/ 628113 w 756666"/>
              <a:gd name="connsiteY55" fmla="*/ 70886 h 2389083"/>
              <a:gd name="connsiteX56" fmla="*/ 608795 w 756666"/>
              <a:gd name="connsiteY56" fmla="*/ 58007 h 2389083"/>
              <a:gd name="connsiteX57" fmla="*/ 486445 w 756666"/>
              <a:gd name="connsiteY57" fmla="*/ 45128 h 2389083"/>
              <a:gd name="connsiteX58" fmla="*/ 422051 w 756666"/>
              <a:gd name="connsiteY58" fmla="*/ 38689 h 2389083"/>
              <a:gd name="connsiteX59" fmla="*/ 241747 w 756666"/>
              <a:gd name="connsiteY59" fmla="*/ 25810 h 2389083"/>
              <a:gd name="connsiteX60" fmla="*/ 222429 w 756666"/>
              <a:gd name="connsiteY60" fmla="*/ 19370 h 2389083"/>
              <a:gd name="connsiteX61" fmla="*/ 209550 w 756666"/>
              <a:gd name="connsiteY61" fmla="*/ 52 h 2389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756666" h="2389083">
                <a:moveTo>
                  <a:pt x="248186" y="2389083"/>
                </a:moveTo>
                <a:cubicBezTo>
                  <a:pt x="246732" y="2380358"/>
                  <a:pt x="240549" y="2336921"/>
                  <a:pt x="235307" y="2324689"/>
                </a:cubicBezTo>
                <a:cubicBezTo>
                  <a:pt x="232258" y="2317575"/>
                  <a:pt x="225572" y="2312442"/>
                  <a:pt x="222429" y="2305370"/>
                </a:cubicBezTo>
                <a:cubicBezTo>
                  <a:pt x="216916" y="2292965"/>
                  <a:pt x="209550" y="2266734"/>
                  <a:pt x="209550" y="2266734"/>
                </a:cubicBezTo>
                <a:cubicBezTo>
                  <a:pt x="211696" y="2243123"/>
                  <a:pt x="212636" y="2219370"/>
                  <a:pt x="215989" y="2195900"/>
                </a:cubicBezTo>
                <a:cubicBezTo>
                  <a:pt x="216949" y="2189180"/>
                  <a:pt x="220783" y="2183167"/>
                  <a:pt x="222429" y="2176582"/>
                </a:cubicBezTo>
                <a:cubicBezTo>
                  <a:pt x="225084" y="2165964"/>
                  <a:pt x="226722" y="2155117"/>
                  <a:pt x="228868" y="2144384"/>
                </a:cubicBezTo>
                <a:cubicBezTo>
                  <a:pt x="236435" y="2061138"/>
                  <a:pt x="239028" y="2074846"/>
                  <a:pt x="228868" y="1983399"/>
                </a:cubicBezTo>
                <a:cubicBezTo>
                  <a:pt x="227891" y="1974603"/>
                  <a:pt x="227338" y="1965005"/>
                  <a:pt x="222429" y="1957641"/>
                </a:cubicBezTo>
                <a:cubicBezTo>
                  <a:pt x="218136" y="1951201"/>
                  <a:pt x="209550" y="1949055"/>
                  <a:pt x="203110" y="1944762"/>
                </a:cubicBezTo>
                <a:cubicBezTo>
                  <a:pt x="201045" y="1936502"/>
                  <a:pt x="194853" y="1908929"/>
                  <a:pt x="190231" y="1899686"/>
                </a:cubicBezTo>
                <a:cubicBezTo>
                  <a:pt x="186770" y="1892764"/>
                  <a:pt x="180814" y="1887290"/>
                  <a:pt x="177353" y="1880368"/>
                </a:cubicBezTo>
                <a:cubicBezTo>
                  <a:pt x="171941" y="1869543"/>
                  <a:pt x="167571" y="1845615"/>
                  <a:pt x="164474" y="1835292"/>
                </a:cubicBezTo>
                <a:cubicBezTo>
                  <a:pt x="160573" y="1822289"/>
                  <a:pt x="155888" y="1809534"/>
                  <a:pt x="151595" y="1796655"/>
                </a:cubicBezTo>
                <a:lnTo>
                  <a:pt x="138716" y="1758018"/>
                </a:lnTo>
                <a:lnTo>
                  <a:pt x="132276" y="1738700"/>
                </a:lnTo>
                <a:cubicBezTo>
                  <a:pt x="134423" y="1715089"/>
                  <a:pt x="138716" y="1691575"/>
                  <a:pt x="138716" y="1667866"/>
                </a:cubicBezTo>
                <a:cubicBezTo>
                  <a:pt x="138716" y="1650561"/>
                  <a:pt x="138096" y="1632648"/>
                  <a:pt x="132276" y="1616351"/>
                </a:cubicBezTo>
                <a:cubicBezTo>
                  <a:pt x="119484" y="1580534"/>
                  <a:pt x="110769" y="1581670"/>
                  <a:pt x="87200" y="1564835"/>
                </a:cubicBezTo>
                <a:cubicBezTo>
                  <a:pt x="78467" y="1558597"/>
                  <a:pt x="70176" y="1551755"/>
                  <a:pt x="61443" y="1545517"/>
                </a:cubicBezTo>
                <a:cubicBezTo>
                  <a:pt x="55145" y="1541019"/>
                  <a:pt x="48070" y="1537593"/>
                  <a:pt x="42124" y="1532638"/>
                </a:cubicBezTo>
                <a:cubicBezTo>
                  <a:pt x="23531" y="1517144"/>
                  <a:pt x="22590" y="1512996"/>
                  <a:pt x="9927" y="1494001"/>
                </a:cubicBezTo>
                <a:cubicBezTo>
                  <a:pt x="-1840" y="1458698"/>
                  <a:pt x="-4703" y="1458712"/>
                  <a:pt x="9927" y="1403849"/>
                </a:cubicBezTo>
                <a:cubicBezTo>
                  <a:pt x="12692" y="1393479"/>
                  <a:pt x="22806" y="1386678"/>
                  <a:pt x="29245" y="1378092"/>
                </a:cubicBezTo>
                <a:cubicBezTo>
                  <a:pt x="33538" y="1365213"/>
                  <a:pt x="40895" y="1352975"/>
                  <a:pt x="42124" y="1339455"/>
                </a:cubicBezTo>
                <a:cubicBezTo>
                  <a:pt x="44271" y="1315844"/>
                  <a:pt x="42051" y="1291417"/>
                  <a:pt x="48564" y="1268621"/>
                </a:cubicBezTo>
                <a:cubicBezTo>
                  <a:pt x="51066" y="1259865"/>
                  <a:pt x="62052" y="1256299"/>
                  <a:pt x="67882" y="1249303"/>
                </a:cubicBezTo>
                <a:cubicBezTo>
                  <a:pt x="72837" y="1243357"/>
                  <a:pt x="76468" y="1236424"/>
                  <a:pt x="80761" y="1229984"/>
                </a:cubicBezTo>
                <a:lnTo>
                  <a:pt x="93640" y="1191348"/>
                </a:lnTo>
                <a:cubicBezTo>
                  <a:pt x="95786" y="1184909"/>
                  <a:pt x="98748" y="1178686"/>
                  <a:pt x="100079" y="1172030"/>
                </a:cubicBezTo>
                <a:cubicBezTo>
                  <a:pt x="109182" y="1126516"/>
                  <a:pt x="103057" y="1150221"/>
                  <a:pt x="119398" y="1101196"/>
                </a:cubicBezTo>
                <a:cubicBezTo>
                  <a:pt x="121545" y="1094756"/>
                  <a:pt x="122072" y="1087525"/>
                  <a:pt x="125837" y="1081877"/>
                </a:cubicBezTo>
                <a:lnTo>
                  <a:pt x="138716" y="1062559"/>
                </a:lnTo>
                <a:cubicBezTo>
                  <a:pt x="140862" y="1038948"/>
                  <a:pt x="141802" y="1015195"/>
                  <a:pt x="145155" y="991725"/>
                </a:cubicBezTo>
                <a:cubicBezTo>
                  <a:pt x="146115" y="985005"/>
                  <a:pt x="147830" y="978055"/>
                  <a:pt x="151595" y="972407"/>
                </a:cubicBezTo>
                <a:cubicBezTo>
                  <a:pt x="165171" y="952044"/>
                  <a:pt x="183095" y="934815"/>
                  <a:pt x="196671" y="914452"/>
                </a:cubicBezTo>
                <a:cubicBezTo>
                  <a:pt x="208942" y="896046"/>
                  <a:pt x="229285" y="862797"/>
                  <a:pt x="248186" y="856497"/>
                </a:cubicBezTo>
                <a:lnTo>
                  <a:pt x="267505" y="850058"/>
                </a:lnTo>
                <a:lnTo>
                  <a:pt x="306141" y="824300"/>
                </a:lnTo>
                <a:cubicBezTo>
                  <a:pt x="312581" y="820007"/>
                  <a:pt x="318274" y="814295"/>
                  <a:pt x="325460" y="811421"/>
                </a:cubicBezTo>
                <a:cubicBezTo>
                  <a:pt x="383146" y="788346"/>
                  <a:pt x="331810" y="806614"/>
                  <a:pt x="389854" y="792103"/>
                </a:cubicBezTo>
                <a:cubicBezTo>
                  <a:pt x="469420" y="772212"/>
                  <a:pt x="400135" y="784195"/>
                  <a:pt x="480006" y="772784"/>
                </a:cubicBezTo>
                <a:cubicBezTo>
                  <a:pt x="490738" y="768491"/>
                  <a:pt x="501340" y="763856"/>
                  <a:pt x="512203" y="759906"/>
                </a:cubicBezTo>
                <a:cubicBezTo>
                  <a:pt x="524961" y="755267"/>
                  <a:pt x="550840" y="747027"/>
                  <a:pt x="550840" y="747027"/>
                </a:cubicBezTo>
                <a:cubicBezTo>
                  <a:pt x="574453" y="711607"/>
                  <a:pt x="550838" y="741662"/>
                  <a:pt x="583037" y="714830"/>
                </a:cubicBezTo>
                <a:cubicBezTo>
                  <a:pt x="632621" y="673510"/>
                  <a:pt x="573707" y="714609"/>
                  <a:pt x="621674" y="682632"/>
                </a:cubicBezTo>
                <a:cubicBezTo>
                  <a:pt x="628113" y="674046"/>
                  <a:pt x="634008" y="665023"/>
                  <a:pt x="640992" y="656875"/>
                </a:cubicBezTo>
                <a:cubicBezTo>
                  <a:pt x="646919" y="649961"/>
                  <a:pt x="654480" y="644552"/>
                  <a:pt x="660310" y="637556"/>
                </a:cubicBezTo>
                <a:cubicBezTo>
                  <a:pt x="665264" y="631611"/>
                  <a:pt x="667717" y="623710"/>
                  <a:pt x="673189" y="618238"/>
                </a:cubicBezTo>
                <a:cubicBezTo>
                  <a:pt x="678661" y="612766"/>
                  <a:pt x="686562" y="610313"/>
                  <a:pt x="692507" y="605359"/>
                </a:cubicBezTo>
                <a:cubicBezTo>
                  <a:pt x="742089" y="564041"/>
                  <a:pt x="683181" y="605138"/>
                  <a:pt x="731144" y="573162"/>
                </a:cubicBezTo>
                <a:cubicBezTo>
                  <a:pt x="779159" y="429110"/>
                  <a:pt x="747729" y="530521"/>
                  <a:pt x="731144" y="154599"/>
                </a:cubicBezTo>
                <a:cubicBezTo>
                  <a:pt x="730546" y="141037"/>
                  <a:pt x="731144" y="120255"/>
                  <a:pt x="718265" y="115962"/>
                </a:cubicBezTo>
                <a:lnTo>
                  <a:pt x="679629" y="103083"/>
                </a:lnTo>
                <a:cubicBezTo>
                  <a:pt x="675336" y="96644"/>
                  <a:pt x="673313" y="87867"/>
                  <a:pt x="666750" y="83765"/>
                </a:cubicBezTo>
                <a:cubicBezTo>
                  <a:pt x="655238" y="76570"/>
                  <a:pt x="628113" y="70886"/>
                  <a:pt x="628113" y="70886"/>
                </a:cubicBezTo>
                <a:cubicBezTo>
                  <a:pt x="621674" y="66593"/>
                  <a:pt x="615717" y="61468"/>
                  <a:pt x="608795" y="58007"/>
                </a:cubicBezTo>
                <a:cubicBezTo>
                  <a:pt x="576567" y="41893"/>
                  <a:pt x="496202" y="45879"/>
                  <a:pt x="486445" y="45128"/>
                </a:cubicBezTo>
                <a:cubicBezTo>
                  <a:pt x="464937" y="43474"/>
                  <a:pt x="443568" y="40226"/>
                  <a:pt x="422051" y="38689"/>
                </a:cubicBezTo>
                <a:cubicBezTo>
                  <a:pt x="208243" y="23417"/>
                  <a:pt x="387213" y="40356"/>
                  <a:pt x="241747" y="25810"/>
                </a:cubicBezTo>
                <a:cubicBezTo>
                  <a:pt x="235308" y="23663"/>
                  <a:pt x="227229" y="24170"/>
                  <a:pt x="222429" y="19370"/>
                </a:cubicBezTo>
                <a:cubicBezTo>
                  <a:pt x="201075" y="-1984"/>
                  <a:pt x="227278" y="52"/>
                  <a:pt x="209550" y="52"/>
                </a:cubicBezTo>
              </a:path>
            </a:pathLst>
          </a:cu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 18"/>
          <p:cNvSpPr/>
          <p:nvPr/>
        </p:nvSpPr>
        <p:spPr>
          <a:xfrm>
            <a:off x="6192132" y="1971409"/>
            <a:ext cx="212961" cy="2736761"/>
          </a:xfrm>
          <a:custGeom>
            <a:avLst/>
            <a:gdLst>
              <a:gd name="connsiteX0" fmla="*/ 58458 w 238762"/>
              <a:gd name="connsiteY0" fmla="*/ 2665927 h 2665927"/>
              <a:gd name="connsiteX1" fmla="*/ 52018 w 238762"/>
              <a:gd name="connsiteY1" fmla="*/ 2620851 h 2665927"/>
              <a:gd name="connsiteX2" fmla="*/ 45579 w 238762"/>
              <a:gd name="connsiteY2" fmla="*/ 2601533 h 2665927"/>
              <a:gd name="connsiteX3" fmla="*/ 19821 w 238762"/>
              <a:gd name="connsiteY3" fmla="*/ 2556457 h 2665927"/>
              <a:gd name="connsiteX4" fmla="*/ 19821 w 238762"/>
              <a:gd name="connsiteY4" fmla="*/ 2472744 h 2665927"/>
              <a:gd name="connsiteX5" fmla="*/ 6942 w 238762"/>
              <a:gd name="connsiteY5" fmla="*/ 2234485 h 2665927"/>
              <a:gd name="connsiteX6" fmla="*/ 13382 w 238762"/>
              <a:gd name="connsiteY6" fmla="*/ 2131454 h 2665927"/>
              <a:gd name="connsiteX7" fmla="*/ 26261 w 238762"/>
              <a:gd name="connsiteY7" fmla="*/ 2092817 h 2665927"/>
              <a:gd name="connsiteX8" fmla="*/ 32700 w 238762"/>
              <a:gd name="connsiteY8" fmla="*/ 2073499 h 2665927"/>
              <a:gd name="connsiteX9" fmla="*/ 19821 w 238762"/>
              <a:gd name="connsiteY9" fmla="*/ 1931831 h 2665927"/>
              <a:gd name="connsiteX10" fmla="*/ 6942 w 238762"/>
              <a:gd name="connsiteY10" fmla="*/ 1906074 h 2665927"/>
              <a:gd name="connsiteX11" fmla="*/ 503 w 238762"/>
              <a:gd name="connsiteY11" fmla="*/ 1867437 h 2665927"/>
              <a:gd name="connsiteX12" fmla="*/ 19821 w 238762"/>
              <a:gd name="connsiteY12" fmla="*/ 1693572 h 2665927"/>
              <a:gd name="connsiteX13" fmla="*/ 32700 w 238762"/>
              <a:gd name="connsiteY13" fmla="*/ 1674254 h 2665927"/>
              <a:gd name="connsiteX14" fmla="*/ 52018 w 238762"/>
              <a:gd name="connsiteY14" fmla="*/ 1667815 h 2665927"/>
              <a:gd name="connsiteX15" fmla="*/ 103534 w 238762"/>
              <a:gd name="connsiteY15" fmla="*/ 1622738 h 2665927"/>
              <a:gd name="connsiteX16" fmla="*/ 109973 w 238762"/>
              <a:gd name="connsiteY16" fmla="*/ 1603420 h 2665927"/>
              <a:gd name="connsiteX17" fmla="*/ 116413 w 238762"/>
              <a:gd name="connsiteY17" fmla="*/ 1435995 h 2665927"/>
              <a:gd name="connsiteX18" fmla="*/ 122852 w 238762"/>
              <a:gd name="connsiteY18" fmla="*/ 1416676 h 2665927"/>
              <a:gd name="connsiteX19" fmla="*/ 135731 w 238762"/>
              <a:gd name="connsiteY19" fmla="*/ 1397358 h 2665927"/>
              <a:gd name="connsiteX20" fmla="*/ 148610 w 238762"/>
              <a:gd name="connsiteY20" fmla="*/ 1358722 h 2665927"/>
              <a:gd name="connsiteX21" fmla="*/ 174368 w 238762"/>
              <a:gd name="connsiteY21" fmla="*/ 1320085 h 2665927"/>
              <a:gd name="connsiteX22" fmla="*/ 180807 w 238762"/>
              <a:gd name="connsiteY22" fmla="*/ 1300767 h 2665927"/>
              <a:gd name="connsiteX23" fmla="*/ 193686 w 238762"/>
              <a:gd name="connsiteY23" fmla="*/ 1275009 h 2665927"/>
              <a:gd name="connsiteX24" fmla="*/ 200125 w 238762"/>
              <a:gd name="connsiteY24" fmla="*/ 1242812 h 2665927"/>
              <a:gd name="connsiteX25" fmla="*/ 213004 w 238762"/>
              <a:gd name="connsiteY25" fmla="*/ 1184857 h 2665927"/>
              <a:gd name="connsiteX26" fmla="*/ 225883 w 238762"/>
              <a:gd name="connsiteY26" fmla="*/ 1114023 h 2665927"/>
              <a:gd name="connsiteX27" fmla="*/ 238762 w 238762"/>
              <a:gd name="connsiteY27" fmla="*/ 1068947 h 2665927"/>
              <a:gd name="connsiteX28" fmla="*/ 232323 w 238762"/>
              <a:gd name="connsiteY28" fmla="*/ 875764 h 2665927"/>
              <a:gd name="connsiteX29" fmla="*/ 225883 w 238762"/>
              <a:gd name="connsiteY29" fmla="*/ 856446 h 2665927"/>
              <a:gd name="connsiteX30" fmla="*/ 219444 w 238762"/>
              <a:gd name="connsiteY30" fmla="*/ 817809 h 2665927"/>
              <a:gd name="connsiteX31" fmla="*/ 200125 w 238762"/>
              <a:gd name="connsiteY31" fmla="*/ 772733 h 2665927"/>
              <a:gd name="connsiteX32" fmla="*/ 180807 w 238762"/>
              <a:gd name="connsiteY32" fmla="*/ 734096 h 2665927"/>
              <a:gd name="connsiteX33" fmla="*/ 161489 w 238762"/>
              <a:gd name="connsiteY33" fmla="*/ 695460 h 2665927"/>
              <a:gd name="connsiteX34" fmla="*/ 148610 w 238762"/>
              <a:gd name="connsiteY34" fmla="*/ 650384 h 2665927"/>
              <a:gd name="connsiteX35" fmla="*/ 142170 w 238762"/>
              <a:gd name="connsiteY35" fmla="*/ 631065 h 2665927"/>
              <a:gd name="connsiteX36" fmla="*/ 148610 w 238762"/>
              <a:gd name="connsiteY36" fmla="*/ 547353 h 2665927"/>
              <a:gd name="connsiteX37" fmla="*/ 167928 w 238762"/>
              <a:gd name="connsiteY37" fmla="*/ 528034 h 2665927"/>
              <a:gd name="connsiteX38" fmla="*/ 180807 w 238762"/>
              <a:gd name="connsiteY38" fmla="*/ 508716 h 2665927"/>
              <a:gd name="connsiteX39" fmla="*/ 187246 w 238762"/>
              <a:gd name="connsiteY39" fmla="*/ 276896 h 2665927"/>
              <a:gd name="connsiteX40" fmla="*/ 193686 w 238762"/>
              <a:gd name="connsiteY40" fmla="*/ 257578 h 2665927"/>
              <a:gd name="connsiteX41" fmla="*/ 206565 w 238762"/>
              <a:gd name="connsiteY41" fmla="*/ 231820 h 2665927"/>
              <a:gd name="connsiteX42" fmla="*/ 213004 w 238762"/>
              <a:gd name="connsiteY42" fmla="*/ 199623 h 2665927"/>
              <a:gd name="connsiteX43" fmla="*/ 219444 w 238762"/>
              <a:gd name="connsiteY43" fmla="*/ 173865 h 2665927"/>
              <a:gd name="connsiteX44" fmla="*/ 206565 w 238762"/>
              <a:gd name="connsiteY44" fmla="*/ 51516 h 2665927"/>
              <a:gd name="connsiteX45" fmla="*/ 200125 w 238762"/>
              <a:gd name="connsiteY45" fmla="*/ 32198 h 2665927"/>
              <a:gd name="connsiteX46" fmla="*/ 187246 w 238762"/>
              <a:gd name="connsiteY46" fmla="*/ 12879 h 2665927"/>
              <a:gd name="connsiteX47" fmla="*/ 180807 w 238762"/>
              <a:gd name="connsiteY47" fmla="*/ 0 h 2665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38762" h="2665927">
                <a:moveTo>
                  <a:pt x="58458" y="2665927"/>
                </a:moveTo>
                <a:cubicBezTo>
                  <a:pt x="56311" y="2650902"/>
                  <a:pt x="54995" y="2635734"/>
                  <a:pt x="52018" y="2620851"/>
                </a:cubicBezTo>
                <a:cubicBezTo>
                  <a:pt x="50687" y="2614195"/>
                  <a:pt x="48253" y="2607772"/>
                  <a:pt x="45579" y="2601533"/>
                </a:cubicBezTo>
                <a:cubicBezTo>
                  <a:pt x="35775" y="2578657"/>
                  <a:pt x="32755" y="2575858"/>
                  <a:pt x="19821" y="2556457"/>
                </a:cubicBezTo>
                <a:cubicBezTo>
                  <a:pt x="5057" y="2482635"/>
                  <a:pt x="19821" y="2574105"/>
                  <a:pt x="19821" y="2472744"/>
                </a:cubicBezTo>
                <a:cubicBezTo>
                  <a:pt x="19821" y="2266932"/>
                  <a:pt x="35855" y="2321216"/>
                  <a:pt x="6942" y="2234485"/>
                </a:cubicBezTo>
                <a:cubicBezTo>
                  <a:pt x="9089" y="2200141"/>
                  <a:pt x="8733" y="2165549"/>
                  <a:pt x="13382" y="2131454"/>
                </a:cubicBezTo>
                <a:cubicBezTo>
                  <a:pt x="15216" y="2118003"/>
                  <a:pt x="21968" y="2105696"/>
                  <a:pt x="26261" y="2092817"/>
                </a:cubicBezTo>
                <a:lnTo>
                  <a:pt x="32700" y="2073499"/>
                </a:lnTo>
                <a:cubicBezTo>
                  <a:pt x="28407" y="2026276"/>
                  <a:pt x="27031" y="1978697"/>
                  <a:pt x="19821" y="1931831"/>
                </a:cubicBezTo>
                <a:cubicBezTo>
                  <a:pt x="18361" y="1922343"/>
                  <a:pt x="9700" y="1915268"/>
                  <a:pt x="6942" y="1906074"/>
                </a:cubicBezTo>
                <a:cubicBezTo>
                  <a:pt x="3190" y="1893568"/>
                  <a:pt x="2649" y="1880316"/>
                  <a:pt x="503" y="1867437"/>
                </a:cubicBezTo>
                <a:cubicBezTo>
                  <a:pt x="646" y="1864436"/>
                  <a:pt x="-5240" y="1731163"/>
                  <a:pt x="19821" y="1693572"/>
                </a:cubicBezTo>
                <a:cubicBezTo>
                  <a:pt x="24114" y="1687133"/>
                  <a:pt x="26657" y="1679089"/>
                  <a:pt x="32700" y="1674254"/>
                </a:cubicBezTo>
                <a:cubicBezTo>
                  <a:pt x="38000" y="1670014"/>
                  <a:pt x="45579" y="1669961"/>
                  <a:pt x="52018" y="1667815"/>
                </a:cubicBezTo>
                <a:cubicBezTo>
                  <a:pt x="97095" y="1637764"/>
                  <a:pt x="82069" y="1654936"/>
                  <a:pt x="103534" y="1622738"/>
                </a:cubicBezTo>
                <a:cubicBezTo>
                  <a:pt x="105680" y="1616299"/>
                  <a:pt x="109506" y="1610192"/>
                  <a:pt x="109973" y="1603420"/>
                </a:cubicBezTo>
                <a:cubicBezTo>
                  <a:pt x="113816" y="1547703"/>
                  <a:pt x="112570" y="1491712"/>
                  <a:pt x="116413" y="1435995"/>
                </a:cubicBezTo>
                <a:cubicBezTo>
                  <a:pt x="116880" y="1429223"/>
                  <a:pt x="119816" y="1422747"/>
                  <a:pt x="122852" y="1416676"/>
                </a:cubicBezTo>
                <a:cubicBezTo>
                  <a:pt x="126313" y="1409754"/>
                  <a:pt x="131438" y="1403797"/>
                  <a:pt x="135731" y="1397358"/>
                </a:cubicBezTo>
                <a:cubicBezTo>
                  <a:pt x="140024" y="1384479"/>
                  <a:pt x="141080" y="1370017"/>
                  <a:pt x="148610" y="1358722"/>
                </a:cubicBezTo>
                <a:lnTo>
                  <a:pt x="174368" y="1320085"/>
                </a:lnTo>
                <a:cubicBezTo>
                  <a:pt x="176514" y="1313646"/>
                  <a:pt x="178133" y="1307006"/>
                  <a:pt x="180807" y="1300767"/>
                </a:cubicBezTo>
                <a:cubicBezTo>
                  <a:pt x="184588" y="1291944"/>
                  <a:pt x="190650" y="1284116"/>
                  <a:pt x="193686" y="1275009"/>
                </a:cubicBezTo>
                <a:cubicBezTo>
                  <a:pt x="197147" y="1264626"/>
                  <a:pt x="197751" y="1253496"/>
                  <a:pt x="200125" y="1242812"/>
                </a:cubicBezTo>
                <a:cubicBezTo>
                  <a:pt x="210467" y="1196274"/>
                  <a:pt x="203287" y="1238299"/>
                  <a:pt x="213004" y="1184857"/>
                </a:cubicBezTo>
                <a:cubicBezTo>
                  <a:pt x="219988" y="1146446"/>
                  <a:pt x="217936" y="1149784"/>
                  <a:pt x="225883" y="1114023"/>
                </a:cubicBezTo>
                <a:cubicBezTo>
                  <a:pt x="231272" y="1089772"/>
                  <a:pt x="231593" y="1090455"/>
                  <a:pt x="238762" y="1068947"/>
                </a:cubicBezTo>
                <a:cubicBezTo>
                  <a:pt x="236616" y="1004553"/>
                  <a:pt x="236221" y="940076"/>
                  <a:pt x="232323" y="875764"/>
                </a:cubicBezTo>
                <a:cubicBezTo>
                  <a:pt x="231912" y="868989"/>
                  <a:pt x="227355" y="863072"/>
                  <a:pt x="225883" y="856446"/>
                </a:cubicBezTo>
                <a:cubicBezTo>
                  <a:pt x="223051" y="843700"/>
                  <a:pt x="222276" y="830555"/>
                  <a:pt x="219444" y="817809"/>
                </a:cubicBezTo>
                <a:cubicBezTo>
                  <a:pt x="214798" y="796903"/>
                  <a:pt x="209209" y="793928"/>
                  <a:pt x="200125" y="772733"/>
                </a:cubicBezTo>
                <a:cubicBezTo>
                  <a:pt x="184128" y="735407"/>
                  <a:pt x="205559" y="771224"/>
                  <a:pt x="180807" y="734096"/>
                </a:cubicBezTo>
                <a:cubicBezTo>
                  <a:pt x="164624" y="685543"/>
                  <a:pt x="186453" y="745387"/>
                  <a:pt x="161489" y="695460"/>
                </a:cubicBezTo>
                <a:cubicBezTo>
                  <a:pt x="156341" y="685164"/>
                  <a:pt x="151362" y="660017"/>
                  <a:pt x="148610" y="650384"/>
                </a:cubicBezTo>
                <a:cubicBezTo>
                  <a:pt x="146745" y="643857"/>
                  <a:pt x="144317" y="637505"/>
                  <a:pt x="142170" y="631065"/>
                </a:cubicBezTo>
                <a:cubicBezTo>
                  <a:pt x="144317" y="603161"/>
                  <a:pt x="141822" y="574504"/>
                  <a:pt x="148610" y="547353"/>
                </a:cubicBezTo>
                <a:cubicBezTo>
                  <a:pt x="150819" y="538518"/>
                  <a:pt x="162098" y="535030"/>
                  <a:pt x="167928" y="528034"/>
                </a:cubicBezTo>
                <a:cubicBezTo>
                  <a:pt x="172882" y="522089"/>
                  <a:pt x="176514" y="515155"/>
                  <a:pt x="180807" y="508716"/>
                </a:cubicBezTo>
                <a:cubicBezTo>
                  <a:pt x="182953" y="431443"/>
                  <a:pt x="183287" y="354098"/>
                  <a:pt x="187246" y="276896"/>
                </a:cubicBezTo>
                <a:cubicBezTo>
                  <a:pt x="187594" y="270117"/>
                  <a:pt x="191012" y="263817"/>
                  <a:pt x="193686" y="257578"/>
                </a:cubicBezTo>
                <a:cubicBezTo>
                  <a:pt x="197468" y="248755"/>
                  <a:pt x="202272" y="240406"/>
                  <a:pt x="206565" y="231820"/>
                </a:cubicBezTo>
                <a:cubicBezTo>
                  <a:pt x="208711" y="221088"/>
                  <a:pt x="210630" y="210307"/>
                  <a:pt x="213004" y="199623"/>
                </a:cubicBezTo>
                <a:cubicBezTo>
                  <a:pt x="214924" y="190983"/>
                  <a:pt x="219444" y="182715"/>
                  <a:pt x="219444" y="173865"/>
                </a:cubicBezTo>
                <a:cubicBezTo>
                  <a:pt x="219444" y="135675"/>
                  <a:pt x="216289" y="90412"/>
                  <a:pt x="206565" y="51516"/>
                </a:cubicBezTo>
                <a:cubicBezTo>
                  <a:pt x="204919" y="44931"/>
                  <a:pt x="203161" y="38269"/>
                  <a:pt x="200125" y="32198"/>
                </a:cubicBezTo>
                <a:cubicBezTo>
                  <a:pt x="196664" y="25276"/>
                  <a:pt x="191228" y="19516"/>
                  <a:pt x="187246" y="12879"/>
                </a:cubicBezTo>
                <a:cubicBezTo>
                  <a:pt x="184777" y="8763"/>
                  <a:pt x="182953" y="4293"/>
                  <a:pt x="180807" y="0"/>
                </a:cubicBezTo>
              </a:path>
            </a:pathLst>
          </a:cu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 19"/>
          <p:cNvSpPr/>
          <p:nvPr/>
        </p:nvSpPr>
        <p:spPr>
          <a:xfrm>
            <a:off x="6572466" y="1971409"/>
            <a:ext cx="1333016" cy="2736761"/>
          </a:xfrm>
          <a:custGeom>
            <a:avLst/>
            <a:gdLst>
              <a:gd name="connsiteX0" fmla="*/ 1242864 w 1333016"/>
              <a:gd name="connsiteY0" fmla="*/ 2736761 h 2736761"/>
              <a:gd name="connsiteX1" fmla="*/ 1236424 w 1333016"/>
              <a:gd name="connsiteY1" fmla="*/ 2704564 h 2736761"/>
              <a:gd name="connsiteX2" fmla="*/ 1204227 w 1333016"/>
              <a:gd name="connsiteY2" fmla="*/ 2665927 h 2736761"/>
              <a:gd name="connsiteX3" fmla="*/ 1165590 w 1333016"/>
              <a:gd name="connsiteY3" fmla="*/ 2620851 h 2736761"/>
              <a:gd name="connsiteX4" fmla="*/ 1159151 w 1333016"/>
              <a:gd name="connsiteY4" fmla="*/ 2517820 h 2736761"/>
              <a:gd name="connsiteX5" fmla="*/ 1191348 w 1333016"/>
              <a:gd name="connsiteY5" fmla="*/ 2479184 h 2736761"/>
              <a:gd name="connsiteX6" fmla="*/ 1197788 w 1333016"/>
              <a:gd name="connsiteY6" fmla="*/ 2459865 h 2736761"/>
              <a:gd name="connsiteX7" fmla="*/ 1217106 w 1333016"/>
              <a:gd name="connsiteY7" fmla="*/ 2421229 h 2736761"/>
              <a:gd name="connsiteX8" fmla="*/ 1223545 w 1333016"/>
              <a:gd name="connsiteY8" fmla="*/ 2279561 h 2736761"/>
              <a:gd name="connsiteX9" fmla="*/ 1236424 w 1333016"/>
              <a:gd name="connsiteY9" fmla="*/ 2240924 h 2736761"/>
              <a:gd name="connsiteX10" fmla="*/ 1268621 w 1333016"/>
              <a:gd name="connsiteY10" fmla="*/ 2195848 h 2736761"/>
              <a:gd name="connsiteX11" fmla="*/ 1281500 w 1333016"/>
              <a:gd name="connsiteY11" fmla="*/ 2176530 h 2736761"/>
              <a:gd name="connsiteX12" fmla="*/ 1294379 w 1333016"/>
              <a:gd name="connsiteY12" fmla="*/ 2137893 h 2736761"/>
              <a:gd name="connsiteX13" fmla="*/ 1300819 w 1333016"/>
              <a:gd name="connsiteY13" fmla="*/ 1925392 h 2736761"/>
              <a:gd name="connsiteX14" fmla="*/ 1313697 w 1333016"/>
              <a:gd name="connsiteY14" fmla="*/ 1906074 h 2736761"/>
              <a:gd name="connsiteX15" fmla="*/ 1320137 w 1333016"/>
              <a:gd name="connsiteY15" fmla="*/ 1867437 h 2736761"/>
              <a:gd name="connsiteX16" fmla="*/ 1333016 w 1333016"/>
              <a:gd name="connsiteY16" fmla="*/ 1822361 h 2736761"/>
              <a:gd name="connsiteX17" fmla="*/ 1320137 w 1333016"/>
              <a:gd name="connsiteY17" fmla="*/ 1687133 h 2736761"/>
              <a:gd name="connsiteX18" fmla="*/ 1307258 w 1333016"/>
              <a:gd name="connsiteY18" fmla="*/ 1648496 h 2736761"/>
              <a:gd name="connsiteX19" fmla="*/ 1300819 w 1333016"/>
              <a:gd name="connsiteY19" fmla="*/ 1629178 h 2736761"/>
              <a:gd name="connsiteX20" fmla="*/ 1320137 w 1333016"/>
              <a:gd name="connsiteY20" fmla="*/ 1539026 h 2736761"/>
              <a:gd name="connsiteX21" fmla="*/ 1326576 w 1333016"/>
              <a:gd name="connsiteY21" fmla="*/ 1519707 h 2736761"/>
              <a:gd name="connsiteX22" fmla="*/ 1313697 w 1333016"/>
              <a:gd name="connsiteY22" fmla="*/ 1410237 h 2736761"/>
              <a:gd name="connsiteX23" fmla="*/ 1300819 w 1333016"/>
              <a:gd name="connsiteY23" fmla="*/ 1358722 h 2736761"/>
              <a:gd name="connsiteX24" fmla="*/ 1294379 w 1333016"/>
              <a:gd name="connsiteY24" fmla="*/ 1300767 h 2736761"/>
              <a:gd name="connsiteX25" fmla="*/ 1281500 w 1333016"/>
              <a:gd name="connsiteY25" fmla="*/ 1242812 h 2736761"/>
              <a:gd name="connsiteX26" fmla="*/ 1255742 w 1333016"/>
              <a:gd name="connsiteY26" fmla="*/ 1139781 h 2736761"/>
              <a:gd name="connsiteX27" fmla="*/ 1249303 w 1333016"/>
              <a:gd name="connsiteY27" fmla="*/ 1120462 h 2736761"/>
              <a:gd name="connsiteX28" fmla="*/ 1242864 w 1333016"/>
              <a:gd name="connsiteY28" fmla="*/ 1088265 h 2736761"/>
              <a:gd name="connsiteX29" fmla="*/ 1204227 w 1333016"/>
              <a:gd name="connsiteY29" fmla="*/ 965916 h 2736761"/>
              <a:gd name="connsiteX30" fmla="*/ 1191348 w 1333016"/>
              <a:gd name="connsiteY30" fmla="*/ 920840 h 2736761"/>
              <a:gd name="connsiteX31" fmla="*/ 1120514 w 1333016"/>
              <a:gd name="connsiteY31" fmla="*/ 740536 h 2736761"/>
              <a:gd name="connsiteX32" fmla="*/ 1094757 w 1333016"/>
              <a:gd name="connsiteY32" fmla="*/ 689020 h 2736761"/>
              <a:gd name="connsiteX33" fmla="*/ 1081878 w 1333016"/>
              <a:gd name="connsiteY33" fmla="*/ 650384 h 2736761"/>
              <a:gd name="connsiteX34" fmla="*/ 1075438 w 1333016"/>
              <a:gd name="connsiteY34" fmla="*/ 585989 h 2736761"/>
              <a:gd name="connsiteX35" fmla="*/ 1068999 w 1333016"/>
              <a:gd name="connsiteY35" fmla="*/ 566671 h 2736761"/>
              <a:gd name="connsiteX36" fmla="*/ 1062559 w 1333016"/>
              <a:gd name="connsiteY36" fmla="*/ 540913 h 2736761"/>
              <a:gd name="connsiteX37" fmla="*/ 1056120 w 1333016"/>
              <a:gd name="connsiteY37" fmla="*/ 521595 h 2736761"/>
              <a:gd name="connsiteX38" fmla="*/ 1049680 w 1333016"/>
              <a:gd name="connsiteY38" fmla="*/ 495837 h 2736761"/>
              <a:gd name="connsiteX39" fmla="*/ 1023923 w 1333016"/>
              <a:gd name="connsiteY39" fmla="*/ 444322 h 2736761"/>
              <a:gd name="connsiteX40" fmla="*/ 985286 w 1333016"/>
              <a:gd name="connsiteY40" fmla="*/ 392806 h 2736761"/>
              <a:gd name="connsiteX41" fmla="*/ 933771 w 1333016"/>
              <a:gd name="connsiteY41" fmla="*/ 341291 h 2736761"/>
              <a:gd name="connsiteX42" fmla="*/ 914452 w 1333016"/>
              <a:gd name="connsiteY42" fmla="*/ 321972 h 2736761"/>
              <a:gd name="connsiteX43" fmla="*/ 875816 w 1333016"/>
              <a:gd name="connsiteY43" fmla="*/ 309093 h 2736761"/>
              <a:gd name="connsiteX44" fmla="*/ 850058 w 1333016"/>
              <a:gd name="connsiteY44" fmla="*/ 296215 h 2736761"/>
              <a:gd name="connsiteX45" fmla="*/ 785664 w 1333016"/>
              <a:gd name="connsiteY45" fmla="*/ 289775 h 2736761"/>
              <a:gd name="connsiteX46" fmla="*/ 669754 w 1333016"/>
              <a:gd name="connsiteY46" fmla="*/ 270457 h 2736761"/>
              <a:gd name="connsiteX47" fmla="*/ 598920 w 1333016"/>
              <a:gd name="connsiteY47" fmla="*/ 225381 h 2736761"/>
              <a:gd name="connsiteX48" fmla="*/ 560283 w 1333016"/>
              <a:gd name="connsiteY48" fmla="*/ 199623 h 2736761"/>
              <a:gd name="connsiteX49" fmla="*/ 521647 w 1333016"/>
              <a:gd name="connsiteY49" fmla="*/ 180305 h 2736761"/>
              <a:gd name="connsiteX50" fmla="*/ 489449 w 1333016"/>
              <a:gd name="connsiteY50" fmla="*/ 160986 h 2736761"/>
              <a:gd name="connsiteX51" fmla="*/ 450813 w 1333016"/>
              <a:gd name="connsiteY51" fmla="*/ 148107 h 2736761"/>
              <a:gd name="connsiteX52" fmla="*/ 373540 w 1333016"/>
              <a:gd name="connsiteY52" fmla="*/ 135229 h 2736761"/>
              <a:gd name="connsiteX53" fmla="*/ 354221 w 1333016"/>
              <a:gd name="connsiteY53" fmla="*/ 122350 h 2736761"/>
              <a:gd name="connsiteX54" fmla="*/ 334903 w 1333016"/>
              <a:gd name="connsiteY54" fmla="*/ 115910 h 2736761"/>
              <a:gd name="connsiteX55" fmla="*/ 289827 w 1333016"/>
              <a:gd name="connsiteY55" fmla="*/ 103031 h 2736761"/>
              <a:gd name="connsiteX56" fmla="*/ 264069 w 1333016"/>
              <a:gd name="connsiteY56" fmla="*/ 90153 h 2736761"/>
              <a:gd name="connsiteX57" fmla="*/ 244751 w 1333016"/>
              <a:gd name="connsiteY57" fmla="*/ 83713 h 2736761"/>
              <a:gd name="connsiteX58" fmla="*/ 225433 w 1333016"/>
              <a:gd name="connsiteY58" fmla="*/ 70834 h 2736761"/>
              <a:gd name="connsiteX59" fmla="*/ 180357 w 1333016"/>
              <a:gd name="connsiteY59" fmla="*/ 57955 h 2736761"/>
              <a:gd name="connsiteX60" fmla="*/ 161038 w 1333016"/>
              <a:gd name="connsiteY60" fmla="*/ 51516 h 2736761"/>
              <a:gd name="connsiteX61" fmla="*/ 135280 w 1333016"/>
              <a:gd name="connsiteY61" fmla="*/ 45076 h 2736761"/>
              <a:gd name="connsiteX62" fmla="*/ 115962 w 1333016"/>
              <a:gd name="connsiteY62" fmla="*/ 38637 h 2736761"/>
              <a:gd name="connsiteX63" fmla="*/ 83765 w 1333016"/>
              <a:gd name="connsiteY63" fmla="*/ 32198 h 2736761"/>
              <a:gd name="connsiteX64" fmla="*/ 19371 w 1333016"/>
              <a:gd name="connsiteY64" fmla="*/ 12879 h 2736761"/>
              <a:gd name="connsiteX65" fmla="*/ 52 w 1333016"/>
              <a:gd name="connsiteY65" fmla="*/ 0 h 2736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333016" h="2736761">
                <a:moveTo>
                  <a:pt x="1242864" y="2736761"/>
                </a:moveTo>
                <a:cubicBezTo>
                  <a:pt x="1240717" y="2726029"/>
                  <a:pt x="1240267" y="2714812"/>
                  <a:pt x="1236424" y="2704564"/>
                </a:cubicBezTo>
                <a:cubicBezTo>
                  <a:pt x="1230099" y="2687698"/>
                  <a:pt x="1215361" y="2678917"/>
                  <a:pt x="1204227" y="2665927"/>
                </a:cubicBezTo>
                <a:cubicBezTo>
                  <a:pt x="1154678" y="2608118"/>
                  <a:pt x="1213514" y="2668772"/>
                  <a:pt x="1165590" y="2620851"/>
                </a:cubicBezTo>
                <a:cubicBezTo>
                  <a:pt x="1149677" y="2573114"/>
                  <a:pt x="1145340" y="2577664"/>
                  <a:pt x="1159151" y="2517820"/>
                </a:cubicBezTo>
                <a:cubicBezTo>
                  <a:pt x="1161840" y="2506166"/>
                  <a:pt x="1184492" y="2486040"/>
                  <a:pt x="1191348" y="2479184"/>
                </a:cubicBezTo>
                <a:cubicBezTo>
                  <a:pt x="1193495" y="2472744"/>
                  <a:pt x="1194752" y="2465936"/>
                  <a:pt x="1197788" y="2459865"/>
                </a:cubicBezTo>
                <a:cubicBezTo>
                  <a:pt x="1222755" y="2409929"/>
                  <a:pt x="1200918" y="2469789"/>
                  <a:pt x="1217106" y="2421229"/>
                </a:cubicBezTo>
                <a:cubicBezTo>
                  <a:pt x="1219252" y="2374006"/>
                  <a:pt x="1218509" y="2326563"/>
                  <a:pt x="1223545" y="2279561"/>
                </a:cubicBezTo>
                <a:cubicBezTo>
                  <a:pt x="1224991" y="2266063"/>
                  <a:pt x="1226825" y="2250523"/>
                  <a:pt x="1236424" y="2240924"/>
                </a:cubicBezTo>
                <a:cubicBezTo>
                  <a:pt x="1267891" y="2209457"/>
                  <a:pt x="1246018" y="2235402"/>
                  <a:pt x="1268621" y="2195848"/>
                </a:cubicBezTo>
                <a:cubicBezTo>
                  <a:pt x="1272461" y="2189129"/>
                  <a:pt x="1278357" y="2183602"/>
                  <a:pt x="1281500" y="2176530"/>
                </a:cubicBezTo>
                <a:cubicBezTo>
                  <a:pt x="1287014" y="2164124"/>
                  <a:pt x="1294379" y="2137893"/>
                  <a:pt x="1294379" y="2137893"/>
                </a:cubicBezTo>
                <a:cubicBezTo>
                  <a:pt x="1296526" y="2067059"/>
                  <a:pt x="1294934" y="1996013"/>
                  <a:pt x="1300819" y="1925392"/>
                </a:cubicBezTo>
                <a:cubicBezTo>
                  <a:pt x="1301462" y="1917680"/>
                  <a:pt x="1311250" y="1913416"/>
                  <a:pt x="1313697" y="1906074"/>
                </a:cubicBezTo>
                <a:cubicBezTo>
                  <a:pt x="1317826" y="1893687"/>
                  <a:pt x="1317576" y="1880240"/>
                  <a:pt x="1320137" y="1867437"/>
                </a:cubicBezTo>
                <a:cubicBezTo>
                  <a:pt x="1324181" y="1847215"/>
                  <a:pt x="1326876" y="1840779"/>
                  <a:pt x="1333016" y="1822361"/>
                </a:cubicBezTo>
                <a:cubicBezTo>
                  <a:pt x="1329141" y="1756491"/>
                  <a:pt x="1334694" y="1735657"/>
                  <a:pt x="1320137" y="1687133"/>
                </a:cubicBezTo>
                <a:cubicBezTo>
                  <a:pt x="1316236" y="1674130"/>
                  <a:pt x="1311551" y="1661375"/>
                  <a:pt x="1307258" y="1648496"/>
                </a:cubicBezTo>
                <a:lnTo>
                  <a:pt x="1300819" y="1629178"/>
                </a:lnTo>
                <a:cubicBezTo>
                  <a:pt x="1308942" y="1564187"/>
                  <a:pt x="1301785" y="1594083"/>
                  <a:pt x="1320137" y="1539026"/>
                </a:cubicBezTo>
                <a:lnTo>
                  <a:pt x="1326576" y="1519707"/>
                </a:lnTo>
                <a:cubicBezTo>
                  <a:pt x="1323285" y="1483506"/>
                  <a:pt x="1321650" y="1446026"/>
                  <a:pt x="1313697" y="1410237"/>
                </a:cubicBezTo>
                <a:cubicBezTo>
                  <a:pt x="1301712" y="1356306"/>
                  <a:pt x="1311951" y="1436645"/>
                  <a:pt x="1300819" y="1358722"/>
                </a:cubicBezTo>
                <a:cubicBezTo>
                  <a:pt x="1298070" y="1339480"/>
                  <a:pt x="1297128" y="1320009"/>
                  <a:pt x="1294379" y="1300767"/>
                </a:cubicBezTo>
                <a:cubicBezTo>
                  <a:pt x="1290491" y="1273552"/>
                  <a:pt x="1287129" y="1268141"/>
                  <a:pt x="1281500" y="1242812"/>
                </a:cubicBezTo>
                <a:cubicBezTo>
                  <a:pt x="1266291" y="1174371"/>
                  <a:pt x="1286821" y="1248556"/>
                  <a:pt x="1255742" y="1139781"/>
                </a:cubicBezTo>
                <a:cubicBezTo>
                  <a:pt x="1253877" y="1133254"/>
                  <a:pt x="1250949" y="1127047"/>
                  <a:pt x="1249303" y="1120462"/>
                </a:cubicBezTo>
                <a:cubicBezTo>
                  <a:pt x="1246649" y="1109844"/>
                  <a:pt x="1245518" y="1098883"/>
                  <a:pt x="1242864" y="1088265"/>
                </a:cubicBezTo>
                <a:cubicBezTo>
                  <a:pt x="1225198" y="1017601"/>
                  <a:pt x="1230284" y="1057113"/>
                  <a:pt x="1204227" y="965916"/>
                </a:cubicBezTo>
                <a:cubicBezTo>
                  <a:pt x="1199934" y="950891"/>
                  <a:pt x="1196111" y="935723"/>
                  <a:pt x="1191348" y="920840"/>
                </a:cubicBezTo>
                <a:cubicBezTo>
                  <a:pt x="1150258" y="792436"/>
                  <a:pt x="1167898" y="835304"/>
                  <a:pt x="1120514" y="740536"/>
                </a:cubicBezTo>
                <a:cubicBezTo>
                  <a:pt x="1120510" y="740529"/>
                  <a:pt x="1094760" y="689028"/>
                  <a:pt x="1094757" y="689020"/>
                </a:cubicBezTo>
                <a:lnTo>
                  <a:pt x="1081878" y="650384"/>
                </a:lnTo>
                <a:cubicBezTo>
                  <a:pt x="1079731" y="628919"/>
                  <a:pt x="1078718" y="607310"/>
                  <a:pt x="1075438" y="585989"/>
                </a:cubicBezTo>
                <a:cubicBezTo>
                  <a:pt x="1074406" y="579280"/>
                  <a:pt x="1070864" y="573197"/>
                  <a:pt x="1068999" y="566671"/>
                </a:cubicBezTo>
                <a:cubicBezTo>
                  <a:pt x="1066568" y="558161"/>
                  <a:pt x="1064990" y="549423"/>
                  <a:pt x="1062559" y="540913"/>
                </a:cubicBezTo>
                <a:cubicBezTo>
                  <a:pt x="1060694" y="534387"/>
                  <a:pt x="1057985" y="528121"/>
                  <a:pt x="1056120" y="521595"/>
                </a:cubicBezTo>
                <a:cubicBezTo>
                  <a:pt x="1053689" y="513085"/>
                  <a:pt x="1052479" y="504233"/>
                  <a:pt x="1049680" y="495837"/>
                </a:cubicBezTo>
                <a:cubicBezTo>
                  <a:pt x="1040989" y="469764"/>
                  <a:pt x="1038486" y="464346"/>
                  <a:pt x="1023923" y="444322"/>
                </a:cubicBezTo>
                <a:cubicBezTo>
                  <a:pt x="1011298" y="426963"/>
                  <a:pt x="1000464" y="407984"/>
                  <a:pt x="985286" y="392806"/>
                </a:cubicBezTo>
                <a:lnTo>
                  <a:pt x="933771" y="341291"/>
                </a:lnTo>
                <a:cubicBezTo>
                  <a:pt x="927331" y="334851"/>
                  <a:pt x="923092" y="324852"/>
                  <a:pt x="914452" y="321972"/>
                </a:cubicBezTo>
                <a:cubicBezTo>
                  <a:pt x="901573" y="317679"/>
                  <a:pt x="887958" y="315164"/>
                  <a:pt x="875816" y="309093"/>
                </a:cubicBezTo>
                <a:cubicBezTo>
                  <a:pt x="867230" y="304800"/>
                  <a:pt x="859444" y="298226"/>
                  <a:pt x="850058" y="296215"/>
                </a:cubicBezTo>
                <a:cubicBezTo>
                  <a:pt x="828965" y="291695"/>
                  <a:pt x="807069" y="292451"/>
                  <a:pt x="785664" y="289775"/>
                </a:cubicBezTo>
                <a:cubicBezTo>
                  <a:pt x="700879" y="279177"/>
                  <a:pt x="720842" y="283228"/>
                  <a:pt x="669754" y="270457"/>
                </a:cubicBezTo>
                <a:cubicBezTo>
                  <a:pt x="553222" y="192769"/>
                  <a:pt x="698955" y="289039"/>
                  <a:pt x="598920" y="225381"/>
                </a:cubicBezTo>
                <a:cubicBezTo>
                  <a:pt x="585861" y="217071"/>
                  <a:pt x="573653" y="207422"/>
                  <a:pt x="560283" y="199623"/>
                </a:cubicBezTo>
                <a:cubicBezTo>
                  <a:pt x="547846" y="192368"/>
                  <a:pt x="534288" y="187200"/>
                  <a:pt x="521647" y="180305"/>
                </a:cubicBezTo>
                <a:cubicBezTo>
                  <a:pt x="510659" y="174311"/>
                  <a:pt x="500843" y="166165"/>
                  <a:pt x="489449" y="160986"/>
                </a:cubicBezTo>
                <a:cubicBezTo>
                  <a:pt x="477091" y="155368"/>
                  <a:pt x="463692" y="152400"/>
                  <a:pt x="450813" y="148107"/>
                </a:cubicBezTo>
                <a:cubicBezTo>
                  <a:pt x="413058" y="135522"/>
                  <a:pt x="438233" y="142417"/>
                  <a:pt x="373540" y="135229"/>
                </a:cubicBezTo>
                <a:cubicBezTo>
                  <a:pt x="367100" y="130936"/>
                  <a:pt x="361143" y="125811"/>
                  <a:pt x="354221" y="122350"/>
                </a:cubicBezTo>
                <a:cubicBezTo>
                  <a:pt x="348150" y="119314"/>
                  <a:pt x="341430" y="117775"/>
                  <a:pt x="334903" y="115910"/>
                </a:cubicBezTo>
                <a:cubicBezTo>
                  <a:pt x="318550" y="111238"/>
                  <a:pt x="305277" y="109653"/>
                  <a:pt x="289827" y="103031"/>
                </a:cubicBezTo>
                <a:cubicBezTo>
                  <a:pt x="281004" y="99250"/>
                  <a:pt x="272892" y="93934"/>
                  <a:pt x="264069" y="90153"/>
                </a:cubicBezTo>
                <a:cubicBezTo>
                  <a:pt x="257830" y="87479"/>
                  <a:pt x="250822" y="86749"/>
                  <a:pt x="244751" y="83713"/>
                </a:cubicBezTo>
                <a:cubicBezTo>
                  <a:pt x="237829" y="80252"/>
                  <a:pt x="232619" y="73708"/>
                  <a:pt x="225433" y="70834"/>
                </a:cubicBezTo>
                <a:cubicBezTo>
                  <a:pt x="210924" y="65030"/>
                  <a:pt x="195325" y="62445"/>
                  <a:pt x="180357" y="57955"/>
                </a:cubicBezTo>
                <a:cubicBezTo>
                  <a:pt x="173855" y="56005"/>
                  <a:pt x="167565" y="53381"/>
                  <a:pt x="161038" y="51516"/>
                </a:cubicBezTo>
                <a:cubicBezTo>
                  <a:pt x="152528" y="49085"/>
                  <a:pt x="143790" y="47507"/>
                  <a:pt x="135280" y="45076"/>
                </a:cubicBezTo>
                <a:cubicBezTo>
                  <a:pt x="128754" y="43211"/>
                  <a:pt x="122547" y="40283"/>
                  <a:pt x="115962" y="38637"/>
                </a:cubicBezTo>
                <a:cubicBezTo>
                  <a:pt x="105344" y="35983"/>
                  <a:pt x="94449" y="34572"/>
                  <a:pt x="83765" y="32198"/>
                </a:cubicBezTo>
                <a:cubicBezTo>
                  <a:pt x="54572" y="25711"/>
                  <a:pt x="51471" y="23579"/>
                  <a:pt x="19371" y="12879"/>
                </a:cubicBezTo>
                <a:cubicBezTo>
                  <a:pt x="-1985" y="5761"/>
                  <a:pt x="52" y="13228"/>
                  <a:pt x="52" y="0"/>
                </a:cubicBezTo>
              </a:path>
            </a:pathLst>
          </a:cu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3215680" y="1019737"/>
            <a:ext cx="5616624" cy="3312368"/>
          </a:xfrm>
          <a:prstGeom prst="roundRect">
            <a:avLst>
              <a:gd name="adj" fmla="val 4031"/>
            </a:avLst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215680" y="4574190"/>
            <a:ext cx="5616624" cy="713978"/>
          </a:xfrm>
          <a:prstGeom prst="roundRect">
            <a:avLst>
              <a:gd name="adj" fmla="val 4031"/>
            </a:avLst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8328646" y="4905718"/>
            <a:ext cx="5757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JVM</a:t>
            </a:r>
            <a:endParaRPr lang="ko-KR" alt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7385816" y="1019737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/>
              <a:t>응용프로그램</a:t>
            </a:r>
            <a:endParaRPr lang="ko-KR" alt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2639616" y="5530253"/>
            <a:ext cx="74168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70C0"/>
                </a:solidFill>
              </a:rPr>
              <a:t>* JVM</a:t>
            </a:r>
            <a:r>
              <a:rPr lang="ko-KR" altLang="en-US" sz="1400" dirty="0">
                <a:solidFill>
                  <a:srgbClr val="0070C0"/>
                </a:solidFill>
              </a:rPr>
              <a:t>은 </a:t>
            </a:r>
            <a:r>
              <a:rPr lang="en-US" altLang="ko-KR" sz="1400" dirty="0">
                <a:solidFill>
                  <a:srgbClr val="0070C0"/>
                </a:solidFill>
              </a:rPr>
              <a:t>3 </a:t>
            </a:r>
            <a:r>
              <a:rPr lang="ko-KR" altLang="en-US" sz="1400" dirty="0">
                <a:solidFill>
                  <a:srgbClr val="0070C0"/>
                </a:solidFill>
              </a:rPr>
              <a:t>개의 </a:t>
            </a:r>
            <a:r>
              <a:rPr lang="ko-KR" altLang="en-US" sz="1400" dirty="0" err="1">
                <a:solidFill>
                  <a:srgbClr val="0070C0"/>
                </a:solidFill>
              </a:rPr>
              <a:t>스레드</a:t>
            </a:r>
            <a:r>
              <a:rPr lang="ko-KR" altLang="en-US" sz="1400" dirty="0">
                <a:solidFill>
                  <a:srgbClr val="0070C0"/>
                </a:solidFill>
              </a:rPr>
              <a:t> 중 하나를 선택하여 실행시킨다</a:t>
            </a:r>
            <a:r>
              <a:rPr lang="en-US" altLang="ko-KR" sz="1400" dirty="0">
                <a:solidFill>
                  <a:srgbClr val="0070C0"/>
                </a:solidFill>
              </a:rPr>
              <a:t>. </a:t>
            </a:r>
            <a:r>
              <a:rPr lang="ko-KR" altLang="en-US" sz="1400" dirty="0">
                <a:solidFill>
                  <a:srgbClr val="0070C0"/>
                </a:solidFill>
              </a:rPr>
              <a:t>예를 들어 </a:t>
            </a:r>
            <a:r>
              <a:rPr lang="ko-KR" altLang="en-US" sz="1400" dirty="0" err="1">
                <a:solidFill>
                  <a:srgbClr val="0070C0"/>
                </a:solidFill>
              </a:rPr>
              <a:t>스레드</a:t>
            </a:r>
            <a:r>
              <a:rPr lang="ko-KR" altLang="en-US" sz="1400" dirty="0">
                <a:solidFill>
                  <a:srgbClr val="0070C0"/>
                </a:solidFill>
              </a:rPr>
              <a:t> </a:t>
            </a:r>
            <a:r>
              <a:rPr lang="en-US" altLang="ko-KR" sz="1400" dirty="0">
                <a:solidFill>
                  <a:srgbClr val="0070C0"/>
                </a:solidFill>
              </a:rPr>
              <a:t>A</a:t>
            </a:r>
            <a:r>
              <a:rPr lang="ko-KR" altLang="en-US" sz="1400" dirty="0">
                <a:solidFill>
                  <a:srgbClr val="0070C0"/>
                </a:solidFill>
              </a:rPr>
              <a:t>를 선택하면 </a:t>
            </a:r>
            <a:r>
              <a:rPr lang="ko-KR" altLang="en-US" sz="1400" dirty="0" err="1">
                <a:solidFill>
                  <a:srgbClr val="0070C0"/>
                </a:solidFill>
              </a:rPr>
              <a:t>스레드의</a:t>
            </a:r>
            <a:r>
              <a:rPr lang="ko-KR" altLang="en-US" sz="1400" dirty="0">
                <a:solidFill>
                  <a:srgbClr val="0070C0"/>
                </a:solidFill>
              </a:rPr>
              <a:t> </a:t>
            </a:r>
            <a:r>
              <a:rPr lang="en-US" altLang="ko-KR" sz="1400" dirty="0">
                <a:solidFill>
                  <a:srgbClr val="0070C0"/>
                </a:solidFill>
              </a:rPr>
              <a:t>A</a:t>
            </a:r>
            <a:r>
              <a:rPr lang="ko-KR" altLang="en-US" sz="1400" dirty="0">
                <a:solidFill>
                  <a:srgbClr val="0070C0"/>
                </a:solidFill>
              </a:rPr>
              <a:t>의</a:t>
            </a:r>
            <a:r>
              <a:rPr lang="en-US" altLang="ko-KR" sz="1400" dirty="0">
                <a:solidFill>
                  <a:srgbClr val="0070C0"/>
                </a:solidFill>
              </a:rPr>
              <a:t> </a:t>
            </a:r>
            <a:r>
              <a:rPr lang="ko-KR" altLang="en-US" sz="1400" dirty="0">
                <a:solidFill>
                  <a:srgbClr val="0070C0"/>
                </a:solidFill>
              </a:rPr>
              <a:t>코드</a:t>
            </a:r>
            <a:r>
              <a:rPr lang="en-US" altLang="ko-KR" sz="1400" dirty="0">
                <a:solidFill>
                  <a:srgbClr val="0070C0"/>
                </a:solidFill>
              </a:rPr>
              <a:t>(</a:t>
            </a:r>
            <a:r>
              <a:rPr lang="ko-KR" altLang="en-US" sz="1400" dirty="0">
                <a:solidFill>
                  <a:srgbClr val="0070C0"/>
                </a:solidFill>
              </a:rPr>
              <a:t>사용자가 작성한 코드</a:t>
            </a:r>
            <a:r>
              <a:rPr lang="en-US" altLang="ko-KR" sz="1400" dirty="0">
                <a:solidFill>
                  <a:srgbClr val="0070C0"/>
                </a:solidFill>
              </a:rPr>
              <a:t>)</a:t>
            </a:r>
            <a:r>
              <a:rPr lang="ko-KR" altLang="en-US" sz="1400" dirty="0">
                <a:solidFill>
                  <a:srgbClr val="0070C0"/>
                </a:solidFill>
              </a:rPr>
              <a:t>를 호출한다</a:t>
            </a:r>
            <a:r>
              <a:rPr lang="en-US" altLang="ko-KR" sz="1400" dirty="0">
                <a:solidFill>
                  <a:srgbClr val="0070C0"/>
                </a:solidFill>
              </a:rPr>
              <a:t>. </a:t>
            </a:r>
            <a:r>
              <a:rPr lang="ko-KR" altLang="en-US" sz="1400" dirty="0" err="1">
                <a:solidFill>
                  <a:srgbClr val="0070C0"/>
                </a:solidFill>
              </a:rPr>
              <a:t>스레드</a:t>
            </a:r>
            <a:r>
              <a:rPr lang="ko-KR" altLang="en-US" sz="1400" dirty="0">
                <a:solidFill>
                  <a:srgbClr val="0070C0"/>
                </a:solidFill>
              </a:rPr>
              <a:t> </a:t>
            </a:r>
            <a:r>
              <a:rPr lang="en-US" altLang="ko-KR" sz="1400" dirty="0">
                <a:solidFill>
                  <a:srgbClr val="0070C0"/>
                </a:solidFill>
              </a:rPr>
              <a:t>A</a:t>
            </a:r>
            <a:r>
              <a:rPr lang="ko-KR" altLang="en-US" sz="1400" dirty="0">
                <a:solidFill>
                  <a:srgbClr val="0070C0"/>
                </a:solidFill>
              </a:rPr>
              <a:t>를 일시 중단하고</a:t>
            </a:r>
            <a:r>
              <a:rPr lang="en-US" altLang="ko-KR" sz="1400" dirty="0">
                <a:solidFill>
                  <a:srgbClr val="0070C0"/>
                </a:solidFill>
              </a:rPr>
              <a:t>, JVM</a:t>
            </a:r>
            <a:r>
              <a:rPr lang="ko-KR" altLang="en-US" sz="1400" dirty="0">
                <a:solidFill>
                  <a:srgbClr val="0070C0"/>
                </a:solidFill>
              </a:rPr>
              <a:t>이 </a:t>
            </a:r>
            <a:r>
              <a:rPr lang="ko-KR" altLang="en-US" sz="1400" dirty="0" err="1">
                <a:solidFill>
                  <a:srgbClr val="0070C0"/>
                </a:solidFill>
              </a:rPr>
              <a:t>스레드</a:t>
            </a:r>
            <a:r>
              <a:rPr lang="ko-KR" altLang="en-US" sz="1400" dirty="0">
                <a:solidFill>
                  <a:srgbClr val="0070C0"/>
                </a:solidFill>
              </a:rPr>
              <a:t> </a:t>
            </a:r>
            <a:r>
              <a:rPr lang="en-US" altLang="ko-KR" sz="1400" dirty="0">
                <a:solidFill>
                  <a:srgbClr val="0070C0"/>
                </a:solidFill>
              </a:rPr>
              <a:t>B</a:t>
            </a:r>
            <a:r>
              <a:rPr lang="ko-KR" altLang="en-US" sz="1400" dirty="0">
                <a:solidFill>
                  <a:srgbClr val="0070C0"/>
                </a:solidFill>
              </a:rPr>
              <a:t>를 </a:t>
            </a:r>
            <a:r>
              <a:rPr lang="ko-KR" altLang="en-US" sz="1400" dirty="0" err="1">
                <a:solidFill>
                  <a:srgbClr val="0070C0"/>
                </a:solidFill>
              </a:rPr>
              <a:t>실행시켜려면</a:t>
            </a:r>
            <a:r>
              <a:rPr lang="ko-KR" altLang="en-US" sz="1400" dirty="0">
                <a:solidFill>
                  <a:srgbClr val="0070C0"/>
                </a:solidFill>
              </a:rPr>
              <a:t> 다시 </a:t>
            </a:r>
            <a:r>
              <a:rPr lang="ko-KR" altLang="en-US" sz="1400" dirty="0" err="1">
                <a:solidFill>
                  <a:srgbClr val="0070C0"/>
                </a:solidFill>
              </a:rPr>
              <a:t>스레드</a:t>
            </a:r>
            <a:r>
              <a:rPr lang="ko-KR" altLang="en-US" sz="1400" dirty="0">
                <a:solidFill>
                  <a:srgbClr val="0070C0"/>
                </a:solidFill>
              </a:rPr>
              <a:t> </a:t>
            </a:r>
            <a:r>
              <a:rPr lang="en-US" altLang="ko-KR" sz="1400" dirty="0">
                <a:solidFill>
                  <a:srgbClr val="0070C0"/>
                </a:solidFill>
              </a:rPr>
              <a:t>B</a:t>
            </a:r>
            <a:r>
              <a:rPr lang="ko-KR" altLang="en-US" sz="1400" dirty="0">
                <a:solidFill>
                  <a:srgbClr val="0070C0"/>
                </a:solidFill>
              </a:rPr>
              <a:t>의 코드</a:t>
            </a:r>
            <a:r>
              <a:rPr lang="en-US" altLang="ko-KR" sz="1400" dirty="0">
                <a:solidFill>
                  <a:srgbClr val="0070C0"/>
                </a:solidFill>
              </a:rPr>
              <a:t>(</a:t>
            </a:r>
            <a:r>
              <a:rPr lang="ko-KR" altLang="en-US" sz="1400" dirty="0">
                <a:solidFill>
                  <a:srgbClr val="0070C0"/>
                </a:solidFill>
              </a:rPr>
              <a:t>사용자가 작성한 코드</a:t>
            </a:r>
            <a:r>
              <a:rPr lang="en-US" altLang="ko-KR" sz="1400" dirty="0">
                <a:solidFill>
                  <a:srgbClr val="0070C0"/>
                </a:solidFill>
              </a:rPr>
              <a:t>)</a:t>
            </a:r>
            <a:r>
              <a:rPr lang="ko-KR" altLang="en-US" sz="1400" dirty="0">
                <a:solidFill>
                  <a:srgbClr val="0070C0"/>
                </a:solidFill>
              </a:rPr>
              <a:t>를</a:t>
            </a:r>
            <a:r>
              <a:rPr lang="en-US" altLang="ko-KR" sz="1400" dirty="0">
                <a:solidFill>
                  <a:srgbClr val="0070C0"/>
                </a:solidFill>
              </a:rPr>
              <a:t> </a:t>
            </a:r>
            <a:r>
              <a:rPr lang="ko-KR" altLang="en-US" sz="1400" dirty="0">
                <a:solidFill>
                  <a:srgbClr val="0070C0"/>
                </a:solidFill>
              </a:rPr>
              <a:t>호출한다</a:t>
            </a:r>
            <a:r>
              <a:rPr lang="en-US" altLang="ko-KR" sz="1400" dirty="0">
                <a:solidFill>
                  <a:srgbClr val="0070C0"/>
                </a:solidFill>
              </a:rPr>
              <a:t>.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322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스레드와 </a:t>
            </a:r>
            <a:r>
              <a:rPr lang="ko-KR" altLang="en-US" dirty="0" err="1" smtClean="0"/>
              <a:t>멀티스레딩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838200" y="1210483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ko-KR" altLang="en-US" dirty="0" err="1" smtClean="0"/>
              <a:t>스레드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사용자가 작성한 코드로서</a:t>
            </a:r>
            <a:r>
              <a:rPr lang="en-US" altLang="ko-KR" dirty="0" smtClean="0"/>
              <a:t>, JVM</a:t>
            </a:r>
            <a:r>
              <a:rPr lang="ko-KR" altLang="en-US" dirty="0" smtClean="0"/>
              <a:t>에 의해 스케줄링되어 실행되는 단위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자바의 </a:t>
            </a:r>
            <a:r>
              <a:rPr lang="ko-KR" altLang="en-US" dirty="0" err="1" smtClean="0"/>
              <a:t>멀티태스킹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멀티스레딩만</a:t>
            </a:r>
            <a:r>
              <a:rPr lang="ko-KR" altLang="en-US" dirty="0" smtClean="0"/>
              <a:t> 가능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스레드는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JVM</a:t>
            </a:r>
            <a:r>
              <a:rPr lang="ko-KR" altLang="en-US" dirty="0" smtClean="0"/>
              <a:t>의 의한 실행 단위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스케쥴링</a:t>
            </a:r>
            <a:r>
              <a:rPr lang="ko-KR" altLang="en-US" dirty="0" smtClean="0"/>
              <a:t> 단위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하나의 응용프로그램은 여러 개의 스레드로 구성 가능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err="1" smtClean="0"/>
              <a:t>멀티스레딩의</a:t>
            </a:r>
            <a:r>
              <a:rPr lang="ko-KR" altLang="en-US" dirty="0" smtClean="0"/>
              <a:t> 효과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한 </a:t>
            </a:r>
            <a:r>
              <a:rPr lang="ko-KR" altLang="en-US" dirty="0" err="1" smtClean="0"/>
              <a:t>스레드가</a:t>
            </a:r>
            <a:r>
              <a:rPr lang="ko-KR" altLang="en-US" dirty="0" smtClean="0"/>
              <a:t> 대기하는 동안 다른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실행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프로그램 전체적으로 시간 지연을 줄임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242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0513" y="1571612"/>
            <a:ext cx="2006039" cy="4572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3" name="모서리가 둥근 직사각형 82"/>
          <p:cNvSpPr/>
          <p:nvPr/>
        </p:nvSpPr>
        <p:spPr>
          <a:xfrm>
            <a:off x="2351584" y="1628800"/>
            <a:ext cx="3816424" cy="432048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200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1" y="33367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웹 서버의 </a:t>
            </a:r>
            <a:r>
              <a:rPr lang="ko-KR" altLang="en-US" dirty="0" err="1" smtClean="0"/>
              <a:t>멀티스레딩</a:t>
            </a:r>
            <a:r>
              <a:rPr lang="ko-KR" altLang="en-US" dirty="0" smtClean="0"/>
              <a:t> 사례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4871864" y="1988841"/>
            <a:ext cx="1080120" cy="681461"/>
          </a:xfrm>
          <a:prstGeom prst="ellipse">
            <a:avLst/>
          </a:prstGeom>
          <a:solidFill>
            <a:srgbClr val="92D05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ko-KR" altLang="en-US" sz="1200"/>
              <a:t>웹 서비스</a:t>
            </a:r>
            <a:endParaRPr lang="en-US" altLang="ko-KR" sz="1200"/>
          </a:p>
          <a:p>
            <a:pPr algn="ctr"/>
            <a:r>
              <a:rPr lang="ko-KR" altLang="en-US" sz="1200"/>
              <a:t>스레드</a:t>
            </a:r>
            <a:endParaRPr lang="ko-KR" altLang="en-US" sz="1200" dirty="0"/>
          </a:p>
        </p:txBody>
      </p:sp>
      <p:cxnSp>
        <p:nvCxnSpPr>
          <p:cNvPr id="33" name="직선 화살표 연결선 32"/>
          <p:cNvCxnSpPr/>
          <p:nvPr/>
        </p:nvCxnSpPr>
        <p:spPr>
          <a:xfrm flipV="1">
            <a:off x="5951984" y="2071678"/>
            <a:ext cx="2072842" cy="20540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V="1">
            <a:off x="5951984" y="3068961"/>
            <a:ext cx="2232248" cy="52699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5951985" y="4077072"/>
            <a:ext cx="2232249" cy="1931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5951984" y="5157193"/>
            <a:ext cx="2160240" cy="21624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744073" y="1772817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웹문서 요청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096001" y="234888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웹문서 전송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168009" y="3212977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웹문서 전송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096001" y="4221089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웹문서 전송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096001" y="5301209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웹문서 전송</a:t>
            </a:r>
          </a:p>
        </p:txBody>
      </p:sp>
      <p:sp>
        <p:nvSpPr>
          <p:cNvPr id="69" name="타원 68"/>
          <p:cNvSpPr/>
          <p:nvPr/>
        </p:nvSpPr>
        <p:spPr>
          <a:xfrm>
            <a:off x="2783632" y="3356993"/>
            <a:ext cx="1152128" cy="82463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200" dirty="0"/>
              <a:t>웹 서버</a:t>
            </a:r>
            <a:endParaRPr lang="en-US" altLang="ko-KR" sz="1200" dirty="0"/>
          </a:p>
          <a:p>
            <a:pPr algn="ctr"/>
            <a:r>
              <a:rPr lang="ko-KR" altLang="en-US" sz="1200" dirty="0" err="1"/>
              <a:t>스레드</a:t>
            </a:r>
            <a:endParaRPr lang="en-US" altLang="ko-KR" sz="1200" dirty="0"/>
          </a:p>
        </p:txBody>
      </p:sp>
      <p:sp>
        <p:nvSpPr>
          <p:cNvPr id="76" name="타원 75"/>
          <p:cNvSpPr/>
          <p:nvPr/>
        </p:nvSpPr>
        <p:spPr>
          <a:xfrm>
            <a:off x="4871864" y="2852937"/>
            <a:ext cx="1080120" cy="681461"/>
          </a:xfrm>
          <a:prstGeom prst="ellipse">
            <a:avLst/>
          </a:prstGeom>
          <a:solidFill>
            <a:srgbClr val="92D05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ko-KR" altLang="en-US" sz="1200"/>
              <a:t>웹 서비스</a:t>
            </a:r>
            <a:endParaRPr lang="en-US" altLang="ko-KR" sz="1200"/>
          </a:p>
          <a:p>
            <a:pPr algn="ctr"/>
            <a:r>
              <a:rPr lang="ko-KR" altLang="en-US" sz="1200"/>
              <a:t>스레드</a:t>
            </a:r>
            <a:endParaRPr lang="ko-KR" altLang="en-US" sz="1200" dirty="0"/>
          </a:p>
        </p:txBody>
      </p:sp>
      <p:sp>
        <p:nvSpPr>
          <p:cNvPr id="77" name="타원 76"/>
          <p:cNvSpPr/>
          <p:nvPr/>
        </p:nvSpPr>
        <p:spPr>
          <a:xfrm>
            <a:off x="4871864" y="3789041"/>
            <a:ext cx="1080120" cy="681461"/>
          </a:xfrm>
          <a:prstGeom prst="ellipse">
            <a:avLst/>
          </a:prstGeom>
          <a:solidFill>
            <a:srgbClr val="92D05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ko-KR" altLang="en-US" sz="1200"/>
              <a:t>웹 서비스</a:t>
            </a:r>
            <a:endParaRPr lang="en-US" altLang="ko-KR" sz="1200"/>
          </a:p>
          <a:p>
            <a:pPr algn="ctr"/>
            <a:r>
              <a:rPr lang="ko-KR" altLang="en-US" sz="1200"/>
              <a:t>스레드</a:t>
            </a:r>
            <a:endParaRPr lang="ko-KR" altLang="en-US" sz="1200" dirty="0"/>
          </a:p>
        </p:txBody>
      </p:sp>
      <p:sp>
        <p:nvSpPr>
          <p:cNvPr id="78" name="타원 77"/>
          <p:cNvSpPr/>
          <p:nvPr/>
        </p:nvSpPr>
        <p:spPr>
          <a:xfrm>
            <a:off x="4871864" y="4869161"/>
            <a:ext cx="1080120" cy="681461"/>
          </a:xfrm>
          <a:prstGeom prst="ellipse">
            <a:avLst/>
          </a:prstGeom>
          <a:solidFill>
            <a:srgbClr val="92D05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ko-KR" altLang="en-US" sz="1200" dirty="0"/>
              <a:t>웹 서비스</a:t>
            </a:r>
            <a:endParaRPr lang="en-US" altLang="ko-KR" sz="1200" dirty="0"/>
          </a:p>
          <a:p>
            <a:pPr algn="ctr"/>
            <a:r>
              <a:rPr lang="ko-KR" altLang="en-US" sz="1200" dirty="0" err="1"/>
              <a:t>스레드</a:t>
            </a:r>
            <a:endParaRPr lang="ko-KR" altLang="en-US" sz="1200" dirty="0"/>
          </a:p>
        </p:txBody>
      </p:sp>
      <p:cxnSp>
        <p:nvCxnSpPr>
          <p:cNvPr id="88" name="직선 화살표 연결선 87"/>
          <p:cNvCxnSpPr>
            <a:stCxn id="69" idx="7"/>
            <a:endCxn id="4" idx="3"/>
          </p:cNvCxnSpPr>
          <p:nvPr/>
        </p:nvCxnSpPr>
        <p:spPr>
          <a:xfrm rot="5400000" flipH="1" flipV="1">
            <a:off x="3944913" y="2392628"/>
            <a:ext cx="907255" cy="12630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 flipV="1">
            <a:off x="3935760" y="3356992"/>
            <a:ext cx="100811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/>
          <p:nvPr/>
        </p:nvCxnSpPr>
        <p:spPr>
          <a:xfrm>
            <a:off x="3935760" y="3861048"/>
            <a:ext cx="1008114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>
            <a:stCxn id="69" idx="5"/>
          </p:cNvCxnSpPr>
          <p:nvPr/>
        </p:nvCxnSpPr>
        <p:spPr>
          <a:xfrm rot="16200000" flipH="1">
            <a:off x="3771287" y="4056614"/>
            <a:ext cx="1024319" cy="1032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503713" y="2564905"/>
            <a:ext cx="1733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각 클라이언트 당</a:t>
            </a:r>
            <a:endParaRPr lang="en-US" altLang="ko-KR" sz="1200">
              <a:solidFill>
                <a:schemeClr val="bg1"/>
              </a:solidFill>
            </a:endParaRPr>
          </a:p>
          <a:p>
            <a:r>
              <a:rPr lang="ko-KR" altLang="en-US" sz="1200">
                <a:solidFill>
                  <a:schemeClr val="bg1"/>
                </a:solidFill>
              </a:rPr>
              <a:t>웹</a:t>
            </a:r>
            <a:r>
              <a:rPr lang="en-US" altLang="ko-KR" sz="1200">
                <a:solidFill>
                  <a:schemeClr val="bg1"/>
                </a:solidFill>
              </a:rPr>
              <a:t> </a:t>
            </a:r>
            <a:r>
              <a:rPr lang="ko-KR" altLang="en-US" sz="1200">
                <a:solidFill>
                  <a:schemeClr val="bg1"/>
                </a:solidFill>
              </a:rPr>
              <a:t>서비스 스레드 생성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9096396" y="1928803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웹 클라이언트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9190064" y="3140399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웹 클라이언트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9262072" y="4220519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웹 클라이언트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9190064" y="5372647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웹 클라이언트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7320137" y="2780929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웹문서 요청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7320137" y="378904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웹문서 요청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248129" y="5013177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웹문서 요청</a:t>
            </a:r>
          </a:p>
        </p:txBody>
      </p:sp>
      <p:cxnSp>
        <p:nvCxnSpPr>
          <p:cNvPr id="114" name="직선 화살표 연결선 113"/>
          <p:cNvCxnSpPr/>
          <p:nvPr/>
        </p:nvCxnSpPr>
        <p:spPr>
          <a:xfrm flipV="1">
            <a:off x="5951984" y="2214554"/>
            <a:ext cx="2072842" cy="20654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/>
          <p:nvPr/>
        </p:nvCxnSpPr>
        <p:spPr>
          <a:xfrm flipV="1">
            <a:off x="5951984" y="3212977"/>
            <a:ext cx="2232248" cy="52699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/>
          <p:nvPr/>
        </p:nvCxnSpPr>
        <p:spPr>
          <a:xfrm>
            <a:off x="5951985" y="4221088"/>
            <a:ext cx="2232249" cy="1931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/>
          <p:nvPr/>
        </p:nvCxnSpPr>
        <p:spPr>
          <a:xfrm>
            <a:off x="5951984" y="5301209"/>
            <a:ext cx="2160240" cy="21624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3503712" y="5936266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웹 서버 시스템</a:t>
            </a:r>
          </a:p>
        </p:txBody>
      </p:sp>
      <p:sp>
        <p:nvSpPr>
          <p:cNvPr id="36" name="슬라이드 번호 개체 틀 3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632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자바 </a:t>
            </a:r>
            <a:r>
              <a:rPr lang="ko-KR" altLang="en-US" dirty="0" err="1" smtClean="0"/>
              <a:t>스레드</a:t>
            </a:r>
            <a:r>
              <a:rPr lang="en-US" altLang="ko-KR" dirty="0" smtClean="0"/>
              <a:t>(Thread)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838200" y="1080655"/>
            <a:ext cx="10515600" cy="5096308"/>
          </a:xfrm>
        </p:spPr>
        <p:txBody>
          <a:bodyPr/>
          <a:lstStyle/>
          <a:p>
            <a:r>
              <a:rPr lang="ko-KR" altLang="en-US" dirty="0" smtClean="0"/>
              <a:t>자바 </a:t>
            </a:r>
            <a:r>
              <a:rPr lang="ko-KR" altLang="en-US" dirty="0" err="1" smtClean="0"/>
              <a:t>스레드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 가상 기계</a:t>
            </a:r>
            <a:r>
              <a:rPr lang="en-US" altLang="ko-KR" dirty="0" smtClean="0"/>
              <a:t>(JVM)</a:t>
            </a:r>
            <a:r>
              <a:rPr lang="ko-KR" altLang="en-US" dirty="0" smtClean="0"/>
              <a:t>에 의해 스케쥴되는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 단위의 코드 </a:t>
            </a:r>
            <a:r>
              <a:rPr lang="ko-KR" altLang="en-US" dirty="0" err="1" smtClean="0"/>
              <a:t>블럭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스레드의</a:t>
            </a:r>
            <a:r>
              <a:rPr lang="ko-KR" altLang="en-US" dirty="0" smtClean="0"/>
              <a:t> 생명 주기는 </a:t>
            </a:r>
            <a:r>
              <a:rPr lang="en-US" altLang="ko-KR" dirty="0" smtClean="0"/>
              <a:t>JVM</a:t>
            </a:r>
            <a:r>
              <a:rPr lang="ko-KR" altLang="en-US" dirty="0" smtClean="0"/>
              <a:t>에 의해 관리됨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JVM</a:t>
            </a:r>
            <a:r>
              <a:rPr lang="ko-KR" altLang="en-US" dirty="0" smtClean="0"/>
              <a:t>은 스레드 단위로 </a:t>
            </a:r>
            <a:r>
              <a:rPr lang="ko-KR" altLang="en-US" dirty="0" err="1" smtClean="0"/>
              <a:t>스케쥴링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r>
              <a:rPr lang="en-US" altLang="ko-KR" dirty="0" smtClean="0"/>
              <a:t>JVM</a:t>
            </a:r>
            <a:r>
              <a:rPr lang="ko-KR" altLang="en-US" dirty="0" smtClean="0"/>
              <a:t>과 </a:t>
            </a:r>
            <a:r>
              <a:rPr lang="ko-KR" altLang="en-US" dirty="0" err="1" smtClean="0"/>
              <a:t>멀티스레드의</a:t>
            </a:r>
            <a:r>
              <a:rPr lang="ko-KR" altLang="en-US" dirty="0" smtClean="0"/>
              <a:t> 관계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하나의 </a:t>
            </a:r>
            <a:r>
              <a:rPr lang="en-US" altLang="ko-KR" dirty="0" smtClean="0"/>
              <a:t>JVM</a:t>
            </a:r>
            <a:r>
              <a:rPr lang="ko-KR" altLang="en-US" dirty="0" smtClean="0"/>
              <a:t>은 하나의 자바 응용프로그램만 실행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자바 응용프로그램이 시작될 때 </a:t>
            </a:r>
            <a:r>
              <a:rPr lang="en-US" altLang="ko-KR" dirty="0" smtClean="0"/>
              <a:t>JVM</a:t>
            </a:r>
            <a:r>
              <a:rPr lang="ko-KR" altLang="en-US" dirty="0" smtClean="0"/>
              <a:t>이 함께 실행됨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자바 응용프로그램이 종료하면 </a:t>
            </a:r>
            <a:r>
              <a:rPr lang="en-US" altLang="ko-KR" dirty="0" smtClean="0"/>
              <a:t>JVM</a:t>
            </a:r>
            <a:r>
              <a:rPr lang="ko-KR" altLang="en-US" dirty="0" smtClean="0"/>
              <a:t>도 함께 종료함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하나의 응용프로그램은 하나 이상의 </a:t>
            </a:r>
            <a:r>
              <a:rPr lang="ko-KR" altLang="en-US" dirty="0" err="1" smtClean="0"/>
              <a:t>스레드로</a:t>
            </a:r>
            <a:r>
              <a:rPr lang="ko-KR" altLang="en-US" dirty="0" smtClean="0"/>
              <a:t> 구성 가능</a:t>
            </a:r>
            <a:endParaRPr lang="en-US" altLang="ko-KR" dirty="0" smtClean="0"/>
          </a:p>
          <a:p>
            <a:pPr lvl="1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715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dirty="0" smtClean="0"/>
              <a:t>JVM</a:t>
            </a:r>
            <a:r>
              <a:rPr lang="ko-KR" altLang="en-US" sz="4000" dirty="0" smtClean="0"/>
              <a:t>과 자바 응용프로그램</a:t>
            </a:r>
            <a:r>
              <a:rPr lang="en-US" altLang="ko-KR" sz="4000" dirty="0" smtClean="0"/>
              <a:t>,</a:t>
            </a:r>
            <a:r>
              <a:rPr lang="ko-KR" altLang="en-US" sz="4000" dirty="0" smtClean="0"/>
              <a:t> </a:t>
            </a:r>
            <a:r>
              <a:rPr lang="ko-KR" altLang="en-US" sz="4000" dirty="0" err="1" smtClean="0"/>
              <a:t>스레드의</a:t>
            </a:r>
            <a:r>
              <a:rPr lang="ko-KR" altLang="en-US" sz="4000" dirty="0" smtClean="0"/>
              <a:t> 관계</a:t>
            </a:r>
            <a:endParaRPr lang="ko-KR" altLang="en-US" sz="4000" dirty="0"/>
          </a:p>
        </p:txBody>
      </p:sp>
      <p:sp>
        <p:nvSpPr>
          <p:cNvPr id="35" name="TextBox 34"/>
          <p:cNvSpPr txBox="1"/>
          <p:nvPr/>
        </p:nvSpPr>
        <p:spPr>
          <a:xfrm>
            <a:off x="7677400" y="5123926"/>
            <a:ext cx="26126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두 개의 자바 응용프로그램을 </a:t>
            </a:r>
            <a:endParaRPr lang="en-US" altLang="ko-KR" sz="1200" dirty="0"/>
          </a:p>
          <a:p>
            <a:pPr algn="ctr"/>
            <a:r>
              <a:rPr lang="ko-KR" altLang="en-US" sz="1200" dirty="0"/>
              <a:t>동시에 실행시키고자 하면</a:t>
            </a:r>
            <a:endParaRPr lang="en-US" altLang="ko-KR" sz="1200" dirty="0"/>
          </a:p>
          <a:p>
            <a:pPr algn="ctr"/>
            <a:r>
              <a:rPr lang="ko-KR" altLang="en-US" sz="1200" dirty="0"/>
              <a:t>두 개의 </a:t>
            </a:r>
            <a:r>
              <a:rPr lang="en-US" altLang="ko-KR" sz="1200" dirty="0"/>
              <a:t>JVM</a:t>
            </a:r>
            <a:r>
              <a:rPr lang="ko-KR" altLang="en-US" sz="1200" dirty="0"/>
              <a:t>을 이용하고 </a:t>
            </a:r>
            <a:endParaRPr lang="en-US" altLang="ko-KR" sz="1200" dirty="0"/>
          </a:p>
          <a:p>
            <a:pPr algn="ctr"/>
            <a:r>
              <a:rPr lang="ko-KR" altLang="en-US" sz="1200" dirty="0"/>
              <a:t>응용프로그램은 </a:t>
            </a:r>
            <a:endParaRPr lang="en-US" altLang="ko-KR" sz="1200" dirty="0"/>
          </a:p>
          <a:p>
            <a:pPr algn="ctr"/>
            <a:r>
              <a:rPr lang="ko-KR" altLang="en-US" sz="1200" dirty="0"/>
              <a:t>서로 소켓 등을 이용하여 통신</a:t>
            </a:r>
          </a:p>
        </p:txBody>
      </p:sp>
      <p:sp>
        <p:nvSpPr>
          <p:cNvPr id="36" name="슬라이드 번호 개체 틀 3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600" y="1105929"/>
            <a:ext cx="6448525" cy="271351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8946" y="4102006"/>
            <a:ext cx="5188454" cy="221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452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2379</Words>
  <Application>Microsoft Office PowerPoint</Application>
  <PresentationFormat>와이드스크린</PresentationFormat>
  <Paragraphs>1064</Paragraphs>
  <Slides>46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1" baseType="lpstr">
      <vt:lpstr>굴림</vt:lpstr>
      <vt:lpstr>맑은 고딕</vt:lpstr>
      <vt:lpstr>Arial</vt:lpstr>
      <vt:lpstr>Impact</vt:lpstr>
      <vt:lpstr>Office 테마</vt:lpstr>
      <vt:lpstr>Thread</vt:lpstr>
      <vt:lpstr>멀티태스킹(multi-tasking) 개념</vt:lpstr>
      <vt:lpstr>멀티태스킹 응용프로그램 사례</vt:lpstr>
      <vt:lpstr>스레드(thread) 개념과 실(thread)</vt:lpstr>
      <vt:lpstr>테트리스 프로그램을 구성하는 멀티스레드 분석</vt:lpstr>
      <vt:lpstr>스레드와 멀티스레딩</vt:lpstr>
      <vt:lpstr>웹 서버의 멀티스레딩 사례</vt:lpstr>
      <vt:lpstr>자바 스레드(Thread)란?</vt:lpstr>
      <vt:lpstr>JVM과 자바 응용프로그램, 스레드의 관계</vt:lpstr>
      <vt:lpstr>자바 스레드와 JVM</vt:lpstr>
      <vt:lpstr>자바에서 스레드 만들기</vt:lpstr>
      <vt:lpstr>Thread 클래스를 이용한 스레드 생성</vt:lpstr>
      <vt:lpstr>PowerPoint 프레젠테이션</vt:lpstr>
      <vt:lpstr>PowerPoint 프레젠테이션</vt:lpstr>
      <vt:lpstr>예제 1 : Thread를 상속받아 1초 단위의 타이머 만들기</vt:lpstr>
      <vt:lpstr>스레드 만들 때 주의 사항</vt:lpstr>
      <vt:lpstr>Runnable 인터페이스로 스레드 만들기</vt:lpstr>
      <vt:lpstr>PowerPoint 프레젠테이션</vt:lpstr>
      <vt:lpstr>예제 2 : Runnable 인터페이스를 이용하여 1초 단위로 출력하는 타이머 스레드 만들기</vt:lpstr>
      <vt:lpstr>예제 3 : 깜박이는 문자열을 가진 레이블 만들기 </vt:lpstr>
      <vt:lpstr>예제 3 : 정답 코드</vt:lpstr>
      <vt:lpstr>스레드 정보</vt:lpstr>
      <vt:lpstr>스레드 상태</vt:lpstr>
      <vt:lpstr>스레드 상태와 생명 주기</vt:lpstr>
      <vt:lpstr>스레드 우선순위와 스케쥴링</vt:lpstr>
      <vt:lpstr>main()을 실행하는 main 스레드</vt:lpstr>
      <vt:lpstr>예제 4 : main 스레드의 정보 출력</vt:lpstr>
      <vt:lpstr>스레드 종료와 타 스레드 강제 종료</vt:lpstr>
      <vt:lpstr>예제 5 : 타이머 스레드  강제 종료</vt:lpstr>
      <vt:lpstr>예제 5 : 정답 코드</vt:lpstr>
      <vt:lpstr>flag를 이용한 종료</vt:lpstr>
      <vt:lpstr>예제 6 : flag를 이용한 스레드 강제 종료</vt:lpstr>
      <vt:lpstr>예제 13-6  정답 코드</vt:lpstr>
      <vt:lpstr>스레드 동기화(Thread Synchronization)</vt:lpstr>
      <vt:lpstr>두 스레드의 프린터 동시 쓰기로 충돌하는 사례</vt:lpstr>
      <vt:lpstr>공유 집계판에 동시 접근하는 사례</vt:lpstr>
      <vt:lpstr>스레드 동기화 기법</vt:lpstr>
      <vt:lpstr>synchronized 블록 지정</vt:lpstr>
      <vt:lpstr>synchronized 사용 예 : 공유 집계판 사례를 코딩</vt:lpstr>
      <vt:lpstr>SharedBoard의 add()를 스레드1이 실행하고 있는 동안, 스레드2가 호출하면 스레드2는 대기</vt:lpstr>
      <vt:lpstr>공유집계판 사례에서 synchronized 사용하지 않아 충돌로 인해 데이터에 오류가 발생한 경우</vt:lpstr>
      <vt:lpstr>producer-consumer 문제와 동기화</vt:lpstr>
      <vt:lpstr>wait(), notify(), notifyAll()를 이용한 동기화</vt:lpstr>
      <vt:lpstr>PowerPoint 프레젠테이션</vt:lpstr>
      <vt:lpstr>예제 6 : wait(), notify()를 이용한 바 채우기</vt:lpstr>
      <vt:lpstr>실행 결과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스레드</dc:title>
  <dc:creator>Mirim</dc:creator>
  <cp:lastModifiedBy>Mirim</cp:lastModifiedBy>
  <cp:revision>8</cp:revision>
  <dcterms:created xsi:type="dcterms:W3CDTF">2019-09-16T01:33:55Z</dcterms:created>
  <dcterms:modified xsi:type="dcterms:W3CDTF">2019-09-19T01:36:56Z</dcterms:modified>
</cp:coreProperties>
</file>