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60F4-6374-4C40-9B05-D35638735B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>
                <a:latin typeface="Impact" panose="020B0806030902050204" pitchFamily="34" charset="0"/>
              </a:rPr>
              <a:t>Thread</a:t>
            </a:r>
            <a:endParaRPr lang="ko-KR" altLang="en-US" sz="9600" dirty="0">
              <a:latin typeface="Impact" panose="020B080603090205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16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8128" y="3748391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이 스레드를 관리함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몇 개인지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코드의 위치가 어디인지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</a:rPr>
              <a:t> 우선순위는 얼마인지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등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86601" y="2301592"/>
            <a:ext cx="21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각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코드는 응용프로그램 내에 존재함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83633" y="5594557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현재 하나의 </a:t>
            </a:r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에 의해 </a:t>
            </a:r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실행 중이며 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그 중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에 의해 </a:t>
            </a:r>
            <a:r>
              <a:rPr lang="ko-KR" altLang="en-US" sz="1200" dirty="0" err="1">
                <a:solidFill>
                  <a:srgbClr val="0070C0"/>
                </a:solidFill>
              </a:rPr>
              <a:t>스케쥴링되어</a:t>
            </a:r>
            <a:r>
              <a:rPr lang="ko-KR" altLang="en-US" sz="1200" dirty="0">
                <a:solidFill>
                  <a:srgbClr val="0070C0"/>
                </a:solidFill>
              </a:rPr>
              <a:t> 실행되고 있음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10" y="1956775"/>
            <a:ext cx="4803910" cy="34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실행을 위해 개발자가 하는 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코드를 실행하도록 </a:t>
            </a:r>
            <a:r>
              <a:rPr lang="en-US" altLang="ko-KR" dirty="0"/>
              <a:t>JVM</a:t>
            </a:r>
            <a:r>
              <a:rPr lang="ko-KR" altLang="en-US" dirty="0"/>
              <a:t>에게 요청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이용하는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10270"/>
            <a:ext cx="10515600" cy="1325563"/>
          </a:xfrm>
        </p:spPr>
        <p:txBody>
          <a:bodyPr/>
          <a:lstStyle/>
          <a:p>
            <a:pPr lvl="0"/>
            <a:r>
              <a:rPr lang="en-US" altLang="ko-KR" dirty="0" smtClean="0"/>
              <a:t>Thread </a:t>
            </a:r>
            <a:r>
              <a:rPr lang="ko-KR" altLang="en-US" dirty="0" smtClean="0"/>
              <a:t>클래스를 이용한 스레드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2777"/>
            <a:ext cx="10515600" cy="4764186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클래스 작성</a:t>
            </a:r>
            <a:endParaRPr lang="en-US" altLang="ko-KR" sz="1800" dirty="0"/>
          </a:p>
          <a:p>
            <a:pPr lvl="1"/>
            <a:r>
              <a:rPr lang="en-US" altLang="ko-KR" sz="1600" dirty="0"/>
              <a:t>Thread </a:t>
            </a:r>
            <a:r>
              <a:rPr lang="ko-KR" altLang="en-US" sz="1600" dirty="0"/>
              <a:t>클래스 상속</a:t>
            </a:r>
            <a:r>
              <a:rPr lang="en-US" altLang="ko-KR" sz="1600" dirty="0"/>
              <a:t>.</a:t>
            </a:r>
            <a:r>
              <a:rPr lang="ko-KR" altLang="en-US" sz="1600" dirty="0"/>
              <a:t> 새 클래스 작성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코드 작성</a:t>
            </a:r>
            <a:endParaRPr lang="en-US" altLang="ko-KR" sz="1800" dirty="0"/>
          </a:p>
          <a:p>
            <a:pPr lvl="1"/>
            <a:r>
              <a:rPr lang="en-US" altLang="ko-KR" sz="1600" dirty="0"/>
              <a:t>run()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오버라이딩</a:t>
            </a:r>
            <a:endParaRPr lang="en-US" altLang="ko-KR" sz="1600" dirty="0"/>
          </a:p>
          <a:p>
            <a:pPr lvl="2"/>
            <a:r>
              <a:rPr lang="en-US" altLang="ko-KR" sz="1400" dirty="0"/>
              <a:t>run()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코드라고 부름</a:t>
            </a:r>
            <a:endParaRPr lang="en-US" altLang="ko-KR" sz="1400" dirty="0"/>
          </a:p>
          <a:p>
            <a:pPr lvl="2"/>
            <a:r>
              <a:rPr lang="en-US" altLang="ko-KR" sz="1400" dirty="0"/>
              <a:t>run()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실행 시작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객체 생성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시작</a:t>
            </a:r>
            <a:endParaRPr lang="en-US" altLang="ko-KR" sz="1800" dirty="0"/>
          </a:p>
          <a:p>
            <a:pPr lvl="1"/>
            <a:r>
              <a:rPr lang="en-US" altLang="ko-KR" sz="1600" dirty="0"/>
              <a:t>start()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  <a:endParaRPr lang="en-US" altLang="ko-KR" sz="1600" dirty="0"/>
          </a:p>
          <a:p>
            <a:pPr lvl="2"/>
            <a:r>
              <a:rPr lang="ko-KR" altLang="en-US" sz="1400" dirty="0" err="1"/>
              <a:t>스레드로</a:t>
            </a:r>
            <a:r>
              <a:rPr lang="ko-KR" altLang="en-US" sz="1400" dirty="0"/>
              <a:t> 작동 시작</a:t>
            </a:r>
            <a:r>
              <a:rPr lang="en-US" altLang="ko-KR" sz="1400" dirty="0"/>
              <a:t>, JVM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스케쥴되기</a:t>
            </a:r>
            <a:r>
              <a:rPr lang="ko-KR" altLang="en-US" sz="1400" dirty="0"/>
              <a:t> 시작함</a:t>
            </a:r>
            <a:endParaRPr lang="en-US" altLang="ko-KR" sz="1400" dirty="0"/>
          </a:p>
          <a:p>
            <a:endParaRPr lang="ko-KR" altLang="en-US" sz="18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0888" y="1412777"/>
            <a:ext cx="3607240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b="1" dirty="0" err="1"/>
              <a:t>TimerThread</a:t>
            </a:r>
            <a:r>
              <a:rPr lang="en-US" altLang="ko-KR" sz="1400" dirty="0"/>
              <a:t> extends </a:t>
            </a:r>
            <a:r>
              <a:rPr lang="en-US" altLang="ko-KR" sz="1400" b="1" dirty="0"/>
              <a:t>Thread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....................................................</a:t>
            </a:r>
          </a:p>
          <a:p>
            <a:pPr defTabSz="180000"/>
            <a:r>
              <a:rPr lang="en-US" altLang="ko-KR" sz="1400" dirty="0"/>
              <a:t>	@</a:t>
            </a:r>
            <a:r>
              <a:rPr lang="en-US" altLang="ko-KR" sz="1400" dirty="0"/>
              <a:t>Override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void run() </a:t>
            </a:r>
            <a:r>
              <a:rPr lang="en-US" altLang="ko-KR" sz="1400" dirty="0"/>
              <a:t>{ // run() </a:t>
            </a:r>
            <a:r>
              <a:rPr lang="ko-KR" altLang="en-US" sz="1400" dirty="0" err="1"/>
              <a:t>오버라이딩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.........................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798915" y="3985320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TimerThread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TimerThread</a:t>
            </a:r>
            <a:r>
              <a:rPr lang="en-US" altLang="ko-KR" sz="1400" dirty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816080" y="4705400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/>
              <a:t>th.start</a:t>
            </a:r>
            <a:r>
              <a:rPr lang="en-US" altLang="ko-KR" sz="1400" b="1" dirty="0"/>
              <a:t>();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341716" y="1554480"/>
            <a:ext cx="3457200" cy="171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 flipV="1">
            <a:off x="2959331" y="4139209"/>
            <a:ext cx="3839584" cy="5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>
            <a:off x="2959331" y="4854633"/>
            <a:ext cx="3856749" cy="46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/>
        </p:nvSpPr>
        <p:spPr>
          <a:xfrm>
            <a:off x="3857105" y="2233246"/>
            <a:ext cx="3118127" cy="691698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832305" y="1484784"/>
            <a:ext cx="46434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06962" y="116633"/>
            <a:ext cx="786610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* Thread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상속받아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초 단위로 초 시간을 출력하는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TimerThread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10" y="488748"/>
            <a:ext cx="5976664" cy="4264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843265"/>
            <a:ext cx="3679776" cy="18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1 </a:t>
            </a:r>
            <a:r>
              <a:rPr lang="en-US" altLang="ko-KR" sz="2400" dirty="0"/>
              <a:t>: Thread</a:t>
            </a:r>
            <a:r>
              <a:rPr lang="ko-KR" altLang="en-US" sz="2400" dirty="0"/>
              <a:t>를 상속받아 </a:t>
            </a:r>
            <a:r>
              <a:rPr lang="en-US" altLang="ko-KR" sz="2400" dirty="0"/>
              <a:t>1</a:t>
            </a:r>
            <a:r>
              <a:rPr lang="ko-KR" altLang="en-US" sz="2400" dirty="0"/>
              <a:t>초</a:t>
            </a:r>
            <a:r>
              <a:rPr lang="en-US" altLang="ko-KR" sz="2400" dirty="0"/>
              <a:t> </a:t>
            </a:r>
            <a:r>
              <a:rPr lang="ko-KR" altLang="en-US" sz="2400" dirty="0"/>
              <a:t>단위의 타이머 만들기</a:t>
            </a:r>
            <a:endParaRPr lang="ko-KR" altLang="en-US" sz="2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04325" y="1426283"/>
            <a:ext cx="446392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ThreadTimerEx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ThreadTimerEx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(“Thread</a:t>
            </a:r>
            <a:r>
              <a:rPr lang="ko-KR" altLang="en-US" sz="1200" dirty="0"/>
              <a:t>를 상속받은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”);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</a:t>
            </a:r>
            <a:r>
              <a:rPr lang="en-US" altLang="ko-KR" sz="1200" dirty="0"/>
              <a:t>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(300,170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ThreadTimerEx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847528" y="1412777"/>
            <a:ext cx="399881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dirty="0"/>
              <a:t>	private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 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@</a:t>
            </a:r>
            <a:r>
              <a:rPr lang="en-US" altLang="ko-KR" sz="1200" dirty="0"/>
              <a:t>Override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while(true) {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n++;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01" y="5475285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1" y="5478372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41" y="5475284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83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만들 때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run()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계속 살아있게 하려면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 </a:t>
            </a:r>
            <a:r>
              <a:rPr lang="ko-KR" altLang="en-US" dirty="0" err="1" smtClean="0"/>
              <a:t>무한루프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다시 시작시킬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생성하고 </a:t>
            </a:r>
            <a:r>
              <a:rPr lang="en-US" altLang="ko-KR" dirty="0" smtClean="0"/>
              <a:t>start()</a:t>
            </a:r>
            <a:r>
              <a:rPr lang="ko-KR" altLang="en-US" dirty="0" smtClean="0"/>
              <a:t>를 호출해야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강제 종료할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뒤에서 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Runnable </a:t>
            </a:r>
            <a:r>
              <a:rPr lang="ko-KR" altLang="en-US" dirty="0" smtClean="0"/>
              <a:t>인터페이스로 스레드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2775"/>
            <a:ext cx="10515600" cy="476418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클래스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Runnable </a:t>
            </a:r>
            <a:r>
              <a:rPr lang="ko-KR" altLang="en-US" sz="1800" dirty="0"/>
              <a:t>인터페이스 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/>
              <a:t>  </a:t>
            </a:r>
            <a:r>
              <a:rPr lang="ko-KR" altLang="en-US" sz="1800" dirty="0"/>
              <a:t>구현하는 새 클래스 작성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코드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run()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2"/>
            <a:r>
              <a:rPr lang="en-US" altLang="ko-KR" sz="1600" dirty="0"/>
              <a:t>run()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코드라고 부름</a:t>
            </a:r>
            <a:endParaRPr lang="en-US" altLang="ko-KR" sz="1600" dirty="0"/>
          </a:p>
          <a:p>
            <a:pPr lvl="2"/>
            <a:r>
              <a:rPr lang="en-US" altLang="ko-KR" sz="1600" dirty="0"/>
              <a:t>run() </a:t>
            </a:r>
            <a:r>
              <a:rPr lang="ko-KR" altLang="en-US" sz="1600" dirty="0" err="1"/>
              <a:t>메소드에서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실행 시작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객체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시작</a:t>
            </a:r>
            <a:endParaRPr lang="en-US" altLang="ko-KR" sz="2000" dirty="0"/>
          </a:p>
          <a:p>
            <a:pPr lvl="1"/>
            <a:r>
              <a:rPr lang="en-US" altLang="ko-KR" sz="1800" dirty="0"/>
              <a:t>start()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1137" y="1412775"/>
            <a:ext cx="4032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TimerRunnable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 Runnable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................................................................</a:t>
            </a:r>
          </a:p>
          <a:p>
            <a:pPr defTabSz="180000"/>
            <a:r>
              <a:rPr lang="en-US" altLang="ko-KR" sz="1400" dirty="0"/>
              <a:t>	@Override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void run() </a:t>
            </a:r>
            <a:r>
              <a:rPr lang="en-US" altLang="ko-KR" sz="1400" dirty="0"/>
              <a:t>{ // run()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</a:t>
            </a:r>
            <a:r>
              <a:rPr lang="ko-KR" altLang="en-US" sz="1400" dirty="0"/>
              <a:t>현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.........................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12024" y="4605546"/>
            <a:ext cx="424847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= 	</a:t>
            </a:r>
            <a:r>
              <a:rPr lang="en-US" altLang="ko-KR" sz="1400" b="1" dirty="0"/>
              <a:t>new Thread(new </a:t>
            </a:r>
            <a:r>
              <a:rPr lang="en-US" altLang="ko-KR" sz="1400" b="1" dirty="0" err="1"/>
              <a:t>TimerRunnable</a:t>
            </a:r>
            <a:r>
              <a:rPr lang="en-US" altLang="ko-KR" sz="1400" b="1" dirty="0"/>
              <a:t>());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312024" y="5669142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th.start</a:t>
            </a:r>
            <a:r>
              <a:rPr lang="en-US" altLang="ko-KR" sz="1400" b="1" dirty="0"/>
              <a:t>();</a:t>
            </a:r>
            <a:endParaRPr lang="ko-KR" altLang="en-US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7725" y="1571612"/>
            <a:ext cx="2953413" cy="78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3241964" y="4759435"/>
            <a:ext cx="3070060" cy="37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3607725" y="5810596"/>
            <a:ext cx="2704299" cy="124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3607725" y="2233246"/>
            <a:ext cx="3079476" cy="1108660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0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552996" y="123776"/>
            <a:ext cx="68553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*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Runnable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인터페이스를 상속받아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단위로 초 시간을 출력하는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1524000" y="5884370"/>
            <a:ext cx="533400" cy="381000"/>
          </a:xfrm>
        </p:spPr>
        <p:txBody>
          <a:bodyPr>
            <a:noAutofit/>
          </a:bodyPr>
          <a:lstStyle/>
          <a:p>
            <a:fld id="{1A6BD2C2-3D3B-4E94-BD92-61B02C5F4DEE}" type="slidenum">
              <a:rPr lang="ko-KR" altLang="en-US"/>
              <a:pPr/>
              <a:t>17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04313" y="1556792"/>
            <a:ext cx="46434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1" y="620688"/>
            <a:ext cx="5952173" cy="42484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5" y="4869160"/>
            <a:ext cx="384537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2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42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</a:t>
            </a:r>
            <a:r>
              <a:rPr lang="en-US" altLang="ko-KR" sz="2800" dirty="0"/>
              <a:t>Runnable </a:t>
            </a:r>
            <a:r>
              <a:rPr lang="ko-KR" altLang="en-US" sz="2800" dirty="0"/>
              <a:t>인터페이스를 이용하여 </a:t>
            </a:r>
            <a:r>
              <a:rPr lang="en-US" altLang="ko-KR" sz="2800" dirty="0"/>
              <a:t>1</a:t>
            </a:r>
            <a:r>
              <a:rPr lang="ko-KR" altLang="en-US" sz="2800" dirty="0"/>
              <a:t>초 단위로 출력하는 타이머 </a:t>
            </a:r>
            <a:r>
              <a:rPr lang="ko-KR" altLang="en-US" sz="2800" dirty="0" err="1"/>
              <a:t>스레드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19936" y="1398939"/>
            <a:ext cx="497041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RunnableTimerEx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("Runnable</a:t>
            </a:r>
            <a:r>
              <a:rPr lang="ko-KR" altLang="en-US" sz="1200" dirty="0"/>
              <a:t>을 구현한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</a:t>
            </a:r>
            <a:r>
              <a:rPr lang="en-US" altLang="ko-KR" sz="1200" dirty="0"/>
              <a:t>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</a:t>
            </a:r>
            <a:r>
              <a:rPr lang="en-US" altLang="ko-KR" sz="1200" b="1" dirty="0"/>
              <a:t>runnable = new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		Thread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Thread(runnable</a:t>
            </a:r>
            <a:r>
              <a:rPr lang="en-US" altLang="ko-KR" sz="1200" b="1" dirty="0"/>
              <a:t>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(250,150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631504" y="1393606"/>
            <a:ext cx="378279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Runnable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TimerRunnable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@</a:t>
            </a:r>
            <a:r>
              <a:rPr lang="en-US" altLang="ko-KR" sz="1200" dirty="0"/>
              <a:t>Override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n=0; </a:t>
            </a:r>
          </a:p>
          <a:p>
            <a:pPr defTabSz="180000"/>
            <a:r>
              <a:rPr lang="en-US" altLang="ko-KR" sz="1200" b="1" dirty="0"/>
              <a:t>		while(true) {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n++;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 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7" y="545128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545128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36" y="5456952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848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209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3 </a:t>
            </a:r>
            <a:r>
              <a:rPr lang="en-US" altLang="ko-KR" sz="3600" dirty="0" smtClean="0"/>
              <a:t>: </a:t>
            </a:r>
            <a:r>
              <a:rPr lang="ko-KR" altLang="en-US" sz="3600" dirty="0"/>
              <a:t>깜박이는 문자열을 가진 레이블 만들기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3185648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3189892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2711625" y="2060849"/>
            <a:ext cx="2664385" cy="1486936"/>
            <a:chOff x="1187624" y="1440106"/>
            <a:chExt cx="2664385" cy="1486936"/>
          </a:xfrm>
        </p:grpSpPr>
        <p:sp>
          <p:nvSpPr>
            <p:cNvPr id="8" name="TextBox 7"/>
            <p:cNvSpPr txBox="1"/>
            <p:nvPr/>
          </p:nvSpPr>
          <p:spPr>
            <a:xfrm>
              <a:off x="1187624" y="1440106"/>
              <a:ext cx="2664385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500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  <a:endParaRPr lang="ko-KR" altLang="en-US" sz="11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759556" y="1899501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15680" y="3689702"/>
            <a:ext cx="1568656" cy="1822272"/>
            <a:chOff x="1691680" y="3068959"/>
            <a:chExt cx="1568656" cy="1822272"/>
          </a:xfrm>
        </p:grpSpPr>
        <p:sp>
          <p:nvSpPr>
            <p:cNvPr id="11" name="TextBox 10"/>
            <p:cNvSpPr txBox="1"/>
            <p:nvPr/>
          </p:nvSpPr>
          <p:spPr>
            <a:xfrm>
              <a:off x="1691680" y="4601790"/>
              <a:ext cx="1568656" cy="289441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깜박이지 않는 레이블</a:t>
              </a:r>
              <a:endParaRPr lang="ko-KR" altLang="en-US" sz="1100" dirty="0"/>
            </a:p>
          </p:txBody>
        </p:sp>
        <p:sp>
          <p:nvSpPr>
            <p:cNvPr id="12" name="자유형 11"/>
            <p:cNvSpPr/>
            <p:nvPr/>
          </p:nvSpPr>
          <p:spPr>
            <a:xfrm flipV="1">
              <a:off x="2123728" y="3068959"/>
              <a:ext cx="144016" cy="1584176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7912" y="2060849"/>
            <a:ext cx="2742073" cy="1486935"/>
            <a:chOff x="1187624" y="1440106"/>
            <a:chExt cx="2742073" cy="1486935"/>
          </a:xfrm>
        </p:grpSpPr>
        <p:sp>
          <p:nvSpPr>
            <p:cNvPr id="16" name="TextBox 15"/>
            <p:cNvSpPr txBox="1"/>
            <p:nvPr/>
          </p:nvSpPr>
          <p:spPr>
            <a:xfrm>
              <a:off x="1187624" y="1440106"/>
              <a:ext cx="2742073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300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  <a:endParaRPr lang="ko-KR" altLang="en-US" sz="11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2810473" y="1899500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30695" y="1380272"/>
            <a:ext cx="7881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상속받아 문자열을 깜박이는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FlickeringLabel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컴포넌트를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28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en-US" altLang="ko-KR" dirty="0" smtClean="0"/>
              <a:t>(multi-tasking)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응용프로그램이 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동시에 처리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12" y="2669146"/>
            <a:ext cx="75161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38282" y="1412777"/>
            <a:ext cx="4069686" cy="5101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java.awt</a:t>
            </a:r>
            <a:r>
              <a:rPr lang="en-US" altLang="ko-KR" sz="1050" dirty="0"/>
              <a:t>.*;</a:t>
            </a:r>
          </a:p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javax.swing</a:t>
            </a:r>
            <a:r>
              <a:rPr lang="en-US" altLang="ko-KR" sz="1050" dirty="0"/>
              <a:t>.*;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b="1" dirty="0"/>
              <a:t>class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implements Runnable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private </a:t>
            </a:r>
            <a:r>
              <a:rPr lang="en-US" altLang="ko-KR" sz="1050" dirty="0"/>
              <a:t>long delay; 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</a:t>
            </a:r>
            <a:r>
              <a:rPr lang="en-US" altLang="ko-KR" sz="1050" dirty="0"/>
              <a:t>(String text, long delay)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/>
              <a:t>	super(text);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this.delay</a:t>
            </a:r>
            <a:r>
              <a:rPr lang="en-US" altLang="ko-KR" sz="1050" dirty="0"/>
              <a:t> </a:t>
            </a:r>
            <a:r>
              <a:rPr lang="en-US" altLang="ko-KR" sz="1050" dirty="0"/>
              <a:t>= delay;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setOpaque</a:t>
            </a:r>
            <a:r>
              <a:rPr lang="en-US" altLang="ko-KR" sz="1050" dirty="0"/>
              <a:t>(true);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b="1" dirty="0"/>
              <a:t>Thread </a:t>
            </a:r>
            <a:r>
              <a:rPr lang="en-US" altLang="ko-KR" sz="1050" b="1" dirty="0" err="1"/>
              <a:t>th</a:t>
            </a:r>
            <a:r>
              <a:rPr lang="en-US" altLang="ko-KR" sz="1050" b="1" dirty="0"/>
              <a:t> = new Thread(this);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th.start</a:t>
            </a:r>
            <a:r>
              <a:rPr lang="en-US" altLang="ko-KR" sz="1050" b="1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	@</a:t>
            </a:r>
            <a:r>
              <a:rPr lang="en-US" altLang="ko-KR" sz="1050" dirty="0"/>
              <a:t>Override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public </a:t>
            </a:r>
            <a:r>
              <a:rPr lang="en-US" altLang="ko-KR" sz="1050" b="1" dirty="0"/>
              <a:t>void run()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/>
              <a:t>n=0;</a:t>
            </a:r>
          </a:p>
          <a:p>
            <a:pPr defTabSz="180000"/>
            <a:r>
              <a:rPr lang="en-US" altLang="ko-KR" sz="1050" dirty="0"/>
              <a:t>		while(true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/>
              <a:t>			if(n </a:t>
            </a:r>
            <a:r>
              <a:rPr lang="en-US" altLang="ko-KR" sz="1050" dirty="0"/>
              <a:t>== 0)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Color.YELLOW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else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Color.GREEN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if(n </a:t>
            </a:r>
            <a:r>
              <a:rPr lang="en-US" altLang="ko-KR" sz="1050" dirty="0"/>
              <a:t>== 0) n = 1;</a:t>
            </a:r>
          </a:p>
          <a:p>
            <a:pPr defTabSz="180000"/>
            <a:r>
              <a:rPr lang="en-US" altLang="ko-KR" sz="1050" dirty="0"/>
              <a:t>			else </a:t>
            </a:r>
            <a:r>
              <a:rPr lang="en-US" altLang="ko-KR" sz="1050" dirty="0"/>
              <a:t>n = 0;</a:t>
            </a:r>
          </a:p>
          <a:p>
            <a:pPr defTabSz="180000"/>
            <a:r>
              <a:rPr lang="en-US" altLang="ko-KR" sz="1050" dirty="0"/>
              <a:t>			try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b="1" dirty="0" err="1"/>
              <a:t>Thread.sleep</a:t>
            </a:r>
            <a:r>
              <a:rPr lang="en-US" altLang="ko-KR" sz="1050" b="1" dirty="0"/>
              <a:t>(delay</a:t>
            </a:r>
            <a:r>
              <a:rPr lang="en-US" altLang="ko-KR" sz="1050" b="1" dirty="0"/>
              <a:t>); </a:t>
            </a:r>
          </a:p>
          <a:p>
            <a:pPr defTabSz="180000"/>
            <a:r>
              <a:rPr lang="en-US" altLang="ko-KR" sz="1050" dirty="0"/>
              <a:t>			}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			catch(</a:t>
            </a:r>
            <a:r>
              <a:rPr lang="en-US" altLang="ko-KR" sz="1050" dirty="0" err="1"/>
              <a:t>InterruptedException</a:t>
            </a:r>
            <a:r>
              <a:rPr lang="en-US" altLang="ko-KR" sz="1050" dirty="0"/>
              <a:t> </a:t>
            </a:r>
            <a:r>
              <a:rPr lang="en-US" altLang="ko-KR" sz="1050" dirty="0"/>
              <a:t>e) {</a:t>
            </a:r>
          </a:p>
          <a:p>
            <a:pPr defTabSz="180000"/>
            <a:r>
              <a:rPr lang="en-US" altLang="ko-KR" sz="1050" dirty="0"/>
              <a:t>				return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			}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		}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5888495" y="1424107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b="1" dirty="0"/>
              <a:t>public class </a:t>
            </a:r>
            <a:r>
              <a:rPr lang="en-US" altLang="ko-KR" sz="1050" b="1" dirty="0" err="1"/>
              <a:t>FlickeringLabelEx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JFrame</a:t>
            </a:r>
            <a:r>
              <a:rPr lang="en-US" altLang="ko-KR" sz="1050" b="1" dirty="0"/>
              <a:t> {</a:t>
            </a:r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setTitle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 </a:t>
            </a:r>
            <a:r>
              <a:rPr lang="ko-KR" altLang="en-US" sz="1050" dirty="0"/>
              <a:t>예제</a:t>
            </a:r>
            <a:r>
              <a:rPr lang="en-US" altLang="ko-KR" sz="1050" dirty="0"/>
              <a:t>");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setDefaultCloseOperation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JFrame.EXIT_ON_CLOSE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Container c = </a:t>
            </a:r>
            <a:r>
              <a:rPr lang="en-US" altLang="ko-KR" sz="1050" dirty="0" err="1"/>
              <a:t>getContentPane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c.setLayout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FlowLayout</a:t>
            </a:r>
            <a:r>
              <a:rPr lang="en-US" altLang="ko-KR" sz="1050" dirty="0"/>
              <a:t>());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fLabel</a:t>
            </a:r>
            <a:r>
              <a:rPr lang="en-US" altLang="ko-KR" sz="1050" b="1" dirty="0"/>
              <a:t>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깜박</a:t>
            </a:r>
            <a:r>
              <a:rPr lang="en-US" altLang="ko-KR" sz="1050" b="1" dirty="0"/>
              <a:t>“,500);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깜박이지 않는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label = new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("</a:t>
            </a:r>
            <a:r>
              <a:rPr lang="ko-KR" altLang="en-US" sz="1050" b="1" dirty="0" err="1"/>
              <a:t>안깜박</a:t>
            </a:r>
            <a:r>
              <a:rPr lang="en-US" altLang="ko-KR" sz="1050" b="1" dirty="0"/>
              <a:t>");</a:t>
            </a:r>
          </a:p>
          <a:p>
            <a:pPr defTabSz="180000"/>
            <a:r>
              <a:rPr lang="en-US" altLang="ko-KR" sz="1050" b="1" dirty="0"/>
              <a:t>		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dirty="0"/>
              <a:t>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fLabel2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</a:t>
            </a:r>
            <a:r>
              <a:rPr lang="en-US" altLang="ko-KR" sz="1050" b="1" dirty="0"/>
              <a:t>"</a:t>
            </a:r>
            <a:r>
              <a:rPr lang="ko-KR" altLang="en-US" sz="1050" b="1" dirty="0"/>
              <a:t>여기도 깜박</a:t>
            </a:r>
            <a:r>
              <a:rPr lang="en-US" altLang="ko-KR" sz="1050" b="1" dirty="0"/>
              <a:t>“,300);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fLabel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(label);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(fLabel2);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setSize</a:t>
            </a:r>
            <a:r>
              <a:rPr lang="en-US" altLang="ko-KR" sz="1050" dirty="0"/>
              <a:t>(300,150);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setVisible</a:t>
            </a:r>
            <a:r>
              <a:rPr lang="en-US" altLang="ko-KR" sz="1050" dirty="0"/>
              <a:t>(true);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public static void main(String[] 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/>
              <a:t>		new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030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556792"/>
            <a:ext cx="678983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72095"/>
            <a:ext cx="10515600" cy="50048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생성되었지만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아직 실행할 준비가 되지 않았음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RUNNABLE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현재 실행되고 있거나</a:t>
            </a:r>
            <a:endParaRPr lang="en-US" altLang="ko-KR" dirty="0"/>
          </a:p>
          <a:p>
            <a:pPr lvl="2"/>
            <a:r>
              <a:rPr lang="ko-KR" altLang="en-US" dirty="0" smtClean="0"/>
              <a:t>실행 준비되어 스케쥴링을 기다리는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WAITING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불러주기를 기다리고 있는 상태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TIMED_WAITING</a:t>
            </a:r>
          </a:p>
          <a:p>
            <a:pPr lvl="2"/>
            <a:r>
              <a:rPr lang="en-US" altLang="ko-KR" dirty="0" smtClean="0"/>
              <a:t>sleep(n)</a:t>
            </a:r>
            <a:r>
              <a:rPr lang="ko-KR" altLang="en-US" dirty="0" smtClean="0"/>
              <a:t>을 호출하여 </a:t>
            </a:r>
            <a:r>
              <a:rPr lang="en-US" altLang="ko-KR" dirty="0" smtClean="0"/>
              <a:t>n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 잠을 자고 있는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 작업을 요청하면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자동으로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상태로 만듦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TERMINATED</a:t>
            </a:r>
          </a:p>
          <a:p>
            <a:pPr lvl="2"/>
            <a:r>
              <a:rPr lang="ko-KR" altLang="en-US" dirty="0" smtClean="0"/>
              <a:t>스레드가 종료한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기록 관리됨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9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9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상태와 생명 주기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81158" y="1428737"/>
            <a:ext cx="1510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6 </a:t>
            </a:r>
            <a:r>
              <a:rPr lang="ko-KR" altLang="en-US" sz="1200" dirty="0"/>
              <a:t>가지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NEW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RUNNABLE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TIMED_WAITING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BLOCK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TERMINATED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2109" y="5013177"/>
            <a:ext cx="229800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** wait(), notify(), </a:t>
            </a:r>
            <a:r>
              <a:rPr lang="en-US" altLang="ko-KR" sz="1200" dirty="0" err="1"/>
              <a:t>notifyAll</a:t>
            </a:r>
            <a:r>
              <a:rPr lang="en-US" altLang="ko-KR" sz="1200" dirty="0"/>
              <a:t>()</a:t>
            </a:r>
            <a:r>
              <a:rPr lang="ko-KR" altLang="en-US" sz="1200" dirty="0"/>
              <a:t>은 </a:t>
            </a:r>
            <a:endParaRPr lang="en-US" altLang="ko-KR" sz="1200" dirty="0"/>
          </a:p>
          <a:p>
            <a:r>
              <a:rPr lang="en-US" altLang="ko-KR" sz="1200" dirty="0"/>
              <a:t>Thread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메소드가</a:t>
            </a:r>
            <a:r>
              <a:rPr lang="ko-KR" altLang="en-US" sz="1200" dirty="0"/>
              <a:t> 아니며 </a:t>
            </a:r>
            <a:endParaRPr lang="en-US" altLang="ko-KR" sz="1200" dirty="0"/>
          </a:p>
          <a:p>
            <a:r>
              <a:rPr lang="en-US" altLang="ko-KR" sz="1200" dirty="0"/>
              <a:t>Object</a:t>
            </a:r>
            <a:r>
              <a:rPr lang="ko-KR" altLang="en-US" sz="1200" dirty="0"/>
              <a:t>의 메소드임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1484785"/>
            <a:ext cx="5976664" cy="5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우선순위와 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13658"/>
            <a:ext cx="10515600" cy="496330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 </a:t>
            </a:r>
            <a:r>
              <a:rPr lang="en-US" altLang="ko-KR" dirty="0" smtClean="0"/>
              <a:t>= 10(MAX_PRIORITY)</a:t>
            </a:r>
          </a:p>
          <a:p>
            <a:pPr lvl="1"/>
            <a:r>
              <a:rPr lang="ko-KR" altLang="en-US" dirty="0" smtClean="0"/>
              <a:t>최소값 </a:t>
            </a:r>
            <a:r>
              <a:rPr lang="en-US" altLang="ko-KR" dirty="0" smtClean="0"/>
              <a:t>= 1(MIN_PRIORITY)</a:t>
            </a:r>
          </a:p>
          <a:p>
            <a:pPr lvl="1"/>
            <a:r>
              <a:rPr lang="ko-KR" altLang="en-US" dirty="0" err="1" smtClean="0"/>
              <a:t>보통값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5(NORMAL_PRIORITY)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우선순위는 응용프로그램에서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setPriority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priority)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 값은 초기에 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스레드는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동일한 우선순위 값을 가지고 탄생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의 스케쥴링 정책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철저한 우선순위 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높은 우선순위의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우선적으로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우선순위의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돌아가면서 </a:t>
            </a:r>
            <a:r>
              <a:rPr lang="ko-KR" altLang="en-US" dirty="0" err="1" smtClean="0"/>
              <a:t>스케쥴링</a:t>
            </a:r>
            <a:r>
              <a:rPr lang="en-US" altLang="ko-KR" dirty="0" smtClean="0"/>
              <a:t>(</a:t>
            </a:r>
            <a:r>
              <a:rPr lang="ko-KR" altLang="en-US" dirty="0"/>
              <a:t>라운드 로빈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09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8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을 실행하는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45950" y="1493678"/>
            <a:ext cx="8153400" cy="128588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응용프로그램을 실행을 시작할 때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실행하도록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종료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5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9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</a:t>
            </a:r>
            <a:r>
              <a:rPr lang="en-US" altLang="ko-KR" dirty="0" smtClean="0"/>
              <a:t>: </a:t>
            </a:r>
            <a:r>
              <a:rPr lang="en-US" altLang="ko-KR" dirty="0"/>
              <a:t>main </a:t>
            </a:r>
            <a:r>
              <a:rPr lang="ko-KR" altLang="en-US" dirty="0" err="1"/>
              <a:t>스레드의</a:t>
            </a:r>
            <a:r>
              <a:rPr lang="ko-KR" altLang="en-US" dirty="0"/>
              <a:t> 정보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9348" y="1412777"/>
            <a:ext cx="6624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main()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메소드에서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현재 실행 중인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정보를 출력하라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6648" y="1851993"/>
            <a:ext cx="71997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n-ea"/>
              </a:rPr>
              <a:t>public class </a:t>
            </a:r>
            <a:r>
              <a:rPr lang="en-US" altLang="ko-KR" sz="1400" dirty="0" err="1">
                <a:latin typeface="+mn-ea"/>
              </a:rPr>
              <a:t>ThreadMainEx</a:t>
            </a:r>
            <a:r>
              <a:rPr lang="en-US" altLang="ko-KR" sz="1400" dirty="0">
                <a:latin typeface="+mn-ea"/>
              </a:rPr>
              <a:t> {</a:t>
            </a:r>
          </a:p>
          <a:p>
            <a:pPr defTabSz="180000"/>
            <a:r>
              <a:rPr lang="en-US" altLang="ko-KR" sz="1400" dirty="0">
                <a:latin typeface="+mn-ea"/>
              </a:rPr>
              <a:t>	public </a:t>
            </a:r>
            <a:r>
              <a:rPr lang="en-US" altLang="ko-KR" sz="1400" dirty="0">
                <a:latin typeface="+mn-ea"/>
              </a:rPr>
              <a:t>static void main(String [] </a:t>
            </a:r>
            <a:r>
              <a:rPr lang="en-US" altLang="ko-KR" sz="1400" dirty="0" err="1">
                <a:latin typeface="+mn-ea"/>
              </a:rPr>
              <a:t>args</a:t>
            </a:r>
            <a:r>
              <a:rPr lang="en-US" altLang="ko-KR" sz="1400" dirty="0">
                <a:latin typeface="+mn-ea"/>
              </a:rPr>
              <a:t>) {</a:t>
            </a:r>
          </a:p>
          <a:p>
            <a:pPr defTabSz="180000"/>
            <a:r>
              <a:rPr lang="en-US" altLang="ko-KR" sz="1400" dirty="0">
                <a:latin typeface="+mn-ea"/>
              </a:rPr>
              <a:t>		long </a:t>
            </a:r>
            <a:r>
              <a:rPr lang="en-US" altLang="ko-KR" sz="1400" dirty="0">
                <a:latin typeface="+mn-ea"/>
              </a:rPr>
              <a:t>id = </a:t>
            </a:r>
            <a:r>
              <a:rPr lang="en-US" altLang="ko-KR" sz="1400" b="1" dirty="0" err="1">
                <a:latin typeface="+mn-ea"/>
              </a:rPr>
              <a:t>Thread.currentThread</a:t>
            </a:r>
            <a:r>
              <a:rPr lang="en-US" altLang="ko-KR" sz="1400" b="1" dirty="0">
                <a:latin typeface="+mn-ea"/>
              </a:rPr>
              <a:t>().</a:t>
            </a:r>
            <a:r>
              <a:rPr lang="en-US" altLang="ko-KR" sz="1400" b="1" dirty="0" err="1">
                <a:latin typeface="+mn-ea"/>
              </a:rPr>
              <a:t>getId</a:t>
            </a:r>
            <a:r>
              <a:rPr lang="en-US" altLang="ko-KR" sz="1400" b="1" dirty="0">
                <a:latin typeface="+mn-ea"/>
              </a:rPr>
              <a:t>();</a:t>
            </a:r>
            <a:r>
              <a:rPr lang="en-US" altLang="ko-KR" sz="1400" dirty="0">
                <a:latin typeface="+mn-ea"/>
              </a:rPr>
              <a:t>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String </a:t>
            </a:r>
            <a:r>
              <a:rPr lang="en-US" altLang="ko-KR" sz="1400" dirty="0">
                <a:latin typeface="+mn-ea"/>
              </a:rPr>
              <a:t>name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getName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이름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priority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getPriority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우선순위 </a:t>
            </a:r>
            <a:r>
              <a:rPr lang="ko-KR" altLang="en-US" sz="1400" dirty="0">
                <a:latin typeface="+mn-ea"/>
              </a:rPr>
              <a:t>값 얻기</a:t>
            </a:r>
            <a:endParaRPr lang="ko-KR" altLang="en-US" sz="1400" dirty="0">
              <a:latin typeface="+mn-ea"/>
            </a:endParaRP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Thread.State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getState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상태 값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이름 </a:t>
            </a:r>
            <a:r>
              <a:rPr lang="en-US" altLang="ko-KR" sz="1400" dirty="0">
                <a:latin typeface="+mn-ea"/>
              </a:rPr>
              <a:t>= " + name);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= " + id);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우선순위 값 </a:t>
            </a:r>
            <a:r>
              <a:rPr lang="en-US" altLang="ko-KR" sz="1400" dirty="0">
                <a:latin typeface="+mn-ea"/>
              </a:rPr>
              <a:t>= " + priority);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상태 </a:t>
            </a:r>
            <a:r>
              <a:rPr lang="en-US" altLang="ko-KR" sz="1400" dirty="0">
                <a:latin typeface="+mn-ea"/>
              </a:rPr>
              <a:t>= " + s);</a:t>
            </a:r>
          </a:p>
          <a:p>
            <a:pPr defTabSz="180000"/>
            <a:r>
              <a:rPr lang="en-US" altLang="ko-KR" sz="1400" dirty="0">
                <a:latin typeface="+mn-ea"/>
              </a:rPr>
              <a:t>	}</a:t>
            </a:r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6648" y="4869161"/>
            <a:ext cx="719971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</p:spTree>
    <p:extLst>
      <p:ext uri="{BB962C8B-B14F-4D97-AF65-F5344CB8AC3E}">
        <p14:creationId xmlns:p14="http://schemas.microsoft.com/office/powerpoint/2010/main" val="127498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0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종료와 타 스레드 강제 종료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2156293" y="1066206"/>
            <a:ext cx="8153400" cy="8469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스스로 종료 </a:t>
            </a:r>
            <a:r>
              <a:rPr lang="en-US" altLang="ko-KR" dirty="0" smtClean="0"/>
              <a:t>: 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 </a:t>
            </a:r>
            <a:r>
              <a:rPr lang="en-US" altLang="ko-KR" dirty="0" smtClean="0"/>
              <a:t>: 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26990" y="2150855"/>
            <a:ext cx="4157442" cy="313932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b="1" dirty="0"/>
              <a:t>	private</a:t>
            </a:r>
            <a:r>
              <a:rPr lang="ko-KR" altLang="en-US" sz="1200" b="1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0;</a:t>
            </a:r>
          </a:p>
          <a:p>
            <a:pPr defTabSz="180000"/>
            <a:r>
              <a:rPr lang="en-US" altLang="ko-KR" sz="1200" dirty="0"/>
              <a:t>	@</a:t>
            </a:r>
            <a:r>
              <a:rPr lang="en-US" altLang="ko-KR" sz="1200" dirty="0"/>
              <a:t>Override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public void run()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 // </a:t>
            </a:r>
            <a:r>
              <a:rPr lang="ko-KR" altLang="en-US" sz="1200" dirty="0"/>
              <a:t>화면에 카운트 값 출력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dirty="0"/>
              <a:t>n++;</a:t>
            </a:r>
          </a:p>
          <a:p>
            <a:pPr defTabSz="180000"/>
            <a:r>
              <a:rPr lang="en-US" altLang="ko-KR" sz="1200" b="1" dirty="0"/>
              <a:t>			 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i="1" dirty="0"/>
              <a:t>				sleep(1000);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e){</a:t>
            </a:r>
          </a:p>
          <a:p>
            <a:pPr defTabSz="180000"/>
            <a:r>
              <a:rPr lang="en-US" altLang="ko-KR" sz="1200" b="1" dirty="0"/>
              <a:t>				return; // </a:t>
            </a:r>
            <a:r>
              <a:rPr lang="ko-KR" altLang="en-US" sz="1200" b="1" dirty="0"/>
              <a:t>예</a:t>
            </a:r>
            <a:r>
              <a:rPr lang="ko-KR" altLang="en-US" sz="1200" b="1" dirty="0"/>
              <a:t>외를 받고 스스로 </a:t>
            </a:r>
            <a:r>
              <a:rPr lang="ko-KR" altLang="en-US" sz="1200" b="1" dirty="0" err="1"/>
              <a:t>리턴하여</a:t>
            </a:r>
            <a:r>
              <a:rPr lang="ko-KR" altLang="en-US" sz="1200" b="1" dirty="0"/>
              <a:t> 종료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56293" y="3812848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th.start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th.interrupt</a:t>
            </a:r>
            <a:r>
              <a:rPr lang="en-US" altLang="ko-KR" sz="1200" b="1" dirty="0"/>
              <a:t>(); //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강제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11824" y="6165305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InterruptedException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6667504" y="5519717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/>
              <a:t>catch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</a:t>
            </a:r>
          </a:p>
          <a:p>
            <a:pPr algn="ctr"/>
            <a:r>
              <a:rPr lang="en-US" altLang="ko-KR" sz="1200" dirty="0"/>
              <a:t>{return;}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738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err="1"/>
              <a:t>th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th.interrupt</a:t>
            </a:r>
            <a:r>
              <a:rPr lang="en-US" altLang="ko-KR" sz="1200" b="1" dirty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5604" y="516822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64152" y="524023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151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720" y="5573852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1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7677299" y="4617132"/>
            <a:ext cx="1616574" cy="324036"/>
          </a:xfrm>
          <a:prstGeom prst="wedgeRoundRectCallout">
            <a:avLst>
              <a:gd name="adj1" fmla="val -89552"/>
              <a:gd name="adj2" fmla="val -1139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만일 </a:t>
            </a:r>
            <a:r>
              <a:rPr lang="en-US" altLang="ko-KR" sz="1000" dirty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8624074" y="6303804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main </a:t>
            </a:r>
            <a:r>
              <a:rPr lang="ko-KR" altLang="en-US" sz="1000" dirty="0" err="1">
                <a:solidFill>
                  <a:schemeClr val="tx1"/>
                </a:solidFill>
              </a:rPr>
              <a:t>스레드의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</a:t>
            </a:r>
            <a:r>
              <a:rPr lang="ko-KR" altLang="en-US" sz="1000" dirty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>
                <a:solidFill>
                  <a:schemeClr val="tx1"/>
                </a:solidFill>
              </a:rPr>
              <a:t>catch </a:t>
            </a:r>
            <a:r>
              <a:rPr lang="ko-KR" altLang="en-US" sz="1000" dirty="0">
                <a:solidFill>
                  <a:schemeClr val="tx1"/>
                </a:solidFill>
              </a:rPr>
              <a:t>문 실행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그리고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6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892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 </a:t>
            </a:r>
            <a:r>
              <a:rPr lang="en-US" altLang="ko-KR" dirty="0"/>
              <a:t>: </a:t>
            </a:r>
            <a:r>
              <a:rPr lang="ko-KR" altLang="en-US" dirty="0"/>
              <a:t>타이머 </a:t>
            </a:r>
            <a:r>
              <a:rPr lang="ko-KR" altLang="en-US" dirty="0" err="1"/>
              <a:t>스레드</a:t>
            </a:r>
            <a:r>
              <a:rPr lang="ko-KR" altLang="en-US" dirty="0"/>
              <a:t>  강제 종료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898" y="3770456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Kill Timer </a:t>
            </a:r>
            <a:r>
              <a:rPr lang="ko-KR" altLang="en-US" sz="1400" dirty="0"/>
              <a:t>버튼을 클릭하면 </a:t>
            </a:r>
            <a:endParaRPr lang="en-US" altLang="ko-KR" sz="1400" dirty="0"/>
          </a:p>
          <a:p>
            <a:r>
              <a:rPr lang="ko-KR" altLang="en-US" sz="1400" dirty="0"/>
              <a:t>타이머가 멈춘다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버튼은 비활성화된다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86520" y="3778852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타이머는 정상 작동한다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045835"/>
            <a:ext cx="3039183" cy="17330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92" y="2045835"/>
            <a:ext cx="3039183" cy="17330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55153" y="1389952"/>
            <a:ext cx="8217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아래 그림과 같이 작동하여 타이머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강제 종료시키는 스윙 응용프로그램을 작성해보자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251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236" y="100007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47486" y="692696"/>
            <a:ext cx="4641002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ThreadInterruptEx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private Thread </a:t>
            </a:r>
            <a:r>
              <a:rPr lang="en-US" altLang="ko-KR" sz="1100" dirty="0" err="1"/>
              <a:t>th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ThreadInterruptEx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 </a:t>
            </a:r>
            <a:r>
              <a:rPr lang="en-US" altLang="ko-KR" sz="1100" dirty="0" err="1"/>
              <a:t>hreadInterruptEx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c.setLayout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/>
              <a:t>());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timerLabel.setFont</a:t>
            </a:r>
            <a:r>
              <a:rPr lang="en-US" altLang="ko-KR" sz="1100" dirty="0"/>
              <a:t>(new </a:t>
            </a:r>
            <a:r>
              <a:rPr lang="en-US" altLang="ko-KR" sz="1100" dirty="0"/>
              <a:t>Font</a:t>
            </a:r>
            <a:r>
              <a:rPr lang="en-US" altLang="ko-KR" sz="1100" dirty="0"/>
              <a:t>("Gothic", </a:t>
            </a:r>
            <a:r>
              <a:rPr lang="en-US" altLang="ko-KR" sz="1100" dirty="0" err="1"/>
              <a:t>Font.ITALIC</a:t>
            </a:r>
            <a:r>
              <a:rPr lang="en-US" altLang="ko-KR" sz="1100" dirty="0"/>
              <a:t>, 80));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 = new Thread(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); //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생성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// </a:t>
            </a:r>
            <a:r>
              <a:rPr lang="ko-KR" altLang="en-US" sz="1100" dirty="0"/>
              <a:t>버튼을 생성하고 </a:t>
            </a:r>
            <a:r>
              <a:rPr lang="en-US" altLang="ko-KR" sz="1100" dirty="0"/>
              <a:t>Action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=new 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("kill Timer");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btn.addActionListener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pPr defTabSz="180000"/>
            <a:r>
              <a:rPr lang="en-US" altLang="ko-KR" sz="1100" dirty="0"/>
              <a:t>			@</a:t>
            </a:r>
            <a:r>
              <a:rPr lang="en-US" altLang="ko-KR" sz="1100" dirty="0"/>
              <a:t>Override</a:t>
            </a:r>
            <a:endParaRPr lang="en-US" altLang="ko-KR" sz="1100" b="1" dirty="0"/>
          </a:p>
          <a:p>
            <a:pPr defTabSz="180000"/>
            <a:r>
              <a:rPr lang="en-US" altLang="ko-KR" sz="1100" b="1" dirty="0"/>
              <a:t>			public 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th.interrupt</a:t>
            </a:r>
            <a:r>
              <a:rPr lang="en-US" altLang="ko-KR" sz="1100" b="1" dirty="0"/>
              <a:t>(); // </a:t>
            </a:r>
            <a:r>
              <a:rPr lang="ko-KR" altLang="en-US" sz="1100" b="1" dirty="0"/>
              <a:t>타이머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강제 종료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btn.setEnabled</a:t>
            </a:r>
            <a:r>
              <a:rPr lang="en-US" altLang="ko-KR" sz="1100" b="1" dirty="0"/>
              <a:t>(false); // </a:t>
            </a:r>
            <a:r>
              <a:rPr lang="ko-KR" altLang="en-US" sz="1100" b="1" dirty="0"/>
              <a:t>버튼 비활성화</a:t>
            </a:r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b="1" dirty="0"/>
              <a:t>		});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(300,170);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th.start</a:t>
            </a:r>
            <a:r>
              <a:rPr lang="en-US" altLang="ko-KR" sz="1100" b="1" dirty="0"/>
              <a:t>(); //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동작시킴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ThreadInterruptEx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 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775520" y="1428736"/>
            <a:ext cx="3744416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java.awt.*;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 {</a:t>
            </a:r>
          </a:p>
          <a:p>
            <a:pPr defTabSz="180000"/>
            <a:r>
              <a:rPr lang="en-US" altLang="ko-KR" sz="1100" dirty="0"/>
              <a:t>	private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TimerRunnable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this.timerLabel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@</a:t>
            </a:r>
            <a:r>
              <a:rPr lang="en-US" altLang="ko-KR" sz="1100" dirty="0"/>
              <a:t>Override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public void run()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n=0;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while(true) 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timerLabel.setText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Integer.toString</a:t>
            </a:r>
            <a:r>
              <a:rPr lang="en-US" altLang="ko-KR" sz="1100" dirty="0"/>
              <a:t>(n));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n++;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try {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Thread.sleep</a:t>
            </a:r>
            <a:r>
              <a:rPr lang="en-US" altLang="ko-KR" sz="1100" dirty="0"/>
              <a:t>(1000); // 1</a:t>
            </a:r>
            <a:r>
              <a:rPr lang="ko-KR" altLang="en-US" sz="1100" dirty="0"/>
              <a:t>초 동안 잠을 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	}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/>
              <a:t>catch(</a:t>
            </a:r>
            <a:r>
              <a:rPr lang="en-US" altLang="ko-KR" sz="1100" b="1" dirty="0" err="1"/>
              <a:t>InterruptedException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return; // </a:t>
            </a:r>
            <a:r>
              <a:rPr lang="ko-KR" altLang="en-US" sz="1100" b="1" dirty="0"/>
              <a:t>예외가 발생하면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종료</a:t>
            </a:r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7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ko-KR" altLang="en-US" dirty="0" smtClean="0"/>
              <a:t> 응용프로그램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28801"/>
            <a:ext cx="8431582" cy="31008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27913" y="5001502"/>
            <a:ext cx="286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rgbClr val="0070C0"/>
                </a:solidFill>
              </a:rPr>
              <a:t>* 3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>
                <a:solidFill>
                  <a:srgbClr val="0070C0"/>
                </a:solidFill>
              </a:rPr>
              <a:t>태스크 동시 </a:t>
            </a:r>
            <a:r>
              <a:rPr lang="ko-KR" altLang="en-US" sz="1200" dirty="0">
                <a:solidFill>
                  <a:srgbClr val="0070C0"/>
                </a:solidFill>
              </a:rPr>
              <a:t>실행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5698" y="4977054"/>
            <a:ext cx="286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rgbClr val="0070C0"/>
                </a:solidFill>
              </a:rPr>
              <a:t>* 3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>
                <a:solidFill>
                  <a:srgbClr val="0070C0"/>
                </a:solidFill>
              </a:rPr>
              <a:t>태스크 동시 </a:t>
            </a:r>
            <a:r>
              <a:rPr lang="ko-KR" altLang="en-US" sz="1200" dirty="0">
                <a:solidFill>
                  <a:srgbClr val="0070C0"/>
                </a:solidFill>
              </a:rPr>
              <a:t>실행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02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89" y="1520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이용한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3467998" cy="50405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의 </a:t>
            </a:r>
            <a:r>
              <a:rPr lang="en-US" altLang="ko-KR" sz="1800" dirty="0"/>
              <a:t>flag</a:t>
            </a:r>
            <a:r>
              <a:rPr lang="ko-KR" altLang="en-US" sz="1800" dirty="0"/>
              <a:t>를 </a:t>
            </a:r>
            <a:r>
              <a:rPr lang="en-US" altLang="ko-KR" sz="1800" dirty="0"/>
              <a:t>true</a:t>
            </a:r>
            <a:r>
              <a:rPr lang="ko-KR" altLang="en-US" sz="1800" dirty="0"/>
              <a:t>로 만들면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가 스스로 종료하는 방식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81014" y="1197685"/>
            <a:ext cx="4140706" cy="39703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b="1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0;</a:t>
            </a:r>
          </a:p>
          <a:p>
            <a:pPr defTabSz="180000"/>
            <a:r>
              <a:rPr lang="en-US" altLang="ko-KR" sz="1200" b="1" dirty="0"/>
              <a:t>	private </a:t>
            </a:r>
            <a:r>
              <a:rPr lang="en-US" altLang="ko-KR" sz="1200" b="1" dirty="0"/>
              <a:t>bool flag = false; // false</a:t>
            </a:r>
            <a:r>
              <a:rPr lang="ko-KR" altLang="en-US" sz="1200" b="1" dirty="0"/>
              <a:t>로 초기화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finish() { flag = true; 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@</a:t>
            </a:r>
            <a:r>
              <a:rPr lang="en-US" altLang="ko-KR" sz="1200" dirty="0"/>
              <a:t>Override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public void run()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 // </a:t>
            </a:r>
            <a:r>
              <a:rPr lang="ko-KR" altLang="en-US" sz="1200" dirty="0"/>
              <a:t>화면에 카운트 값 출력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dirty="0"/>
              <a:t>n++;</a:t>
            </a:r>
          </a:p>
          <a:p>
            <a:pPr defTabSz="180000"/>
            <a:r>
              <a:rPr lang="en-US" altLang="ko-KR" sz="1200" dirty="0"/>
              <a:t>			try {</a:t>
            </a:r>
          </a:p>
          <a:p>
            <a:pPr defTabSz="180000"/>
            <a:r>
              <a:rPr lang="en-US" altLang="ko-KR" sz="1200" dirty="0"/>
              <a:t>				sleep(1000);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/>
              <a:t>			if(flag == true)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/>
              <a:t>				return; // </a:t>
            </a:r>
            <a:r>
              <a:rPr lang="ko-KR" altLang="en-US" sz="1200" b="1" dirty="0" err="1"/>
              <a:t>스레드</a:t>
            </a:r>
            <a:r>
              <a:rPr lang="ko-KR" altLang="en-US" sz="1200" b="1" dirty="0"/>
              <a:t>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catch(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e){</a:t>
            </a:r>
          </a:p>
          <a:p>
            <a:pPr defTabSz="180000"/>
            <a:r>
              <a:rPr lang="en-US" altLang="ko-KR" sz="1200" dirty="0"/>
              <a:t>				return;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04716" y="3583088"/>
            <a:ext cx="3881234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th.start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th.finish</a:t>
            </a:r>
            <a:r>
              <a:rPr lang="en-US" altLang="ko-KR" sz="1200" b="1" dirty="0"/>
              <a:t>(); //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강제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874" y="602680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flag </a:t>
            </a:r>
            <a:r>
              <a:rPr lang="ko-KR" altLang="en-US" sz="1200" dirty="0"/>
              <a:t>멤버를 </a:t>
            </a:r>
            <a:r>
              <a:rPr lang="en-US" altLang="ko-KR" sz="1200" dirty="0"/>
              <a:t>true</a:t>
            </a:r>
            <a:r>
              <a:rPr lang="ko-KR" altLang="en-US" sz="1200" dirty="0"/>
              <a:t>로 변</a:t>
            </a:r>
            <a:r>
              <a:rPr lang="ko-KR" altLang="en-US" sz="1200" dirty="0"/>
              <a:t>경</a:t>
            </a:r>
          </a:p>
        </p:txBody>
      </p:sp>
      <p:sp>
        <p:nvSpPr>
          <p:cNvPr id="8" name="타원 7"/>
          <p:cNvSpPr/>
          <p:nvPr/>
        </p:nvSpPr>
        <p:spPr>
          <a:xfrm>
            <a:off x="6667504" y="5301208"/>
            <a:ext cx="3316928" cy="127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738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err="1"/>
              <a:t>th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th.finish</a:t>
            </a:r>
            <a:r>
              <a:rPr lang="en-US" altLang="ko-KR" sz="1200" dirty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5604" y="516822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64152" y="5024210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935761" y="5661249"/>
            <a:ext cx="3521647" cy="5040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75720" y="5573852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791744" y="5661249"/>
            <a:ext cx="3096344" cy="720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7407" y="545074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flag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961463" y="5450742"/>
            <a:ext cx="57606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false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56453" y="5348248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곱셈 기호 17"/>
          <p:cNvSpPr/>
          <p:nvPr/>
        </p:nvSpPr>
        <p:spPr>
          <a:xfrm>
            <a:off x="8051367" y="5445224"/>
            <a:ext cx="288032" cy="288032"/>
          </a:xfrm>
          <a:prstGeom prst="mathMultiply">
            <a:avLst>
              <a:gd name="adj1" fmla="val 2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80656" y="5910790"/>
            <a:ext cx="212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if(flag == </a:t>
            </a:r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return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38211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492897"/>
            <a:ext cx="2959325" cy="1999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6 </a:t>
            </a:r>
            <a:r>
              <a:rPr lang="en-US" altLang="ko-KR" dirty="0" smtClean="0"/>
              <a:t>: flag</a:t>
            </a:r>
            <a:r>
              <a:rPr lang="ko-KR" altLang="en-US" dirty="0"/>
              <a:t>를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강제 </a:t>
            </a:r>
            <a:r>
              <a:rPr lang="ko-KR" altLang="en-US" dirty="0"/>
              <a:t>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07568" y="4571546"/>
            <a:ext cx="28055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</a:t>
            </a:r>
            <a:r>
              <a:rPr lang="ko-KR" altLang="en-US" sz="1400" dirty="0"/>
              <a:t>작동하고</a:t>
            </a:r>
            <a:r>
              <a:rPr lang="en-US" altLang="ko-KR" sz="1400" dirty="0"/>
              <a:t>, 0.3</a:t>
            </a:r>
            <a:r>
              <a:rPr lang="ko-KR" altLang="en-US" sz="1400" dirty="0"/>
              <a:t>초 주기로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“Java” </a:t>
            </a:r>
            <a:r>
              <a:rPr lang="ko-KR" altLang="en-US" sz="1400" dirty="0"/>
              <a:t>문자열이</a:t>
            </a:r>
            <a:r>
              <a:rPr lang="en-US" altLang="ko-KR" sz="1400" dirty="0"/>
              <a:t> </a:t>
            </a:r>
            <a:r>
              <a:rPr lang="ko-KR" altLang="en-US" sz="1400" dirty="0"/>
              <a:t>임의의 위치에 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출력되고 있음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988282" y="4548836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종료하였음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823551" y="4878124"/>
            <a:ext cx="1616574" cy="324036"/>
          </a:xfrm>
          <a:prstGeom prst="wedgeRoundRectCallout">
            <a:avLst>
              <a:gd name="adj1" fmla="val -61270"/>
              <a:gd name="adj2" fmla="val -3420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컨텐트팬에</a:t>
            </a:r>
            <a:r>
              <a:rPr lang="ko-KR" altLang="en-US" sz="1000" dirty="0">
                <a:solidFill>
                  <a:schemeClr val="tx1"/>
                </a:solidFill>
              </a:rPr>
              <a:t> 마우스를 클릭하면 </a:t>
            </a:r>
            <a:r>
              <a:rPr lang="ko-KR" altLang="en-US" sz="1000" dirty="0" err="1">
                <a:solidFill>
                  <a:schemeClr val="tx1"/>
                </a:solidFill>
              </a:rPr>
              <a:t>스레드</a:t>
            </a:r>
            <a:r>
              <a:rPr lang="ko-KR" altLang="en-US" sz="1000" dirty="0">
                <a:solidFill>
                  <a:schemeClr val="tx1"/>
                </a:solidFill>
              </a:rPr>
              <a:t>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675" y="1307474"/>
            <a:ext cx="8223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아래 그림과 같이 프로그램이 시작하자마자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0.3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"Java"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임의의 위치에 생성하는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만들어라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그리고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컨텐트팬에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마우스를 클릭하면 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종료시키고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"finish"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(100, 100)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위치에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6" y="2492897"/>
            <a:ext cx="2959325" cy="1999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951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1" y="155462"/>
            <a:ext cx="1525141" cy="169207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예제 </a:t>
            </a:r>
            <a:r>
              <a:rPr lang="en-US" altLang="ko-KR" sz="1600" dirty="0"/>
              <a:t>13-6 </a:t>
            </a:r>
            <a:br>
              <a:rPr lang="en-US" altLang="ko-KR" sz="1600" dirty="0"/>
            </a:br>
            <a:r>
              <a:rPr lang="ko-KR" altLang="en-US" sz="1600" dirty="0"/>
              <a:t>정답 코드</a:t>
            </a:r>
            <a:endParaRPr lang="ko-KR" altLang="en-US" sz="1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83632" y="228601"/>
            <a:ext cx="5616624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private 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private </a:t>
            </a:r>
            <a:r>
              <a:rPr lang="en-US" altLang="ko-KR" sz="1000" b="1" dirty="0" err="1"/>
              <a:t>boolean</a:t>
            </a:r>
            <a:r>
              <a:rPr lang="en-US" altLang="ko-KR" sz="1000" b="1" dirty="0"/>
              <a:t> </a:t>
            </a:r>
            <a:r>
              <a:rPr lang="en-US" altLang="ko-KR" sz="1000" b="1" dirty="0"/>
              <a:t>flag=false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스레드의</a:t>
            </a:r>
            <a:r>
              <a:rPr lang="ko-KR" altLang="en-US" sz="1000" dirty="0"/>
              <a:t> 종료 명령을 표시하는 플래그</a:t>
            </a:r>
            <a:r>
              <a:rPr lang="en-US" altLang="ko-KR" sz="1000" dirty="0"/>
              <a:t>. true </a:t>
            </a:r>
            <a:r>
              <a:rPr lang="en-US" altLang="ko-KR" sz="1000" dirty="0"/>
              <a:t>: </a:t>
            </a:r>
            <a:r>
              <a:rPr lang="ko-KR" altLang="en-US" sz="1000" dirty="0"/>
              <a:t>종료 </a:t>
            </a:r>
            <a:r>
              <a:rPr lang="ko-KR" altLang="en-US" sz="1000" dirty="0"/>
              <a:t>지시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(Container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this.contentPane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void finish() {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명령을 </a:t>
            </a:r>
            <a:r>
              <a:rPr lang="en-US" altLang="ko-KR" sz="1000" b="1" dirty="0"/>
              <a:t>flag</a:t>
            </a:r>
            <a:r>
              <a:rPr lang="ko-KR" altLang="en-US" sz="1000" b="1" dirty="0"/>
              <a:t>에 표시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/>
              <a:t>flag = true;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	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@</a:t>
            </a:r>
            <a:r>
              <a:rPr lang="en-US" altLang="ko-KR" sz="1000" dirty="0"/>
              <a:t>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contentPane.getWidth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contentPane.getHeight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label = new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("Java"); //</a:t>
            </a:r>
            <a:r>
              <a:rPr lang="ko-KR" altLang="en-US" sz="1000" b="1" dirty="0"/>
              <a:t>새 레이블 생성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(x, </a:t>
            </a:r>
            <a:r>
              <a:rPr lang="en-US" altLang="ko-KR" sz="1000" dirty="0"/>
              <a:t>y);</a:t>
            </a:r>
            <a:r>
              <a:rPr lang="ko-KR" altLang="en-US" sz="1000" dirty="0"/>
              <a:t>			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b="1" dirty="0" err="1"/>
              <a:t>contentPane.add</a:t>
            </a:r>
            <a:r>
              <a:rPr lang="en-US" altLang="ko-KR" sz="1000" b="1" dirty="0"/>
              <a:t>(label);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en-US" altLang="ko-KR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Thread.sleep</a:t>
            </a:r>
            <a:r>
              <a:rPr lang="en-US" altLang="ko-KR" sz="1000" dirty="0"/>
              <a:t>(300); // 0.3</a:t>
            </a:r>
            <a:r>
              <a:rPr lang="ko-KR" altLang="en-US" sz="1000" dirty="0"/>
              <a:t>초 동안 잠을 잔다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if(flag==true) {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contentPane.removeAll</a:t>
            </a:r>
            <a:r>
              <a:rPr lang="en-US" altLang="ko-KR" sz="1000" dirty="0"/>
              <a:t>();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/>
              <a:t>label = 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("finish");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(100, 100);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label.setForeground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Color.RED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contentPane.add</a:t>
            </a:r>
            <a:r>
              <a:rPr lang="en-US" altLang="ko-KR" sz="1000" dirty="0"/>
              <a:t>(label); </a:t>
            </a:r>
            <a:endParaRPr lang="en-US" altLang="ko-KR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b="1" dirty="0"/>
              <a:t>return;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	catch(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	return;	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}</a:t>
            </a:r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888088" y="2276873"/>
            <a:ext cx="3672408" cy="4216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ThreadFinishFlagEx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private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레퍼런스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setTitle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 </a:t>
            </a:r>
            <a:r>
              <a:rPr lang="ko-KR" altLang="en-US" sz="1000" dirty="0"/>
              <a:t>예제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setDefaultCloseOperation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c.addMouseListener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MouseAdapter</a:t>
            </a:r>
            <a:r>
              <a:rPr lang="en-US" altLang="ko-KR" sz="1000" b="1" dirty="0"/>
              <a:t>() </a:t>
            </a:r>
            <a:r>
              <a:rPr lang="en-US" altLang="ko-KR" sz="1000" b="1" dirty="0"/>
              <a:t>{</a:t>
            </a:r>
          </a:p>
          <a:p>
            <a:pPr defTabSz="180000"/>
            <a:r>
              <a:rPr lang="en-US" altLang="ko-KR" sz="1000" dirty="0"/>
              <a:t>			@</a:t>
            </a:r>
            <a:r>
              <a:rPr lang="en-US" altLang="ko-KR" sz="1000" dirty="0"/>
              <a:t>Override</a:t>
            </a:r>
            <a:endParaRPr lang="en-US" altLang="ko-KR" sz="1000" b="1" dirty="0"/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public void </a:t>
            </a:r>
            <a:r>
              <a:rPr lang="en-US" altLang="ko-KR" sz="1000" b="1" dirty="0" err="1"/>
              <a:t>mousePressed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MouseEvent</a:t>
            </a:r>
            <a:r>
              <a:rPr lang="en-US" altLang="ko-KR" sz="1000" b="1" dirty="0"/>
              <a:t> e) {</a:t>
            </a:r>
          </a:p>
          <a:p>
            <a:pPr defTabSz="180000"/>
            <a:r>
              <a:rPr lang="en-US" altLang="ko-KR" sz="1000" b="1" dirty="0"/>
              <a:t>				</a:t>
            </a:r>
            <a:r>
              <a:rPr lang="en-US" altLang="ko-KR" sz="1000" b="1" dirty="0" err="1"/>
              <a:t>th.finish</a:t>
            </a:r>
            <a:r>
              <a:rPr lang="en-US" altLang="ko-KR" sz="1000" b="1" dirty="0"/>
              <a:t>(); //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b="1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(300,200);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(c);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생성		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동작시킴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815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 작성시 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동시에 접근하는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데이터의 값에 예상치 못한 결과 발생 가능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공유 데이터의 동시 접근 문제 해결책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데이터를 접근하는 모든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 줄 세우기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대한 작업을 끝낼 때까지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 하도록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41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00"/>
            <a:ext cx="10515600" cy="100039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두 </a:t>
            </a:r>
            <a:r>
              <a:rPr lang="ko-KR" altLang="en-US" sz="3600" dirty="0" err="1" smtClean="0"/>
              <a:t>스레드의</a:t>
            </a:r>
            <a:r>
              <a:rPr lang="ko-KR" altLang="en-US" sz="3600" dirty="0" smtClean="0"/>
              <a:t> 프린터 동시 쓰기로 충돌하는 사례</a:t>
            </a:r>
            <a:endParaRPr lang="ko-KR" altLang="en-US" sz="3600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67" y="3571877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595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81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2684835" y="2803918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3470653" y="2696763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3024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 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r>
              <a:rPr lang="ko-KR" altLang="en-US" sz="1200" dirty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5539" y="2643183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8612" y="2571745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3428102" y="4404439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0447" y="3429001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7381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7381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7631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7435463" y="1660913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7239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4695" y="3000373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3388" y="1357299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7642945" y="4298829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667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240016" y="2071679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가 프린터 사용을 끝낼때까지 기다린다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152400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42873" y="5970387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</a:t>
            </a:r>
            <a:r>
              <a:rPr lang="ko-KR" altLang="en-US" sz="1400" dirty="0" err="1"/>
              <a:t>스레드가</a:t>
            </a:r>
            <a:r>
              <a:rPr lang="ko-KR" altLang="en-US" sz="1400" dirty="0"/>
              <a:t> 동시에 프린터에 쓰는 경우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문제 발생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66342" y="5970387"/>
            <a:ext cx="283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한 </a:t>
            </a:r>
            <a:r>
              <a:rPr lang="ko-KR" altLang="en-US" sz="1400" dirty="0" err="1"/>
              <a:t>스레드의</a:t>
            </a:r>
            <a:r>
              <a:rPr lang="ko-KR" altLang="en-US" sz="1400" dirty="0"/>
              <a:t> 출력이 끝날 때까지 </a:t>
            </a:r>
            <a:endParaRPr lang="en-US" altLang="ko-KR" sz="1400" dirty="0"/>
          </a:p>
          <a:p>
            <a:pPr algn="ctr"/>
            <a:r>
              <a:rPr lang="ko-KR" altLang="en-US" sz="1400" dirty="0"/>
              <a:t>대기함으로써 </a:t>
            </a:r>
            <a:r>
              <a:rPr lang="ko-KR" altLang="en-US" sz="1400" b="1" dirty="0"/>
              <a:t>정상 출력</a:t>
            </a:r>
            <a:endParaRPr lang="ko-KR" altLang="en-US" sz="1400" b="1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9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12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집계판에</a:t>
            </a:r>
            <a:r>
              <a:rPr lang="ko-KR" altLang="en-US" dirty="0" smtClean="0"/>
              <a:t> 동시 접근하는 사례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64" y="2071679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666712" y="857232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" name="타원형 설명선 5"/>
          <p:cNvSpPr/>
          <p:nvPr/>
        </p:nvSpPr>
        <p:spPr>
          <a:xfrm>
            <a:off x="3952860" y="1857364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50+10=60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1738282" y="2000240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50+10=60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8316" y="4286257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09887" y="428625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4" y="157161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B</a:t>
            </a:r>
            <a:r>
              <a:rPr lang="ko-KR" altLang="en-US" sz="1200" dirty="0"/>
              <a:t>는 학생 </a:t>
            </a:r>
            <a:r>
              <a:rPr lang="en-US" altLang="ko-KR" sz="1200" dirty="0"/>
              <a:t>A</a:t>
            </a:r>
            <a:r>
              <a:rPr lang="ko-KR" altLang="en-US" sz="1200" dirty="0"/>
              <a:t>가 </a:t>
            </a:r>
            <a:endParaRPr lang="en-US" altLang="ko-KR" sz="1200" dirty="0"/>
          </a:p>
          <a:p>
            <a:r>
              <a:rPr lang="ko-KR" altLang="en-US" sz="1200" dirty="0"/>
              <a:t>계수를 끝낸 후 계수를 시작함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67571" y="421637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3124" y="392906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96462" y="350043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167834" y="1643051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A</a:t>
            </a:r>
            <a:r>
              <a:rPr lang="ko-KR" altLang="en-US" sz="1200" dirty="0"/>
              <a:t>는  </a:t>
            </a:r>
            <a:r>
              <a:rPr lang="en-US" altLang="ko-KR" sz="1200" dirty="0"/>
              <a:t>60</a:t>
            </a:r>
            <a:r>
              <a:rPr lang="ko-KR" altLang="en-US" sz="1200" dirty="0"/>
              <a:t>을 기록하고 나감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73498" y="5357826"/>
            <a:ext cx="2831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학생이 동시에 방에 들어와서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집계판을</a:t>
            </a:r>
            <a:r>
              <a:rPr lang="ko-KR" altLang="en-US" sz="1400" dirty="0"/>
              <a:t> 수정하는 경우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결과가 잘못됨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47695" y="5429264"/>
            <a:ext cx="2284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방에 먼저 들어간 학생이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집계를 끝내기를 기다리면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정상 처리</a:t>
            </a:r>
            <a:endParaRPr lang="ko-KR" altLang="en-US" sz="1400" b="1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0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동기화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52294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데이터에 동시에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접근하는 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데이터를 배타적으로 접근하기 위해 상호 협력</a:t>
            </a:r>
            <a:r>
              <a:rPr lang="en-US" altLang="ko-KR" dirty="0" smtClean="0"/>
              <a:t>(coordination)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동기화의 핵심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스레드의 공유 </a:t>
            </a:r>
            <a:r>
              <a:rPr lang="ko-KR" altLang="en-US" dirty="0"/>
              <a:t>데이터에 대한 </a:t>
            </a:r>
            <a:r>
              <a:rPr lang="ko-KR" altLang="en-US" dirty="0" smtClean="0"/>
              <a:t>배타적 독점 접근 </a:t>
            </a:r>
            <a:r>
              <a:rPr lang="ko-KR" altLang="en-US" dirty="0" smtClean="0"/>
              <a:t>보장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</a:t>
            </a:r>
            <a:r>
              <a:rPr lang="ko-KR" altLang="en-US" dirty="0" smtClean="0"/>
              <a:t>로 동기화 블록 지정</a:t>
            </a:r>
          </a:p>
          <a:p>
            <a:pPr lvl="1"/>
            <a:r>
              <a:rPr lang="en-US" altLang="ko-KR" dirty="0" smtClean="0"/>
              <a:t>wait()-notify()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순서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52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22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72220" y="1412776"/>
            <a:ext cx="10515600" cy="275876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독점 실행해야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dirty="0" smtClean="0"/>
              <a:t>(critical section)</a:t>
            </a:r>
            <a:r>
              <a:rPr lang="ko-KR" altLang="en-US" dirty="0" smtClean="0"/>
              <a:t> 표기 키워드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블록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블록에 대한 컴파일러의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실행한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673" y="5152624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200" dirty="0"/>
              <a:t>void add()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n+=10;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30020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/>
              <a:t>void execute()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</a:t>
            </a:r>
            <a:r>
              <a:rPr lang="en-US" altLang="ko-KR" sz="1200" dirty="0"/>
              <a:t> </a:t>
            </a:r>
            <a:r>
              <a:rPr lang="ko-KR" altLang="en-US" sz="1200" dirty="0"/>
              <a:t>코드들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n+=10;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 코드들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7338" y="6187717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07470" y="6187717"/>
            <a:ext cx="187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/>
              <a:t>코드 블록 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2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synchronized </a:t>
            </a:r>
            <a:r>
              <a:rPr lang="ko-KR" altLang="en-US" sz="3600" dirty="0" smtClean="0"/>
              <a:t>사용 예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공유 </a:t>
            </a:r>
            <a:r>
              <a:rPr lang="ko-KR" altLang="en-US" sz="3600" dirty="0" err="1" smtClean="0"/>
              <a:t>집계판</a:t>
            </a:r>
            <a:r>
              <a:rPr lang="ko-KR" altLang="en-US" sz="3600" dirty="0" smtClean="0"/>
              <a:t> 사례를 코딩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089596" y="1320468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/>
              <a:t>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</a:t>
            </a:r>
            <a:r>
              <a:rPr lang="en-US" altLang="ko-KR" sz="1000" dirty="0"/>
              <a:t>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</a:t>
            </a:r>
            <a:r>
              <a:rPr lang="en-US" altLang="ko-KR" sz="1000" dirty="0"/>
              <a:t>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</a:t>
            </a:r>
            <a:r>
              <a:rPr lang="en-US" altLang="ko-KR" sz="1000" b="1" dirty="0"/>
              <a:t>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</a:t>
            </a:r>
            <a:r>
              <a:rPr lang="en-US" altLang="ko-KR" sz="1000" dirty="0"/>
              <a:t>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</a:t>
            </a:r>
            <a:r>
              <a:rPr lang="en-US" altLang="ko-KR" sz="1000" b="1" dirty="0"/>
              <a:t>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	th2.start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/>
              <a:t>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</a:t>
            </a:r>
            <a:r>
              <a:rPr lang="en-US" altLang="ko-KR" sz="1000" dirty="0"/>
              <a:t>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</a:t>
            </a:r>
            <a:r>
              <a:rPr lang="en-US" altLang="ko-KR" sz="1000" dirty="0"/>
              <a:t>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</a:t>
            </a:r>
            <a:r>
              <a:rPr lang="en-US" altLang="ko-KR" sz="1000" dirty="0"/>
              <a:t>= board;</a:t>
            </a:r>
          </a:p>
          <a:p>
            <a:pPr defTabSz="180000"/>
            <a:r>
              <a:rPr lang="en-US" altLang="ko-KR" sz="1000" dirty="0"/>
              <a:t>	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@</a:t>
            </a:r>
            <a:r>
              <a:rPr lang="en-US" altLang="ko-KR" sz="1000" dirty="0"/>
              <a:t>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</a:t>
            </a:r>
            <a:r>
              <a:rPr lang="en-US" altLang="ko-KR" sz="1000" b="1" dirty="0"/>
              <a:t>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  <a:endParaRPr lang="en-US" altLang="ko-KR" sz="1000" b="1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344009" y="5949281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endParaRPr lang="en-US" altLang="ko-KR" sz="1200" dirty="0"/>
          </a:p>
          <a:p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동기화가 잘 이루어져서</a:t>
            </a:r>
            <a:endParaRPr lang="en-US" altLang="ko-KR" sz="1200" dirty="0"/>
          </a:p>
          <a:p>
            <a:r>
              <a:rPr lang="ko-KR" altLang="en-US" sz="1200" dirty="0"/>
              <a:t>최종 누적 점수 </a:t>
            </a:r>
            <a:r>
              <a:rPr lang="en-US" altLang="ko-KR" sz="1200" dirty="0"/>
              <a:t>sum</a:t>
            </a:r>
            <a:r>
              <a:rPr lang="ko-KR" altLang="en-US" sz="1200" dirty="0"/>
              <a:t>이 </a:t>
            </a:r>
            <a:r>
              <a:rPr lang="en-US" altLang="ko-KR" sz="1200" dirty="0"/>
              <a:t>200</a:t>
            </a:r>
            <a:r>
              <a:rPr lang="ko-KR" altLang="en-US" sz="1200" dirty="0"/>
              <a:t>이 됨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344010" y="1999520"/>
            <a:ext cx="2146399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kitae : 10</a:t>
            </a:r>
          </a:p>
          <a:p>
            <a:r>
              <a:rPr lang="en-US" altLang="ko-KR" sz="1200"/>
              <a:t>hyosoo : 20</a:t>
            </a:r>
          </a:p>
          <a:p>
            <a:r>
              <a:rPr lang="en-US" altLang="ko-KR" sz="1200"/>
              <a:t>kitae : 30</a:t>
            </a:r>
          </a:p>
          <a:p>
            <a:r>
              <a:rPr lang="en-US" altLang="ko-KR" sz="1200"/>
              <a:t>hyosoo : 40</a:t>
            </a:r>
          </a:p>
          <a:p>
            <a:r>
              <a:rPr lang="en-US" altLang="ko-KR" sz="1200"/>
              <a:t>kitae : 50</a:t>
            </a:r>
          </a:p>
          <a:p>
            <a:r>
              <a:rPr lang="en-US" altLang="ko-KR" sz="1200"/>
              <a:t>hyosoo : 60</a:t>
            </a:r>
          </a:p>
          <a:p>
            <a:r>
              <a:rPr lang="en-US" altLang="ko-KR" sz="1200"/>
              <a:t>kitae : 70</a:t>
            </a:r>
          </a:p>
          <a:p>
            <a:r>
              <a:rPr lang="en-US" altLang="ko-KR" sz="1200"/>
              <a:t>hyosoo : 80</a:t>
            </a:r>
          </a:p>
          <a:p>
            <a:r>
              <a:rPr lang="en-US" altLang="ko-KR" sz="1200"/>
              <a:t>hyosoo : 90</a:t>
            </a:r>
          </a:p>
          <a:p>
            <a:r>
              <a:rPr lang="en-US" altLang="ko-KR" sz="1200"/>
              <a:t>hyosoo : 100</a:t>
            </a:r>
          </a:p>
          <a:p>
            <a:r>
              <a:rPr lang="en-US" altLang="ko-KR" sz="1200"/>
              <a:t>hyosoo : 110</a:t>
            </a:r>
          </a:p>
          <a:p>
            <a:r>
              <a:rPr lang="en-US" altLang="ko-KR" sz="1200"/>
              <a:t>hyosoo : 120</a:t>
            </a:r>
          </a:p>
          <a:p>
            <a:r>
              <a:rPr lang="en-US" altLang="ko-KR" sz="1200"/>
              <a:t>hyosoo : 130</a:t>
            </a:r>
          </a:p>
          <a:p>
            <a:r>
              <a:rPr lang="en-US" altLang="ko-KR" sz="1200"/>
              <a:t>hyosoo : 140</a:t>
            </a:r>
          </a:p>
          <a:p>
            <a:r>
              <a:rPr lang="en-US" altLang="ko-KR" sz="1200"/>
              <a:t>kitae : 150</a:t>
            </a:r>
          </a:p>
          <a:p>
            <a:r>
              <a:rPr lang="en-US" altLang="ko-KR" sz="1200"/>
              <a:t>kitae : 160</a:t>
            </a:r>
          </a:p>
          <a:p>
            <a:r>
              <a:rPr lang="en-US" altLang="ko-KR" sz="1200"/>
              <a:t>kitae : 170</a:t>
            </a:r>
          </a:p>
          <a:p>
            <a:r>
              <a:rPr lang="en-US" altLang="ko-KR" sz="1200"/>
              <a:t>kitae : 180</a:t>
            </a:r>
          </a:p>
          <a:p>
            <a:r>
              <a:rPr lang="en-US" altLang="ko-KR" sz="1200"/>
              <a:t>kitae : 190</a:t>
            </a:r>
          </a:p>
          <a:p>
            <a:r>
              <a:rPr lang="en-US" altLang="ko-KR" sz="1200"/>
              <a:t>kitae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4010" y="1340769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err="1"/>
              <a:t>집계판</a:t>
            </a:r>
            <a:r>
              <a:rPr lang="ko-KR" altLang="en-US" sz="1200" dirty="0"/>
              <a:t>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SharedBoard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 각 학생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StudentThread</a:t>
            </a:r>
            <a:endParaRPr lang="en-US" altLang="ko-KR" sz="1200" dirty="0"/>
          </a:p>
          <a:p>
            <a:r>
              <a:rPr lang="en-US" altLang="ko-KR" sz="1200" dirty="0"/>
              <a:t>             (</a:t>
            </a:r>
            <a:r>
              <a:rPr lang="ko-KR" altLang="en-US" sz="1200" dirty="0"/>
              <a:t>각 학생은 하나의 </a:t>
            </a:r>
            <a:r>
              <a:rPr lang="ko-KR" altLang="en-US" sz="1200" dirty="0" err="1"/>
              <a:t>스레드</a:t>
            </a:r>
            <a:r>
              <a:rPr lang="en-US" altLang="ko-KR" sz="1200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2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782993" cy="132556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SharedBoard</a:t>
            </a:r>
            <a:r>
              <a:rPr lang="ko-KR" altLang="en-US" sz="2000" dirty="0"/>
              <a:t>의</a:t>
            </a:r>
            <a:r>
              <a:rPr lang="en-US" altLang="ko-KR" sz="2000" dirty="0"/>
              <a:t> add()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1</a:t>
            </a:r>
            <a:r>
              <a:rPr lang="ko-KR" altLang="en-US" sz="2000" dirty="0"/>
              <a:t>이 실행하고 있는 동안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가 호출하면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는 대기</a:t>
            </a:r>
            <a:endParaRPr lang="ko-KR" altLang="en-US" sz="20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4081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412776"/>
            <a:ext cx="5743527" cy="407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 개념과 실</a:t>
            </a:r>
            <a:r>
              <a:rPr lang="en-US" altLang="ko-KR" dirty="0" smtClean="0"/>
              <a:t>(thread)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5720" y="5498648"/>
            <a:ext cx="132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pPr algn="ctr"/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79976" y="5498648"/>
            <a:ext cx="1311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</a:rPr>
              <a:t>스레드</a:t>
            </a:r>
            <a:r>
              <a:rPr lang="ko-KR" altLang="en-US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B </a:t>
            </a:r>
            <a:r>
              <a:rPr lang="ko-KR" altLang="en-US" sz="1400" dirty="0">
                <a:solidFill>
                  <a:srgbClr val="00B0F0"/>
                </a:solidFill>
              </a:rPr>
              <a:t>생성</a:t>
            </a:r>
            <a:endParaRPr lang="en-US" altLang="ko-KR" sz="1400" dirty="0">
              <a:solidFill>
                <a:srgbClr val="00B0F0"/>
              </a:solidFill>
            </a:endParaRPr>
          </a:p>
          <a:p>
            <a:endParaRPr lang="en-US" altLang="ko-KR" sz="1400" dirty="0"/>
          </a:p>
          <a:p>
            <a:pPr algn="ctr"/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99598" y="4301025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마치 바늘이 하나의 실</a:t>
            </a:r>
            <a:r>
              <a:rPr lang="en-US" altLang="ko-KR" sz="1400" dirty="0"/>
              <a:t>(thread)</a:t>
            </a:r>
            <a:r>
              <a:rPr lang="ko-KR" altLang="en-US" sz="1400" dirty="0"/>
              <a:t>을  가지고 바느질하는 것과 자바의 </a:t>
            </a:r>
            <a:r>
              <a:rPr lang="ko-KR" altLang="en-US" sz="1400" dirty="0" err="1"/>
              <a:t>스레드는</a:t>
            </a:r>
            <a:r>
              <a:rPr lang="ko-KR" altLang="en-US" sz="1400" dirty="0"/>
              <a:t> 일맥 상통함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0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643"/>
            <a:ext cx="10999124" cy="1325563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공유집계판</a:t>
            </a:r>
            <a:r>
              <a:rPr lang="ko-KR" altLang="en-US" sz="2400" dirty="0"/>
              <a:t> 사례에서 </a:t>
            </a:r>
            <a:r>
              <a:rPr lang="en-US" altLang="ko-KR" sz="2400" dirty="0"/>
              <a:t>synchronized </a:t>
            </a:r>
            <a:r>
              <a:rPr lang="ko-KR" altLang="en-US" sz="2400" dirty="0"/>
              <a:t>사용하지 않아 충돌로 인해 데이터에 오류가 발생한 경우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270" y="5557160"/>
            <a:ext cx="35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호출하였지만 </a:t>
            </a:r>
            <a:r>
              <a:rPr lang="en-US" altLang="ko-KR" sz="1200" dirty="0"/>
              <a:t>add()</a:t>
            </a:r>
            <a:r>
              <a:rPr lang="ko-KR" altLang="en-US" sz="1200" dirty="0"/>
              <a:t>에 대한 동기화가 이루어지지 않아 공유 변수 </a:t>
            </a:r>
            <a:r>
              <a:rPr lang="en-US" altLang="ko-KR" sz="1200" dirty="0"/>
              <a:t>sum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</a:t>
            </a:r>
            <a:r>
              <a:rPr lang="ko-KR" altLang="en-US" sz="1200" dirty="0"/>
              <a:t>각각 사용하여 누적 점수가 </a:t>
            </a:r>
            <a:r>
              <a:rPr lang="en-US" altLang="ko-KR" sz="1200" dirty="0"/>
              <a:t>150 </a:t>
            </a:r>
            <a:r>
              <a:rPr lang="ko-KR" altLang="en-US" sz="1200" dirty="0"/>
              <a:t>밖에 되지 못함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104112" y="1484784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80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90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150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8288697" y="250019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8072675" y="2546361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형 설명선 8"/>
          <p:cNvSpPr/>
          <p:nvPr/>
        </p:nvSpPr>
        <p:spPr>
          <a:xfrm>
            <a:off x="8316512" y="280677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8100490" y="285293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8303015" y="317895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8086993" y="322511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형 설명선 12"/>
          <p:cNvSpPr/>
          <p:nvPr/>
        </p:nvSpPr>
        <p:spPr>
          <a:xfrm>
            <a:off x="8342405" y="391451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8126383" y="396067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8288697" y="1898289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8072675" y="1944452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8122916" y="5160100"/>
            <a:ext cx="302805" cy="438150"/>
          </a:xfrm>
          <a:custGeom>
            <a:avLst/>
            <a:gdLst>
              <a:gd name="connsiteX0" fmla="*/ 276225 w 302805"/>
              <a:gd name="connsiteY0" fmla="*/ 438150 h 438150"/>
              <a:gd name="connsiteX1" fmla="*/ 276225 w 302805"/>
              <a:gd name="connsiteY1" fmla="*/ 209550 h 438150"/>
              <a:gd name="connsiteX2" fmla="*/ 0 w 30280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05" h="438150">
                <a:moveTo>
                  <a:pt x="276225" y="438150"/>
                </a:moveTo>
                <a:cubicBezTo>
                  <a:pt x="299244" y="360362"/>
                  <a:pt x="322263" y="282575"/>
                  <a:pt x="276225" y="209550"/>
                </a:cubicBezTo>
                <a:cubicBezTo>
                  <a:pt x="230187" y="136525"/>
                  <a:pt x="115093" y="68262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40892" y="1281337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/>
              <a:t>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</a:t>
            </a:r>
            <a:r>
              <a:rPr lang="en-US" altLang="ko-KR" sz="1000" dirty="0"/>
              <a:t>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</a:t>
            </a:r>
            <a:r>
              <a:rPr lang="en-US" altLang="ko-KR" sz="1000" dirty="0"/>
              <a:t>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</a:t>
            </a:r>
            <a:r>
              <a:rPr lang="en-US" altLang="ko-KR" sz="1000" b="1" dirty="0"/>
              <a:t>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</a:t>
            </a:r>
            <a:r>
              <a:rPr lang="en-US" altLang="ko-KR" sz="1000" dirty="0"/>
              <a:t>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</a:t>
            </a:r>
            <a:r>
              <a:rPr lang="en-US" altLang="ko-KR" sz="1000" b="1" dirty="0"/>
              <a:t>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	th2.start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strike="sngStrike" dirty="0">
                <a:solidFill>
                  <a:srgbClr val="FF0000"/>
                </a:solidFill>
              </a:rPr>
              <a:t>synchronized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/>
              <a:t>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</a:t>
            </a:r>
            <a:r>
              <a:rPr lang="en-US" altLang="ko-KR" sz="1000" dirty="0"/>
              <a:t>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</a:t>
            </a:r>
            <a:r>
              <a:rPr lang="en-US" altLang="ko-KR" sz="1000" dirty="0"/>
              <a:t>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</a:t>
            </a:r>
            <a:r>
              <a:rPr lang="en-US" altLang="ko-KR" sz="1000" dirty="0"/>
              <a:t>= board;</a:t>
            </a:r>
          </a:p>
          <a:p>
            <a:pPr defTabSz="180000"/>
            <a:r>
              <a:rPr lang="en-US" altLang="ko-KR" sz="1000" dirty="0"/>
              <a:t>	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@</a:t>
            </a:r>
            <a:r>
              <a:rPr lang="en-US" altLang="ko-KR" sz="1000" dirty="0"/>
              <a:t>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</a:t>
            </a:r>
            <a:r>
              <a:rPr lang="en-US" altLang="ko-KR" sz="1000" b="1" dirty="0"/>
              <a:t>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  <a:endParaRPr lang="en-US" altLang="ko-KR" sz="1000" b="1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029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 smtClean="0"/>
              <a:t>문제와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108012"/>
            <a:ext cx="8153400" cy="266429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producer : </a:t>
            </a:r>
            <a:r>
              <a:rPr lang="ko-KR" altLang="en-US" dirty="0" smtClean="0"/>
              <a:t>공유 메모리에 데이터를 공급하는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consumer : </a:t>
            </a:r>
            <a:r>
              <a:rPr lang="ko-KR" altLang="en-US" dirty="0" smtClean="0"/>
              <a:t>공유 메모리의 </a:t>
            </a:r>
            <a:r>
              <a:rPr lang="ko-KR" altLang="en-US" dirty="0"/>
              <a:t>데이터를 </a:t>
            </a:r>
            <a:r>
              <a:rPr lang="ko-KR" altLang="en-US" dirty="0" smtClean="0"/>
              <a:t>소비하는 </a:t>
            </a:r>
            <a:r>
              <a:rPr lang="ko-KR" altLang="en-US" dirty="0" err="1" smtClean="0"/>
              <a:t>스레드</a:t>
            </a:r>
            <a:endParaRPr lang="en-US" altLang="ko-KR" dirty="0"/>
          </a:p>
          <a:p>
            <a:pPr lvl="1"/>
            <a:r>
              <a:rPr lang="ko-KR" altLang="en-US" dirty="0" smtClean="0"/>
              <a:t>문제의 본질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가 동시에 공유 데이터를 접근하는 문제</a:t>
            </a:r>
            <a:endParaRPr lang="en-US" altLang="ko-KR" dirty="0" smtClean="0"/>
          </a:p>
          <a:p>
            <a:r>
              <a:rPr lang="en-US" altLang="ko-KR" dirty="0"/>
              <a:t>producer-consumer </a:t>
            </a:r>
            <a:r>
              <a:rPr lang="ko-KR" altLang="en-US" dirty="0" smtClean="0"/>
              <a:t>문제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미디어 플레이어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producer:</a:t>
            </a:r>
            <a:r>
              <a:rPr lang="ko-KR" altLang="en-US" dirty="0" err="1" smtClean="0"/>
              <a:t>입력스레드</a:t>
            </a:r>
            <a:r>
              <a:rPr lang="en-US" altLang="ko-KR" dirty="0" smtClean="0"/>
              <a:t>, consumer:</a:t>
            </a:r>
            <a:r>
              <a:rPr lang="ko-KR" altLang="en-US" dirty="0" err="1" smtClean="0"/>
              <a:t>재생스레드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공유데이터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비디오버퍼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077073"/>
            <a:ext cx="7985087" cy="241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196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wait(), notify(), </a:t>
            </a:r>
            <a:r>
              <a:rPr lang="en-US" altLang="ko-KR" sz="4000" dirty="0" err="1" smtClean="0"/>
              <a:t>notifyAll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를 이용한 동기화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7427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동기화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이상의 스레드 동기화에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를 불러줄 때까지 기다린다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notify()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호출하여 대기중인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대기중이라도</a:t>
            </a:r>
            <a:r>
              <a:rPr lang="ko-KR" altLang="en-US" dirty="0" smtClean="0"/>
              <a:t> 오직 한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깨운다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호출하여 대기중인 모든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모두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synchronized </a:t>
            </a:r>
            <a:r>
              <a:rPr lang="ko-KR" altLang="en-US" dirty="0"/>
              <a:t>블록 내에서만 사용되어야 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wait(), 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객체가 동기화 객체가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객체도 동기화 객체로 사용될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0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248129" y="5954602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잠자는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중 하나만 깨운다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선택받지</a:t>
            </a:r>
            <a:r>
              <a:rPr lang="ko-KR" altLang="en-US" sz="1200" dirty="0"/>
              <a:t> 못한 </a:t>
            </a:r>
            <a:r>
              <a:rPr lang="en-US" altLang="ko-KR" sz="1200" dirty="0"/>
              <a:t>3 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스레드는</a:t>
            </a:r>
            <a:endParaRPr lang="en-US" altLang="ko-KR" sz="1200" dirty="0"/>
          </a:p>
          <a:p>
            <a:r>
              <a:rPr lang="ko-KR" altLang="en-US" sz="1200" dirty="0"/>
              <a:t> 계속 잠을 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583147" y="4725145"/>
            <a:ext cx="3655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ObjectS.notifyAll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대기중인 </a:t>
            </a:r>
            <a:r>
              <a:rPr lang="en-US" altLang="ko-KR" sz="1200" dirty="0">
                <a:solidFill>
                  <a:srgbClr val="0070C0"/>
                </a:solidFill>
              </a:rPr>
              <a:t>4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스레드를</a:t>
            </a:r>
            <a:r>
              <a:rPr lang="ko-KR" altLang="en-US" sz="1200" dirty="0">
                <a:solidFill>
                  <a:srgbClr val="0070C0"/>
                </a:solidFill>
              </a:rPr>
              <a:t> 모두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09285" y="2486191"/>
            <a:ext cx="38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 중인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중 하나만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76356" y="465626"/>
            <a:ext cx="370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Thread A</a:t>
            </a:r>
            <a:r>
              <a:rPr lang="ko-KR" altLang="en-US" sz="1200" dirty="0">
                <a:solidFill>
                  <a:srgbClr val="0070C0"/>
                </a:solidFill>
              </a:rPr>
              <a:t>가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무한 대기하고</a:t>
            </a:r>
            <a:r>
              <a:rPr lang="en-US" altLang="ko-KR" sz="1200" dirty="0">
                <a:solidFill>
                  <a:srgbClr val="0070C0"/>
                </a:solidFill>
              </a:rPr>
              <a:t>, Thread B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</a:rPr>
              <a:t>ObjectS.</a:t>
            </a:r>
            <a:r>
              <a:rPr lang="en-US" altLang="ko-KR" sz="1200" dirty="0" err="1">
                <a:solidFill>
                  <a:srgbClr val="0070C0"/>
                </a:solidFill>
              </a:rPr>
              <a:t>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</a:t>
            </a:r>
            <a:r>
              <a:rPr lang="en-US" altLang="ko-KR" sz="1200" dirty="0" err="1">
                <a:solidFill>
                  <a:srgbClr val="0070C0"/>
                </a:solidFill>
              </a:rPr>
              <a:t>ObjectS</a:t>
            </a:r>
            <a:r>
              <a:rPr lang="ko-KR" altLang="en-US" sz="1200" dirty="0">
                <a:solidFill>
                  <a:srgbClr val="0070C0"/>
                </a:solidFill>
              </a:rPr>
              <a:t>에 대기하고 있는 </a:t>
            </a:r>
            <a:r>
              <a:rPr lang="en-US" altLang="ko-KR" sz="1200" dirty="0">
                <a:solidFill>
                  <a:srgbClr val="0070C0"/>
                </a:solidFill>
              </a:rPr>
              <a:t>Thread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ko-KR" altLang="en-US" sz="1200" dirty="0">
                <a:solidFill>
                  <a:srgbClr val="0070C0"/>
                </a:solidFill>
              </a:rPr>
              <a:t>를 깨운다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47" y="188640"/>
            <a:ext cx="4572000" cy="15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19" y="1606449"/>
            <a:ext cx="4811656" cy="268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47" y="4210806"/>
            <a:ext cx="4761772" cy="262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46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1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6 </a:t>
            </a:r>
            <a:r>
              <a:rPr lang="en-US" altLang="ko-KR" sz="3600" dirty="0" smtClean="0"/>
              <a:t>: wait(), notify()</a:t>
            </a:r>
            <a:r>
              <a:rPr lang="ko-KR" altLang="en-US" sz="3600" dirty="0" smtClean="0"/>
              <a:t>를 </a:t>
            </a:r>
            <a:r>
              <a:rPr lang="ko-KR" altLang="en-US" sz="3600" dirty="0" smtClean="0"/>
              <a:t>이용한 </a:t>
            </a:r>
            <a:r>
              <a:rPr lang="ko-KR" altLang="en-US" sz="3600" dirty="0" smtClean="0"/>
              <a:t>바 채우기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7680176" y="1124745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TabAndThreadEx</a:t>
            </a:r>
            <a:r>
              <a:rPr lang="en-US" altLang="ko-KR" sz="1000" b="1" dirty="0"/>
              <a:t> 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this.setDefaultCloseOperation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 err="1"/>
              <a:t>c.addKeyListener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KeyAdapter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	{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bar.fill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c.requestFocus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= new 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(bar</a:t>
            </a:r>
            <a:r>
              <a:rPr lang="en-US" altLang="ko-KR" sz="1000" dirty="0"/>
              <a:t>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th.start</a:t>
            </a:r>
            <a:r>
              <a:rPr lang="en-US" altLang="ko-KR" sz="1000" dirty="0"/>
              <a:t>();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52400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MyLabel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/>
              <a:t>width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)(((double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this.getWidth</a:t>
            </a:r>
            <a:r>
              <a:rPr lang="en-US" altLang="ko-KR" sz="1000" dirty="0"/>
              <a:t>()))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</a:t>
            </a:r>
            <a:r>
              <a:rPr lang="en-US" altLang="ko-KR" sz="1000" dirty="0" err="1"/>
              <a:t>g.fillRect</a:t>
            </a:r>
            <a:r>
              <a:rPr lang="en-US" altLang="ko-KR" sz="1000" dirty="0"/>
              <a:t>(0</a:t>
            </a:r>
            <a:r>
              <a:rPr lang="en-US" altLang="ko-KR" sz="1000" dirty="0"/>
              <a:t>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fill()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4738678" y="1353178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consume()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en-US" altLang="ko-KR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en-US" altLang="ko-KR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void run() 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bar.consume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/>
              <a:t>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38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1702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03988" y="3586768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altLang="en-US" sz="1400" dirty="0"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7729" y="3613667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2079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722079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153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테트리스</a:t>
            </a:r>
            <a:r>
              <a:rPr lang="ko-KR" altLang="en-US" sz="3600" dirty="0" smtClean="0"/>
              <a:t> 프로그램을 </a:t>
            </a:r>
            <a:r>
              <a:rPr lang="ko-KR" altLang="en-US" sz="3600" dirty="0"/>
              <a:t>구성하는 </a:t>
            </a:r>
            <a:r>
              <a:rPr lang="ko-KR" altLang="en-US" sz="3600" dirty="0" err="1" smtClean="0"/>
              <a:t>멀티스레드</a:t>
            </a:r>
            <a:r>
              <a:rPr lang="ko-KR" altLang="en-US" sz="3600" dirty="0" smtClean="0"/>
              <a:t> 분석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091746"/>
            <a:ext cx="2160240" cy="20383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51784" y="4692145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5960" y="4692145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85816" y="4691298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4059" y="3490481"/>
            <a:ext cx="700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오디오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재생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ko-KR" altLang="en-US" sz="1200" dirty="0"/>
              <a:t>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3873" y="3382184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블록을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아래로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움직이는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ko-KR" altLang="en-US" sz="1200" dirty="0"/>
              <a:t>코드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49593" y="3262299"/>
            <a:ext cx="1063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키 입력을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받아 </a:t>
            </a:r>
            <a:r>
              <a:rPr lang="ko-KR" altLang="en-US" sz="1200" dirty="0"/>
              <a:t>블록의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방향을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바꾸는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ko-KR" altLang="en-US" sz="1200" dirty="0"/>
              <a:t>코드</a:t>
            </a:r>
          </a:p>
        </p:txBody>
      </p:sp>
      <p:sp>
        <p:nvSpPr>
          <p:cNvPr id="14" name="타원 13"/>
          <p:cNvSpPr/>
          <p:nvPr/>
        </p:nvSpPr>
        <p:spPr>
          <a:xfrm>
            <a:off x="4079776" y="3432875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5093" y="3416910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21820" y="3375269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28" y="1900640"/>
            <a:ext cx="628650" cy="552450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>
            <a:off x="4495532" y="2364163"/>
            <a:ext cx="756666" cy="2389083"/>
          </a:xfrm>
          <a:custGeom>
            <a:avLst/>
            <a:gdLst>
              <a:gd name="connsiteX0" fmla="*/ 248186 w 756666"/>
              <a:gd name="connsiteY0" fmla="*/ 2389083 h 2389083"/>
              <a:gd name="connsiteX1" fmla="*/ 235307 w 756666"/>
              <a:gd name="connsiteY1" fmla="*/ 2324689 h 2389083"/>
              <a:gd name="connsiteX2" fmla="*/ 222429 w 756666"/>
              <a:gd name="connsiteY2" fmla="*/ 2305370 h 2389083"/>
              <a:gd name="connsiteX3" fmla="*/ 209550 w 756666"/>
              <a:gd name="connsiteY3" fmla="*/ 2266734 h 2389083"/>
              <a:gd name="connsiteX4" fmla="*/ 215989 w 756666"/>
              <a:gd name="connsiteY4" fmla="*/ 2195900 h 2389083"/>
              <a:gd name="connsiteX5" fmla="*/ 222429 w 756666"/>
              <a:gd name="connsiteY5" fmla="*/ 2176582 h 2389083"/>
              <a:gd name="connsiteX6" fmla="*/ 228868 w 756666"/>
              <a:gd name="connsiteY6" fmla="*/ 2144384 h 2389083"/>
              <a:gd name="connsiteX7" fmla="*/ 228868 w 756666"/>
              <a:gd name="connsiteY7" fmla="*/ 1983399 h 2389083"/>
              <a:gd name="connsiteX8" fmla="*/ 222429 w 756666"/>
              <a:gd name="connsiteY8" fmla="*/ 1957641 h 2389083"/>
              <a:gd name="connsiteX9" fmla="*/ 203110 w 756666"/>
              <a:gd name="connsiteY9" fmla="*/ 1944762 h 2389083"/>
              <a:gd name="connsiteX10" fmla="*/ 190231 w 756666"/>
              <a:gd name="connsiteY10" fmla="*/ 1899686 h 2389083"/>
              <a:gd name="connsiteX11" fmla="*/ 177353 w 756666"/>
              <a:gd name="connsiteY11" fmla="*/ 1880368 h 2389083"/>
              <a:gd name="connsiteX12" fmla="*/ 164474 w 756666"/>
              <a:gd name="connsiteY12" fmla="*/ 1835292 h 2389083"/>
              <a:gd name="connsiteX13" fmla="*/ 151595 w 756666"/>
              <a:gd name="connsiteY13" fmla="*/ 1796655 h 2389083"/>
              <a:gd name="connsiteX14" fmla="*/ 138716 w 756666"/>
              <a:gd name="connsiteY14" fmla="*/ 1758018 h 2389083"/>
              <a:gd name="connsiteX15" fmla="*/ 132276 w 756666"/>
              <a:gd name="connsiteY15" fmla="*/ 1738700 h 2389083"/>
              <a:gd name="connsiteX16" fmla="*/ 138716 w 756666"/>
              <a:gd name="connsiteY16" fmla="*/ 1667866 h 2389083"/>
              <a:gd name="connsiteX17" fmla="*/ 132276 w 756666"/>
              <a:gd name="connsiteY17" fmla="*/ 1616351 h 2389083"/>
              <a:gd name="connsiteX18" fmla="*/ 87200 w 756666"/>
              <a:gd name="connsiteY18" fmla="*/ 1564835 h 2389083"/>
              <a:gd name="connsiteX19" fmla="*/ 61443 w 756666"/>
              <a:gd name="connsiteY19" fmla="*/ 1545517 h 2389083"/>
              <a:gd name="connsiteX20" fmla="*/ 42124 w 756666"/>
              <a:gd name="connsiteY20" fmla="*/ 1532638 h 2389083"/>
              <a:gd name="connsiteX21" fmla="*/ 9927 w 756666"/>
              <a:gd name="connsiteY21" fmla="*/ 1494001 h 2389083"/>
              <a:gd name="connsiteX22" fmla="*/ 9927 w 756666"/>
              <a:gd name="connsiteY22" fmla="*/ 1403849 h 2389083"/>
              <a:gd name="connsiteX23" fmla="*/ 29245 w 756666"/>
              <a:gd name="connsiteY23" fmla="*/ 1378092 h 2389083"/>
              <a:gd name="connsiteX24" fmla="*/ 42124 w 756666"/>
              <a:gd name="connsiteY24" fmla="*/ 1339455 h 2389083"/>
              <a:gd name="connsiteX25" fmla="*/ 48564 w 756666"/>
              <a:gd name="connsiteY25" fmla="*/ 1268621 h 2389083"/>
              <a:gd name="connsiteX26" fmla="*/ 67882 w 756666"/>
              <a:gd name="connsiteY26" fmla="*/ 1249303 h 2389083"/>
              <a:gd name="connsiteX27" fmla="*/ 80761 w 756666"/>
              <a:gd name="connsiteY27" fmla="*/ 1229984 h 2389083"/>
              <a:gd name="connsiteX28" fmla="*/ 93640 w 756666"/>
              <a:gd name="connsiteY28" fmla="*/ 1191348 h 2389083"/>
              <a:gd name="connsiteX29" fmla="*/ 100079 w 756666"/>
              <a:gd name="connsiteY29" fmla="*/ 1172030 h 2389083"/>
              <a:gd name="connsiteX30" fmla="*/ 119398 w 756666"/>
              <a:gd name="connsiteY30" fmla="*/ 1101196 h 2389083"/>
              <a:gd name="connsiteX31" fmla="*/ 125837 w 756666"/>
              <a:gd name="connsiteY31" fmla="*/ 1081877 h 2389083"/>
              <a:gd name="connsiteX32" fmla="*/ 138716 w 756666"/>
              <a:gd name="connsiteY32" fmla="*/ 1062559 h 2389083"/>
              <a:gd name="connsiteX33" fmla="*/ 145155 w 756666"/>
              <a:gd name="connsiteY33" fmla="*/ 991725 h 2389083"/>
              <a:gd name="connsiteX34" fmla="*/ 151595 w 756666"/>
              <a:gd name="connsiteY34" fmla="*/ 972407 h 2389083"/>
              <a:gd name="connsiteX35" fmla="*/ 196671 w 756666"/>
              <a:gd name="connsiteY35" fmla="*/ 914452 h 2389083"/>
              <a:gd name="connsiteX36" fmla="*/ 248186 w 756666"/>
              <a:gd name="connsiteY36" fmla="*/ 856497 h 2389083"/>
              <a:gd name="connsiteX37" fmla="*/ 267505 w 756666"/>
              <a:gd name="connsiteY37" fmla="*/ 850058 h 2389083"/>
              <a:gd name="connsiteX38" fmla="*/ 306141 w 756666"/>
              <a:gd name="connsiteY38" fmla="*/ 824300 h 2389083"/>
              <a:gd name="connsiteX39" fmla="*/ 325460 w 756666"/>
              <a:gd name="connsiteY39" fmla="*/ 811421 h 2389083"/>
              <a:gd name="connsiteX40" fmla="*/ 389854 w 756666"/>
              <a:gd name="connsiteY40" fmla="*/ 792103 h 2389083"/>
              <a:gd name="connsiteX41" fmla="*/ 480006 w 756666"/>
              <a:gd name="connsiteY41" fmla="*/ 772784 h 2389083"/>
              <a:gd name="connsiteX42" fmla="*/ 512203 w 756666"/>
              <a:gd name="connsiteY42" fmla="*/ 759906 h 2389083"/>
              <a:gd name="connsiteX43" fmla="*/ 550840 w 756666"/>
              <a:gd name="connsiteY43" fmla="*/ 747027 h 2389083"/>
              <a:gd name="connsiteX44" fmla="*/ 583037 w 756666"/>
              <a:gd name="connsiteY44" fmla="*/ 714830 h 2389083"/>
              <a:gd name="connsiteX45" fmla="*/ 621674 w 756666"/>
              <a:gd name="connsiteY45" fmla="*/ 682632 h 2389083"/>
              <a:gd name="connsiteX46" fmla="*/ 640992 w 756666"/>
              <a:gd name="connsiteY46" fmla="*/ 656875 h 2389083"/>
              <a:gd name="connsiteX47" fmla="*/ 660310 w 756666"/>
              <a:gd name="connsiteY47" fmla="*/ 637556 h 2389083"/>
              <a:gd name="connsiteX48" fmla="*/ 673189 w 756666"/>
              <a:gd name="connsiteY48" fmla="*/ 618238 h 2389083"/>
              <a:gd name="connsiteX49" fmla="*/ 692507 w 756666"/>
              <a:gd name="connsiteY49" fmla="*/ 605359 h 2389083"/>
              <a:gd name="connsiteX50" fmla="*/ 731144 w 756666"/>
              <a:gd name="connsiteY50" fmla="*/ 573162 h 2389083"/>
              <a:gd name="connsiteX51" fmla="*/ 731144 w 756666"/>
              <a:gd name="connsiteY51" fmla="*/ 154599 h 2389083"/>
              <a:gd name="connsiteX52" fmla="*/ 718265 w 756666"/>
              <a:gd name="connsiteY52" fmla="*/ 115962 h 2389083"/>
              <a:gd name="connsiteX53" fmla="*/ 679629 w 756666"/>
              <a:gd name="connsiteY53" fmla="*/ 103083 h 2389083"/>
              <a:gd name="connsiteX54" fmla="*/ 666750 w 756666"/>
              <a:gd name="connsiteY54" fmla="*/ 83765 h 2389083"/>
              <a:gd name="connsiteX55" fmla="*/ 628113 w 756666"/>
              <a:gd name="connsiteY55" fmla="*/ 70886 h 2389083"/>
              <a:gd name="connsiteX56" fmla="*/ 608795 w 756666"/>
              <a:gd name="connsiteY56" fmla="*/ 58007 h 2389083"/>
              <a:gd name="connsiteX57" fmla="*/ 486445 w 756666"/>
              <a:gd name="connsiteY57" fmla="*/ 45128 h 2389083"/>
              <a:gd name="connsiteX58" fmla="*/ 422051 w 756666"/>
              <a:gd name="connsiteY58" fmla="*/ 38689 h 2389083"/>
              <a:gd name="connsiteX59" fmla="*/ 241747 w 756666"/>
              <a:gd name="connsiteY59" fmla="*/ 25810 h 2389083"/>
              <a:gd name="connsiteX60" fmla="*/ 222429 w 756666"/>
              <a:gd name="connsiteY60" fmla="*/ 19370 h 2389083"/>
              <a:gd name="connsiteX61" fmla="*/ 209550 w 756666"/>
              <a:gd name="connsiteY61" fmla="*/ 52 h 238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56666" h="2389083">
                <a:moveTo>
                  <a:pt x="248186" y="2389083"/>
                </a:moveTo>
                <a:cubicBezTo>
                  <a:pt x="246732" y="2380358"/>
                  <a:pt x="240549" y="2336921"/>
                  <a:pt x="235307" y="2324689"/>
                </a:cubicBezTo>
                <a:cubicBezTo>
                  <a:pt x="232258" y="2317575"/>
                  <a:pt x="225572" y="2312442"/>
                  <a:pt x="222429" y="2305370"/>
                </a:cubicBezTo>
                <a:cubicBezTo>
                  <a:pt x="216916" y="2292965"/>
                  <a:pt x="209550" y="2266734"/>
                  <a:pt x="209550" y="2266734"/>
                </a:cubicBezTo>
                <a:cubicBezTo>
                  <a:pt x="211696" y="2243123"/>
                  <a:pt x="212636" y="2219370"/>
                  <a:pt x="215989" y="2195900"/>
                </a:cubicBezTo>
                <a:cubicBezTo>
                  <a:pt x="216949" y="2189180"/>
                  <a:pt x="220783" y="2183167"/>
                  <a:pt x="222429" y="2176582"/>
                </a:cubicBezTo>
                <a:cubicBezTo>
                  <a:pt x="225084" y="2165964"/>
                  <a:pt x="226722" y="2155117"/>
                  <a:pt x="228868" y="2144384"/>
                </a:cubicBezTo>
                <a:cubicBezTo>
                  <a:pt x="236435" y="2061138"/>
                  <a:pt x="239028" y="2074846"/>
                  <a:pt x="228868" y="1983399"/>
                </a:cubicBezTo>
                <a:cubicBezTo>
                  <a:pt x="227891" y="1974603"/>
                  <a:pt x="227338" y="1965005"/>
                  <a:pt x="222429" y="1957641"/>
                </a:cubicBezTo>
                <a:cubicBezTo>
                  <a:pt x="218136" y="1951201"/>
                  <a:pt x="209550" y="1949055"/>
                  <a:pt x="203110" y="1944762"/>
                </a:cubicBezTo>
                <a:cubicBezTo>
                  <a:pt x="201045" y="1936502"/>
                  <a:pt x="194853" y="1908929"/>
                  <a:pt x="190231" y="1899686"/>
                </a:cubicBezTo>
                <a:cubicBezTo>
                  <a:pt x="186770" y="1892764"/>
                  <a:pt x="180814" y="1887290"/>
                  <a:pt x="177353" y="1880368"/>
                </a:cubicBezTo>
                <a:cubicBezTo>
                  <a:pt x="171941" y="1869543"/>
                  <a:pt x="167571" y="1845615"/>
                  <a:pt x="164474" y="1835292"/>
                </a:cubicBezTo>
                <a:cubicBezTo>
                  <a:pt x="160573" y="1822289"/>
                  <a:pt x="155888" y="1809534"/>
                  <a:pt x="151595" y="1796655"/>
                </a:cubicBezTo>
                <a:lnTo>
                  <a:pt x="138716" y="1758018"/>
                </a:lnTo>
                <a:lnTo>
                  <a:pt x="132276" y="1738700"/>
                </a:lnTo>
                <a:cubicBezTo>
                  <a:pt x="134423" y="1715089"/>
                  <a:pt x="138716" y="1691575"/>
                  <a:pt x="138716" y="1667866"/>
                </a:cubicBezTo>
                <a:cubicBezTo>
                  <a:pt x="138716" y="1650561"/>
                  <a:pt x="138096" y="1632648"/>
                  <a:pt x="132276" y="1616351"/>
                </a:cubicBezTo>
                <a:cubicBezTo>
                  <a:pt x="119484" y="1580534"/>
                  <a:pt x="110769" y="1581670"/>
                  <a:pt x="87200" y="1564835"/>
                </a:cubicBezTo>
                <a:cubicBezTo>
                  <a:pt x="78467" y="1558597"/>
                  <a:pt x="70176" y="1551755"/>
                  <a:pt x="61443" y="1545517"/>
                </a:cubicBezTo>
                <a:cubicBezTo>
                  <a:pt x="55145" y="1541019"/>
                  <a:pt x="48070" y="1537593"/>
                  <a:pt x="42124" y="1532638"/>
                </a:cubicBezTo>
                <a:cubicBezTo>
                  <a:pt x="23531" y="1517144"/>
                  <a:pt x="22590" y="1512996"/>
                  <a:pt x="9927" y="1494001"/>
                </a:cubicBezTo>
                <a:cubicBezTo>
                  <a:pt x="-1840" y="1458698"/>
                  <a:pt x="-4703" y="1458712"/>
                  <a:pt x="9927" y="1403849"/>
                </a:cubicBezTo>
                <a:cubicBezTo>
                  <a:pt x="12692" y="1393479"/>
                  <a:pt x="22806" y="1386678"/>
                  <a:pt x="29245" y="1378092"/>
                </a:cubicBezTo>
                <a:cubicBezTo>
                  <a:pt x="33538" y="1365213"/>
                  <a:pt x="40895" y="1352975"/>
                  <a:pt x="42124" y="1339455"/>
                </a:cubicBezTo>
                <a:cubicBezTo>
                  <a:pt x="44271" y="1315844"/>
                  <a:pt x="42051" y="1291417"/>
                  <a:pt x="48564" y="1268621"/>
                </a:cubicBezTo>
                <a:cubicBezTo>
                  <a:pt x="51066" y="1259865"/>
                  <a:pt x="62052" y="1256299"/>
                  <a:pt x="67882" y="1249303"/>
                </a:cubicBezTo>
                <a:cubicBezTo>
                  <a:pt x="72837" y="1243357"/>
                  <a:pt x="76468" y="1236424"/>
                  <a:pt x="80761" y="1229984"/>
                </a:cubicBezTo>
                <a:lnTo>
                  <a:pt x="93640" y="1191348"/>
                </a:lnTo>
                <a:cubicBezTo>
                  <a:pt x="95786" y="1184909"/>
                  <a:pt x="98748" y="1178686"/>
                  <a:pt x="100079" y="1172030"/>
                </a:cubicBezTo>
                <a:cubicBezTo>
                  <a:pt x="109182" y="1126516"/>
                  <a:pt x="103057" y="1150221"/>
                  <a:pt x="119398" y="1101196"/>
                </a:cubicBezTo>
                <a:cubicBezTo>
                  <a:pt x="121545" y="1094756"/>
                  <a:pt x="122072" y="1087525"/>
                  <a:pt x="125837" y="1081877"/>
                </a:cubicBezTo>
                <a:lnTo>
                  <a:pt x="138716" y="1062559"/>
                </a:lnTo>
                <a:cubicBezTo>
                  <a:pt x="140862" y="1038948"/>
                  <a:pt x="141802" y="1015195"/>
                  <a:pt x="145155" y="991725"/>
                </a:cubicBezTo>
                <a:cubicBezTo>
                  <a:pt x="146115" y="985005"/>
                  <a:pt x="147830" y="978055"/>
                  <a:pt x="151595" y="972407"/>
                </a:cubicBezTo>
                <a:cubicBezTo>
                  <a:pt x="165171" y="952044"/>
                  <a:pt x="183095" y="934815"/>
                  <a:pt x="196671" y="914452"/>
                </a:cubicBezTo>
                <a:cubicBezTo>
                  <a:pt x="208942" y="896046"/>
                  <a:pt x="229285" y="862797"/>
                  <a:pt x="248186" y="856497"/>
                </a:cubicBezTo>
                <a:lnTo>
                  <a:pt x="267505" y="850058"/>
                </a:lnTo>
                <a:lnTo>
                  <a:pt x="306141" y="824300"/>
                </a:lnTo>
                <a:cubicBezTo>
                  <a:pt x="312581" y="820007"/>
                  <a:pt x="318274" y="814295"/>
                  <a:pt x="325460" y="811421"/>
                </a:cubicBezTo>
                <a:cubicBezTo>
                  <a:pt x="383146" y="788346"/>
                  <a:pt x="331810" y="806614"/>
                  <a:pt x="389854" y="792103"/>
                </a:cubicBezTo>
                <a:cubicBezTo>
                  <a:pt x="469420" y="772212"/>
                  <a:pt x="400135" y="784195"/>
                  <a:pt x="480006" y="772784"/>
                </a:cubicBezTo>
                <a:cubicBezTo>
                  <a:pt x="490738" y="768491"/>
                  <a:pt x="501340" y="763856"/>
                  <a:pt x="512203" y="759906"/>
                </a:cubicBezTo>
                <a:cubicBezTo>
                  <a:pt x="524961" y="755267"/>
                  <a:pt x="550840" y="747027"/>
                  <a:pt x="550840" y="747027"/>
                </a:cubicBezTo>
                <a:cubicBezTo>
                  <a:pt x="574453" y="711607"/>
                  <a:pt x="550838" y="741662"/>
                  <a:pt x="583037" y="714830"/>
                </a:cubicBezTo>
                <a:cubicBezTo>
                  <a:pt x="632621" y="673510"/>
                  <a:pt x="573707" y="714609"/>
                  <a:pt x="621674" y="682632"/>
                </a:cubicBezTo>
                <a:cubicBezTo>
                  <a:pt x="628113" y="674046"/>
                  <a:pt x="634008" y="665023"/>
                  <a:pt x="640992" y="656875"/>
                </a:cubicBezTo>
                <a:cubicBezTo>
                  <a:pt x="646919" y="649961"/>
                  <a:pt x="654480" y="644552"/>
                  <a:pt x="660310" y="637556"/>
                </a:cubicBezTo>
                <a:cubicBezTo>
                  <a:pt x="665264" y="631611"/>
                  <a:pt x="667717" y="623710"/>
                  <a:pt x="673189" y="618238"/>
                </a:cubicBezTo>
                <a:cubicBezTo>
                  <a:pt x="678661" y="612766"/>
                  <a:pt x="686562" y="610313"/>
                  <a:pt x="692507" y="605359"/>
                </a:cubicBezTo>
                <a:cubicBezTo>
                  <a:pt x="742089" y="564041"/>
                  <a:pt x="683181" y="605138"/>
                  <a:pt x="731144" y="573162"/>
                </a:cubicBezTo>
                <a:cubicBezTo>
                  <a:pt x="779159" y="429110"/>
                  <a:pt x="747729" y="530521"/>
                  <a:pt x="731144" y="154599"/>
                </a:cubicBezTo>
                <a:cubicBezTo>
                  <a:pt x="730546" y="141037"/>
                  <a:pt x="731144" y="120255"/>
                  <a:pt x="718265" y="115962"/>
                </a:cubicBezTo>
                <a:lnTo>
                  <a:pt x="679629" y="103083"/>
                </a:lnTo>
                <a:cubicBezTo>
                  <a:pt x="675336" y="96644"/>
                  <a:pt x="673313" y="87867"/>
                  <a:pt x="666750" y="83765"/>
                </a:cubicBezTo>
                <a:cubicBezTo>
                  <a:pt x="655238" y="76570"/>
                  <a:pt x="628113" y="70886"/>
                  <a:pt x="628113" y="70886"/>
                </a:cubicBezTo>
                <a:cubicBezTo>
                  <a:pt x="621674" y="66593"/>
                  <a:pt x="615717" y="61468"/>
                  <a:pt x="608795" y="58007"/>
                </a:cubicBezTo>
                <a:cubicBezTo>
                  <a:pt x="576567" y="41893"/>
                  <a:pt x="496202" y="45879"/>
                  <a:pt x="486445" y="45128"/>
                </a:cubicBezTo>
                <a:cubicBezTo>
                  <a:pt x="464937" y="43474"/>
                  <a:pt x="443568" y="40226"/>
                  <a:pt x="422051" y="38689"/>
                </a:cubicBezTo>
                <a:cubicBezTo>
                  <a:pt x="208243" y="23417"/>
                  <a:pt x="387213" y="40356"/>
                  <a:pt x="241747" y="25810"/>
                </a:cubicBezTo>
                <a:cubicBezTo>
                  <a:pt x="235308" y="23663"/>
                  <a:pt x="227229" y="24170"/>
                  <a:pt x="222429" y="19370"/>
                </a:cubicBezTo>
                <a:cubicBezTo>
                  <a:pt x="201075" y="-1984"/>
                  <a:pt x="227278" y="52"/>
                  <a:pt x="209550" y="52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192132" y="1971409"/>
            <a:ext cx="212961" cy="2736761"/>
          </a:xfrm>
          <a:custGeom>
            <a:avLst/>
            <a:gdLst>
              <a:gd name="connsiteX0" fmla="*/ 58458 w 238762"/>
              <a:gd name="connsiteY0" fmla="*/ 2665927 h 2665927"/>
              <a:gd name="connsiteX1" fmla="*/ 52018 w 238762"/>
              <a:gd name="connsiteY1" fmla="*/ 2620851 h 2665927"/>
              <a:gd name="connsiteX2" fmla="*/ 45579 w 238762"/>
              <a:gd name="connsiteY2" fmla="*/ 2601533 h 2665927"/>
              <a:gd name="connsiteX3" fmla="*/ 19821 w 238762"/>
              <a:gd name="connsiteY3" fmla="*/ 2556457 h 2665927"/>
              <a:gd name="connsiteX4" fmla="*/ 19821 w 238762"/>
              <a:gd name="connsiteY4" fmla="*/ 2472744 h 2665927"/>
              <a:gd name="connsiteX5" fmla="*/ 6942 w 238762"/>
              <a:gd name="connsiteY5" fmla="*/ 2234485 h 2665927"/>
              <a:gd name="connsiteX6" fmla="*/ 13382 w 238762"/>
              <a:gd name="connsiteY6" fmla="*/ 2131454 h 2665927"/>
              <a:gd name="connsiteX7" fmla="*/ 26261 w 238762"/>
              <a:gd name="connsiteY7" fmla="*/ 2092817 h 2665927"/>
              <a:gd name="connsiteX8" fmla="*/ 32700 w 238762"/>
              <a:gd name="connsiteY8" fmla="*/ 2073499 h 2665927"/>
              <a:gd name="connsiteX9" fmla="*/ 19821 w 238762"/>
              <a:gd name="connsiteY9" fmla="*/ 1931831 h 2665927"/>
              <a:gd name="connsiteX10" fmla="*/ 6942 w 238762"/>
              <a:gd name="connsiteY10" fmla="*/ 1906074 h 2665927"/>
              <a:gd name="connsiteX11" fmla="*/ 503 w 238762"/>
              <a:gd name="connsiteY11" fmla="*/ 1867437 h 2665927"/>
              <a:gd name="connsiteX12" fmla="*/ 19821 w 238762"/>
              <a:gd name="connsiteY12" fmla="*/ 1693572 h 2665927"/>
              <a:gd name="connsiteX13" fmla="*/ 32700 w 238762"/>
              <a:gd name="connsiteY13" fmla="*/ 1674254 h 2665927"/>
              <a:gd name="connsiteX14" fmla="*/ 52018 w 238762"/>
              <a:gd name="connsiteY14" fmla="*/ 1667815 h 2665927"/>
              <a:gd name="connsiteX15" fmla="*/ 103534 w 238762"/>
              <a:gd name="connsiteY15" fmla="*/ 1622738 h 2665927"/>
              <a:gd name="connsiteX16" fmla="*/ 109973 w 238762"/>
              <a:gd name="connsiteY16" fmla="*/ 1603420 h 2665927"/>
              <a:gd name="connsiteX17" fmla="*/ 116413 w 238762"/>
              <a:gd name="connsiteY17" fmla="*/ 1435995 h 2665927"/>
              <a:gd name="connsiteX18" fmla="*/ 122852 w 238762"/>
              <a:gd name="connsiteY18" fmla="*/ 1416676 h 2665927"/>
              <a:gd name="connsiteX19" fmla="*/ 135731 w 238762"/>
              <a:gd name="connsiteY19" fmla="*/ 1397358 h 2665927"/>
              <a:gd name="connsiteX20" fmla="*/ 148610 w 238762"/>
              <a:gd name="connsiteY20" fmla="*/ 1358722 h 2665927"/>
              <a:gd name="connsiteX21" fmla="*/ 174368 w 238762"/>
              <a:gd name="connsiteY21" fmla="*/ 1320085 h 2665927"/>
              <a:gd name="connsiteX22" fmla="*/ 180807 w 238762"/>
              <a:gd name="connsiteY22" fmla="*/ 1300767 h 2665927"/>
              <a:gd name="connsiteX23" fmla="*/ 193686 w 238762"/>
              <a:gd name="connsiteY23" fmla="*/ 1275009 h 2665927"/>
              <a:gd name="connsiteX24" fmla="*/ 200125 w 238762"/>
              <a:gd name="connsiteY24" fmla="*/ 1242812 h 2665927"/>
              <a:gd name="connsiteX25" fmla="*/ 213004 w 238762"/>
              <a:gd name="connsiteY25" fmla="*/ 1184857 h 2665927"/>
              <a:gd name="connsiteX26" fmla="*/ 225883 w 238762"/>
              <a:gd name="connsiteY26" fmla="*/ 1114023 h 2665927"/>
              <a:gd name="connsiteX27" fmla="*/ 238762 w 238762"/>
              <a:gd name="connsiteY27" fmla="*/ 1068947 h 2665927"/>
              <a:gd name="connsiteX28" fmla="*/ 232323 w 238762"/>
              <a:gd name="connsiteY28" fmla="*/ 875764 h 2665927"/>
              <a:gd name="connsiteX29" fmla="*/ 225883 w 238762"/>
              <a:gd name="connsiteY29" fmla="*/ 856446 h 2665927"/>
              <a:gd name="connsiteX30" fmla="*/ 219444 w 238762"/>
              <a:gd name="connsiteY30" fmla="*/ 817809 h 2665927"/>
              <a:gd name="connsiteX31" fmla="*/ 200125 w 238762"/>
              <a:gd name="connsiteY31" fmla="*/ 772733 h 2665927"/>
              <a:gd name="connsiteX32" fmla="*/ 180807 w 238762"/>
              <a:gd name="connsiteY32" fmla="*/ 734096 h 2665927"/>
              <a:gd name="connsiteX33" fmla="*/ 161489 w 238762"/>
              <a:gd name="connsiteY33" fmla="*/ 695460 h 2665927"/>
              <a:gd name="connsiteX34" fmla="*/ 148610 w 238762"/>
              <a:gd name="connsiteY34" fmla="*/ 650384 h 2665927"/>
              <a:gd name="connsiteX35" fmla="*/ 142170 w 238762"/>
              <a:gd name="connsiteY35" fmla="*/ 631065 h 2665927"/>
              <a:gd name="connsiteX36" fmla="*/ 148610 w 238762"/>
              <a:gd name="connsiteY36" fmla="*/ 547353 h 2665927"/>
              <a:gd name="connsiteX37" fmla="*/ 167928 w 238762"/>
              <a:gd name="connsiteY37" fmla="*/ 528034 h 2665927"/>
              <a:gd name="connsiteX38" fmla="*/ 180807 w 238762"/>
              <a:gd name="connsiteY38" fmla="*/ 508716 h 2665927"/>
              <a:gd name="connsiteX39" fmla="*/ 187246 w 238762"/>
              <a:gd name="connsiteY39" fmla="*/ 276896 h 2665927"/>
              <a:gd name="connsiteX40" fmla="*/ 193686 w 238762"/>
              <a:gd name="connsiteY40" fmla="*/ 257578 h 2665927"/>
              <a:gd name="connsiteX41" fmla="*/ 206565 w 238762"/>
              <a:gd name="connsiteY41" fmla="*/ 231820 h 2665927"/>
              <a:gd name="connsiteX42" fmla="*/ 213004 w 238762"/>
              <a:gd name="connsiteY42" fmla="*/ 199623 h 2665927"/>
              <a:gd name="connsiteX43" fmla="*/ 219444 w 238762"/>
              <a:gd name="connsiteY43" fmla="*/ 173865 h 2665927"/>
              <a:gd name="connsiteX44" fmla="*/ 206565 w 238762"/>
              <a:gd name="connsiteY44" fmla="*/ 51516 h 2665927"/>
              <a:gd name="connsiteX45" fmla="*/ 200125 w 238762"/>
              <a:gd name="connsiteY45" fmla="*/ 32198 h 2665927"/>
              <a:gd name="connsiteX46" fmla="*/ 187246 w 238762"/>
              <a:gd name="connsiteY46" fmla="*/ 12879 h 2665927"/>
              <a:gd name="connsiteX47" fmla="*/ 180807 w 238762"/>
              <a:gd name="connsiteY47" fmla="*/ 0 h 266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8762" h="2665927">
                <a:moveTo>
                  <a:pt x="58458" y="2665927"/>
                </a:moveTo>
                <a:cubicBezTo>
                  <a:pt x="56311" y="2650902"/>
                  <a:pt x="54995" y="2635734"/>
                  <a:pt x="52018" y="2620851"/>
                </a:cubicBezTo>
                <a:cubicBezTo>
                  <a:pt x="50687" y="2614195"/>
                  <a:pt x="48253" y="2607772"/>
                  <a:pt x="45579" y="2601533"/>
                </a:cubicBezTo>
                <a:cubicBezTo>
                  <a:pt x="35775" y="2578657"/>
                  <a:pt x="32755" y="2575858"/>
                  <a:pt x="19821" y="2556457"/>
                </a:cubicBezTo>
                <a:cubicBezTo>
                  <a:pt x="5057" y="2482635"/>
                  <a:pt x="19821" y="2574105"/>
                  <a:pt x="19821" y="2472744"/>
                </a:cubicBezTo>
                <a:cubicBezTo>
                  <a:pt x="19821" y="2266932"/>
                  <a:pt x="35855" y="2321216"/>
                  <a:pt x="6942" y="2234485"/>
                </a:cubicBezTo>
                <a:cubicBezTo>
                  <a:pt x="9089" y="2200141"/>
                  <a:pt x="8733" y="2165549"/>
                  <a:pt x="13382" y="2131454"/>
                </a:cubicBezTo>
                <a:cubicBezTo>
                  <a:pt x="15216" y="2118003"/>
                  <a:pt x="21968" y="2105696"/>
                  <a:pt x="26261" y="2092817"/>
                </a:cubicBezTo>
                <a:lnTo>
                  <a:pt x="32700" y="2073499"/>
                </a:lnTo>
                <a:cubicBezTo>
                  <a:pt x="28407" y="2026276"/>
                  <a:pt x="27031" y="1978697"/>
                  <a:pt x="19821" y="1931831"/>
                </a:cubicBezTo>
                <a:cubicBezTo>
                  <a:pt x="18361" y="1922343"/>
                  <a:pt x="9700" y="1915268"/>
                  <a:pt x="6942" y="1906074"/>
                </a:cubicBezTo>
                <a:cubicBezTo>
                  <a:pt x="3190" y="1893568"/>
                  <a:pt x="2649" y="1880316"/>
                  <a:pt x="503" y="1867437"/>
                </a:cubicBezTo>
                <a:cubicBezTo>
                  <a:pt x="646" y="1864436"/>
                  <a:pt x="-5240" y="1731163"/>
                  <a:pt x="19821" y="1693572"/>
                </a:cubicBezTo>
                <a:cubicBezTo>
                  <a:pt x="24114" y="1687133"/>
                  <a:pt x="26657" y="1679089"/>
                  <a:pt x="32700" y="1674254"/>
                </a:cubicBezTo>
                <a:cubicBezTo>
                  <a:pt x="38000" y="1670014"/>
                  <a:pt x="45579" y="1669961"/>
                  <a:pt x="52018" y="1667815"/>
                </a:cubicBezTo>
                <a:cubicBezTo>
                  <a:pt x="97095" y="1637764"/>
                  <a:pt x="82069" y="1654936"/>
                  <a:pt x="103534" y="1622738"/>
                </a:cubicBezTo>
                <a:cubicBezTo>
                  <a:pt x="105680" y="1616299"/>
                  <a:pt x="109506" y="1610192"/>
                  <a:pt x="109973" y="1603420"/>
                </a:cubicBezTo>
                <a:cubicBezTo>
                  <a:pt x="113816" y="1547703"/>
                  <a:pt x="112570" y="1491712"/>
                  <a:pt x="116413" y="1435995"/>
                </a:cubicBezTo>
                <a:cubicBezTo>
                  <a:pt x="116880" y="1429223"/>
                  <a:pt x="119816" y="1422747"/>
                  <a:pt x="122852" y="1416676"/>
                </a:cubicBezTo>
                <a:cubicBezTo>
                  <a:pt x="126313" y="1409754"/>
                  <a:pt x="131438" y="1403797"/>
                  <a:pt x="135731" y="1397358"/>
                </a:cubicBezTo>
                <a:cubicBezTo>
                  <a:pt x="140024" y="1384479"/>
                  <a:pt x="141080" y="1370017"/>
                  <a:pt x="148610" y="1358722"/>
                </a:cubicBezTo>
                <a:lnTo>
                  <a:pt x="174368" y="1320085"/>
                </a:lnTo>
                <a:cubicBezTo>
                  <a:pt x="176514" y="1313646"/>
                  <a:pt x="178133" y="1307006"/>
                  <a:pt x="180807" y="1300767"/>
                </a:cubicBezTo>
                <a:cubicBezTo>
                  <a:pt x="184588" y="1291944"/>
                  <a:pt x="190650" y="1284116"/>
                  <a:pt x="193686" y="1275009"/>
                </a:cubicBezTo>
                <a:cubicBezTo>
                  <a:pt x="197147" y="1264626"/>
                  <a:pt x="197751" y="1253496"/>
                  <a:pt x="200125" y="1242812"/>
                </a:cubicBezTo>
                <a:cubicBezTo>
                  <a:pt x="210467" y="1196274"/>
                  <a:pt x="203287" y="1238299"/>
                  <a:pt x="213004" y="1184857"/>
                </a:cubicBezTo>
                <a:cubicBezTo>
                  <a:pt x="219988" y="1146446"/>
                  <a:pt x="217936" y="1149784"/>
                  <a:pt x="225883" y="1114023"/>
                </a:cubicBezTo>
                <a:cubicBezTo>
                  <a:pt x="231272" y="1089772"/>
                  <a:pt x="231593" y="1090455"/>
                  <a:pt x="238762" y="1068947"/>
                </a:cubicBezTo>
                <a:cubicBezTo>
                  <a:pt x="236616" y="1004553"/>
                  <a:pt x="236221" y="940076"/>
                  <a:pt x="232323" y="875764"/>
                </a:cubicBezTo>
                <a:cubicBezTo>
                  <a:pt x="231912" y="868989"/>
                  <a:pt x="227355" y="863072"/>
                  <a:pt x="225883" y="856446"/>
                </a:cubicBezTo>
                <a:cubicBezTo>
                  <a:pt x="223051" y="843700"/>
                  <a:pt x="222276" y="830555"/>
                  <a:pt x="219444" y="817809"/>
                </a:cubicBezTo>
                <a:cubicBezTo>
                  <a:pt x="214798" y="796903"/>
                  <a:pt x="209209" y="793928"/>
                  <a:pt x="200125" y="772733"/>
                </a:cubicBezTo>
                <a:cubicBezTo>
                  <a:pt x="184128" y="735407"/>
                  <a:pt x="205559" y="771224"/>
                  <a:pt x="180807" y="734096"/>
                </a:cubicBezTo>
                <a:cubicBezTo>
                  <a:pt x="164624" y="685543"/>
                  <a:pt x="186453" y="745387"/>
                  <a:pt x="161489" y="695460"/>
                </a:cubicBezTo>
                <a:cubicBezTo>
                  <a:pt x="156341" y="685164"/>
                  <a:pt x="151362" y="660017"/>
                  <a:pt x="148610" y="650384"/>
                </a:cubicBezTo>
                <a:cubicBezTo>
                  <a:pt x="146745" y="643857"/>
                  <a:pt x="144317" y="637505"/>
                  <a:pt x="142170" y="631065"/>
                </a:cubicBezTo>
                <a:cubicBezTo>
                  <a:pt x="144317" y="603161"/>
                  <a:pt x="141822" y="574504"/>
                  <a:pt x="148610" y="547353"/>
                </a:cubicBezTo>
                <a:cubicBezTo>
                  <a:pt x="150819" y="538518"/>
                  <a:pt x="162098" y="535030"/>
                  <a:pt x="167928" y="528034"/>
                </a:cubicBezTo>
                <a:cubicBezTo>
                  <a:pt x="172882" y="522089"/>
                  <a:pt x="176514" y="515155"/>
                  <a:pt x="180807" y="508716"/>
                </a:cubicBezTo>
                <a:cubicBezTo>
                  <a:pt x="182953" y="431443"/>
                  <a:pt x="183287" y="354098"/>
                  <a:pt x="187246" y="276896"/>
                </a:cubicBezTo>
                <a:cubicBezTo>
                  <a:pt x="187594" y="270117"/>
                  <a:pt x="191012" y="263817"/>
                  <a:pt x="193686" y="257578"/>
                </a:cubicBezTo>
                <a:cubicBezTo>
                  <a:pt x="197468" y="248755"/>
                  <a:pt x="202272" y="240406"/>
                  <a:pt x="206565" y="231820"/>
                </a:cubicBezTo>
                <a:cubicBezTo>
                  <a:pt x="208711" y="221088"/>
                  <a:pt x="210630" y="210307"/>
                  <a:pt x="213004" y="199623"/>
                </a:cubicBezTo>
                <a:cubicBezTo>
                  <a:pt x="214924" y="190983"/>
                  <a:pt x="219444" y="182715"/>
                  <a:pt x="219444" y="173865"/>
                </a:cubicBezTo>
                <a:cubicBezTo>
                  <a:pt x="219444" y="135675"/>
                  <a:pt x="216289" y="90412"/>
                  <a:pt x="206565" y="51516"/>
                </a:cubicBezTo>
                <a:cubicBezTo>
                  <a:pt x="204919" y="44931"/>
                  <a:pt x="203161" y="38269"/>
                  <a:pt x="200125" y="32198"/>
                </a:cubicBezTo>
                <a:cubicBezTo>
                  <a:pt x="196664" y="25276"/>
                  <a:pt x="191228" y="19516"/>
                  <a:pt x="187246" y="12879"/>
                </a:cubicBezTo>
                <a:cubicBezTo>
                  <a:pt x="184777" y="8763"/>
                  <a:pt x="182953" y="4293"/>
                  <a:pt x="180807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72466" y="1971409"/>
            <a:ext cx="1333016" cy="2736761"/>
          </a:xfrm>
          <a:custGeom>
            <a:avLst/>
            <a:gdLst>
              <a:gd name="connsiteX0" fmla="*/ 1242864 w 1333016"/>
              <a:gd name="connsiteY0" fmla="*/ 2736761 h 2736761"/>
              <a:gd name="connsiteX1" fmla="*/ 1236424 w 1333016"/>
              <a:gd name="connsiteY1" fmla="*/ 2704564 h 2736761"/>
              <a:gd name="connsiteX2" fmla="*/ 1204227 w 1333016"/>
              <a:gd name="connsiteY2" fmla="*/ 2665927 h 2736761"/>
              <a:gd name="connsiteX3" fmla="*/ 1165590 w 1333016"/>
              <a:gd name="connsiteY3" fmla="*/ 2620851 h 2736761"/>
              <a:gd name="connsiteX4" fmla="*/ 1159151 w 1333016"/>
              <a:gd name="connsiteY4" fmla="*/ 2517820 h 2736761"/>
              <a:gd name="connsiteX5" fmla="*/ 1191348 w 1333016"/>
              <a:gd name="connsiteY5" fmla="*/ 2479184 h 2736761"/>
              <a:gd name="connsiteX6" fmla="*/ 1197788 w 1333016"/>
              <a:gd name="connsiteY6" fmla="*/ 2459865 h 2736761"/>
              <a:gd name="connsiteX7" fmla="*/ 1217106 w 1333016"/>
              <a:gd name="connsiteY7" fmla="*/ 2421229 h 2736761"/>
              <a:gd name="connsiteX8" fmla="*/ 1223545 w 1333016"/>
              <a:gd name="connsiteY8" fmla="*/ 2279561 h 2736761"/>
              <a:gd name="connsiteX9" fmla="*/ 1236424 w 1333016"/>
              <a:gd name="connsiteY9" fmla="*/ 2240924 h 2736761"/>
              <a:gd name="connsiteX10" fmla="*/ 1268621 w 1333016"/>
              <a:gd name="connsiteY10" fmla="*/ 2195848 h 2736761"/>
              <a:gd name="connsiteX11" fmla="*/ 1281500 w 1333016"/>
              <a:gd name="connsiteY11" fmla="*/ 2176530 h 2736761"/>
              <a:gd name="connsiteX12" fmla="*/ 1294379 w 1333016"/>
              <a:gd name="connsiteY12" fmla="*/ 2137893 h 2736761"/>
              <a:gd name="connsiteX13" fmla="*/ 1300819 w 1333016"/>
              <a:gd name="connsiteY13" fmla="*/ 1925392 h 2736761"/>
              <a:gd name="connsiteX14" fmla="*/ 1313697 w 1333016"/>
              <a:gd name="connsiteY14" fmla="*/ 1906074 h 2736761"/>
              <a:gd name="connsiteX15" fmla="*/ 1320137 w 1333016"/>
              <a:gd name="connsiteY15" fmla="*/ 1867437 h 2736761"/>
              <a:gd name="connsiteX16" fmla="*/ 1333016 w 1333016"/>
              <a:gd name="connsiteY16" fmla="*/ 1822361 h 2736761"/>
              <a:gd name="connsiteX17" fmla="*/ 1320137 w 1333016"/>
              <a:gd name="connsiteY17" fmla="*/ 1687133 h 2736761"/>
              <a:gd name="connsiteX18" fmla="*/ 1307258 w 1333016"/>
              <a:gd name="connsiteY18" fmla="*/ 1648496 h 2736761"/>
              <a:gd name="connsiteX19" fmla="*/ 1300819 w 1333016"/>
              <a:gd name="connsiteY19" fmla="*/ 1629178 h 2736761"/>
              <a:gd name="connsiteX20" fmla="*/ 1320137 w 1333016"/>
              <a:gd name="connsiteY20" fmla="*/ 1539026 h 2736761"/>
              <a:gd name="connsiteX21" fmla="*/ 1326576 w 1333016"/>
              <a:gd name="connsiteY21" fmla="*/ 1519707 h 2736761"/>
              <a:gd name="connsiteX22" fmla="*/ 1313697 w 1333016"/>
              <a:gd name="connsiteY22" fmla="*/ 1410237 h 2736761"/>
              <a:gd name="connsiteX23" fmla="*/ 1300819 w 1333016"/>
              <a:gd name="connsiteY23" fmla="*/ 1358722 h 2736761"/>
              <a:gd name="connsiteX24" fmla="*/ 1294379 w 1333016"/>
              <a:gd name="connsiteY24" fmla="*/ 1300767 h 2736761"/>
              <a:gd name="connsiteX25" fmla="*/ 1281500 w 1333016"/>
              <a:gd name="connsiteY25" fmla="*/ 1242812 h 2736761"/>
              <a:gd name="connsiteX26" fmla="*/ 1255742 w 1333016"/>
              <a:gd name="connsiteY26" fmla="*/ 1139781 h 2736761"/>
              <a:gd name="connsiteX27" fmla="*/ 1249303 w 1333016"/>
              <a:gd name="connsiteY27" fmla="*/ 1120462 h 2736761"/>
              <a:gd name="connsiteX28" fmla="*/ 1242864 w 1333016"/>
              <a:gd name="connsiteY28" fmla="*/ 1088265 h 2736761"/>
              <a:gd name="connsiteX29" fmla="*/ 1204227 w 1333016"/>
              <a:gd name="connsiteY29" fmla="*/ 965916 h 2736761"/>
              <a:gd name="connsiteX30" fmla="*/ 1191348 w 1333016"/>
              <a:gd name="connsiteY30" fmla="*/ 920840 h 2736761"/>
              <a:gd name="connsiteX31" fmla="*/ 1120514 w 1333016"/>
              <a:gd name="connsiteY31" fmla="*/ 740536 h 2736761"/>
              <a:gd name="connsiteX32" fmla="*/ 1094757 w 1333016"/>
              <a:gd name="connsiteY32" fmla="*/ 689020 h 2736761"/>
              <a:gd name="connsiteX33" fmla="*/ 1081878 w 1333016"/>
              <a:gd name="connsiteY33" fmla="*/ 650384 h 2736761"/>
              <a:gd name="connsiteX34" fmla="*/ 1075438 w 1333016"/>
              <a:gd name="connsiteY34" fmla="*/ 585989 h 2736761"/>
              <a:gd name="connsiteX35" fmla="*/ 1068999 w 1333016"/>
              <a:gd name="connsiteY35" fmla="*/ 566671 h 2736761"/>
              <a:gd name="connsiteX36" fmla="*/ 1062559 w 1333016"/>
              <a:gd name="connsiteY36" fmla="*/ 540913 h 2736761"/>
              <a:gd name="connsiteX37" fmla="*/ 1056120 w 1333016"/>
              <a:gd name="connsiteY37" fmla="*/ 521595 h 2736761"/>
              <a:gd name="connsiteX38" fmla="*/ 1049680 w 1333016"/>
              <a:gd name="connsiteY38" fmla="*/ 495837 h 2736761"/>
              <a:gd name="connsiteX39" fmla="*/ 1023923 w 1333016"/>
              <a:gd name="connsiteY39" fmla="*/ 444322 h 2736761"/>
              <a:gd name="connsiteX40" fmla="*/ 985286 w 1333016"/>
              <a:gd name="connsiteY40" fmla="*/ 392806 h 2736761"/>
              <a:gd name="connsiteX41" fmla="*/ 933771 w 1333016"/>
              <a:gd name="connsiteY41" fmla="*/ 341291 h 2736761"/>
              <a:gd name="connsiteX42" fmla="*/ 914452 w 1333016"/>
              <a:gd name="connsiteY42" fmla="*/ 321972 h 2736761"/>
              <a:gd name="connsiteX43" fmla="*/ 875816 w 1333016"/>
              <a:gd name="connsiteY43" fmla="*/ 309093 h 2736761"/>
              <a:gd name="connsiteX44" fmla="*/ 850058 w 1333016"/>
              <a:gd name="connsiteY44" fmla="*/ 296215 h 2736761"/>
              <a:gd name="connsiteX45" fmla="*/ 785664 w 1333016"/>
              <a:gd name="connsiteY45" fmla="*/ 289775 h 2736761"/>
              <a:gd name="connsiteX46" fmla="*/ 669754 w 1333016"/>
              <a:gd name="connsiteY46" fmla="*/ 270457 h 2736761"/>
              <a:gd name="connsiteX47" fmla="*/ 598920 w 1333016"/>
              <a:gd name="connsiteY47" fmla="*/ 225381 h 2736761"/>
              <a:gd name="connsiteX48" fmla="*/ 560283 w 1333016"/>
              <a:gd name="connsiteY48" fmla="*/ 199623 h 2736761"/>
              <a:gd name="connsiteX49" fmla="*/ 521647 w 1333016"/>
              <a:gd name="connsiteY49" fmla="*/ 180305 h 2736761"/>
              <a:gd name="connsiteX50" fmla="*/ 489449 w 1333016"/>
              <a:gd name="connsiteY50" fmla="*/ 160986 h 2736761"/>
              <a:gd name="connsiteX51" fmla="*/ 450813 w 1333016"/>
              <a:gd name="connsiteY51" fmla="*/ 148107 h 2736761"/>
              <a:gd name="connsiteX52" fmla="*/ 373540 w 1333016"/>
              <a:gd name="connsiteY52" fmla="*/ 135229 h 2736761"/>
              <a:gd name="connsiteX53" fmla="*/ 354221 w 1333016"/>
              <a:gd name="connsiteY53" fmla="*/ 122350 h 2736761"/>
              <a:gd name="connsiteX54" fmla="*/ 334903 w 1333016"/>
              <a:gd name="connsiteY54" fmla="*/ 115910 h 2736761"/>
              <a:gd name="connsiteX55" fmla="*/ 289827 w 1333016"/>
              <a:gd name="connsiteY55" fmla="*/ 103031 h 2736761"/>
              <a:gd name="connsiteX56" fmla="*/ 264069 w 1333016"/>
              <a:gd name="connsiteY56" fmla="*/ 90153 h 2736761"/>
              <a:gd name="connsiteX57" fmla="*/ 244751 w 1333016"/>
              <a:gd name="connsiteY57" fmla="*/ 83713 h 2736761"/>
              <a:gd name="connsiteX58" fmla="*/ 225433 w 1333016"/>
              <a:gd name="connsiteY58" fmla="*/ 70834 h 2736761"/>
              <a:gd name="connsiteX59" fmla="*/ 180357 w 1333016"/>
              <a:gd name="connsiteY59" fmla="*/ 57955 h 2736761"/>
              <a:gd name="connsiteX60" fmla="*/ 161038 w 1333016"/>
              <a:gd name="connsiteY60" fmla="*/ 51516 h 2736761"/>
              <a:gd name="connsiteX61" fmla="*/ 135280 w 1333016"/>
              <a:gd name="connsiteY61" fmla="*/ 45076 h 2736761"/>
              <a:gd name="connsiteX62" fmla="*/ 115962 w 1333016"/>
              <a:gd name="connsiteY62" fmla="*/ 38637 h 2736761"/>
              <a:gd name="connsiteX63" fmla="*/ 83765 w 1333016"/>
              <a:gd name="connsiteY63" fmla="*/ 32198 h 2736761"/>
              <a:gd name="connsiteX64" fmla="*/ 19371 w 1333016"/>
              <a:gd name="connsiteY64" fmla="*/ 12879 h 2736761"/>
              <a:gd name="connsiteX65" fmla="*/ 52 w 1333016"/>
              <a:gd name="connsiteY65" fmla="*/ 0 h 273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33016" h="2736761">
                <a:moveTo>
                  <a:pt x="1242864" y="2736761"/>
                </a:moveTo>
                <a:cubicBezTo>
                  <a:pt x="1240717" y="2726029"/>
                  <a:pt x="1240267" y="2714812"/>
                  <a:pt x="1236424" y="2704564"/>
                </a:cubicBezTo>
                <a:cubicBezTo>
                  <a:pt x="1230099" y="2687698"/>
                  <a:pt x="1215361" y="2678917"/>
                  <a:pt x="1204227" y="2665927"/>
                </a:cubicBezTo>
                <a:cubicBezTo>
                  <a:pt x="1154678" y="2608118"/>
                  <a:pt x="1213514" y="2668772"/>
                  <a:pt x="1165590" y="2620851"/>
                </a:cubicBezTo>
                <a:cubicBezTo>
                  <a:pt x="1149677" y="2573114"/>
                  <a:pt x="1145340" y="2577664"/>
                  <a:pt x="1159151" y="2517820"/>
                </a:cubicBezTo>
                <a:cubicBezTo>
                  <a:pt x="1161840" y="2506166"/>
                  <a:pt x="1184492" y="2486040"/>
                  <a:pt x="1191348" y="2479184"/>
                </a:cubicBezTo>
                <a:cubicBezTo>
                  <a:pt x="1193495" y="2472744"/>
                  <a:pt x="1194752" y="2465936"/>
                  <a:pt x="1197788" y="2459865"/>
                </a:cubicBezTo>
                <a:cubicBezTo>
                  <a:pt x="1222755" y="2409929"/>
                  <a:pt x="1200918" y="2469789"/>
                  <a:pt x="1217106" y="2421229"/>
                </a:cubicBezTo>
                <a:cubicBezTo>
                  <a:pt x="1219252" y="2374006"/>
                  <a:pt x="1218509" y="2326563"/>
                  <a:pt x="1223545" y="2279561"/>
                </a:cubicBezTo>
                <a:cubicBezTo>
                  <a:pt x="1224991" y="2266063"/>
                  <a:pt x="1226825" y="2250523"/>
                  <a:pt x="1236424" y="2240924"/>
                </a:cubicBezTo>
                <a:cubicBezTo>
                  <a:pt x="1267891" y="2209457"/>
                  <a:pt x="1246018" y="2235402"/>
                  <a:pt x="1268621" y="2195848"/>
                </a:cubicBezTo>
                <a:cubicBezTo>
                  <a:pt x="1272461" y="2189129"/>
                  <a:pt x="1278357" y="2183602"/>
                  <a:pt x="1281500" y="2176530"/>
                </a:cubicBezTo>
                <a:cubicBezTo>
                  <a:pt x="1287014" y="2164124"/>
                  <a:pt x="1294379" y="2137893"/>
                  <a:pt x="1294379" y="2137893"/>
                </a:cubicBezTo>
                <a:cubicBezTo>
                  <a:pt x="1296526" y="2067059"/>
                  <a:pt x="1294934" y="1996013"/>
                  <a:pt x="1300819" y="1925392"/>
                </a:cubicBezTo>
                <a:cubicBezTo>
                  <a:pt x="1301462" y="1917680"/>
                  <a:pt x="1311250" y="1913416"/>
                  <a:pt x="1313697" y="1906074"/>
                </a:cubicBezTo>
                <a:cubicBezTo>
                  <a:pt x="1317826" y="1893687"/>
                  <a:pt x="1317576" y="1880240"/>
                  <a:pt x="1320137" y="1867437"/>
                </a:cubicBezTo>
                <a:cubicBezTo>
                  <a:pt x="1324181" y="1847215"/>
                  <a:pt x="1326876" y="1840779"/>
                  <a:pt x="1333016" y="1822361"/>
                </a:cubicBezTo>
                <a:cubicBezTo>
                  <a:pt x="1329141" y="1756491"/>
                  <a:pt x="1334694" y="1735657"/>
                  <a:pt x="1320137" y="1687133"/>
                </a:cubicBezTo>
                <a:cubicBezTo>
                  <a:pt x="1316236" y="1674130"/>
                  <a:pt x="1311551" y="1661375"/>
                  <a:pt x="1307258" y="1648496"/>
                </a:cubicBezTo>
                <a:lnTo>
                  <a:pt x="1300819" y="1629178"/>
                </a:lnTo>
                <a:cubicBezTo>
                  <a:pt x="1308942" y="1564187"/>
                  <a:pt x="1301785" y="1594083"/>
                  <a:pt x="1320137" y="1539026"/>
                </a:cubicBezTo>
                <a:lnTo>
                  <a:pt x="1326576" y="1519707"/>
                </a:lnTo>
                <a:cubicBezTo>
                  <a:pt x="1323285" y="1483506"/>
                  <a:pt x="1321650" y="1446026"/>
                  <a:pt x="1313697" y="1410237"/>
                </a:cubicBezTo>
                <a:cubicBezTo>
                  <a:pt x="1301712" y="1356306"/>
                  <a:pt x="1311951" y="1436645"/>
                  <a:pt x="1300819" y="1358722"/>
                </a:cubicBezTo>
                <a:cubicBezTo>
                  <a:pt x="1298070" y="1339480"/>
                  <a:pt x="1297128" y="1320009"/>
                  <a:pt x="1294379" y="1300767"/>
                </a:cubicBezTo>
                <a:cubicBezTo>
                  <a:pt x="1290491" y="1273552"/>
                  <a:pt x="1287129" y="1268141"/>
                  <a:pt x="1281500" y="1242812"/>
                </a:cubicBezTo>
                <a:cubicBezTo>
                  <a:pt x="1266291" y="1174371"/>
                  <a:pt x="1286821" y="1248556"/>
                  <a:pt x="1255742" y="1139781"/>
                </a:cubicBezTo>
                <a:cubicBezTo>
                  <a:pt x="1253877" y="1133254"/>
                  <a:pt x="1250949" y="1127047"/>
                  <a:pt x="1249303" y="1120462"/>
                </a:cubicBezTo>
                <a:cubicBezTo>
                  <a:pt x="1246649" y="1109844"/>
                  <a:pt x="1245518" y="1098883"/>
                  <a:pt x="1242864" y="1088265"/>
                </a:cubicBezTo>
                <a:cubicBezTo>
                  <a:pt x="1225198" y="1017601"/>
                  <a:pt x="1230284" y="1057113"/>
                  <a:pt x="1204227" y="965916"/>
                </a:cubicBezTo>
                <a:cubicBezTo>
                  <a:pt x="1199934" y="950891"/>
                  <a:pt x="1196111" y="935723"/>
                  <a:pt x="1191348" y="920840"/>
                </a:cubicBezTo>
                <a:cubicBezTo>
                  <a:pt x="1150258" y="792436"/>
                  <a:pt x="1167898" y="835304"/>
                  <a:pt x="1120514" y="740536"/>
                </a:cubicBezTo>
                <a:cubicBezTo>
                  <a:pt x="1120510" y="740529"/>
                  <a:pt x="1094760" y="689028"/>
                  <a:pt x="1094757" y="689020"/>
                </a:cubicBezTo>
                <a:lnTo>
                  <a:pt x="1081878" y="650384"/>
                </a:lnTo>
                <a:cubicBezTo>
                  <a:pt x="1079731" y="628919"/>
                  <a:pt x="1078718" y="607310"/>
                  <a:pt x="1075438" y="585989"/>
                </a:cubicBezTo>
                <a:cubicBezTo>
                  <a:pt x="1074406" y="579280"/>
                  <a:pt x="1070864" y="573197"/>
                  <a:pt x="1068999" y="566671"/>
                </a:cubicBezTo>
                <a:cubicBezTo>
                  <a:pt x="1066568" y="558161"/>
                  <a:pt x="1064990" y="549423"/>
                  <a:pt x="1062559" y="540913"/>
                </a:cubicBezTo>
                <a:cubicBezTo>
                  <a:pt x="1060694" y="534387"/>
                  <a:pt x="1057985" y="528121"/>
                  <a:pt x="1056120" y="521595"/>
                </a:cubicBezTo>
                <a:cubicBezTo>
                  <a:pt x="1053689" y="513085"/>
                  <a:pt x="1052479" y="504233"/>
                  <a:pt x="1049680" y="495837"/>
                </a:cubicBezTo>
                <a:cubicBezTo>
                  <a:pt x="1040989" y="469764"/>
                  <a:pt x="1038486" y="464346"/>
                  <a:pt x="1023923" y="444322"/>
                </a:cubicBezTo>
                <a:cubicBezTo>
                  <a:pt x="1011298" y="426963"/>
                  <a:pt x="1000464" y="407984"/>
                  <a:pt x="985286" y="392806"/>
                </a:cubicBezTo>
                <a:lnTo>
                  <a:pt x="933771" y="341291"/>
                </a:lnTo>
                <a:cubicBezTo>
                  <a:pt x="927331" y="334851"/>
                  <a:pt x="923092" y="324852"/>
                  <a:pt x="914452" y="321972"/>
                </a:cubicBezTo>
                <a:cubicBezTo>
                  <a:pt x="901573" y="317679"/>
                  <a:pt x="887958" y="315164"/>
                  <a:pt x="875816" y="309093"/>
                </a:cubicBezTo>
                <a:cubicBezTo>
                  <a:pt x="867230" y="304800"/>
                  <a:pt x="859444" y="298226"/>
                  <a:pt x="850058" y="296215"/>
                </a:cubicBezTo>
                <a:cubicBezTo>
                  <a:pt x="828965" y="291695"/>
                  <a:pt x="807069" y="292451"/>
                  <a:pt x="785664" y="289775"/>
                </a:cubicBezTo>
                <a:cubicBezTo>
                  <a:pt x="700879" y="279177"/>
                  <a:pt x="720842" y="283228"/>
                  <a:pt x="669754" y="270457"/>
                </a:cubicBezTo>
                <a:cubicBezTo>
                  <a:pt x="553222" y="192769"/>
                  <a:pt x="698955" y="289039"/>
                  <a:pt x="598920" y="225381"/>
                </a:cubicBezTo>
                <a:cubicBezTo>
                  <a:pt x="585861" y="217071"/>
                  <a:pt x="573653" y="207422"/>
                  <a:pt x="560283" y="199623"/>
                </a:cubicBezTo>
                <a:cubicBezTo>
                  <a:pt x="547846" y="192368"/>
                  <a:pt x="534288" y="187200"/>
                  <a:pt x="521647" y="180305"/>
                </a:cubicBezTo>
                <a:cubicBezTo>
                  <a:pt x="510659" y="174311"/>
                  <a:pt x="500843" y="166165"/>
                  <a:pt x="489449" y="160986"/>
                </a:cubicBezTo>
                <a:cubicBezTo>
                  <a:pt x="477091" y="155368"/>
                  <a:pt x="463692" y="152400"/>
                  <a:pt x="450813" y="148107"/>
                </a:cubicBezTo>
                <a:cubicBezTo>
                  <a:pt x="413058" y="135522"/>
                  <a:pt x="438233" y="142417"/>
                  <a:pt x="373540" y="135229"/>
                </a:cubicBezTo>
                <a:cubicBezTo>
                  <a:pt x="367100" y="130936"/>
                  <a:pt x="361143" y="125811"/>
                  <a:pt x="354221" y="122350"/>
                </a:cubicBezTo>
                <a:cubicBezTo>
                  <a:pt x="348150" y="119314"/>
                  <a:pt x="341430" y="117775"/>
                  <a:pt x="334903" y="115910"/>
                </a:cubicBezTo>
                <a:cubicBezTo>
                  <a:pt x="318550" y="111238"/>
                  <a:pt x="305277" y="109653"/>
                  <a:pt x="289827" y="103031"/>
                </a:cubicBezTo>
                <a:cubicBezTo>
                  <a:pt x="281004" y="99250"/>
                  <a:pt x="272892" y="93934"/>
                  <a:pt x="264069" y="90153"/>
                </a:cubicBezTo>
                <a:cubicBezTo>
                  <a:pt x="257830" y="87479"/>
                  <a:pt x="250822" y="86749"/>
                  <a:pt x="244751" y="83713"/>
                </a:cubicBezTo>
                <a:cubicBezTo>
                  <a:pt x="237829" y="80252"/>
                  <a:pt x="232619" y="73708"/>
                  <a:pt x="225433" y="70834"/>
                </a:cubicBezTo>
                <a:cubicBezTo>
                  <a:pt x="210924" y="65030"/>
                  <a:pt x="195325" y="62445"/>
                  <a:pt x="180357" y="57955"/>
                </a:cubicBezTo>
                <a:cubicBezTo>
                  <a:pt x="173855" y="56005"/>
                  <a:pt x="167565" y="53381"/>
                  <a:pt x="161038" y="51516"/>
                </a:cubicBezTo>
                <a:cubicBezTo>
                  <a:pt x="152528" y="49085"/>
                  <a:pt x="143790" y="47507"/>
                  <a:pt x="135280" y="45076"/>
                </a:cubicBezTo>
                <a:cubicBezTo>
                  <a:pt x="128754" y="43211"/>
                  <a:pt x="122547" y="40283"/>
                  <a:pt x="115962" y="38637"/>
                </a:cubicBezTo>
                <a:cubicBezTo>
                  <a:pt x="105344" y="35983"/>
                  <a:pt x="94449" y="34572"/>
                  <a:pt x="83765" y="32198"/>
                </a:cubicBezTo>
                <a:cubicBezTo>
                  <a:pt x="54572" y="25711"/>
                  <a:pt x="51471" y="23579"/>
                  <a:pt x="19371" y="12879"/>
                </a:cubicBezTo>
                <a:cubicBezTo>
                  <a:pt x="-1985" y="5761"/>
                  <a:pt x="52" y="13228"/>
                  <a:pt x="5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15680" y="1019737"/>
            <a:ext cx="5616624" cy="3312368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15680" y="4574190"/>
            <a:ext cx="5616624" cy="713978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28646" y="490571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JVM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5816" y="10197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응용프로그램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5530253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* JVM</a:t>
            </a:r>
            <a:r>
              <a:rPr lang="ko-KR" altLang="en-US" sz="1400" dirty="0">
                <a:solidFill>
                  <a:srgbClr val="0070C0"/>
                </a:solidFill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</a:rPr>
              <a:t>3 </a:t>
            </a:r>
            <a:r>
              <a:rPr lang="ko-KR" altLang="en-US" sz="1400" dirty="0">
                <a:solidFill>
                  <a:srgbClr val="0070C0"/>
                </a:solidFill>
              </a:rPr>
              <a:t>개의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중 하나를 선택하여 실행시킨다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예를 들어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를 선택하면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의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코드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사용자가 작성한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r>
              <a:rPr lang="ko-KR" altLang="en-US" sz="1400" dirty="0">
                <a:solidFill>
                  <a:srgbClr val="0070C0"/>
                </a:solidFill>
              </a:rPr>
              <a:t>를 호출한다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를 일시 중단하고</a:t>
            </a:r>
            <a:r>
              <a:rPr lang="en-US" altLang="ko-KR" sz="1400" dirty="0">
                <a:solidFill>
                  <a:srgbClr val="0070C0"/>
                </a:solidFill>
              </a:rPr>
              <a:t>, JVM</a:t>
            </a:r>
            <a:r>
              <a:rPr lang="ko-KR" altLang="en-US" sz="1400" dirty="0">
                <a:solidFill>
                  <a:srgbClr val="0070C0"/>
                </a:solidFill>
              </a:rPr>
              <a:t>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를 </a:t>
            </a:r>
            <a:r>
              <a:rPr lang="ko-KR" altLang="en-US" sz="1400" dirty="0" err="1">
                <a:solidFill>
                  <a:srgbClr val="0070C0"/>
                </a:solidFill>
              </a:rPr>
              <a:t>실행시켜려면</a:t>
            </a:r>
            <a:r>
              <a:rPr lang="ko-KR" altLang="en-US" sz="1400" dirty="0">
                <a:solidFill>
                  <a:srgbClr val="0070C0"/>
                </a:solidFill>
              </a:rPr>
              <a:t> 다시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의 코드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사용자가 작성한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r>
              <a:rPr lang="ko-KR" altLang="en-US" sz="1400" dirty="0">
                <a:solidFill>
                  <a:srgbClr val="0070C0"/>
                </a:solidFill>
              </a:rPr>
              <a:t>를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호출한다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스레드와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104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작성한 코드로서</a:t>
            </a:r>
            <a:r>
              <a:rPr lang="en-US" altLang="ko-KR" dirty="0" smtClean="0"/>
              <a:t>, JVM</a:t>
            </a:r>
            <a:r>
              <a:rPr lang="ko-KR" altLang="en-US" dirty="0" smtClean="0"/>
              <a:t>에 의해 스케줄링되어 실행되는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의 의한 실행 단위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여러 개의 스레드로 구성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멀티스레딩의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대기하는 동안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전체적으로 시간 지연을 줄임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4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13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2351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33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871864" y="198884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951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951984" y="3068961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951985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51984" y="5157193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44073" y="177281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  <a:endParaRPr lang="ko-KR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6096001" y="234888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6168009" y="32129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6096001" y="422108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6096001" y="53012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  <a:endParaRPr lang="ko-KR" altLang="en-US" sz="1200"/>
          </a:p>
        </p:txBody>
      </p:sp>
      <p:sp>
        <p:nvSpPr>
          <p:cNvPr id="69" name="타원 68"/>
          <p:cNvSpPr/>
          <p:nvPr/>
        </p:nvSpPr>
        <p:spPr>
          <a:xfrm>
            <a:off x="2783632" y="3356993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웹 서버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스레드</a:t>
            </a:r>
            <a:endParaRPr lang="en-US" altLang="ko-KR" sz="1200" dirty="0"/>
          </a:p>
        </p:txBody>
      </p:sp>
      <p:sp>
        <p:nvSpPr>
          <p:cNvPr id="76" name="타원 75"/>
          <p:cNvSpPr/>
          <p:nvPr/>
        </p:nvSpPr>
        <p:spPr>
          <a:xfrm>
            <a:off x="4871864" y="2852937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7" name="타원 76"/>
          <p:cNvSpPr/>
          <p:nvPr/>
        </p:nvSpPr>
        <p:spPr>
          <a:xfrm>
            <a:off x="4871864" y="378904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4871864" y="486916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dirty="0"/>
              <a:t>웹 서비스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3944913" y="2392628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935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3935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3771287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503713" y="256490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각 클라이언트 당</a:t>
            </a:r>
            <a:endParaRPr lang="en-US" altLang="ko-KR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웹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서비스 스레드 생성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096396" y="19288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웹 클라이언트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190064" y="314039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  <a:endParaRPr lang="ko-KR" alt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9262072" y="42205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  <a:endParaRPr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9190064" y="53726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  <a:endParaRPr lang="ko-KR" alt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7320137" y="278092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  <a:endParaRPr lang="ko-KR" altLang="en-US" sz="1200"/>
          </a:p>
        </p:txBody>
      </p:sp>
      <p:sp>
        <p:nvSpPr>
          <p:cNvPr id="112" name="TextBox 111"/>
          <p:cNvSpPr txBox="1"/>
          <p:nvPr/>
        </p:nvSpPr>
        <p:spPr>
          <a:xfrm>
            <a:off x="7320137" y="378904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  <a:endParaRPr lang="ko-KR" alt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7248129" y="50131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  <a:endParaRPr lang="ko-KR" altLang="en-US" sz="120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5951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5951984" y="3212977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985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5951984" y="5301209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503712" y="59362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서버 시스템</a:t>
            </a:r>
            <a:endParaRPr lang="ko-KR" altLang="en-US" sz="120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</a:t>
            </a:r>
            <a:r>
              <a:rPr lang="en-US" altLang="ko-KR" dirty="0" smtClean="0"/>
              <a:t>(JVM)</a:t>
            </a:r>
            <a:r>
              <a:rPr lang="ko-KR" altLang="en-US" dirty="0" smtClean="0"/>
              <a:t>에 의해 스케쥴되는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단위의 코드 </a:t>
            </a:r>
            <a:r>
              <a:rPr lang="ko-KR" altLang="en-US" dirty="0" err="1" smtClean="0"/>
              <a:t>블럭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생명 주기는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관리됨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은 스레드 단위로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하나의 자바 응용프로그램만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시작될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함께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종료하면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도 함께 종료함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하나 이상의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1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JVM</a:t>
            </a:r>
            <a:r>
              <a:rPr lang="ko-KR" altLang="en-US" sz="4000" dirty="0" smtClean="0"/>
              <a:t>과 자바 응용프로그램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스레드의</a:t>
            </a:r>
            <a:r>
              <a:rPr lang="ko-KR" altLang="en-US" sz="4000" dirty="0" smtClean="0"/>
              <a:t> 관계</a:t>
            </a:r>
            <a:endParaRPr lang="ko-KR" alt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7400" y="5123926"/>
            <a:ext cx="261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두 개의 자바 응용프로그램을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동시에 실행시키고자 하면</a:t>
            </a:r>
            <a:endParaRPr lang="en-US" altLang="ko-KR" sz="1200" dirty="0"/>
          </a:p>
          <a:p>
            <a:pPr algn="ctr"/>
            <a:r>
              <a:rPr lang="ko-KR" altLang="en-US" sz="1200" dirty="0"/>
              <a:t>두 개의 </a:t>
            </a:r>
            <a:r>
              <a:rPr lang="en-US" altLang="ko-KR" sz="1200" dirty="0"/>
              <a:t>JVM</a:t>
            </a:r>
            <a:r>
              <a:rPr lang="ko-KR" altLang="en-US" sz="1200" dirty="0"/>
              <a:t>을 이용하고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응용프로그램은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서로 소켓 등을 이용하여 통신</a:t>
            </a:r>
            <a:endParaRPr lang="ko-KR" altLang="en-US" sz="12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105929"/>
            <a:ext cx="6448525" cy="27135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946" y="4102006"/>
            <a:ext cx="5188454" cy="22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2197</Words>
  <Application>Microsoft Office PowerPoint</Application>
  <PresentationFormat>와이드스크린</PresentationFormat>
  <Paragraphs>1030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굴림</vt:lpstr>
      <vt:lpstr>맑은 고딕</vt:lpstr>
      <vt:lpstr>Arial</vt:lpstr>
      <vt:lpstr>Impact</vt:lpstr>
      <vt:lpstr>Office 테마</vt:lpstr>
      <vt:lpstr>Thread</vt:lpstr>
      <vt:lpstr>멀티태스킹(multi-tasking) 개념</vt:lpstr>
      <vt:lpstr>멀티태스킹 응용프로그램 사례</vt:lpstr>
      <vt:lpstr>스레드(thread) 개념과 실(thread)</vt:lpstr>
      <vt:lpstr>테트리스 프로그램을 구성하는 멀티스레드 분석</vt:lpstr>
      <vt:lpstr>스레드와 멀티스레딩</vt:lpstr>
      <vt:lpstr>웹 서버의 멀티스레딩 사례</vt:lpstr>
      <vt:lpstr>자바 스레드(Thread)란?</vt:lpstr>
      <vt:lpstr>JVM과 자바 응용프로그램, 스레드의 관계</vt:lpstr>
      <vt:lpstr>자바 스레드와 JVM</vt:lpstr>
      <vt:lpstr>자바에서 스레드 만들기</vt:lpstr>
      <vt:lpstr>Thread 클래스를 이용한 스레드 생성</vt:lpstr>
      <vt:lpstr>PowerPoint 프레젠테이션</vt:lpstr>
      <vt:lpstr>예제 1 : Thread를 상속받아 1초 단위의 타이머 만들기</vt:lpstr>
      <vt:lpstr>스레드 만들 때 주의 사항</vt:lpstr>
      <vt:lpstr>Runnable 인터페이스로 스레드 만들기</vt:lpstr>
      <vt:lpstr>PowerPoint 프레젠테이션</vt:lpstr>
      <vt:lpstr>예제 2 : Runnable 인터페이스를 이용하여 1초 단위로 출력하는 타이머 스레드 만들기</vt:lpstr>
      <vt:lpstr>예제 3 : 깜박이는 문자열을 가진 레이블 만들기 </vt:lpstr>
      <vt:lpstr>예제 3 : 정답 코드</vt:lpstr>
      <vt:lpstr>스레드 정보</vt:lpstr>
      <vt:lpstr>스레드 상태</vt:lpstr>
      <vt:lpstr>스레드 상태와 생명 주기</vt:lpstr>
      <vt:lpstr>스레드 우선순위와 스케쥴링</vt:lpstr>
      <vt:lpstr>main()을 실행하는 main 스레드</vt:lpstr>
      <vt:lpstr>예제 4 : main 스레드의 정보 출력</vt:lpstr>
      <vt:lpstr>스레드 종료와 타 스레드 강제 종료</vt:lpstr>
      <vt:lpstr>예제 5 : 타이머 스레드  강제 종료</vt:lpstr>
      <vt:lpstr>예제 5 : 정답 코드</vt:lpstr>
      <vt:lpstr>flag를 이용한 종료</vt:lpstr>
      <vt:lpstr>예제 6 : flag를 이용한 스레드 강제 종료</vt:lpstr>
      <vt:lpstr>예제 13-6  정답 코드</vt:lpstr>
      <vt:lpstr>스레드 동기화(Thread Synchronization)</vt:lpstr>
      <vt:lpstr>두 스레드의 프린터 동시 쓰기로 충돌하는 사례</vt:lpstr>
      <vt:lpstr>공유 집계판에 동시 접근하는 사례</vt:lpstr>
      <vt:lpstr>스레드 동기화 기법</vt:lpstr>
      <vt:lpstr>synchronized 블록 지정</vt:lpstr>
      <vt:lpstr>synchronized 사용 예 : 공유 집계판 사례를 코딩</vt:lpstr>
      <vt:lpstr>SharedBoard의 add()를 스레드1이 실행하고 있는 동안, 스레드2가 호출하면 스레드2는 대기</vt:lpstr>
      <vt:lpstr>공유집계판 사례에서 synchronized 사용하지 않아 충돌로 인해 데이터에 오류가 발생한 경우</vt:lpstr>
      <vt:lpstr>producer-consumer 문제와 동기화</vt:lpstr>
      <vt:lpstr>wait(), notify(), notifyAll()를 이용한 동기화</vt:lpstr>
      <vt:lpstr>PowerPoint 프레젠테이션</vt:lpstr>
      <vt:lpstr>예제 6 : wait(), notify()를 이용한 바 채우기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</dc:title>
  <dc:creator>Mirim</dc:creator>
  <cp:lastModifiedBy>Mirim</cp:lastModifiedBy>
  <cp:revision>5</cp:revision>
  <dcterms:created xsi:type="dcterms:W3CDTF">2019-09-16T01:33:55Z</dcterms:created>
  <dcterms:modified xsi:type="dcterms:W3CDTF">2019-09-16T01:45:20Z</dcterms:modified>
</cp:coreProperties>
</file>