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97" r:id="rId3"/>
    <p:sldId id="285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9" r:id="rId14"/>
    <p:sldId id="310" r:id="rId15"/>
    <p:sldId id="307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7" r:id="rId40"/>
    <p:sldId id="334" r:id="rId41"/>
    <p:sldId id="335" r:id="rId42"/>
    <p:sldId id="33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2F663-4035-4EE1-9F45-DB06605FB20E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683B4-A2CD-4301-89AD-1C5B70B13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6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1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5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9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5165-7A39-4884-9028-FEAF9DCD2AF2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6192" y="1122363"/>
            <a:ext cx="9119616" cy="2387600"/>
          </a:xfrm>
        </p:spPr>
        <p:txBody>
          <a:bodyPr/>
          <a:lstStyle/>
          <a:p>
            <a:r>
              <a:rPr lang="en-US" altLang="ko-KR" dirty="0" smtClean="0">
                <a:latin typeface="메이플스토리" panose="02000300000000000000" pitchFamily="2" charset="-127"/>
                <a:ea typeface="문체부 쓰기 정체" panose="02030609000101010101" pitchFamily="17" charset="-127"/>
              </a:rPr>
              <a:t>GUI</a:t>
            </a:r>
            <a:endParaRPr lang="ko-KR" altLang="en-US" dirty="0">
              <a:latin typeface="메이플스토리" panose="02000300000000000000" pitchFamily="2" charset="-127"/>
              <a:ea typeface="문체부 쓰기 정체" panose="02030609000101010101" pitchFamily="17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6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916833"/>
            <a:ext cx="6904570" cy="471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9179"/>
            <a:ext cx="10515600" cy="1325563"/>
          </a:xfrm>
        </p:spPr>
        <p:txBody>
          <a:bodyPr/>
          <a:lstStyle/>
          <a:p>
            <a:r>
              <a:rPr lang="ko-KR" altLang="en-US" smtClean="0"/>
              <a:t>스윙 </a:t>
            </a:r>
            <a:r>
              <a:rPr lang="en-US" altLang="ko-KR" smtClean="0"/>
              <a:t>GUI </a:t>
            </a:r>
            <a:r>
              <a:rPr lang="ko-KR" altLang="en-US" smtClean="0"/>
              <a:t>프로그램 샘플</a:t>
            </a:r>
            <a:endParaRPr lang="ko-KR" altLang="en-US" dirty="0"/>
          </a:p>
        </p:txBody>
      </p:sp>
      <p:sp>
        <p:nvSpPr>
          <p:cNvPr id="24" name="내용 개체 틀 23"/>
          <p:cNvSpPr>
            <a:spLocks noGrp="1"/>
          </p:cNvSpPr>
          <p:nvPr>
            <p:ph sz="quarter" idx="1"/>
          </p:nvPr>
        </p:nvSpPr>
        <p:spPr>
          <a:xfrm>
            <a:off x="834101" y="147253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스윙 응용프로그램은 스윙 컴포넌트를 이용하여 </a:t>
            </a:r>
            <a:r>
              <a:rPr lang="ko-KR" altLang="en-US" sz="1800" dirty="0" err="1"/>
              <a:t>레고</a:t>
            </a:r>
            <a:r>
              <a:rPr lang="ko-KR" altLang="en-US" sz="1800" dirty="0"/>
              <a:t> 블록을 조립하듯이 작성</a:t>
            </a:r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8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직사각형 204"/>
          <p:cNvSpPr/>
          <p:nvPr/>
        </p:nvSpPr>
        <p:spPr>
          <a:xfrm>
            <a:off x="1702184" y="3121018"/>
            <a:ext cx="8858312" cy="3286148"/>
          </a:xfrm>
          <a:prstGeom prst="rect">
            <a:avLst/>
          </a:prstGeom>
          <a:solidFill>
            <a:srgbClr val="FDF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2059374" y="977878"/>
            <a:ext cx="8286808" cy="20717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524001" y="0"/>
            <a:ext cx="5295533" cy="67945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GUI </a:t>
            </a:r>
            <a:r>
              <a:rPr lang="ko-KR" altLang="en-US" sz="2400" dirty="0"/>
              <a:t>패키지 계층 구조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02646" y="620688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Object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7415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Dimension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4572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Color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88134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FontMetrics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45126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Font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60166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Graphics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258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rial Narrow" pitchFamily="34" charset="0"/>
              </a:rPr>
              <a:t>Component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59836" y="176369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rial Narrow" pitchFamily="34" charset="0"/>
              </a:rPr>
              <a:t>Container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45720" y="226376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Panel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60166" y="226376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Window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59836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>
                <a:solidFill>
                  <a:schemeClr val="tx1"/>
                </a:solidFill>
                <a:latin typeface="Arial Narrow" pitchFamily="34" charset="0"/>
              </a:rPr>
              <a:t>JComponent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60166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Frame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203174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Dialog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45720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Applet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60166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>
                <a:solidFill>
                  <a:schemeClr val="tx1"/>
                </a:solidFill>
                <a:latin typeface="Arial Narrow" pitchFamily="34" charset="0"/>
              </a:rPr>
              <a:t>JFrame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203174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>
                <a:solidFill>
                  <a:schemeClr val="tx1"/>
                </a:solidFill>
                <a:latin typeface="Arial Narrow" pitchFamily="34" charset="0"/>
              </a:rPr>
              <a:t>JDialog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45720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>
                <a:solidFill>
                  <a:schemeClr val="tx1"/>
                </a:solidFill>
                <a:latin typeface="Arial Narrow" pitchFamily="34" charset="0"/>
              </a:rPr>
              <a:t>JApplet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grpSp>
        <p:nvGrpSpPr>
          <p:cNvPr id="248" name="그룹 247"/>
          <p:cNvGrpSpPr/>
          <p:nvPr/>
        </p:nvGrpSpPr>
        <p:grpSpPr>
          <a:xfrm>
            <a:off x="2345126" y="1763696"/>
            <a:ext cx="2714644" cy="1071570"/>
            <a:chOff x="785786" y="2071678"/>
            <a:chExt cx="2714644" cy="1071570"/>
          </a:xfrm>
        </p:grpSpPr>
        <p:sp>
          <p:nvSpPr>
            <p:cNvPr id="30" name="직사각형 29"/>
            <p:cNvSpPr/>
            <p:nvPr/>
          </p:nvSpPr>
          <p:spPr>
            <a:xfrm>
              <a:off x="785786" y="2071678"/>
              <a:ext cx="2714644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24999" y="2135597"/>
              <a:ext cx="626456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Button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24999" y="2812378"/>
              <a:ext cx="696063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Checkbox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86730" y="2135597"/>
              <a:ext cx="1044094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TextComponent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90667" y="2135597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Label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690667" y="2812378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Choice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386730" y="2473988"/>
              <a:ext cx="696063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Scrollbar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24999" y="2473988"/>
              <a:ext cx="626456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List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90667" y="2473988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Canvas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cxnSp>
        <p:nvCxnSpPr>
          <p:cNvPr id="37" name="Shape 36"/>
          <p:cNvCxnSpPr>
            <a:stCxn id="8" idx="0"/>
            <a:endCxn id="4" idx="2"/>
          </p:cNvCxnSpPr>
          <p:nvPr/>
        </p:nvCxnSpPr>
        <p:spPr>
          <a:xfrm rot="5400000" flipH="1" flipV="1">
            <a:off x="4059638" y="-379444"/>
            <a:ext cx="28575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7" idx="0"/>
            <a:endCxn id="4" idx="2"/>
          </p:cNvCxnSpPr>
          <p:nvPr/>
        </p:nvCxnSpPr>
        <p:spPr>
          <a:xfrm rot="5400000" flipH="1" flipV="1">
            <a:off x="4631142" y="192060"/>
            <a:ext cx="285752" cy="17145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11" idx="0"/>
            <a:endCxn id="4" idx="2"/>
          </p:cNvCxnSpPr>
          <p:nvPr/>
        </p:nvCxnSpPr>
        <p:spPr>
          <a:xfrm rot="5400000" flipH="1" flipV="1">
            <a:off x="5238365" y="799283"/>
            <a:ext cx="285752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5" idx="0"/>
            <a:endCxn id="4" idx="2"/>
          </p:cNvCxnSpPr>
          <p:nvPr/>
        </p:nvCxnSpPr>
        <p:spPr>
          <a:xfrm rot="16200000" flipV="1">
            <a:off x="5774150" y="763564"/>
            <a:ext cx="285752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6" idx="0"/>
            <a:endCxn id="4" idx="2"/>
          </p:cNvCxnSpPr>
          <p:nvPr/>
        </p:nvCxnSpPr>
        <p:spPr>
          <a:xfrm rot="16200000" flipV="1">
            <a:off x="6309935" y="227779"/>
            <a:ext cx="285752" cy="16430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0" idx="0"/>
            <a:endCxn id="4" idx="2"/>
          </p:cNvCxnSpPr>
          <p:nvPr/>
        </p:nvCxnSpPr>
        <p:spPr>
          <a:xfrm rot="16200000" flipV="1">
            <a:off x="6917158" y="-379444"/>
            <a:ext cx="28575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11" idx="2"/>
          </p:cNvCxnSpPr>
          <p:nvPr/>
        </p:nvCxnSpPr>
        <p:spPr>
          <a:xfrm rot="5400000" flipH="1" flipV="1">
            <a:off x="4273952" y="906440"/>
            <a:ext cx="285752" cy="14287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2" idx="0"/>
            <a:endCxn id="11" idx="2"/>
          </p:cNvCxnSpPr>
          <p:nvPr/>
        </p:nvCxnSpPr>
        <p:spPr>
          <a:xfrm rot="16200000" flipV="1">
            <a:off x="5416960" y="1192192"/>
            <a:ext cx="28575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5" idx="0"/>
            <a:endCxn id="12" idx="2"/>
          </p:cNvCxnSpPr>
          <p:nvPr/>
        </p:nvCxnSpPr>
        <p:spPr>
          <a:xfrm rot="5400000" flipH="1" flipV="1">
            <a:off x="5416960" y="262095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3" idx="0"/>
            <a:endCxn id="12" idx="2"/>
          </p:cNvCxnSpPr>
          <p:nvPr/>
        </p:nvCxnSpPr>
        <p:spPr>
          <a:xfrm rot="16200000" flipV="1">
            <a:off x="6524249" y="1513663"/>
            <a:ext cx="214314" cy="12858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4" idx="0"/>
            <a:endCxn id="12" idx="2"/>
          </p:cNvCxnSpPr>
          <p:nvPr/>
        </p:nvCxnSpPr>
        <p:spPr>
          <a:xfrm rot="16200000" flipV="1">
            <a:off x="7131472" y="906440"/>
            <a:ext cx="214314" cy="25003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8" idx="0"/>
            <a:endCxn id="13" idx="2"/>
          </p:cNvCxnSpPr>
          <p:nvPr/>
        </p:nvCxnSpPr>
        <p:spPr>
          <a:xfrm rot="5400000" flipH="1" flipV="1">
            <a:off x="7202910" y="262095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1" idx="0"/>
            <a:endCxn id="18" idx="2"/>
          </p:cNvCxnSpPr>
          <p:nvPr/>
        </p:nvCxnSpPr>
        <p:spPr>
          <a:xfrm rot="5400000" flipH="1" flipV="1">
            <a:off x="7167191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9" idx="0"/>
            <a:endCxn id="16" idx="2"/>
          </p:cNvCxnSpPr>
          <p:nvPr/>
        </p:nvCxnSpPr>
        <p:spPr>
          <a:xfrm rot="5400000" flipH="1" flipV="1">
            <a:off x="8381637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0" idx="0"/>
            <a:endCxn id="17" idx="2"/>
          </p:cNvCxnSpPr>
          <p:nvPr/>
        </p:nvCxnSpPr>
        <p:spPr>
          <a:xfrm rot="5400000" flipH="1" flipV="1">
            <a:off x="9524645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7" idx="0"/>
            <a:endCxn id="14" idx="2"/>
          </p:cNvCxnSpPr>
          <p:nvPr/>
        </p:nvCxnSpPr>
        <p:spPr>
          <a:xfrm rot="16200000" flipV="1">
            <a:off x="8988860" y="2049448"/>
            <a:ext cx="142876" cy="114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6" idx="0"/>
            <a:endCxn id="14" idx="2"/>
          </p:cNvCxnSpPr>
          <p:nvPr/>
        </p:nvCxnSpPr>
        <p:spPr>
          <a:xfrm rot="5400000" flipH="1" flipV="1">
            <a:off x="8417356" y="2620952"/>
            <a:ext cx="14287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6345654" y="3763960"/>
            <a:ext cx="121444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JTextComponent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560232" y="3763960"/>
            <a:ext cx="100013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AbstractButton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631274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JEditorPane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559968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JTextField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488662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JTextArea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631538" y="4835530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488794" y="483553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417488" y="4835530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JToggleButton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488530" y="4835530"/>
            <a:ext cx="100013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JPasswordField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94" name="꺾인 연결선 93"/>
          <p:cNvCxnSpPr>
            <a:stCxn id="81" idx="0"/>
            <a:endCxn id="77" idx="2"/>
          </p:cNvCxnSpPr>
          <p:nvPr/>
        </p:nvCxnSpPr>
        <p:spPr>
          <a:xfrm rot="5400000" flipH="1" flipV="1">
            <a:off x="6363513" y="3746102"/>
            <a:ext cx="285752" cy="8929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83" idx="0"/>
            <a:endCxn id="77" idx="2"/>
          </p:cNvCxnSpPr>
          <p:nvPr/>
        </p:nvCxnSpPr>
        <p:spPr>
          <a:xfrm rot="16200000" flipV="1">
            <a:off x="7292208" y="3710382"/>
            <a:ext cx="285752" cy="9644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91" idx="0"/>
            <a:endCxn id="82" idx="2"/>
          </p:cNvCxnSpPr>
          <p:nvPr/>
        </p:nvCxnSpPr>
        <p:spPr>
          <a:xfrm rot="5400000" flipH="1" flipV="1">
            <a:off x="6881439" y="472837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84" idx="0"/>
            <a:endCxn id="80" idx="2"/>
          </p:cNvCxnSpPr>
          <p:nvPr/>
        </p:nvCxnSpPr>
        <p:spPr>
          <a:xfrm rot="5400000" flipH="1" flipV="1">
            <a:off x="8149463" y="3924697"/>
            <a:ext cx="785818" cy="1035851"/>
          </a:xfrm>
          <a:prstGeom prst="bentConnector3">
            <a:avLst>
              <a:gd name="adj1" fmla="val 15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85" idx="0"/>
            <a:endCxn id="80" idx="2"/>
          </p:cNvCxnSpPr>
          <p:nvPr/>
        </p:nvCxnSpPr>
        <p:spPr>
          <a:xfrm rot="5400000" flipH="1" flipV="1">
            <a:off x="8595951" y="4371183"/>
            <a:ext cx="785818" cy="142876"/>
          </a:xfrm>
          <a:prstGeom prst="bentConnector3">
            <a:avLst>
              <a:gd name="adj1" fmla="val 167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86" idx="0"/>
            <a:endCxn id="80" idx="2"/>
          </p:cNvCxnSpPr>
          <p:nvPr/>
        </p:nvCxnSpPr>
        <p:spPr>
          <a:xfrm rot="16200000" flipV="1">
            <a:off x="9078158" y="4031853"/>
            <a:ext cx="785818" cy="821537"/>
          </a:xfrm>
          <a:prstGeom prst="bentConnector3">
            <a:avLst>
              <a:gd name="adj1" fmla="val 154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82" idx="0"/>
            <a:endCxn id="77" idx="2"/>
          </p:cNvCxnSpPr>
          <p:nvPr/>
        </p:nvCxnSpPr>
        <p:spPr>
          <a:xfrm flipH="1" flipV="1">
            <a:off x="6952878" y="4049712"/>
            <a:ext cx="35719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6917158" y="5264158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JMenu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7202910" y="5621348"/>
            <a:ext cx="121444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JCheckBoxMenuItem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7917290" y="5978538"/>
            <a:ext cx="135732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JRadioButtonMenuItem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52" name="꺾인 연결선 151"/>
          <p:cNvCxnSpPr>
            <a:stCxn id="148" idx="0"/>
            <a:endCxn id="84" idx="2"/>
          </p:cNvCxnSpPr>
          <p:nvPr/>
        </p:nvCxnSpPr>
        <p:spPr>
          <a:xfrm rot="5400000" flipH="1" flipV="1">
            <a:off x="7595819" y="4835530"/>
            <a:ext cx="142876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8988860" y="5264158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JCheckBox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9417488" y="5621348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JRadioButton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62" name="꺾인 연결선 161"/>
          <p:cNvCxnSpPr>
            <a:stCxn id="159" idx="0"/>
            <a:endCxn id="86" idx="2"/>
          </p:cNvCxnSpPr>
          <p:nvPr/>
        </p:nvCxnSpPr>
        <p:spPr>
          <a:xfrm rot="5400000" flipH="1" flipV="1">
            <a:off x="9560364" y="4942687"/>
            <a:ext cx="142876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60" idx="0"/>
            <a:endCxn id="86" idx="2"/>
          </p:cNvCxnSpPr>
          <p:nvPr/>
        </p:nvCxnSpPr>
        <p:spPr>
          <a:xfrm rot="5400000" flipH="1" flipV="1">
            <a:off x="9631802" y="5371315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그룹 255"/>
          <p:cNvGrpSpPr/>
          <p:nvPr/>
        </p:nvGrpSpPr>
        <p:grpSpPr>
          <a:xfrm>
            <a:off x="1845060" y="3692522"/>
            <a:ext cx="3714776" cy="2714644"/>
            <a:chOff x="285720" y="4000504"/>
            <a:chExt cx="3714776" cy="2714644"/>
          </a:xfrm>
        </p:grpSpPr>
        <p:sp>
          <p:nvSpPr>
            <p:cNvPr id="189" name="직사각형 188"/>
            <p:cNvSpPr/>
            <p:nvPr/>
          </p:nvSpPr>
          <p:spPr>
            <a:xfrm>
              <a:off x="285720" y="4000504"/>
              <a:ext cx="3714776" cy="27146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28596" y="414338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Arial Narrow" pitchFamily="34" charset="0"/>
                </a:rPr>
                <a:t>JLabel</a:t>
              </a:r>
              <a:endParaRPr lang="ko-KR" altLang="en-US" sz="1000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214414" y="414338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JList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2000232" y="414338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JComboBox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357290" y="450057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JPanel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28596" y="485776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JOptionPane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928926" y="414338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JSlider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28596" y="450057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JScrollBar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1357290" y="485776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JTabbedPane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357422" y="485776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JSplitPane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214546" y="450057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JLayeredPane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28596" y="521495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JSeparator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1428728" y="521495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JRootPane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428860" y="521495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JToolBar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28596" y="557214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JMenuBar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1285852" y="5572140"/>
              <a:ext cx="714380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JToolTip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071670" y="557214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JPopupMenu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3000364" y="557214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JFileChooser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428596" y="592933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JColorChooser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428728" y="5929330"/>
              <a:ext cx="57150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JTree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071670" y="5929330"/>
              <a:ext cx="57150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JTable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428596" y="628652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JProgressBar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2714612" y="592933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JTableHeader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428728" y="628652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JSpinner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000364" y="628652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Arial Narrow" pitchFamily="34" charset="0"/>
                </a:rPr>
                <a:t>JInternalFrame</a:t>
              </a:r>
              <a:endParaRPr lang="ko-KR" altLang="en-US" sz="1000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143108" y="628652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JScrollPane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cxnSp>
        <p:nvCxnSpPr>
          <p:cNvPr id="192" name="꺾인 연결선 191"/>
          <p:cNvCxnSpPr>
            <a:stCxn id="189" idx="0"/>
            <a:endCxn id="15" idx="2"/>
          </p:cNvCxnSpPr>
          <p:nvPr/>
        </p:nvCxnSpPr>
        <p:spPr>
          <a:xfrm rot="5400000" flipH="1" flipV="1">
            <a:off x="4738299" y="2442357"/>
            <a:ext cx="214314" cy="2286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꺾인 연결선 193"/>
          <p:cNvCxnSpPr>
            <a:stCxn id="77" idx="0"/>
            <a:endCxn id="15" idx="2"/>
          </p:cNvCxnSpPr>
          <p:nvPr/>
        </p:nvCxnSpPr>
        <p:spPr>
          <a:xfrm rot="16200000" flipV="1">
            <a:off x="6327795" y="3138878"/>
            <a:ext cx="285752" cy="964413"/>
          </a:xfrm>
          <a:prstGeom prst="bentConnector3">
            <a:avLst>
              <a:gd name="adj1" fmla="val 6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80" idx="0"/>
            <a:endCxn id="15" idx="2"/>
          </p:cNvCxnSpPr>
          <p:nvPr/>
        </p:nvCxnSpPr>
        <p:spPr>
          <a:xfrm rot="16200000" flipV="1">
            <a:off x="7381505" y="2085167"/>
            <a:ext cx="285752" cy="3071834"/>
          </a:xfrm>
          <a:prstGeom prst="bentConnector3">
            <a:avLst>
              <a:gd name="adj1" fmla="val 605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꺾인 연결선 233"/>
          <p:cNvCxnSpPr>
            <a:stCxn id="149" idx="0"/>
            <a:endCxn id="84" idx="2"/>
          </p:cNvCxnSpPr>
          <p:nvPr/>
        </p:nvCxnSpPr>
        <p:spPr>
          <a:xfrm rot="5400000" flipH="1" flipV="1">
            <a:off x="7667257" y="5264158"/>
            <a:ext cx="500066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 235"/>
          <p:cNvCxnSpPr>
            <a:stCxn id="150" idx="0"/>
            <a:endCxn id="84" idx="2"/>
          </p:cNvCxnSpPr>
          <p:nvPr/>
        </p:nvCxnSpPr>
        <p:spPr>
          <a:xfrm rot="16200000" flipV="1">
            <a:off x="7881571" y="5264158"/>
            <a:ext cx="857256" cy="571504"/>
          </a:xfrm>
          <a:prstGeom prst="bentConnector3">
            <a:avLst>
              <a:gd name="adj1" fmla="val 710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8994174" y="977878"/>
            <a:ext cx="150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AWT </a:t>
            </a:r>
            <a:r>
              <a:rPr lang="ko-KR" altLang="en-US"/>
              <a:t>클래스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702185" y="3121018"/>
            <a:ext cx="157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Swing </a:t>
            </a:r>
            <a:r>
              <a:rPr lang="ko-KR" altLang="en-US"/>
              <a:t>클래스</a:t>
            </a:r>
          </a:p>
        </p:txBody>
      </p:sp>
      <p:sp>
        <p:nvSpPr>
          <p:cNvPr id="107" name="슬라이드 번호 개체 틀 10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컴포넌트를 포함할 수 있는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java.awt.Container</a:t>
            </a:r>
            <a:r>
              <a:rPr lang="ko-KR" altLang="en-US" dirty="0" smtClean="0"/>
              <a:t>를 상속받음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다른 컨테이너에 포함될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AWT </a:t>
            </a:r>
            <a:r>
              <a:rPr lang="ko-KR" altLang="en-US" dirty="0" smtClean="0"/>
              <a:t>컨테이너 </a:t>
            </a:r>
            <a:r>
              <a:rPr lang="en-US" altLang="ko-KR" dirty="0" smtClean="0"/>
              <a:t>: Panel, Frame, Applet, Dialog, Window</a:t>
            </a:r>
          </a:p>
          <a:p>
            <a:pPr lvl="2"/>
            <a:r>
              <a:rPr lang="en-US" altLang="ko-KR" dirty="0" smtClean="0"/>
              <a:t>Swing </a:t>
            </a:r>
            <a:r>
              <a:rPr lang="ko-KR" altLang="en-US" dirty="0" smtClean="0"/>
              <a:t>컨테이너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JPanel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JApplet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JWindow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컨테이너에 포함되어야 화면에 출력될 수 있는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다른 컴포넌트를 포함할 수 없는 순수 컴포넌트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모든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컴포넌트가 상속받는 클래스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java.awt.Component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스윙 컴포넌트가 상속받는 클래스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javax.swing.JComponent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최상위 컨테이너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다른 컨테이너에 포함되지 않고도 화면에 출력되며 독립적으로 존재 가능한 컨테이너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스스로 화면에 자신을 출력하는 컨테이너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JApplet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3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컴포넌트의 포함관계</a:t>
            </a:r>
            <a:endParaRPr lang="ko-KR" altLang="en-US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700808"/>
            <a:ext cx="813648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3215680" y="5877272"/>
            <a:ext cx="6336704" cy="612648"/>
          </a:xfrm>
          <a:prstGeom prst="wedgeRoundRectCallout">
            <a:avLst>
              <a:gd name="adj1" fmla="val -16972"/>
              <a:gd name="adj2" fmla="val -501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최상위 컨테이너를 바닥에 깔고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그 위에 컨테이너를 놓고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다시 컴포넌트를 쌓아가는 방식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즉 </a:t>
            </a:r>
            <a:r>
              <a:rPr lang="ko-KR" altLang="en-US" sz="1200" dirty="0" err="1">
                <a:solidFill>
                  <a:schemeClr val="tx1"/>
                </a:solidFill>
              </a:rPr>
              <a:t>레고</a:t>
            </a:r>
            <a:r>
              <a:rPr lang="ko-KR" altLang="en-US" sz="1200" dirty="0">
                <a:solidFill>
                  <a:schemeClr val="tx1"/>
                </a:solidFill>
              </a:rPr>
              <a:t> 블록을 쌓는 듯이 </a:t>
            </a:r>
            <a:r>
              <a:rPr lang="en-US" altLang="ko-KR" sz="1200" dirty="0">
                <a:solidFill>
                  <a:schemeClr val="tx1"/>
                </a:solidFill>
              </a:rPr>
              <a:t>GUI </a:t>
            </a:r>
            <a:r>
              <a:rPr lang="ko-KR" altLang="en-US" sz="1200" dirty="0">
                <a:solidFill>
                  <a:schemeClr val="tx1"/>
                </a:solidFill>
              </a:rPr>
              <a:t>프로그램을 작성한다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703512" y="4414426"/>
            <a:ext cx="717868" cy="272415"/>
          </a:xfrm>
          <a:prstGeom prst="wedgeRoundRectCallout">
            <a:avLst>
              <a:gd name="adj1" fmla="val 65334"/>
              <a:gd name="adj2" fmla="val 65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/>
              <a:t>컨테이너</a:t>
            </a: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1855912" y="3717033"/>
            <a:ext cx="717868" cy="272415"/>
          </a:xfrm>
          <a:prstGeom prst="wedgeRoundRectCallout">
            <a:avLst>
              <a:gd name="adj1" fmla="val 65334"/>
              <a:gd name="adj2" fmla="val 65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/>
              <a:t>컨테이너</a:t>
            </a: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5447928" y="3989448"/>
            <a:ext cx="717868" cy="272415"/>
          </a:xfrm>
          <a:prstGeom prst="wedgeRoundRectCallout">
            <a:avLst>
              <a:gd name="adj1" fmla="val -94512"/>
              <a:gd name="adj2" fmla="val -428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/>
              <a:t>컨테이너</a:t>
            </a: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2072320" y="2280184"/>
            <a:ext cx="717868" cy="272415"/>
          </a:xfrm>
          <a:prstGeom prst="wedgeRoundRectCallout">
            <a:avLst>
              <a:gd name="adj1" fmla="val 65334"/>
              <a:gd name="adj2" fmla="val 65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/>
              <a:t>컴포넌트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69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</a:t>
            </a:r>
            <a:r>
              <a:rPr lang="en-US" altLang="ko-KR" smtClean="0"/>
              <a:t>GUI </a:t>
            </a:r>
            <a:r>
              <a:rPr lang="ko-KR" altLang="en-US" smtClean="0"/>
              <a:t>프로그램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스윙 </a:t>
            </a:r>
            <a:r>
              <a:rPr lang="en-US" altLang="ko-KR" sz="2000" dirty="0"/>
              <a:t>GUI </a:t>
            </a:r>
            <a:r>
              <a:rPr lang="ko-KR" altLang="en-US" sz="2000" dirty="0"/>
              <a:t>프로그램을 만드는 과정</a:t>
            </a:r>
            <a:endParaRPr lang="en-US" altLang="ko-KR" sz="2000" dirty="0"/>
          </a:p>
          <a:p>
            <a:pPr marL="320040" lvl="1" indent="0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스윙 프레임 만들기</a:t>
            </a:r>
            <a:endParaRPr lang="en-US" altLang="ko-KR" sz="1800" dirty="0"/>
          </a:p>
          <a:p>
            <a:pPr marL="320040" lvl="1" indent="0">
              <a:buNone/>
            </a:pPr>
            <a:r>
              <a:rPr lang="en-US" altLang="ko-KR" sz="1800" dirty="0"/>
              <a:t>2. main() </a:t>
            </a:r>
            <a:r>
              <a:rPr lang="ko-KR" altLang="en-US" sz="1800" dirty="0" err="1"/>
              <a:t>메소드</a:t>
            </a:r>
            <a:r>
              <a:rPr lang="en-US" altLang="ko-KR" sz="1800" dirty="0"/>
              <a:t> </a:t>
            </a:r>
            <a:r>
              <a:rPr lang="ko-KR" altLang="en-US" sz="1800" dirty="0"/>
              <a:t>작성</a:t>
            </a:r>
            <a:endParaRPr lang="en-US" altLang="ko-KR" sz="1800" dirty="0"/>
          </a:p>
          <a:p>
            <a:pPr marL="320040" lvl="1" indent="0"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스윙 프레임에 스윙 컴포넌트 붙이기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스윙 프로그램 작성에 필요한 </a:t>
            </a:r>
            <a:r>
              <a:rPr lang="en-US" altLang="ko-KR" sz="2000" dirty="0"/>
              <a:t>import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en-US" altLang="ko-KR" sz="1800" dirty="0"/>
              <a:t>import </a:t>
            </a:r>
            <a:r>
              <a:rPr lang="en-US" altLang="ko-KR" sz="1800" dirty="0" err="1"/>
              <a:t>java.awt</a:t>
            </a:r>
            <a:r>
              <a:rPr lang="en-US" altLang="ko-KR" sz="1800" dirty="0"/>
              <a:t>.*; 		// </a:t>
            </a:r>
            <a:r>
              <a:rPr lang="ko-KR" altLang="en-US" sz="1800" dirty="0"/>
              <a:t>그래픽 처리를 위한 클래스들의 경로명</a:t>
            </a:r>
          </a:p>
          <a:p>
            <a:pPr lvl="1"/>
            <a:r>
              <a:rPr lang="en-US" altLang="ko-KR" sz="1800" dirty="0"/>
              <a:t>import </a:t>
            </a:r>
            <a:r>
              <a:rPr lang="en-US" altLang="ko-KR" sz="1800" dirty="0" err="1"/>
              <a:t>java.awt.event</a:t>
            </a:r>
            <a:r>
              <a:rPr lang="en-US" altLang="ko-KR" sz="1800" dirty="0"/>
              <a:t>.*; 	// AWT </a:t>
            </a:r>
            <a:r>
              <a:rPr lang="ko-KR" altLang="en-US" sz="1800" dirty="0"/>
              <a:t>이벤트 사용을 위한 경로명</a:t>
            </a:r>
          </a:p>
          <a:p>
            <a:pPr lvl="1"/>
            <a:r>
              <a:rPr lang="en-US" altLang="ko-KR" sz="1800" dirty="0"/>
              <a:t>import </a:t>
            </a:r>
            <a:r>
              <a:rPr lang="en-US" altLang="ko-KR" sz="1800" dirty="0" err="1"/>
              <a:t>javax.swing</a:t>
            </a:r>
            <a:r>
              <a:rPr lang="en-US" altLang="ko-KR" sz="1800" dirty="0"/>
              <a:t>.*; 	// </a:t>
            </a:r>
            <a:r>
              <a:rPr lang="ko-KR" altLang="en-US" sz="1800" dirty="0"/>
              <a:t>스윙 컴포넌트 클래스들의 경로명</a:t>
            </a:r>
          </a:p>
          <a:p>
            <a:pPr lvl="1"/>
            <a:r>
              <a:rPr lang="en-US" altLang="ko-KR" sz="1800" dirty="0"/>
              <a:t>import </a:t>
            </a:r>
            <a:r>
              <a:rPr lang="en-US" altLang="ko-KR" sz="1800" dirty="0" err="1"/>
              <a:t>javax.swing.event</a:t>
            </a:r>
            <a:r>
              <a:rPr lang="en-US" altLang="ko-KR" sz="1800" dirty="0"/>
              <a:t>.*; 	// </a:t>
            </a:r>
            <a:r>
              <a:rPr lang="ko-KR" altLang="en-US" sz="1800" dirty="0"/>
              <a:t>스윙 이벤트를 위한 경로명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스윙 프레임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36648" y="1340768"/>
            <a:ext cx="8153400" cy="2373984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스윙 프레임 </a:t>
            </a:r>
            <a:r>
              <a:rPr lang="en-US" altLang="ko-KR" sz="1600" dirty="0"/>
              <a:t>: </a:t>
            </a:r>
            <a:r>
              <a:rPr lang="ko-KR" altLang="en-US" sz="1600" dirty="0"/>
              <a:t>모든 스윙 컴포넌트를 담는 최상위 컨테이너</a:t>
            </a:r>
            <a:endParaRPr lang="en-US" altLang="ko-KR" sz="1600" dirty="0"/>
          </a:p>
          <a:p>
            <a:pPr lvl="1"/>
            <a:r>
              <a:rPr lang="en-US" altLang="ko-KR" sz="1400" dirty="0" err="1"/>
              <a:t>JFrame</a:t>
            </a:r>
            <a:r>
              <a:rPr lang="ko-KR" altLang="en-US" sz="1400" dirty="0"/>
              <a:t>을 상속받아 구현</a:t>
            </a:r>
            <a:endParaRPr lang="en-US" altLang="ko-KR" sz="1400" dirty="0"/>
          </a:p>
          <a:p>
            <a:pPr lvl="1"/>
            <a:r>
              <a:rPr lang="ko-KR" altLang="en-US" sz="1400" dirty="0"/>
              <a:t>컴포넌트들은 화면에 보이려면 스윙 프레임에 부착되어야 함</a:t>
            </a:r>
            <a:endParaRPr lang="en-US" altLang="ko-KR" sz="1400" dirty="0"/>
          </a:p>
          <a:p>
            <a:pPr lvl="2"/>
            <a:r>
              <a:rPr lang="ko-KR" altLang="en-US" sz="1200" dirty="0"/>
              <a:t>프레임을 닫으면 프레임에 부착된 모든 컴포넌트가 보이지 않게 됨</a:t>
            </a:r>
            <a:endParaRPr lang="en-US" altLang="ko-KR" sz="1200" dirty="0"/>
          </a:p>
          <a:p>
            <a:r>
              <a:rPr lang="ko-KR" altLang="en-US" sz="1600" dirty="0"/>
              <a:t>스윙 프레임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JFrame</a:t>
            </a:r>
            <a:r>
              <a:rPr lang="en-US" altLang="ko-KR" sz="1600" dirty="0"/>
              <a:t>)</a:t>
            </a:r>
            <a:r>
              <a:rPr lang="ko-KR" altLang="en-US" sz="1600" dirty="0"/>
              <a:t> 기본 구성</a:t>
            </a:r>
            <a:endParaRPr lang="en-US" altLang="ko-KR" sz="1600" dirty="0"/>
          </a:p>
          <a:p>
            <a:pPr lvl="1"/>
            <a:r>
              <a:rPr lang="ko-KR" altLang="en-US" sz="1400" dirty="0"/>
              <a:t>프레임 </a:t>
            </a:r>
            <a:r>
              <a:rPr lang="en-US" altLang="ko-KR" sz="1400" dirty="0"/>
              <a:t>– </a:t>
            </a:r>
            <a:r>
              <a:rPr lang="ko-KR" altLang="en-US" sz="1400" dirty="0"/>
              <a:t>스윙 프로그램의 기본 틀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메뉴바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dirty="0"/>
              <a:t>메뉴들이 부착되는 공간</a:t>
            </a:r>
            <a:endParaRPr lang="en-US" altLang="ko-KR" sz="1400" dirty="0"/>
          </a:p>
          <a:p>
            <a:pPr lvl="1"/>
            <a:r>
              <a:rPr lang="ko-KR" altLang="en-US" sz="1400" b="1" dirty="0" err="1">
                <a:solidFill>
                  <a:srgbClr val="0070C0"/>
                </a:solidFill>
              </a:rPr>
              <a:t>컨텐트팬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– GUI </a:t>
            </a:r>
            <a:r>
              <a:rPr lang="ko-KR" altLang="en-US" sz="1400" b="1" dirty="0">
                <a:solidFill>
                  <a:srgbClr val="0070C0"/>
                </a:solidFill>
              </a:rPr>
              <a:t>컴포넌트들이 부착되는 공간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endParaRPr lang="ko-KR" altLang="en-US" sz="16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207568" y="3714752"/>
            <a:ext cx="7817522" cy="2928958"/>
            <a:chOff x="683568" y="3714752"/>
            <a:chExt cx="7817522" cy="292895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332232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정육면체 6"/>
            <p:cNvSpPr/>
            <p:nvPr/>
          </p:nvSpPr>
          <p:spPr>
            <a:xfrm>
              <a:off x="5572132" y="4143380"/>
              <a:ext cx="2714644" cy="2000264"/>
            </a:xfrm>
            <a:prstGeom prst="cube">
              <a:avLst>
                <a:gd name="adj" fmla="val 4629"/>
              </a:avLst>
            </a:prstGeom>
            <a:solidFill>
              <a:schemeClr val="bg2">
                <a:lumMod val="2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Frame</a:t>
              </a:r>
            </a:p>
            <a:p>
              <a:pPr algn="ctr"/>
              <a:endParaRPr lang="en-US" altLang="ko-KR" sz="1400"/>
            </a:p>
            <a:p>
              <a:pPr algn="ctr"/>
              <a:endParaRPr lang="en-US" altLang="ko-KR" sz="1400"/>
            </a:p>
            <a:p>
              <a:pPr algn="ctr"/>
              <a:endParaRPr lang="en-US" altLang="ko-KR" sz="1400"/>
            </a:p>
            <a:p>
              <a:pPr algn="ctr"/>
              <a:endParaRPr lang="en-US" altLang="ko-KR" sz="1400"/>
            </a:p>
            <a:p>
              <a:pPr algn="ctr"/>
              <a:endParaRPr lang="en-US" altLang="ko-KR" sz="1400"/>
            </a:p>
            <a:p>
              <a:pPr algn="ctr"/>
              <a:endParaRPr lang="ko-KR" altLang="en-US" sz="1400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5143504" y="4786322"/>
              <a:ext cx="2714644" cy="1714512"/>
            </a:xfrm>
            <a:prstGeom prst="cube">
              <a:avLst>
                <a:gd name="adj" fmla="val 6245"/>
              </a:avLst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Content Pane</a:t>
              </a:r>
              <a:endParaRPr lang="ko-KR" altLang="en-US" sz="1400"/>
            </a:p>
          </p:txBody>
        </p:sp>
        <p:sp>
          <p:nvSpPr>
            <p:cNvPr id="5" name="정육면체 4"/>
            <p:cNvSpPr/>
            <p:nvPr/>
          </p:nvSpPr>
          <p:spPr>
            <a:xfrm>
              <a:off x="5143504" y="4643446"/>
              <a:ext cx="2714644" cy="285752"/>
            </a:xfrm>
            <a:prstGeom prst="cube">
              <a:avLst>
                <a:gd name="adj" fmla="val 35549"/>
              </a:avLst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Menu Bar</a:t>
              </a:r>
              <a:endParaRPr lang="ko-KR" altLang="en-US" sz="140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2285984" y="4286256"/>
              <a:ext cx="3286148" cy="21431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3143240" y="4714884"/>
              <a:ext cx="1928826" cy="1428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endCxn id="4" idx="2"/>
            </p:cNvCxnSpPr>
            <p:nvPr/>
          </p:nvCxnSpPr>
          <p:spPr>
            <a:xfrm>
              <a:off x="3286116" y="5286388"/>
              <a:ext cx="1857388" cy="4107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71802" y="4000504"/>
              <a:ext cx="18533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타이틀 바를 가진 </a:t>
              </a:r>
              <a:r>
                <a:rPr lang="en-US" altLang="ko-KR" sz="1200" dirty="0"/>
                <a:t>Frame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00496" y="478632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메뉴바</a:t>
              </a:r>
              <a:endParaRPr lang="ko-KR" alt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46881" y="5491750"/>
              <a:ext cx="14702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컨텐트팬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</a:t>
              </a:r>
            </a:p>
            <a:p>
              <a:r>
                <a:rPr lang="ko-KR" altLang="en-US" sz="1200" dirty="0"/>
                <a:t>화면에 출력될</a:t>
              </a:r>
              <a:endParaRPr lang="en-US" altLang="ko-KR" sz="1200" dirty="0"/>
            </a:p>
            <a:p>
              <a:r>
                <a:rPr lang="ko-KR" altLang="en-US" sz="1200" dirty="0"/>
                <a:t>모든 컴포넌트들이</a:t>
              </a:r>
              <a:endParaRPr lang="en-US" altLang="ko-KR" sz="1200" dirty="0"/>
            </a:p>
            <a:p>
              <a:r>
                <a:rPr lang="ko-KR" altLang="en-US" sz="1200" dirty="0"/>
                <a:t>부착되는 공간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29190" y="4000504"/>
              <a:ext cx="3571900" cy="2643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15140" y="3714752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JFrame</a:t>
              </a:r>
              <a:endParaRPr lang="ko-KR" altLang="en-US" sz="1400"/>
            </a:p>
          </p:txBody>
        </p:sp>
      </p:grp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8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 만들기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515412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스윙 프레임 </a:t>
            </a:r>
            <a:endParaRPr lang="en-US" altLang="ko-KR" sz="1800" dirty="0"/>
          </a:p>
          <a:p>
            <a:pPr lvl="1"/>
            <a:r>
              <a:rPr lang="en-US" altLang="ko-KR" sz="1600" dirty="0" err="1"/>
              <a:t>JFrame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상속받은 클래스 작성</a:t>
            </a:r>
            <a:endParaRPr lang="en-US" altLang="ko-KR" sz="1600" dirty="0"/>
          </a:p>
          <a:p>
            <a:pPr lvl="1"/>
            <a:r>
              <a:rPr lang="ko-KR" altLang="en-US" sz="1600" dirty="0"/>
              <a:t>프레임의 크기 반드시 지정</a:t>
            </a:r>
            <a:r>
              <a:rPr lang="en-US" altLang="ko-KR" sz="1600" dirty="0"/>
              <a:t> : </a:t>
            </a:r>
            <a:r>
              <a:rPr lang="en-US" altLang="ko-KR" sz="1600" dirty="0" err="1"/>
              <a:t>setSize</a:t>
            </a:r>
            <a:r>
              <a:rPr lang="en-US" altLang="ko-KR" sz="1600" dirty="0"/>
              <a:t>() </a:t>
            </a:r>
            <a:r>
              <a:rPr lang="ko-KR" altLang="en-US" sz="1600" dirty="0"/>
              <a:t>호출</a:t>
            </a:r>
            <a:endParaRPr lang="en-US" altLang="ko-KR" sz="1600" dirty="0"/>
          </a:p>
          <a:p>
            <a:pPr lvl="1"/>
            <a:r>
              <a:rPr lang="ko-KR" altLang="en-US" sz="1600" dirty="0"/>
              <a:t>프레임을 화면에 출력하는 코드 반드시 필요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setVisible</a:t>
            </a:r>
            <a:r>
              <a:rPr lang="en-US" altLang="ko-KR" sz="1600" dirty="0"/>
              <a:t>(true) </a:t>
            </a:r>
            <a:r>
              <a:rPr lang="ko-KR" altLang="en-US" sz="1600" dirty="0"/>
              <a:t>호출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19737" y="2888665"/>
            <a:ext cx="3625351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javax.swing</a:t>
            </a:r>
            <a:r>
              <a:rPr lang="en-US" altLang="ko-KR" sz="1400" dirty="0"/>
              <a:t>.*;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public class </a:t>
            </a:r>
            <a:r>
              <a:rPr lang="en-US" altLang="ko-KR" sz="1400" b="1" dirty="0" err="1"/>
              <a:t>MyFrame</a:t>
            </a:r>
            <a:r>
              <a:rPr lang="en-US" altLang="ko-KR" sz="1400" b="1" dirty="0"/>
              <a:t> extends </a:t>
            </a:r>
            <a:r>
              <a:rPr lang="en-US" altLang="ko-KR" sz="1400" b="1" dirty="0" err="1"/>
              <a:t>JFrame</a:t>
            </a:r>
            <a:r>
              <a:rPr lang="en-US" altLang="ko-KR" sz="1400" b="1" dirty="0"/>
              <a:t> </a:t>
            </a:r>
            <a:r>
              <a:rPr lang="en-US" altLang="ko-KR" sz="1400" dirty="0"/>
              <a:t>{</a:t>
            </a:r>
          </a:p>
          <a:p>
            <a:pPr defTabSz="271463"/>
            <a:r>
              <a:rPr lang="en-US" altLang="ko-KR" sz="1400" dirty="0"/>
              <a:t>	</a:t>
            </a:r>
            <a:r>
              <a:rPr lang="en-US" altLang="ko-KR" sz="1400" dirty="0" err="1"/>
              <a:t>MyFrame</a:t>
            </a:r>
            <a:r>
              <a:rPr lang="en-US" altLang="ko-KR" sz="1400" dirty="0"/>
              <a:t>() {</a:t>
            </a:r>
          </a:p>
          <a:p>
            <a:pPr defTabSz="271463"/>
            <a:r>
              <a:rPr lang="en-US" altLang="ko-KR" sz="1400" dirty="0"/>
              <a:t>		</a:t>
            </a:r>
            <a:r>
              <a:rPr lang="en-US" altLang="ko-KR" sz="1400" dirty="0" err="1"/>
              <a:t>setTitle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첫번째</a:t>
            </a:r>
            <a:r>
              <a:rPr lang="ko-KR" altLang="en-US" sz="1400" dirty="0"/>
              <a:t> 프레임</a:t>
            </a:r>
            <a:r>
              <a:rPr lang="en-US" altLang="ko-KR" sz="1400" dirty="0"/>
              <a:t>");</a:t>
            </a:r>
          </a:p>
          <a:p>
            <a:pPr defTabSz="271463"/>
            <a:endParaRPr lang="en-US" altLang="ko-KR" sz="1400" dirty="0"/>
          </a:p>
          <a:p>
            <a:pPr defTabSz="271463"/>
            <a:r>
              <a:rPr lang="en-US" altLang="ko-KR" sz="1400" dirty="0"/>
              <a:t>		</a:t>
            </a:r>
            <a:r>
              <a:rPr lang="en-US" altLang="ko-KR" sz="1400" dirty="0" err="1"/>
              <a:t>setSize</a:t>
            </a:r>
            <a:r>
              <a:rPr lang="en-US" altLang="ko-KR" sz="1400" dirty="0"/>
              <a:t>(300, 300); </a:t>
            </a:r>
          </a:p>
          <a:p>
            <a:pPr defTabSz="271463"/>
            <a:endParaRPr lang="en-US" altLang="ko-KR" sz="1400" dirty="0"/>
          </a:p>
          <a:p>
            <a:pPr defTabSz="271463"/>
            <a:r>
              <a:rPr lang="en-US" altLang="ko-KR" sz="1400" dirty="0"/>
              <a:t>		</a:t>
            </a:r>
            <a:r>
              <a:rPr lang="en-US" altLang="ko-KR" sz="1400" dirty="0" err="1"/>
              <a:t>setVisible</a:t>
            </a:r>
            <a:r>
              <a:rPr lang="en-US" altLang="ko-KR" sz="1400" dirty="0"/>
              <a:t>(true); </a:t>
            </a:r>
          </a:p>
          <a:p>
            <a:pPr defTabSz="271463"/>
            <a:r>
              <a:rPr lang="en-US" altLang="ko-KR" sz="1400" dirty="0"/>
              <a:t>	}</a:t>
            </a:r>
          </a:p>
          <a:p>
            <a:pPr defTabSz="271463"/>
            <a:endParaRPr lang="en-US" altLang="ko-KR" sz="1400" dirty="0"/>
          </a:p>
          <a:p>
            <a:pPr defTabSz="271463"/>
            <a:r>
              <a:rPr lang="en-US" altLang="ko-KR" sz="1400" dirty="0"/>
              <a:t>	public static void main(String 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271463"/>
            <a:r>
              <a:rPr lang="en-US" altLang="ko-KR" sz="1400" dirty="0"/>
              <a:t>		</a:t>
            </a:r>
            <a:r>
              <a:rPr lang="en-US" altLang="ko-KR" sz="1400" b="1" dirty="0" err="1"/>
              <a:t>MyFrame</a:t>
            </a:r>
            <a:r>
              <a:rPr lang="en-US" altLang="ko-KR" sz="1400" b="1" dirty="0"/>
              <a:t> mf = new </a:t>
            </a:r>
            <a:r>
              <a:rPr lang="en-US" altLang="ko-KR" sz="1400" b="1" dirty="0" err="1"/>
              <a:t>MyFrame</a:t>
            </a:r>
            <a:r>
              <a:rPr lang="en-US" altLang="ko-KR" sz="1400" b="1" dirty="0"/>
              <a:t>();</a:t>
            </a:r>
          </a:p>
          <a:p>
            <a:pPr defTabSz="271463"/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420397" y="29361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타이틀</a:t>
            </a:r>
          </a:p>
        </p:txBody>
      </p:sp>
      <p:sp>
        <p:nvSpPr>
          <p:cNvPr id="14" name="왼쪽 중괄호 13"/>
          <p:cNvSpPr/>
          <p:nvPr/>
        </p:nvSpPr>
        <p:spPr>
          <a:xfrm rot="10800000">
            <a:off x="9806019" y="3305446"/>
            <a:ext cx="285752" cy="2071702"/>
          </a:xfrm>
          <a:prstGeom prst="leftBrace">
            <a:avLst>
              <a:gd name="adj1" fmla="val 7250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087162" y="418740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300 </a:t>
            </a:r>
          </a:p>
          <a:p>
            <a:r>
              <a:rPr lang="ko-KR" altLang="en-US" sz="1400" dirty="0"/>
              <a:t>픽셀</a:t>
            </a:r>
          </a:p>
        </p:txBody>
      </p:sp>
      <p:sp>
        <p:nvSpPr>
          <p:cNvPr id="19" name="왼쪽 중괄호 18"/>
          <p:cNvSpPr/>
          <p:nvPr/>
        </p:nvSpPr>
        <p:spPr>
          <a:xfrm rot="16200000">
            <a:off x="8670417" y="4472019"/>
            <a:ext cx="142900" cy="2071702"/>
          </a:xfrm>
          <a:prstGeom prst="leftBrace">
            <a:avLst>
              <a:gd name="adj1" fmla="val 181250"/>
              <a:gd name="adj2" fmla="val 5051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420397" y="5590309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300 </a:t>
            </a:r>
            <a:r>
              <a:rPr lang="ko-KR" altLang="en-US" sz="1400" dirty="0"/>
              <a:t>픽셀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967" y="3305446"/>
            <a:ext cx="2059536" cy="205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cxnSp>
        <p:nvCxnSpPr>
          <p:cNvPr id="12" name="직선 화살표 연결선 11"/>
          <p:cNvCxnSpPr>
            <a:stCxn id="10" idx="1"/>
          </p:cNvCxnSpPr>
          <p:nvPr/>
        </p:nvCxnSpPr>
        <p:spPr>
          <a:xfrm flipH="1">
            <a:off x="8351040" y="3090003"/>
            <a:ext cx="69357" cy="3207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사각형 설명선 21"/>
          <p:cNvSpPr/>
          <p:nvPr/>
        </p:nvSpPr>
        <p:spPr>
          <a:xfrm>
            <a:off x="2135560" y="3029060"/>
            <a:ext cx="1311692" cy="442674"/>
          </a:xfrm>
          <a:prstGeom prst="wedgeRoundRectCallout">
            <a:avLst>
              <a:gd name="adj1" fmla="val 74299"/>
              <a:gd name="adj2" fmla="val 544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err="1"/>
              <a:t>JFrame</a:t>
            </a:r>
            <a:r>
              <a:rPr lang="ko-KR" altLang="en-US" sz="1000" dirty="0"/>
              <a:t>을 상속받은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r>
              <a:rPr lang="en-US" altLang="ko-KR" sz="1000" dirty="0" err="1"/>
              <a:t>MyFrame</a:t>
            </a:r>
            <a:r>
              <a:rPr lang="en-US" altLang="ko-KR" sz="1000" dirty="0"/>
              <a:t> </a:t>
            </a:r>
            <a:r>
              <a:rPr lang="ko-KR" altLang="en-US" sz="1000" dirty="0"/>
              <a:t>작성</a:t>
            </a: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1916024" y="3732567"/>
            <a:ext cx="1571893" cy="272415"/>
          </a:xfrm>
          <a:prstGeom prst="wedgeRoundRectCallout">
            <a:avLst>
              <a:gd name="adj1" fmla="val 99393"/>
              <a:gd name="adj2" fmla="val 154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err="1"/>
              <a:t>생성자에서</a:t>
            </a:r>
            <a:r>
              <a:rPr lang="ko-KR" altLang="en-US" sz="1000" dirty="0"/>
              <a:t> 타이틀 설정</a:t>
            </a: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1779548" y="4341298"/>
            <a:ext cx="1876172" cy="272415"/>
          </a:xfrm>
          <a:prstGeom prst="wedgeRoundRectCallout">
            <a:avLst>
              <a:gd name="adj1" fmla="val 84765"/>
              <a:gd name="adj2" fmla="val -405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err="1"/>
              <a:t>생성자에서</a:t>
            </a:r>
            <a:r>
              <a:rPr lang="ko-KR" altLang="en-US" sz="1000" dirty="0"/>
              <a:t> 프레임 크기 지정</a:t>
            </a: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1818944" y="4874019"/>
            <a:ext cx="1848391" cy="442674"/>
          </a:xfrm>
          <a:prstGeom prst="wedgeRoundRectCallout">
            <a:avLst>
              <a:gd name="adj1" fmla="val 82903"/>
              <a:gd name="adj2" fmla="val -655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err="1"/>
              <a:t>생성자에서</a:t>
            </a:r>
            <a:r>
              <a:rPr lang="ko-KR" altLang="en-US" sz="1000" dirty="0"/>
              <a:t> 프레임이 화면에</a:t>
            </a:r>
            <a:endParaRPr lang="en-US" altLang="ko-KR" sz="1000" dirty="0"/>
          </a:p>
          <a:p>
            <a:r>
              <a:rPr lang="ko-KR" altLang="en-US" sz="1000" dirty="0"/>
              <a:t> 출력되도록 지정</a:t>
            </a: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2135560" y="5794638"/>
            <a:ext cx="1230866" cy="442674"/>
          </a:xfrm>
          <a:prstGeom prst="wedgeRoundRectCallout">
            <a:avLst>
              <a:gd name="adj1" fmla="val 122948"/>
              <a:gd name="adj2" fmla="val -853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err="1"/>
              <a:t>MyFrame</a:t>
            </a:r>
            <a:r>
              <a:rPr lang="en-US" altLang="ko-KR" sz="1000" dirty="0"/>
              <a:t> </a:t>
            </a:r>
            <a:r>
              <a:rPr lang="ko-KR" altLang="en-US" sz="1000" dirty="0"/>
              <a:t>객체 즉</a:t>
            </a:r>
            <a:endParaRPr lang="en-US" altLang="ko-KR" sz="1000" dirty="0"/>
          </a:p>
          <a:p>
            <a:r>
              <a:rPr lang="ko-KR" altLang="en-US" sz="1000" dirty="0"/>
              <a:t>스윙 프레임 생성</a:t>
            </a:r>
          </a:p>
        </p:txBody>
      </p:sp>
    </p:spTree>
    <p:extLst>
      <p:ext uri="{BB962C8B-B14F-4D97-AF65-F5344CB8AC3E}">
        <p14:creationId xmlns:p14="http://schemas.microsoft.com/office/powerpoint/2010/main" val="35870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예제 </a:t>
            </a:r>
            <a:r>
              <a:rPr lang="en-US" altLang="ko-KR" sz="3600" dirty="0" smtClean="0"/>
              <a:t>1 : </a:t>
            </a:r>
            <a:r>
              <a:rPr lang="en-US" altLang="ko-KR" sz="3600" dirty="0"/>
              <a:t>300x300 </a:t>
            </a:r>
            <a:r>
              <a:rPr lang="ko-KR" altLang="en-US" sz="3600" dirty="0"/>
              <a:t>크기의 스윙 프레임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21912" y="1934226"/>
            <a:ext cx="4485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300×300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크기의 스윙 프레임을 만들어라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93919" y="2393401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571" y="2429001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72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자바의 </a:t>
            </a:r>
            <a:r>
              <a:rPr lang="en-US" altLang="ko-KR" sz="3600" dirty="0"/>
              <a:t>GUI(Graphical User Interface)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1509548" y="1274865"/>
            <a:ext cx="9495180" cy="50405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GUI</a:t>
            </a:r>
            <a:r>
              <a:rPr lang="ko-KR" altLang="en-US" dirty="0"/>
              <a:t> </a:t>
            </a:r>
            <a:r>
              <a:rPr lang="ko-KR" altLang="en-US" dirty="0" smtClean="0"/>
              <a:t>응용프로그램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GUI</a:t>
            </a:r>
          </a:p>
          <a:p>
            <a:pPr lvl="2"/>
            <a:r>
              <a:rPr lang="ko-KR" altLang="en-US" dirty="0" smtClean="0"/>
              <a:t>사용자가 편리하게 입출력 할 수 있도록 그래픽으로 화면을 구성하고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마우스나 키보드로 입력 받을 수 있도록 지원하는 사용자 인터페이스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자바 언어에서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응용프로그램 작성</a:t>
            </a:r>
            <a:endParaRPr lang="en-US" altLang="ko-KR" dirty="0" smtClean="0"/>
          </a:p>
          <a:p>
            <a:pPr lvl="2"/>
            <a:r>
              <a:rPr lang="en-US" altLang="ko-KR" dirty="0"/>
              <a:t>AWT</a:t>
            </a:r>
            <a:r>
              <a:rPr lang="ko-KR" altLang="en-US" dirty="0"/>
              <a:t>와 </a:t>
            </a:r>
            <a:r>
              <a:rPr lang="en-US" altLang="ko-KR" dirty="0"/>
              <a:t>Swing </a:t>
            </a:r>
            <a:r>
              <a:rPr lang="ko-KR" altLang="en-US" dirty="0"/>
              <a:t>패키지에 강력한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쉬운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 lvl="3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664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스윙 응용프로그램에서 </a:t>
            </a:r>
            <a:r>
              <a:rPr lang="en-US" altLang="ko-KR" sz="4000" dirty="0" smtClean="0"/>
              <a:t>main()</a:t>
            </a:r>
            <a:r>
              <a:rPr lang="ko-KR" altLang="en-US" sz="4000" dirty="0" smtClean="0"/>
              <a:t>의 기능과 위치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스윙 응용프로그램에서 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의 기능 최소화 </a:t>
            </a:r>
            <a:r>
              <a:rPr lang="ko-KR" altLang="en-US" dirty="0" err="1" smtClean="0"/>
              <a:t>바람직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 응용프로그램이 실행되는 시작점으로서의 기능만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 프레임을 생성하는 정도의 코드로 최소화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65984" y="3481144"/>
            <a:ext cx="554461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public static void main(String 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MyFrame</a:t>
            </a:r>
            <a:r>
              <a:rPr lang="en-US" altLang="ko-KR" sz="1400" dirty="0"/>
              <a:t> frame = new </a:t>
            </a:r>
            <a:r>
              <a:rPr lang="en-US" altLang="ko-KR" sz="1400" dirty="0" err="1"/>
              <a:t>MyFrame</a:t>
            </a:r>
            <a:r>
              <a:rPr lang="en-US" altLang="ko-KR" sz="1400" dirty="0"/>
              <a:t>(); // </a:t>
            </a:r>
            <a:r>
              <a:rPr lang="ko-KR" altLang="en-US" sz="1400" dirty="0"/>
              <a:t>스윙 프레임 생성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5701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프레임에 컴포넌트 붙이기</a:t>
            </a:r>
            <a:endParaRPr lang="ko-KR" altLang="en-US" sz="3600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>
          <a:xfrm>
            <a:off x="1703512" y="1340768"/>
            <a:ext cx="8153400" cy="5040560"/>
          </a:xfrm>
        </p:spPr>
        <p:txBody>
          <a:bodyPr>
            <a:noAutofit/>
          </a:bodyPr>
          <a:lstStyle/>
          <a:p>
            <a:pPr lvl="1"/>
            <a:r>
              <a:rPr lang="ko-KR" altLang="en-US" sz="1800" dirty="0"/>
              <a:t>타이틀 달기</a:t>
            </a:r>
            <a:endParaRPr lang="en-US" altLang="ko-KR" sz="1800" dirty="0"/>
          </a:p>
          <a:p>
            <a:pPr lvl="2"/>
            <a:r>
              <a:rPr lang="en-US" altLang="ko-KR" sz="1600" dirty="0"/>
              <a:t>super()</a:t>
            </a:r>
            <a:r>
              <a:rPr lang="ko-KR" altLang="en-US" sz="1600" dirty="0"/>
              <a:t>나 </a:t>
            </a:r>
            <a:r>
              <a:rPr lang="en-US" altLang="ko-KR" sz="1600" dirty="0" err="1"/>
              <a:t>setTitle</a:t>
            </a:r>
            <a:r>
              <a:rPr lang="en-US" altLang="ko-KR" sz="1600" dirty="0"/>
              <a:t>() </a:t>
            </a:r>
            <a:r>
              <a:rPr lang="ko-KR" altLang="en-US" sz="1600" dirty="0"/>
              <a:t>이용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 err="1"/>
              <a:t>컨텐트팬에</a:t>
            </a:r>
            <a:r>
              <a:rPr lang="ko-KR" altLang="en-US" sz="1800" dirty="0"/>
              <a:t> 컴포넌트 달기</a:t>
            </a:r>
            <a:endParaRPr lang="en-US" altLang="ko-KR" sz="1800" dirty="0"/>
          </a:p>
          <a:p>
            <a:pPr lvl="2"/>
            <a:r>
              <a:rPr lang="ko-KR" altLang="en-US" sz="1600" dirty="0" err="1"/>
              <a:t>컨텐트팬이란</a:t>
            </a:r>
            <a:r>
              <a:rPr lang="en-US" altLang="ko-KR" sz="1600" dirty="0"/>
              <a:t>? </a:t>
            </a:r>
          </a:p>
          <a:p>
            <a:pPr marL="685800" lvl="2" indent="0">
              <a:buNone/>
            </a:pPr>
            <a:r>
              <a:rPr lang="en-US" altLang="ko-KR" sz="1600" dirty="0"/>
              <a:t>    - </a:t>
            </a:r>
            <a:r>
              <a:rPr lang="ko-KR" altLang="en-US" sz="1600" dirty="0"/>
              <a:t>스윙 컴포넌트들이 부착되는 공간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 err="1"/>
              <a:t>컨텐트팬</a:t>
            </a:r>
            <a:r>
              <a:rPr lang="ko-KR" altLang="en-US" sz="1600" dirty="0"/>
              <a:t> 알아내기</a:t>
            </a:r>
            <a:endParaRPr lang="en-US" altLang="ko-KR" sz="1600" dirty="0"/>
          </a:p>
          <a:p>
            <a:pPr marL="685800" lvl="2" indent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스윙 프레임에 붙은</a:t>
            </a:r>
            <a:endParaRPr lang="en-US" altLang="ko-KR" sz="1600" dirty="0"/>
          </a:p>
          <a:p>
            <a:pPr marL="685800" lvl="2" indent="0"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 디폴트 </a:t>
            </a:r>
            <a:r>
              <a:rPr lang="ko-KR" altLang="en-US" sz="1600" dirty="0" err="1"/>
              <a:t>컨텐트팬</a:t>
            </a:r>
            <a:endParaRPr lang="en-US" altLang="ko-KR" sz="1600" dirty="0"/>
          </a:p>
          <a:p>
            <a:pPr marL="685800" lvl="2" indent="0"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 알아내기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 err="1"/>
              <a:t>컨텐트팬에</a:t>
            </a:r>
            <a:r>
              <a:rPr lang="ko-KR" altLang="en-US" sz="1600" dirty="0"/>
              <a:t> 컴포넌트 붙이기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 err="1"/>
              <a:t>컨텐트팬</a:t>
            </a:r>
            <a:r>
              <a:rPr lang="ko-KR" altLang="en-US" sz="1600" dirty="0"/>
              <a:t> 변경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21136" y="2744684"/>
            <a:ext cx="387932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MyFrame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MyFrame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...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프레임의 </a:t>
            </a:r>
            <a:r>
              <a:rPr lang="ko-KR" altLang="en-US" sz="1200" dirty="0" err="1"/>
              <a:t>컨텐트팬을</a:t>
            </a:r>
            <a:r>
              <a:rPr lang="ko-KR" altLang="en-US" sz="1200" dirty="0"/>
              <a:t> 알아낸다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Container </a:t>
            </a:r>
            <a:r>
              <a:rPr lang="en-US" altLang="ko-KR" sz="1200" b="1" dirty="0" err="1"/>
              <a:t>contentPane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getContentPane</a:t>
            </a:r>
            <a:r>
              <a:rPr lang="en-US" altLang="ko-KR" sz="1200" b="1" dirty="0"/>
              <a:t>(); 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...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21136" y="5517233"/>
            <a:ext cx="386336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MyPanel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JPanel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... // </a:t>
            </a:r>
            <a:r>
              <a:rPr lang="en-US" altLang="ko-KR" sz="1200" dirty="0" err="1"/>
              <a:t>JPanel</a:t>
            </a:r>
            <a:r>
              <a:rPr lang="ko-KR" altLang="en-US" sz="1200" dirty="0"/>
              <a:t>을 상속받은 패널을 구현한다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// frame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컨텐트팬을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MyPanel</a:t>
            </a:r>
            <a:r>
              <a:rPr lang="en-US" altLang="ko-KR" sz="1200" dirty="0"/>
              <a:t> </a:t>
            </a:r>
            <a:r>
              <a:rPr lang="ko-KR" altLang="en-US" sz="1200" dirty="0"/>
              <a:t>객체로 변경</a:t>
            </a:r>
            <a:endParaRPr lang="en-US" altLang="ko-KR" sz="1200" dirty="0"/>
          </a:p>
          <a:p>
            <a:pPr defTabSz="180000"/>
            <a:r>
              <a:rPr lang="en-US" altLang="ko-KR" sz="1200" b="1" dirty="0" err="1"/>
              <a:t>frame.setContentPane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MyPanel</a:t>
            </a:r>
            <a:r>
              <a:rPr lang="en-US" altLang="ko-KR" sz="1200" b="1" dirty="0"/>
              <a:t>());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85096" y="1414518"/>
            <a:ext cx="223224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MyFrame</a:t>
            </a:r>
            <a:r>
              <a:rPr lang="en-US" altLang="ko-KR" sz="1200" dirty="0"/>
              <a:t>() { // </a:t>
            </a:r>
            <a:r>
              <a:rPr lang="ko-KR" altLang="en-US" sz="1200" dirty="0" err="1"/>
              <a:t>생성자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super("</a:t>
            </a:r>
            <a:r>
              <a:rPr lang="ko-KR" altLang="en-US" sz="1200" dirty="0"/>
              <a:t>타이틀문자열</a:t>
            </a:r>
            <a:r>
              <a:rPr lang="en-US" altLang="ko-KR" sz="1200" dirty="0"/>
              <a:t>");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21136" y="4582870"/>
            <a:ext cx="38633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// </a:t>
            </a:r>
            <a:r>
              <a:rPr lang="ko-KR" altLang="en-US" sz="1200" dirty="0"/>
              <a:t>버튼 컴포넌트 생성</a:t>
            </a:r>
          </a:p>
          <a:p>
            <a:r>
              <a:rPr lang="en-US" altLang="ko-KR" sz="1200" dirty="0" err="1"/>
              <a:t>JButton</a:t>
            </a:r>
            <a:r>
              <a:rPr lang="en-US" altLang="ko-KR" sz="1200" dirty="0"/>
              <a:t> button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("Click");</a:t>
            </a:r>
          </a:p>
          <a:p>
            <a:r>
              <a:rPr lang="en-US" altLang="ko-KR" sz="1200" b="1" dirty="0" err="1"/>
              <a:t>contentPane.add</a:t>
            </a:r>
            <a:r>
              <a:rPr lang="en-US" altLang="ko-KR" sz="1200" b="1" dirty="0"/>
              <a:t>(button);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컨텐트팬에</a:t>
            </a:r>
            <a:r>
              <a:rPr lang="ko-KR" altLang="en-US" sz="1200" dirty="0"/>
              <a:t> 버튼 부착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7889352" y="1414518"/>
            <a:ext cx="230425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MyFrame</a:t>
            </a:r>
            <a:r>
              <a:rPr lang="en-US" altLang="ko-KR" sz="1200" dirty="0"/>
              <a:t>() { // </a:t>
            </a:r>
            <a:r>
              <a:rPr lang="ko-KR" altLang="en-US" sz="1200" dirty="0" err="1"/>
              <a:t>생성자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타이틀문자열</a:t>
            </a:r>
            <a:r>
              <a:rPr lang="en-US" altLang="ko-KR" sz="1200" dirty="0"/>
              <a:t>");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720281" y="3529514"/>
            <a:ext cx="1980939" cy="1116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532919" y="4954726"/>
            <a:ext cx="788217" cy="15506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251936" y="5517233"/>
            <a:ext cx="1934680" cy="8623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1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3097" cy="1325563"/>
          </a:xfrm>
        </p:spPr>
        <p:txBody>
          <a:bodyPr>
            <a:normAutofit/>
          </a:bodyPr>
          <a:lstStyle/>
          <a:p>
            <a:r>
              <a:rPr lang="ko-KR" altLang="en-US" sz="4000" dirty="0" err="1" smtClean="0"/>
              <a:t>컨텐트팬에</a:t>
            </a:r>
            <a:r>
              <a:rPr lang="ko-KR" altLang="en-US" sz="4000" dirty="0" smtClean="0"/>
              <a:t> 대한 </a:t>
            </a:r>
            <a:r>
              <a:rPr lang="en-US" altLang="ko-KR" sz="4000" dirty="0" smtClean="0"/>
              <a:t>JDK 1.5 </a:t>
            </a:r>
            <a:r>
              <a:rPr lang="ko-KR" altLang="en-US" sz="4000" dirty="0" smtClean="0"/>
              <a:t>이후의 추가 사항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04102" y="1495777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1800" dirty="0"/>
              <a:t>JDK 1.5 </a:t>
            </a:r>
            <a:r>
              <a:rPr lang="ko-KR" altLang="en-US" sz="1800" dirty="0"/>
              <a:t>이전</a:t>
            </a:r>
            <a:endParaRPr lang="en-US" altLang="ko-KR" sz="1800" dirty="0"/>
          </a:p>
          <a:p>
            <a:pPr lvl="2"/>
            <a:r>
              <a:rPr lang="ko-KR" altLang="en-US" sz="1600" dirty="0"/>
              <a:t>프레임의 </a:t>
            </a:r>
            <a:r>
              <a:rPr lang="ko-KR" altLang="en-US" sz="1600" dirty="0" err="1"/>
              <a:t>컨텐트팬을</a:t>
            </a:r>
            <a:r>
              <a:rPr lang="ko-KR" altLang="en-US" sz="1600" dirty="0"/>
              <a:t> 알아내어 반드시 </a:t>
            </a:r>
            <a:r>
              <a:rPr lang="ko-KR" altLang="en-US" sz="1600" dirty="0" err="1"/>
              <a:t>컨텐트팬에</a:t>
            </a:r>
            <a:r>
              <a:rPr lang="ko-KR" altLang="en-US" sz="1600" dirty="0"/>
              <a:t> 컴포넌트 부착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/>
              <a:t>JDK 1.5 </a:t>
            </a:r>
            <a:r>
              <a:rPr lang="ko-KR" altLang="en-US" sz="1800" dirty="0"/>
              <a:t>이후 추가된 사항</a:t>
            </a:r>
            <a:endParaRPr lang="en-US" altLang="ko-KR" sz="1800" dirty="0"/>
          </a:p>
          <a:p>
            <a:pPr lvl="2"/>
            <a:r>
              <a:rPr lang="ko-KR" altLang="en-US" sz="1600" dirty="0"/>
              <a:t>프레임에 컴포넌트를 부착하면 프레임이 대신 </a:t>
            </a:r>
            <a:r>
              <a:rPr lang="ko-KR" altLang="en-US" sz="1600" dirty="0" err="1"/>
              <a:t>컨텐트팬에</a:t>
            </a:r>
            <a:r>
              <a:rPr lang="ko-KR" altLang="en-US" sz="1600" dirty="0"/>
              <a:t> 부착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ko-KR" altLang="en-US" sz="1800" dirty="0" smtClean="0"/>
              <a:t>결론</a:t>
            </a:r>
            <a:endParaRPr lang="en-US" altLang="ko-KR" sz="1800" dirty="0"/>
          </a:p>
          <a:p>
            <a:pPr lvl="2"/>
            <a:r>
              <a:rPr lang="en-US" altLang="ko-KR" sz="1600" dirty="0"/>
              <a:t>JDK1.5</a:t>
            </a:r>
            <a:r>
              <a:rPr lang="ko-KR" altLang="en-US" sz="1600" dirty="0"/>
              <a:t>이전처럼 직접 </a:t>
            </a:r>
            <a:r>
              <a:rPr lang="ko-KR" altLang="en-US" sz="1600" dirty="0" err="1"/>
              <a:t>컨텐트팬에</a:t>
            </a:r>
            <a:r>
              <a:rPr lang="ko-KR" altLang="en-US" sz="1600" dirty="0"/>
              <a:t> 컴포넌트를 부착하는 것이 바람직함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컨텐트팬</a:t>
            </a:r>
            <a:r>
              <a:rPr lang="ko-KR" altLang="en-US" sz="1600" dirty="0"/>
              <a:t> 다루기 능력 필요하기 때문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5680" y="3671446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frame.add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("Click")); </a:t>
            </a:r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프레임이 버튼 컴포넌트를 </a:t>
            </a:r>
            <a:r>
              <a:rPr lang="ko-KR" altLang="en-US" sz="1400" dirty="0" err="1"/>
              <a:t>컨텐트팬에</a:t>
            </a:r>
            <a:r>
              <a:rPr lang="ko-KR" altLang="en-US" sz="1400" dirty="0"/>
              <a:t> 대신 부착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5680" y="2132856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Container c = </a:t>
            </a:r>
            <a:r>
              <a:rPr lang="en-US" altLang="ko-KR" sz="1400" dirty="0" err="1"/>
              <a:t>frame.getContentPane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err="1"/>
              <a:t>c.add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("Click")); // </a:t>
            </a:r>
            <a:r>
              <a:rPr lang="ko-KR" altLang="en-US" sz="1400" dirty="0" err="1"/>
              <a:t>컨텐트팬에</a:t>
            </a:r>
            <a:r>
              <a:rPr lang="ko-KR" altLang="en-US" sz="1400" dirty="0"/>
              <a:t> 직접 컴포넌트 부착</a:t>
            </a:r>
          </a:p>
        </p:txBody>
      </p:sp>
    </p:spTree>
    <p:extLst>
      <p:ext uri="{BB962C8B-B14F-4D97-AF65-F5344CB8AC3E}">
        <p14:creationId xmlns:p14="http://schemas.microsoft.com/office/powerpoint/2010/main" val="430504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2724" y="228600"/>
            <a:ext cx="9671222" cy="68012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 smtClean="0"/>
              <a:t>2 </a:t>
            </a:r>
            <a:r>
              <a:rPr lang="en-US" altLang="ko-KR" sz="2800" dirty="0"/>
              <a:t>: 3</a:t>
            </a:r>
            <a:r>
              <a:rPr lang="ko-KR" altLang="en-US" sz="2800" dirty="0"/>
              <a:t>개의 버튼 컴포넌트를 가진 스윙 프레임 만들기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159896" y="1915011"/>
            <a:ext cx="527151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n-US" altLang="ko-KR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54" y="2060848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33654" y="1353483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다음 그림과 같이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콘텐트팬의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배경색을 오렌지색으로 하고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OK, Cancel, Ignore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버튼을 부착한 스윙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53365" y="4509120"/>
            <a:ext cx="2016666" cy="783193"/>
          </a:xfrm>
          <a:prstGeom prst="wedgeRoundRectCallout">
            <a:avLst>
              <a:gd name="adj1" fmla="val 81899"/>
              <a:gd name="adj2" fmla="val -1201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err="1"/>
              <a:t>FlowLayout</a:t>
            </a:r>
            <a:r>
              <a:rPr lang="ko-KR" altLang="en-US" sz="1000" dirty="0"/>
              <a:t>의 배치관리자는 </a:t>
            </a:r>
            <a:endParaRPr lang="en-US" altLang="ko-KR" sz="1000" dirty="0"/>
          </a:p>
          <a:p>
            <a:r>
              <a:rPr lang="ko-KR" altLang="en-US" sz="1000" dirty="0"/>
              <a:t>뒤에서 배울 내용으로서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컴포넌트를 순서대로 부착하는</a:t>
            </a:r>
            <a:endParaRPr lang="en-US" altLang="ko-KR" sz="1000" dirty="0"/>
          </a:p>
          <a:p>
            <a:r>
              <a:rPr lang="ko-KR" altLang="en-US" sz="1000" dirty="0"/>
              <a:t>일을 맡은 객체</a:t>
            </a:r>
          </a:p>
        </p:txBody>
      </p:sp>
    </p:spTree>
    <p:extLst>
      <p:ext uri="{BB962C8B-B14F-4D97-AF65-F5344CB8AC3E}">
        <p14:creationId xmlns:p14="http://schemas.microsoft.com/office/powerpoint/2010/main" val="28112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스윙 응용프로그램의 종료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36648" y="1431384"/>
            <a:ext cx="8153400" cy="452403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응용프로그램 내에서 스스로 종료하는 방법</a:t>
            </a:r>
            <a:endParaRPr lang="en-US" altLang="ko-KR" sz="1800" dirty="0"/>
          </a:p>
          <a:p>
            <a:endParaRPr lang="en-US" altLang="ko-KR" sz="1800" dirty="0"/>
          </a:p>
          <a:p>
            <a:pPr lvl="1"/>
            <a:r>
              <a:rPr lang="ko-KR" altLang="en-US" sz="1600" dirty="0"/>
              <a:t>언제 어디서나 무조건 종료</a:t>
            </a:r>
            <a:endParaRPr lang="en-US" altLang="ko-KR" sz="1600" dirty="0"/>
          </a:p>
          <a:p>
            <a:endParaRPr lang="en-US" altLang="ko-KR" sz="1800" b="1" dirty="0"/>
          </a:p>
          <a:p>
            <a:r>
              <a:rPr lang="ko-KR" altLang="en-US" sz="1800" b="1" dirty="0"/>
              <a:t>프레임의 오른쪽 상단의 종료버튼</a:t>
            </a:r>
            <a:r>
              <a:rPr lang="en-US" altLang="ko-KR" sz="1800" b="1" dirty="0"/>
              <a:t>(X)</a:t>
            </a:r>
            <a:r>
              <a:rPr lang="ko-KR" altLang="en-US" sz="1800" b="1" dirty="0"/>
              <a:t>이 클릭되면 어떤 일이 일어나는가</a:t>
            </a:r>
            <a:r>
              <a:rPr lang="en-US" altLang="ko-KR" sz="1800" b="1" dirty="0"/>
              <a:t>?</a:t>
            </a:r>
          </a:p>
          <a:p>
            <a:pPr lvl="1"/>
            <a:r>
              <a:rPr lang="ko-KR" altLang="en-US" sz="1600" dirty="0"/>
              <a:t>프레임 종료</a:t>
            </a:r>
            <a:r>
              <a:rPr lang="en-US" altLang="ko-KR" sz="1600" dirty="0"/>
              <a:t>,</a:t>
            </a:r>
            <a:r>
              <a:rPr lang="ko-KR" altLang="en-US" sz="1600" dirty="0"/>
              <a:t> 프레임 윈도우를 닫음</a:t>
            </a:r>
            <a:endParaRPr lang="en-US" altLang="ko-KR" sz="1600" dirty="0"/>
          </a:p>
          <a:p>
            <a:pPr lvl="2"/>
            <a:r>
              <a:rPr lang="ko-KR" altLang="en-US" sz="1400" dirty="0"/>
              <a:t>프레임이 화면에서 보이지 않게 됨</a:t>
            </a:r>
            <a:endParaRPr lang="en-US" altLang="ko-KR" sz="1400" dirty="0"/>
          </a:p>
          <a:p>
            <a:pPr lvl="1"/>
            <a:r>
              <a:rPr lang="ko-KR" altLang="en-US" sz="1600" dirty="0"/>
              <a:t>프레임이 보이지 않게 되지만 응용프로그램이 종료한 것 아님</a:t>
            </a:r>
            <a:endParaRPr lang="en-US" altLang="ko-KR" sz="1600" dirty="0"/>
          </a:p>
          <a:p>
            <a:pPr lvl="2"/>
            <a:r>
              <a:rPr lang="ko-KR" altLang="en-US" sz="1400" dirty="0"/>
              <a:t>키보드나 마우스 입력을 받지 못함</a:t>
            </a:r>
            <a:endParaRPr lang="en-US" altLang="ko-KR" sz="1400" dirty="0"/>
          </a:p>
          <a:p>
            <a:pPr lvl="2"/>
            <a:r>
              <a:rPr lang="ko-KR" altLang="en-US" sz="1400" dirty="0"/>
              <a:t>다시 </a:t>
            </a:r>
            <a:r>
              <a:rPr lang="en-US" altLang="ko-KR" sz="1400" b="1" dirty="0" err="1">
                <a:solidFill>
                  <a:srgbClr val="0070C0"/>
                </a:solidFill>
              </a:rPr>
              <a:t>setVisible</a:t>
            </a:r>
            <a:r>
              <a:rPr lang="en-US" altLang="ko-KR" sz="1400" b="1" dirty="0">
                <a:solidFill>
                  <a:srgbClr val="0070C0"/>
                </a:solidFill>
              </a:rPr>
              <a:t>(true)</a:t>
            </a:r>
            <a:r>
              <a:rPr lang="ko-KR" altLang="en-US" sz="1400" dirty="0"/>
              <a:t>를 호출하면</a:t>
            </a:r>
            <a:r>
              <a:rPr lang="en-US" altLang="ko-KR" sz="1400" dirty="0"/>
              <a:t>,</a:t>
            </a:r>
            <a:r>
              <a:rPr lang="ko-KR" altLang="en-US" sz="1400" dirty="0"/>
              <a:t> 보이게 되고 이전 처럼 작동함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ko-KR" altLang="en-US" sz="1800" dirty="0"/>
              <a:t>프레임 종료버튼이 클릭될 때</a:t>
            </a:r>
            <a:r>
              <a:rPr lang="en-US" altLang="ko-KR" sz="1800" dirty="0"/>
              <a:t>,</a:t>
            </a:r>
            <a:r>
              <a:rPr lang="ko-KR" altLang="en-US" sz="1800" dirty="0"/>
              <a:t> 프레임과 함께 프로그램을 종료시키는 방법</a:t>
            </a:r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2863839" y="1752392"/>
            <a:ext cx="193601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System.exit</a:t>
            </a:r>
            <a:r>
              <a:rPr lang="en-US" altLang="ko-KR" sz="1400" dirty="0"/>
              <a:t>(0);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23878" y="5373217"/>
            <a:ext cx="639045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frame.setDefaultCloseOperation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JFrame.EXIT_ON_CLOSE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480083" y="1787451"/>
            <a:ext cx="5294683" cy="4268624"/>
            <a:chOff x="1564877" y="1924804"/>
            <a:chExt cx="5294683" cy="4268624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152" y="2505842"/>
              <a:ext cx="3791027" cy="3486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721570" y="1924804"/>
              <a:ext cx="1802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컨테이너</a:t>
              </a:r>
              <a:r>
                <a:rPr lang="en-US" altLang="ko-KR" sz="1400" dirty="0"/>
                <a:t>(Container)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39565" y="4869160"/>
              <a:ext cx="1619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배치관리자</a:t>
              </a:r>
              <a:endParaRPr lang="en-US" altLang="ko-KR" sz="1400" dirty="0"/>
            </a:p>
            <a:p>
              <a:r>
                <a:rPr lang="en-US" altLang="ko-KR" sz="1400" dirty="0"/>
                <a:t>(Layout Manager)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64877" y="2309534"/>
              <a:ext cx="2088232" cy="3794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32398" y="4180344"/>
              <a:ext cx="288032" cy="1321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82295" y="329211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이쪽으로</a:t>
              </a:r>
              <a:endParaRPr lang="en-US" altLang="ko-KR" sz="1200" dirty="0"/>
            </a:p>
            <a:p>
              <a:r>
                <a:rPr lang="ko-KR" altLang="en-US" sz="1200" dirty="0"/>
                <a:t> 가세요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8894" y="5670208"/>
              <a:ext cx="1255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컴포넌트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(Component)</a:t>
              </a:r>
              <a:endParaRPr lang="ko-KR" altLang="en-US" sz="14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컨테이너와 배치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배치관리자 개념</a:t>
            </a:r>
            <a:endParaRPr lang="ko-KR" altLang="en-US" sz="4000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838200" y="1557435"/>
            <a:ext cx="519707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컨테이너의 배치관리자</a:t>
            </a:r>
            <a:endParaRPr lang="en-US" altLang="ko-KR" sz="2000" dirty="0"/>
          </a:p>
          <a:p>
            <a:pPr lvl="1"/>
            <a:r>
              <a:rPr lang="ko-KR" altLang="en-US" sz="1800" dirty="0"/>
              <a:t>컨테이너마다 하나의 배치관리자 </a:t>
            </a:r>
            <a:r>
              <a:rPr lang="ko-KR" altLang="en-US" sz="1800" dirty="0" smtClean="0"/>
              <a:t>존재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컨테이너에 부착되는 컴포넌트의 위치와 크기 </a:t>
            </a:r>
            <a:r>
              <a:rPr lang="ko-KR" altLang="en-US" sz="1800" dirty="0" smtClean="0"/>
              <a:t>결정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컨테이너의 크기가 변경되면</a:t>
            </a:r>
            <a:r>
              <a:rPr lang="en-US" altLang="ko-KR" sz="1800" dirty="0"/>
              <a:t>, </a:t>
            </a:r>
            <a:r>
              <a:rPr lang="ko-KR" altLang="en-US" sz="1800" dirty="0"/>
              <a:t>컴포넌트의 위치와 크기 재결정</a:t>
            </a:r>
            <a:endParaRPr lang="en-US" altLang="ko-KR" sz="1800" dirty="0"/>
          </a:p>
          <a:p>
            <a:pPr lvl="2"/>
            <a:endParaRPr lang="ko-KR" altLang="en-US" sz="12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0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배치 관리자 대표 유형 </a:t>
            </a:r>
            <a:r>
              <a:rPr lang="en-US" altLang="ko-KR" smtClean="0"/>
              <a:t>4 </a:t>
            </a:r>
            <a:r>
              <a:rPr lang="ko-KR" altLang="en-US" smtClean="0"/>
              <a:t>가지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59496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FlowLayout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배치관리자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컴포넌트가 삽입되는 순서대로 왼쪽에서 오른쪽으로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배치할 공간이 없으면 아래로 내려와서 반복한다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BorderLayout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배치관리자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컨테이너의 공간을 동</a:t>
            </a:r>
            <a:r>
              <a:rPr lang="en-US" altLang="ko-KR" dirty="0" smtClean="0"/>
              <a:t>(EAST), </a:t>
            </a:r>
            <a:r>
              <a:rPr lang="ko-KR" altLang="en-US" dirty="0" smtClean="0"/>
              <a:t>서</a:t>
            </a:r>
            <a:r>
              <a:rPr lang="en-US" altLang="ko-KR" dirty="0" smtClean="0"/>
              <a:t>(WEST), </a:t>
            </a:r>
            <a:r>
              <a:rPr lang="ko-KR" altLang="en-US" dirty="0" smtClean="0"/>
              <a:t>남</a:t>
            </a:r>
            <a:r>
              <a:rPr lang="en-US" altLang="ko-KR" dirty="0" smtClean="0"/>
              <a:t>(SOUTH), </a:t>
            </a:r>
            <a:r>
              <a:rPr lang="ko-KR" altLang="en-US" dirty="0" smtClean="0"/>
              <a:t>북</a:t>
            </a:r>
            <a:r>
              <a:rPr lang="en-US" altLang="ko-KR" dirty="0" smtClean="0"/>
              <a:t>(NORTH), </a:t>
            </a:r>
            <a:r>
              <a:rPr lang="ko-KR" altLang="en-US" dirty="0" smtClean="0"/>
              <a:t>중앙</a:t>
            </a:r>
            <a:r>
              <a:rPr lang="en-US" altLang="ko-KR" dirty="0" smtClean="0"/>
              <a:t>(CENTER)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영역으로 나눔</a:t>
            </a:r>
            <a:endParaRPr lang="en-US" altLang="ko-KR" dirty="0" smtClean="0"/>
          </a:p>
          <a:p>
            <a:pPr lvl="2"/>
            <a:r>
              <a:rPr lang="en-US" altLang="ko-KR" dirty="0"/>
              <a:t>5</a:t>
            </a:r>
            <a:r>
              <a:rPr lang="ko-KR" altLang="en-US" dirty="0"/>
              <a:t>개 영역 중 </a:t>
            </a:r>
            <a:r>
              <a:rPr lang="ko-KR" altLang="en-US" dirty="0" smtClean="0"/>
              <a:t>응용프로그램에서 </a:t>
            </a:r>
            <a:r>
              <a:rPr lang="ko-KR" altLang="en-US" dirty="0"/>
              <a:t>지정한 </a:t>
            </a:r>
            <a:r>
              <a:rPr lang="ko-KR" altLang="en-US" dirty="0" smtClean="0"/>
              <a:t>영역에 컴포넌트 배치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GridLayout</a:t>
            </a:r>
            <a:r>
              <a:rPr lang="ko-KR" altLang="en-US" dirty="0"/>
              <a:t> </a:t>
            </a:r>
            <a:r>
              <a:rPr lang="ko-KR" altLang="en-US" dirty="0" smtClean="0"/>
              <a:t>배치관리자</a:t>
            </a:r>
            <a:endParaRPr lang="en-US" altLang="ko-KR" dirty="0" smtClean="0"/>
          </a:p>
          <a:p>
            <a:pPr lvl="2"/>
            <a:r>
              <a:rPr lang="ko-KR" altLang="en-US" dirty="0"/>
              <a:t>컨테이너를 프로그램에서 설정한 동일한 </a:t>
            </a:r>
            <a:r>
              <a:rPr lang="ko-KR" altLang="en-US" dirty="0" smtClean="0"/>
              <a:t>크기의 </a:t>
            </a:r>
            <a:r>
              <a:rPr lang="en-US" altLang="ko-KR" dirty="0" smtClean="0"/>
              <a:t>2</a:t>
            </a:r>
            <a:r>
              <a:rPr lang="ko-KR" altLang="en-US" dirty="0"/>
              <a:t>차원 </a:t>
            </a:r>
            <a:r>
              <a:rPr lang="ko-KR" altLang="en-US" dirty="0" smtClean="0"/>
              <a:t>격자로 나눔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컴포넌트는 삽입 순서대로 </a:t>
            </a:r>
            <a:r>
              <a:rPr lang="ko-KR" altLang="en-US" dirty="0"/>
              <a:t>좌에서 우로</a:t>
            </a:r>
            <a:r>
              <a:rPr lang="en-US" altLang="ko-KR" dirty="0"/>
              <a:t>, </a:t>
            </a:r>
            <a:r>
              <a:rPr lang="ko-KR" altLang="en-US" dirty="0"/>
              <a:t>다시 위에서 아래로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pPr lvl="1"/>
            <a:r>
              <a:rPr lang="en-US" altLang="ko-KR" dirty="0" err="1"/>
              <a:t>CardLayout</a:t>
            </a:r>
            <a:endParaRPr lang="en-US" altLang="ko-KR" dirty="0"/>
          </a:p>
          <a:p>
            <a:pPr lvl="2"/>
            <a:r>
              <a:rPr lang="ko-KR" altLang="en-US" dirty="0"/>
              <a:t>컨테이너의 공간에 카드를 쌓아 놓은 듯이 </a:t>
            </a:r>
            <a:r>
              <a:rPr lang="ko-KR" altLang="en-US" dirty="0" smtClean="0"/>
              <a:t>컴포넌트를 </a:t>
            </a:r>
            <a:r>
              <a:rPr lang="ko-KR" altLang="en-US" dirty="0"/>
              <a:t>포개어 </a:t>
            </a:r>
            <a:r>
              <a:rPr lang="ko-KR" altLang="en-US" dirty="0" smtClean="0"/>
              <a:t>배치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883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관리자 대표 유형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</a:t>
            </a:r>
            <a:endParaRPr lang="ko-KR" altLang="en-US" dirty="0"/>
          </a:p>
        </p:txBody>
      </p:sp>
      <p:sp>
        <p:nvSpPr>
          <p:cNvPr id="52" name="내용 개체 틀 51"/>
          <p:cNvSpPr>
            <a:spLocks noGrp="1"/>
          </p:cNvSpPr>
          <p:nvPr>
            <p:ph sz="quarter" idx="1"/>
          </p:nvPr>
        </p:nvSpPr>
        <p:spPr>
          <a:xfrm>
            <a:off x="2166910" y="1285860"/>
            <a:ext cx="8153400" cy="5715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java.awt </a:t>
            </a:r>
            <a:r>
              <a:rPr lang="ko-KR" altLang="en-US" dirty="0" smtClean="0"/>
              <a:t>패키지에 구현되어 있음</a:t>
            </a:r>
            <a:endParaRPr lang="en-US" altLang="ko-KR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176120" y="1835532"/>
            <a:ext cx="157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BorderLayout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583810" y="1916832"/>
            <a:ext cx="7511418" cy="4464496"/>
            <a:chOff x="755576" y="1772816"/>
            <a:chExt cx="7511418" cy="44644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060847"/>
              <a:ext cx="7472630" cy="4176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3275856" y="328498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이쪽으로</a:t>
              </a:r>
              <a:endParaRPr lang="en-US" altLang="ko-KR" sz="1200" dirty="0"/>
            </a:p>
            <a:p>
              <a:r>
                <a:rPr lang="ko-KR" altLang="en-US" sz="1200" dirty="0"/>
                <a:t> 가세요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62319" y="55166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이쪽으로</a:t>
              </a:r>
              <a:endParaRPr lang="en-US" altLang="ko-KR" sz="1200" dirty="0"/>
            </a:p>
            <a:p>
              <a:r>
                <a:rPr lang="ko-KR" altLang="en-US" sz="1200" dirty="0"/>
                <a:t> 가세요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94767" y="320655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이쪽으로</a:t>
              </a:r>
              <a:endParaRPr lang="en-US" altLang="ko-KR" sz="1200" dirty="0"/>
            </a:p>
            <a:p>
              <a:r>
                <a:rPr lang="ko-KR" altLang="en-US" sz="1200" dirty="0"/>
                <a:t> 가세요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66775" y="550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이쪽으로</a:t>
              </a:r>
              <a:endParaRPr lang="en-US" altLang="ko-KR" sz="1200" dirty="0"/>
            </a:p>
            <a:p>
              <a:r>
                <a:rPr lang="ko-KR" altLang="en-US" sz="1200" dirty="0"/>
                <a:t> 가세요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47664" y="1772816"/>
              <a:ext cx="1358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FlowLayout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47663" y="4149079"/>
              <a:ext cx="1318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GridLayout</a:t>
              </a:r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58142" y="4157627"/>
              <a:ext cx="1363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CardLayout</a:t>
              </a:r>
              <a:endParaRPr lang="ko-KR" altLang="en-US" dirty="0"/>
            </a:p>
          </p:txBody>
        </p:sp>
      </p:grp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컨테이너와 디폴트 배치관리자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078983" y="1690688"/>
            <a:ext cx="8153400" cy="381642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컨테이너의 디폴트 배치관리자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생성시 자동으로 생성되는 배치관리자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487" y="2564904"/>
            <a:ext cx="7291160" cy="219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3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컨테이너에 새로운 배치관리자 설정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543272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컨테이너에 새로운 배치관리자 설정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setLayout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LayoutManager</a:t>
            </a:r>
            <a:r>
              <a:rPr lang="en-US" altLang="ko-KR" sz="1800" dirty="0"/>
              <a:t> lm)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</a:t>
            </a:r>
            <a:endParaRPr lang="en-US" altLang="ko-KR" sz="1800" dirty="0"/>
          </a:p>
          <a:p>
            <a:pPr lvl="2"/>
            <a:r>
              <a:rPr lang="en-US" altLang="ko-KR" sz="1600" dirty="0"/>
              <a:t>lm</a:t>
            </a:r>
            <a:r>
              <a:rPr lang="ko-KR" altLang="en-US" sz="1600" dirty="0"/>
              <a:t>을 새로운 배치관리자로 설정</a:t>
            </a:r>
            <a:endParaRPr lang="en-US" altLang="ko-KR" sz="1600" dirty="0"/>
          </a:p>
          <a:p>
            <a:pPr lvl="1"/>
            <a:r>
              <a:rPr lang="ko-KR" altLang="en-US" sz="1800" dirty="0"/>
              <a:t>사례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JPanel</a:t>
            </a:r>
            <a:r>
              <a:rPr lang="ko-KR" altLang="en-US" sz="1600" dirty="0"/>
              <a:t> 컨테이너에 </a:t>
            </a:r>
            <a:r>
              <a:rPr lang="en-US" altLang="ko-KR" sz="1600" dirty="0" err="1"/>
              <a:t>BorderLayout</a:t>
            </a:r>
            <a:r>
              <a:rPr lang="en-US" altLang="ko-KR" sz="1600" dirty="0"/>
              <a:t> </a:t>
            </a:r>
            <a:r>
              <a:rPr lang="ko-KR" altLang="en-US" sz="1600" dirty="0"/>
              <a:t>배치관리자를 설정하는 예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 err="1"/>
              <a:t>컨텐트팬의</a:t>
            </a:r>
            <a:r>
              <a:rPr lang="ko-KR" altLang="en-US" sz="1600" dirty="0"/>
              <a:t> 배치관리자를 </a:t>
            </a:r>
            <a:r>
              <a:rPr lang="en-US" altLang="ko-KR" sz="1600" dirty="0" err="1"/>
              <a:t>FlowLayout</a:t>
            </a:r>
            <a:r>
              <a:rPr lang="en-US" altLang="ko-KR" sz="1600" dirty="0"/>
              <a:t> </a:t>
            </a:r>
            <a:r>
              <a:rPr lang="ko-KR" altLang="en-US" sz="1600" dirty="0"/>
              <a:t>배치관리자로 설정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오류</a:t>
            </a:r>
            <a:endParaRPr lang="en-US" altLang="ko-KR" sz="1600" dirty="0"/>
          </a:p>
          <a:p>
            <a:pPr lvl="2"/>
            <a:endParaRPr lang="ko-KR" altLang="en-US" sz="16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672" y="314096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JPanel</a:t>
            </a:r>
            <a:r>
              <a:rPr lang="en-US" altLang="ko-KR" sz="1400" dirty="0"/>
              <a:t> p = new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err="1"/>
              <a:t>p.setLayout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BorderLayout</a:t>
            </a:r>
            <a:r>
              <a:rPr lang="en-US" altLang="ko-KR" sz="1400" dirty="0"/>
              <a:t>()); // </a:t>
            </a:r>
            <a:r>
              <a:rPr lang="en-US" altLang="ko-KR" sz="1400" dirty="0" err="1"/>
              <a:t>JPanel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BorderLayout</a:t>
            </a:r>
            <a:r>
              <a:rPr lang="en-US" altLang="ko-KR" sz="1400" dirty="0"/>
              <a:t> </a:t>
            </a:r>
            <a:r>
              <a:rPr lang="ko-KR" altLang="en-US" sz="1400" dirty="0"/>
              <a:t>설정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43672" y="4293096"/>
            <a:ext cx="58326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Container c = </a:t>
            </a:r>
            <a:r>
              <a:rPr lang="en-US" altLang="ko-KR" sz="1400" dirty="0" err="1"/>
              <a:t>frame.getConentPane</a:t>
            </a:r>
            <a:r>
              <a:rPr lang="en-US" altLang="ko-KR" sz="1400" dirty="0"/>
              <a:t>(); // </a:t>
            </a:r>
            <a:r>
              <a:rPr lang="ko-KR" altLang="en-US" sz="1400" dirty="0"/>
              <a:t>프레임의 </a:t>
            </a:r>
            <a:r>
              <a:rPr lang="ko-KR" altLang="en-US" sz="1400" dirty="0" err="1"/>
              <a:t>컨텐트팬</a:t>
            </a:r>
            <a:r>
              <a:rPr lang="ko-KR" altLang="en-US" sz="1400" dirty="0"/>
              <a:t> 알아내기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en-US" altLang="ko-KR" sz="1400" dirty="0" err="1"/>
              <a:t>c.setLayout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FlowLayout</a:t>
            </a:r>
            <a:r>
              <a:rPr lang="en-US" altLang="ko-KR" sz="1400" dirty="0"/>
              <a:t>()); // </a:t>
            </a:r>
            <a:r>
              <a:rPr lang="ko-KR" altLang="en-US" sz="1400" dirty="0" err="1"/>
              <a:t>컨텐트팬에</a:t>
            </a:r>
            <a:r>
              <a:rPr lang="ko-KR" altLang="en-US" sz="1400" dirty="0"/>
              <a:t> </a:t>
            </a:r>
            <a:r>
              <a:rPr lang="en-US" altLang="ko-KR" sz="1400" dirty="0" err="1"/>
              <a:t>FlowLayout</a:t>
            </a:r>
            <a:r>
              <a:rPr lang="en-US" altLang="ko-KR" sz="1400" dirty="0"/>
              <a:t> </a:t>
            </a:r>
            <a:r>
              <a:rPr lang="ko-KR" altLang="en-US" sz="1400" dirty="0"/>
              <a:t>설정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43672" y="5589241"/>
            <a:ext cx="583264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c.setLayout</a:t>
            </a:r>
            <a:r>
              <a:rPr lang="en-US" altLang="ko-KR" sz="1400" dirty="0"/>
              <a:t>(</a:t>
            </a:r>
            <a:r>
              <a:rPr lang="en-US" altLang="ko-KR" sz="1400" strike="sngStrike" dirty="0" err="1"/>
              <a:t>FlowLayout</a:t>
            </a:r>
            <a:r>
              <a:rPr lang="en-US" altLang="ko-KR" sz="1400" dirty="0"/>
              <a:t>); // </a:t>
            </a:r>
            <a:r>
              <a:rPr lang="ko-KR" altLang="en-US" sz="1400" dirty="0"/>
              <a:t>오류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446" y="5589240"/>
            <a:ext cx="355226" cy="30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42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자바의 </a:t>
            </a:r>
            <a:r>
              <a:rPr lang="en-US" altLang="ko-KR" sz="3600" dirty="0"/>
              <a:t>GUI(Graphical User Interface)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612647" y="1340768"/>
            <a:ext cx="10401341" cy="50405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AWT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Swing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AWT(Abstract Windowing Toolkit)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자바가 처음 나</a:t>
            </a:r>
            <a:r>
              <a:rPr lang="ko-KR" altLang="en-US" dirty="0"/>
              <a:t>왔</a:t>
            </a:r>
            <a:r>
              <a:rPr lang="ko-KR" altLang="en-US" dirty="0" smtClean="0"/>
              <a:t>을 때부터 배포된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, </a:t>
            </a:r>
            <a:r>
              <a:rPr lang="ko-KR" altLang="en-US" dirty="0"/>
              <a:t>최근에는 거의 사용하지 않음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AWT </a:t>
            </a:r>
            <a:r>
              <a:rPr lang="ko-KR" altLang="en-US" dirty="0" smtClean="0"/>
              <a:t>컴포넌트는 중량 컴포넌트</a:t>
            </a:r>
            <a:r>
              <a:rPr lang="en-US" altLang="ko-KR" dirty="0" smtClean="0"/>
              <a:t>(heavy weight component)</a:t>
            </a:r>
          </a:p>
          <a:p>
            <a:pPr lvl="3">
              <a:lnSpc>
                <a:spcPct val="150000"/>
              </a:lnSpc>
            </a:pPr>
            <a:r>
              <a:rPr lang="en-US" altLang="ko-KR" dirty="0" smtClean="0"/>
              <a:t>AWT</a:t>
            </a:r>
            <a:r>
              <a:rPr lang="ko-KR" altLang="en-US" dirty="0"/>
              <a:t> </a:t>
            </a:r>
            <a:r>
              <a:rPr lang="ko-KR" altLang="en-US" dirty="0" smtClean="0"/>
              <a:t>컴포넌트의 그리기는 운영체제에 의해 이루어지</a:t>
            </a:r>
            <a:r>
              <a:rPr lang="ko-KR" altLang="en-US" dirty="0"/>
              <a:t>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운영체제에 의 자원을 많이 소모하고 부담을 줌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운영체제가 직접 그리기 때문에 속도는 빠름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234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FlowLayout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배치관리자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420019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배치방법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컴포넌트를 컨테이너 내에 왼쪽에서 오른쪽으로 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다시 위에서 아래로 순서대로 배치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99" y="4474965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537" y="4452684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669" y="4451350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406991" y="2724493"/>
            <a:ext cx="38164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container.setLayout</a:t>
            </a:r>
            <a:r>
              <a:rPr lang="en-US" altLang="ko-KR" sz="1400" b="1" dirty="0"/>
              <a:t>(new </a:t>
            </a:r>
            <a:r>
              <a:rPr lang="en-US" altLang="ko-KR" sz="1400" b="1" dirty="0" err="1"/>
              <a:t>FlowLayout</a:t>
            </a:r>
            <a:r>
              <a:rPr lang="en-US" altLang="ko-KR" sz="1400" b="1" dirty="0"/>
              <a:t>());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("add"));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("sub"));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mul</a:t>
            </a:r>
            <a:r>
              <a:rPr lang="en-US" altLang="ko-KR" sz="1400" dirty="0"/>
              <a:t>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("div"));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("Calculate"));</a:t>
            </a:r>
            <a:endParaRPr lang="ko-KR" altLang="en-US" sz="1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FlowLayout</a:t>
            </a:r>
            <a:r>
              <a:rPr lang="ko-KR" altLang="en-US" sz="3600" dirty="0" smtClean="0"/>
              <a:t>의</a:t>
            </a:r>
            <a:r>
              <a:rPr lang="en-US" altLang="ko-KR" sz="3600" dirty="0" smtClean="0"/>
              <a:t> </a:t>
            </a:r>
            <a:r>
              <a:rPr lang="ko-KR" altLang="en-US" sz="3600" dirty="0" err="1" smtClean="0"/>
              <a:t>생성자</a:t>
            </a:r>
            <a:endParaRPr lang="ko-KR" altLang="en-US" sz="3600" dirty="0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"/>
          </p:nvPr>
        </p:nvSpPr>
        <p:spPr>
          <a:xfrm>
            <a:off x="838200" y="1554971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생성자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FlowLayout</a:t>
            </a:r>
            <a:r>
              <a:rPr lang="en-US" altLang="ko-KR" sz="1800" dirty="0"/>
              <a:t>()</a:t>
            </a:r>
          </a:p>
          <a:p>
            <a:pPr lvl="1"/>
            <a:r>
              <a:rPr lang="en-US" altLang="ko-KR" sz="1800" dirty="0" err="1"/>
              <a:t>FlowLayout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align,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hGap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vGap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600" dirty="0"/>
              <a:t>align : </a:t>
            </a:r>
            <a:r>
              <a:rPr lang="ko-KR" altLang="en-US" sz="1600" dirty="0"/>
              <a:t>컴포넌트를 정렬하는 방법 지정</a:t>
            </a:r>
            <a:r>
              <a:rPr lang="en-US" altLang="ko-KR" sz="1600" dirty="0"/>
              <a:t>. </a:t>
            </a:r>
            <a:r>
              <a:rPr lang="ko-KR" altLang="en-US" sz="1600" dirty="0"/>
              <a:t>왼쪽 정렬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FlowLayout.LEFT</a:t>
            </a:r>
            <a:r>
              <a:rPr lang="en-US" altLang="ko-KR" sz="1600" dirty="0"/>
              <a:t>), </a:t>
            </a:r>
            <a:r>
              <a:rPr lang="ko-KR" altLang="en-US" sz="1600" dirty="0"/>
              <a:t>오른쪽 정렬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FlowLayout.RIGHT</a:t>
            </a:r>
            <a:r>
              <a:rPr lang="en-US" altLang="ko-KR" sz="1600" dirty="0"/>
              <a:t>), </a:t>
            </a:r>
            <a:r>
              <a:rPr lang="ko-KR" altLang="en-US" sz="1600" dirty="0"/>
              <a:t>중앙 정렬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FlowLayout.CENTER</a:t>
            </a:r>
            <a:r>
              <a:rPr lang="en-US" altLang="ko-KR" sz="1600" dirty="0"/>
              <a:t>(</a:t>
            </a:r>
            <a:r>
              <a:rPr lang="ko-KR" altLang="en-US" sz="1600" dirty="0"/>
              <a:t>디폴트</a:t>
            </a:r>
            <a:r>
              <a:rPr lang="en-US" altLang="ko-KR" sz="1600" dirty="0"/>
              <a:t>))</a:t>
            </a:r>
          </a:p>
          <a:p>
            <a:pPr lvl="2"/>
            <a:r>
              <a:rPr lang="en-US" altLang="ko-KR" sz="1600" dirty="0" err="1"/>
              <a:t>hGap</a:t>
            </a:r>
            <a:r>
              <a:rPr lang="en-US" altLang="ko-KR" sz="1600" dirty="0"/>
              <a:t> : </a:t>
            </a:r>
            <a:r>
              <a:rPr lang="ko-KR" altLang="en-US" sz="1600" dirty="0"/>
              <a:t>좌우 두 컴포넌트 사이의 수평 간격</a:t>
            </a:r>
            <a:r>
              <a:rPr lang="en-US" altLang="ko-KR" sz="1600" dirty="0"/>
              <a:t>, </a:t>
            </a:r>
            <a:r>
              <a:rPr lang="ko-KR" altLang="en-US" sz="1600" dirty="0"/>
              <a:t>픽셀 단위</a:t>
            </a:r>
            <a:r>
              <a:rPr lang="en-US" altLang="ko-KR" sz="1600" dirty="0"/>
              <a:t>. </a:t>
            </a:r>
            <a:r>
              <a:rPr lang="ko-KR" altLang="en-US" sz="1600" dirty="0"/>
              <a:t>디폴트는 </a:t>
            </a:r>
            <a:r>
              <a:rPr lang="en-US" altLang="ko-KR" sz="1600" dirty="0"/>
              <a:t>5</a:t>
            </a:r>
          </a:p>
          <a:p>
            <a:pPr lvl="2"/>
            <a:r>
              <a:rPr lang="en-US" altLang="ko-KR" sz="1600" dirty="0" err="1"/>
              <a:t>vGap</a:t>
            </a:r>
            <a:r>
              <a:rPr lang="en-US" altLang="ko-KR" sz="1600" dirty="0"/>
              <a:t> : </a:t>
            </a:r>
            <a:r>
              <a:rPr lang="ko-KR" altLang="en-US" sz="1600" dirty="0"/>
              <a:t>상하 두 컴포넌트 사이의 수직 간격</a:t>
            </a:r>
            <a:r>
              <a:rPr lang="en-US" altLang="ko-KR" sz="1600" dirty="0"/>
              <a:t>, </a:t>
            </a:r>
            <a:r>
              <a:rPr lang="ko-KR" altLang="en-US" sz="1600" dirty="0"/>
              <a:t>픽셀 단위</a:t>
            </a:r>
            <a:r>
              <a:rPr lang="en-US" altLang="ko-KR" sz="1600" dirty="0"/>
              <a:t>. </a:t>
            </a:r>
            <a:r>
              <a:rPr lang="ko-KR" altLang="en-US" sz="1600" dirty="0"/>
              <a:t>디폴트는 </a:t>
            </a:r>
            <a:r>
              <a:rPr lang="en-US" altLang="ko-KR" sz="1600" dirty="0"/>
              <a:t>5</a:t>
            </a:r>
            <a:endParaRPr lang="ko-KR" altLang="en-US" sz="1600" dirty="0"/>
          </a:p>
          <a:p>
            <a:pPr lvl="1"/>
            <a:endParaRPr lang="ko-KR" altLang="en-US" sz="1600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881422" y="3692535"/>
            <a:ext cx="4028868" cy="2830325"/>
            <a:chOff x="2357422" y="3692534"/>
            <a:chExt cx="4028868" cy="2830325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519" y="3692534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357422" y="6215082"/>
              <a:ext cx="2286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FlowLayout.LEFT</a:t>
              </a:r>
              <a:r>
                <a:rPr lang="ko-KR" altLang="en-US" sz="1400" dirty="0"/>
                <a:t>로 정렬됨</a:t>
              </a: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rot="5400000" flipH="1" flipV="1">
              <a:off x="2548488" y="5809702"/>
              <a:ext cx="1071570" cy="249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3571868" y="5786454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28992" y="5857892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hGap</a:t>
              </a:r>
              <a:endParaRPr lang="ko-KR" altLang="en-US" sz="14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rot="5400000">
              <a:off x="5488329" y="4822041"/>
              <a:ext cx="357190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786446" y="4714884"/>
              <a:ext cx="599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vGap</a:t>
              </a:r>
              <a:endParaRPr lang="ko-KR" altLang="en-US" sz="14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214942" y="4643446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714876" y="5000636"/>
              <a:ext cx="107157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5400000">
              <a:off x="3321835" y="5536421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5400000">
              <a:off x="3607587" y="5536421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03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15881" y="1775713"/>
            <a:ext cx="532859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예제 </a:t>
            </a:r>
            <a:r>
              <a:rPr lang="en-US" altLang="ko-KR" sz="3600" dirty="0" smtClean="0"/>
              <a:t>3 : </a:t>
            </a:r>
            <a:r>
              <a:rPr lang="en-US" altLang="ko-KR" sz="3600" dirty="0" err="1"/>
              <a:t>FlowLayout</a:t>
            </a:r>
            <a:r>
              <a:rPr lang="en-US" altLang="ko-KR" sz="3600" dirty="0"/>
              <a:t> </a:t>
            </a:r>
            <a:r>
              <a:rPr lang="ko-KR" altLang="en-US" sz="3600" dirty="0"/>
              <a:t>배치관리자 활용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889775" y="1811847"/>
            <a:ext cx="3038937" cy="2755003"/>
            <a:chOff x="5784752" y="1800425"/>
            <a:chExt cx="3038937" cy="275500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4752" y="1800425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901834" y="4278429"/>
              <a:ext cx="1988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FlowLayout.LEFT</a:t>
              </a:r>
              <a:r>
                <a:rPr lang="ko-KR" altLang="en-US" sz="1200" dirty="0"/>
                <a:t>로 정렬됨</a:t>
              </a: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rot="5400000" flipH="1" flipV="1">
              <a:off x="5704565" y="3822113"/>
              <a:ext cx="857256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6609111" y="3894345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66235" y="3965783"/>
              <a:ext cx="1229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hGap</a:t>
              </a:r>
              <a:r>
                <a:rPr lang="en-US" altLang="ko-KR" sz="1200" dirty="0"/>
                <a:t> , 30 </a:t>
              </a:r>
              <a:r>
                <a:rPr lang="ko-KR" altLang="en-US" sz="1200" dirty="0"/>
                <a:t>픽셀</a:t>
              </a: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rot="5400000">
              <a:off x="8525572" y="2929932"/>
              <a:ext cx="357190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961479" y="2699893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vGap</a:t>
              </a:r>
              <a:r>
                <a:rPr lang="en-US" altLang="ko-KR" sz="1200" dirty="0"/>
                <a:t>,</a:t>
              </a:r>
            </a:p>
            <a:p>
              <a:r>
                <a:rPr lang="en-US" altLang="ko-KR" sz="1200" dirty="0"/>
                <a:t>40 </a:t>
              </a:r>
              <a:r>
                <a:rPr lang="ko-KR" altLang="en-US" sz="1200" dirty="0"/>
                <a:t>픽셀</a:t>
              </a: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8252185" y="2751337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52119" y="3108527"/>
              <a:ext cx="107157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5400000">
              <a:off x="6359078" y="3644312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5400000">
              <a:off x="6644830" y="3644312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076" y="1340768"/>
            <a:ext cx="81646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FlowLayout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배치관리자를 사용하여 다음 그림과 같이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버튼을 배치하라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BorderLayout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배치관리자</a:t>
            </a:r>
            <a:endParaRPr lang="ko-KR" altLang="en-US" sz="3600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2136648" y="1649831"/>
            <a:ext cx="8153400" cy="235916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배치방법</a:t>
            </a:r>
            <a:endParaRPr lang="en-US" altLang="ko-KR" sz="2000" dirty="0"/>
          </a:p>
          <a:p>
            <a:pPr lvl="1"/>
            <a:r>
              <a:rPr lang="ko-KR" altLang="en-US" sz="1800" dirty="0"/>
              <a:t>컨테이너 공간을 </a:t>
            </a:r>
            <a:r>
              <a:rPr lang="en-US" altLang="ko-KR" sz="1800" dirty="0"/>
              <a:t>5 </a:t>
            </a:r>
            <a:r>
              <a:rPr lang="ko-KR" altLang="en-US" sz="1800" dirty="0"/>
              <a:t>구역으로 분할</a:t>
            </a:r>
            <a:r>
              <a:rPr lang="en-US" altLang="ko-KR" sz="1800" dirty="0"/>
              <a:t>, </a:t>
            </a:r>
            <a:r>
              <a:rPr lang="ko-KR" altLang="en-US" sz="1800" dirty="0"/>
              <a:t>배치</a:t>
            </a:r>
            <a:endParaRPr lang="en-US" altLang="ko-KR" sz="1800" dirty="0"/>
          </a:p>
          <a:p>
            <a:pPr lvl="2"/>
            <a:r>
              <a:rPr lang="ko-KR" altLang="en-US" sz="1600" dirty="0"/>
              <a:t>동</a:t>
            </a:r>
            <a:r>
              <a:rPr lang="en-US" altLang="ko-KR" sz="1600" dirty="0"/>
              <a:t>, </a:t>
            </a:r>
            <a:r>
              <a:rPr lang="ko-KR" altLang="en-US" sz="1600" dirty="0"/>
              <a:t>서</a:t>
            </a:r>
            <a:r>
              <a:rPr lang="en-US" altLang="ko-KR" sz="1600" dirty="0"/>
              <a:t>, </a:t>
            </a:r>
            <a:r>
              <a:rPr lang="ko-KR" altLang="en-US" sz="1600" dirty="0"/>
              <a:t>남</a:t>
            </a:r>
            <a:r>
              <a:rPr lang="en-US" altLang="ko-KR" sz="1600" dirty="0"/>
              <a:t>, </a:t>
            </a:r>
            <a:r>
              <a:rPr lang="ko-KR" altLang="en-US" sz="1600" dirty="0"/>
              <a:t>북</a:t>
            </a:r>
            <a:r>
              <a:rPr lang="en-US" altLang="ko-KR" sz="1600" dirty="0"/>
              <a:t>, </a:t>
            </a:r>
            <a:r>
              <a:rPr lang="ko-KR" altLang="en-US" sz="1600" dirty="0"/>
              <a:t>중앙</a:t>
            </a:r>
            <a:endParaRPr lang="en-US" altLang="ko-KR" sz="1600" dirty="0"/>
          </a:p>
          <a:p>
            <a:pPr lvl="1"/>
            <a:r>
              <a:rPr lang="ko-KR" altLang="en-US" sz="1800" dirty="0"/>
              <a:t>배치</a:t>
            </a:r>
            <a:r>
              <a:rPr lang="en-US" altLang="ko-KR" sz="1800" dirty="0"/>
              <a:t> </a:t>
            </a:r>
            <a:r>
              <a:rPr lang="ko-KR" altLang="en-US" sz="1800" dirty="0"/>
              <a:t>방법</a:t>
            </a:r>
            <a:endParaRPr lang="en-US" altLang="ko-KR" sz="1800" dirty="0"/>
          </a:p>
          <a:p>
            <a:pPr lvl="2"/>
            <a:r>
              <a:rPr lang="en-US" altLang="ko-KR" sz="1600" dirty="0"/>
              <a:t>add(Component comp,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index)</a:t>
            </a:r>
          </a:p>
          <a:p>
            <a:pPr lvl="3"/>
            <a:r>
              <a:rPr lang="en-US" altLang="ko-KR" sz="1200" dirty="0"/>
              <a:t>comp</a:t>
            </a:r>
            <a:r>
              <a:rPr lang="ko-KR" altLang="en-US" sz="1200" dirty="0"/>
              <a:t>를 </a:t>
            </a:r>
            <a:r>
              <a:rPr lang="en-US" altLang="ko-KR" sz="1200" dirty="0"/>
              <a:t>index</a:t>
            </a:r>
            <a:r>
              <a:rPr lang="ko-KR" altLang="en-US" sz="1200" dirty="0"/>
              <a:t>의 공간에 배치</a:t>
            </a:r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6384032" y="4392017"/>
            <a:ext cx="4134818" cy="577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 dirty="0" err="1"/>
              <a:t>container.setLayout</a:t>
            </a:r>
            <a:r>
              <a:rPr lang="en-US" altLang="ko-KR" sz="1050" b="1" dirty="0"/>
              <a:t>(new </a:t>
            </a:r>
            <a:r>
              <a:rPr lang="en-US" altLang="ko-KR" sz="1050" b="1" dirty="0" err="1"/>
              <a:t>BorderLayout</a:t>
            </a:r>
            <a:r>
              <a:rPr lang="en-US" altLang="ko-KR" sz="1050" b="1" dirty="0"/>
              <a:t>());</a:t>
            </a:r>
          </a:p>
          <a:p>
            <a:r>
              <a:rPr lang="en-US" altLang="ko-KR" sz="1050" dirty="0" err="1"/>
              <a:t>container.add</a:t>
            </a:r>
            <a:r>
              <a:rPr lang="en-US" altLang="ko-KR" sz="1050" dirty="0"/>
              <a:t>(new </a:t>
            </a:r>
            <a:r>
              <a:rPr lang="en-US" altLang="ko-KR" sz="1050" dirty="0" err="1"/>
              <a:t>JButton</a:t>
            </a:r>
            <a:r>
              <a:rPr lang="en-US" altLang="ko-KR" sz="1050" dirty="0"/>
              <a:t>("div"), </a:t>
            </a:r>
            <a:r>
              <a:rPr lang="en-US" altLang="ko-KR" sz="1050" b="1" dirty="0" err="1"/>
              <a:t>BorderLayout.WEST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 err="1"/>
              <a:t>container.add</a:t>
            </a:r>
            <a:r>
              <a:rPr lang="en-US" altLang="ko-KR" sz="1050" dirty="0"/>
              <a:t>(new </a:t>
            </a:r>
            <a:r>
              <a:rPr lang="en-US" altLang="ko-KR" sz="1050" dirty="0" err="1"/>
              <a:t>JButton</a:t>
            </a:r>
            <a:r>
              <a:rPr lang="en-US" altLang="ko-KR" sz="1050" dirty="0"/>
              <a:t>("Calculate"), </a:t>
            </a:r>
            <a:r>
              <a:rPr lang="en-US" altLang="ko-KR" sz="1050" b="1" dirty="0" err="1"/>
              <a:t>BorderLayout.CENTER</a:t>
            </a:r>
            <a:r>
              <a:rPr lang="en-US" altLang="ko-KR" sz="1050" dirty="0"/>
              <a:t>);</a:t>
            </a:r>
            <a:endParaRPr lang="ko-KR" altLang="en-US" sz="1050" dirty="0"/>
          </a:p>
        </p:txBody>
      </p:sp>
      <p:grpSp>
        <p:nvGrpSpPr>
          <p:cNvPr id="6" name="그룹 5"/>
          <p:cNvGrpSpPr/>
          <p:nvPr/>
        </p:nvGrpSpPr>
        <p:grpSpPr>
          <a:xfrm>
            <a:off x="1681687" y="3580976"/>
            <a:ext cx="5422117" cy="2747714"/>
            <a:chOff x="1707296" y="3595240"/>
            <a:chExt cx="5422117" cy="2747714"/>
          </a:xfrm>
        </p:grpSpPr>
        <p:sp>
          <p:nvSpPr>
            <p:cNvPr id="8" name="직사각형 7"/>
            <p:cNvSpPr/>
            <p:nvPr/>
          </p:nvSpPr>
          <p:spPr>
            <a:xfrm>
              <a:off x="1707296" y="5788956"/>
              <a:ext cx="16404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err="1"/>
                <a:t>BorderLayout.WEST</a:t>
              </a:r>
              <a:endParaRPr lang="ko-KR" altLang="en-US" sz="1200" dirty="0"/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744" y="3982402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989723" y="3605803"/>
              <a:ext cx="18287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err="1"/>
                <a:t>BorderLayout.NORTH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57543" y="6065955"/>
              <a:ext cx="18169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err="1"/>
                <a:t>BorderLayout.SOUTH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22793" y="3595240"/>
              <a:ext cx="17149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err="1"/>
                <a:t>BorderLayout.EAST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81074" y="6051691"/>
              <a:ext cx="18483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err="1"/>
                <a:t>BorderLayout.CENTER</a:t>
              </a:r>
              <a:endParaRPr lang="ko-KR" altLang="en-US" sz="1200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713484" y="3882802"/>
              <a:ext cx="0" cy="50601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3713484" y="5674696"/>
              <a:ext cx="0" cy="379542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5999500" y="3872240"/>
              <a:ext cx="0" cy="1157926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5213682" y="5315918"/>
              <a:ext cx="414449" cy="73832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/>
            <p:nvPr/>
          </p:nvCxnSpPr>
          <p:spPr>
            <a:xfrm rot="5400000" flipH="1" flipV="1">
              <a:off x="2621359" y="4909533"/>
              <a:ext cx="736728" cy="1055436"/>
            </a:xfrm>
            <a:prstGeom prst="bentConnector2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BorderLayout</a:t>
            </a:r>
            <a:r>
              <a:rPr lang="en-US" altLang="ko-KR" sz="3600" dirty="0" smtClean="0"/>
              <a:t> </a:t>
            </a:r>
            <a:r>
              <a:rPr lang="ko-KR" altLang="en-US" sz="3600" dirty="0" err="1" smtClean="0"/>
              <a:t>생성자와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add() </a:t>
            </a:r>
            <a:r>
              <a:rPr lang="ko-KR" altLang="en-US" sz="3600" dirty="0" err="1" smtClean="0"/>
              <a:t>메소드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BorderLayout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BorderLayout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hGap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vGap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hGap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좌우 두 컴포넌트 사이의 수평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r>
              <a:rPr lang="en-US" altLang="ko-KR" dirty="0" err="1" smtClean="0"/>
              <a:t>vGap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상하 두 컴포넌트 사이의 수직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endParaRPr lang="ko-KR" altLang="en-US" dirty="0" smtClean="0"/>
          </a:p>
          <a:p>
            <a:r>
              <a:rPr lang="en-US" altLang="ko-KR" dirty="0" smtClean="0"/>
              <a:t>add()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add(Component comp,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index) </a:t>
            </a:r>
          </a:p>
          <a:p>
            <a:pPr lvl="2"/>
            <a:r>
              <a:rPr lang="en-US" altLang="ko-KR" dirty="0" smtClean="0"/>
              <a:t>comp </a:t>
            </a:r>
            <a:r>
              <a:rPr lang="ko-KR" altLang="en-US" dirty="0" smtClean="0"/>
              <a:t>컴포넌트를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위치에 삽입한다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index : </a:t>
            </a:r>
            <a:r>
              <a:rPr lang="ko-KR" altLang="en-US" dirty="0" smtClean="0"/>
              <a:t>컴포넌트의 위치</a:t>
            </a:r>
          </a:p>
          <a:p>
            <a:pPr marL="685800" lvl="2" indent="0">
              <a:buNone/>
            </a:pPr>
            <a:r>
              <a:rPr lang="ko-KR" altLang="en-US" dirty="0" smtClean="0"/>
              <a:t>            동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BorderLayout.EAST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BorderLayout.WEST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ko-KR" altLang="en-US" dirty="0" smtClean="0"/>
              <a:t>            남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BorderLayout.SOUTH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북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BorderLayout.NORTH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ko-KR" altLang="en-US" dirty="0" smtClean="0"/>
              <a:t>            중앙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BorderLayout.CENTER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예제 </a:t>
            </a:r>
            <a:r>
              <a:rPr lang="en-US" altLang="ko-KR" sz="3600" dirty="0" smtClean="0"/>
              <a:t>8-4 : </a:t>
            </a:r>
            <a:r>
              <a:rPr lang="en-US" altLang="ko-KR" sz="3600" dirty="0" err="1"/>
              <a:t>BorderLayout</a:t>
            </a:r>
            <a:r>
              <a:rPr lang="en-US" altLang="ko-KR" sz="3600" dirty="0"/>
              <a:t> </a:t>
            </a:r>
            <a:r>
              <a:rPr lang="ko-KR" altLang="en-US" sz="3600" dirty="0"/>
              <a:t>배치관리자 활용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61812" y="1710100"/>
            <a:ext cx="532859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n-US" altLang="ko-KR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72308" y="1340768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BorderLayout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배치관리자를 사용하여 다음 그림과 같이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버튼을 배치하라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524000" y="1756786"/>
            <a:ext cx="3387572" cy="2429261"/>
            <a:chOff x="35496" y="1943089"/>
            <a:chExt cx="3387572" cy="2429261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943089"/>
              <a:ext cx="2739500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2558056" y="4023914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193244" y="4095351"/>
              <a:ext cx="1229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hGap</a:t>
              </a:r>
              <a:r>
                <a:rPr lang="en-US" altLang="ko-KR" sz="1200" dirty="0"/>
                <a:t> , 30 </a:t>
              </a:r>
              <a:r>
                <a:rPr lang="ko-KR" altLang="en-US" sz="1200" dirty="0"/>
                <a:t>픽셀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557262" y="3260253"/>
              <a:ext cx="0" cy="764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843014" y="3260253"/>
              <a:ext cx="0" cy="764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448735" y="2494941"/>
              <a:ext cx="0" cy="22281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5496" y="2724416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vGap</a:t>
              </a:r>
              <a:r>
                <a:rPr lang="en-US" altLang="ko-KR" sz="1200" dirty="0"/>
                <a:t>, </a:t>
              </a:r>
            </a:p>
            <a:p>
              <a:r>
                <a:rPr lang="en-US" altLang="ko-KR" sz="1200" dirty="0"/>
                <a:t>20 </a:t>
              </a:r>
              <a:r>
                <a:rPr lang="ko-KR" altLang="en-US" sz="1200" dirty="0"/>
                <a:t>픽셀</a:t>
              </a: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56080" y="2494941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50654" y="2699825"/>
              <a:ext cx="5000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99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540224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GridLayout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배치관리자</a:t>
            </a:r>
            <a:endParaRPr lang="ko-KR" altLang="en-US" sz="3600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285860"/>
            <a:ext cx="10225216" cy="5286412"/>
          </a:xfrm>
        </p:spPr>
        <p:txBody>
          <a:bodyPr/>
          <a:lstStyle/>
          <a:p>
            <a:r>
              <a:rPr lang="ko-KR" altLang="en-US" dirty="0" smtClean="0"/>
              <a:t>배치방법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공간을 동일한 사각형 격자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그리드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분할하고 각 셀에 </a:t>
            </a:r>
            <a:r>
              <a:rPr lang="ko-KR" altLang="en-US" dirty="0"/>
              <a:t>컴포넌트 </a:t>
            </a:r>
            <a:r>
              <a:rPr lang="ko-KR" altLang="en-US" dirty="0" smtClean="0"/>
              <a:t>하나씩 배치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생성자에</a:t>
            </a:r>
            <a:r>
              <a:rPr lang="ko-KR" altLang="en-US" dirty="0" smtClean="0"/>
              <a:t> 행수와 열수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셀에 왼쪽에서 오른쪽으로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위에서 아래로 순서대로 배치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20461" y="4614228"/>
            <a:ext cx="2749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/>
              <a:t> 4x3 </a:t>
            </a:r>
            <a:r>
              <a:rPr lang="ko-KR" altLang="en-US" sz="1200"/>
              <a:t>그리드 레이아웃 설정</a:t>
            </a:r>
            <a:endParaRPr lang="en-US" altLang="ko-KR" sz="1200"/>
          </a:p>
          <a:p>
            <a:pPr>
              <a:buFont typeface="Arial" pitchFamily="34" charset="0"/>
              <a:buChar char="•"/>
            </a:pPr>
            <a:r>
              <a:rPr lang="ko-KR" altLang="en-US" sz="1200"/>
              <a:t> 총 </a:t>
            </a:r>
            <a:r>
              <a:rPr lang="en-US" altLang="ko-KR" sz="1200"/>
              <a:t>11 </a:t>
            </a:r>
            <a:r>
              <a:rPr lang="ko-KR" altLang="en-US" sz="1200"/>
              <a:t>개의 버튼이 순서대로 </a:t>
            </a:r>
            <a:r>
              <a:rPr lang="en-US" altLang="ko-KR" sz="1200"/>
              <a:t>add </a:t>
            </a:r>
            <a:r>
              <a:rPr lang="ko-KR" altLang="en-US" sz="1200"/>
              <a:t>됨</a:t>
            </a:r>
            <a:endParaRPr lang="en-US" altLang="ko-KR" sz="1200"/>
          </a:p>
          <a:p>
            <a:pPr>
              <a:buFont typeface="Arial" pitchFamily="34" charset="0"/>
              <a:buChar char="•"/>
            </a:pPr>
            <a:r>
              <a:rPr lang="ko-KR" altLang="en-US" sz="1200"/>
              <a:t> 수직 간격 </a:t>
            </a:r>
            <a:r>
              <a:rPr lang="en-US" altLang="ko-KR" sz="1200"/>
              <a:t>vGap : 5 </a:t>
            </a:r>
            <a:r>
              <a:rPr lang="ko-KR" altLang="en-US" sz="1200"/>
              <a:t>픽셀</a:t>
            </a:r>
            <a:endParaRPr lang="en-US" altLang="ko-KR" sz="1200"/>
          </a:p>
          <a:p>
            <a:pPr>
              <a:buFont typeface="Arial" pitchFamily="34" charset="0"/>
              <a:buChar char="•"/>
            </a:pPr>
            <a:r>
              <a:rPr lang="ko-KR" altLang="en-US" sz="1200"/>
              <a:t> 수평 간격 </a:t>
            </a:r>
            <a:r>
              <a:rPr lang="en-US" altLang="ko-KR" sz="1200"/>
              <a:t>hGap : 5 </a:t>
            </a:r>
            <a:r>
              <a:rPr lang="ko-KR" altLang="en-US" sz="1200"/>
              <a:t>픽셀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2420046" y="3895704"/>
            <a:ext cx="2591947" cy="1270000"/>
          </a:xfrm>
          <a:custGeom>
            <a:avLst/>
            <a:gdLst>
              <a:gd name="connsiteX0" fmla="*/ 310054 w 2806261"/>
              <a:gd name="connsiteY0" fmla="*/ 19269 h 1270000"/>
              <a:gd name="connsiteX1" fmla="*/ 2212427 w 2806261"/>
              <a:gd name="connsiteY1" fmla="*/ 19269 h 1270000"/>
              <a:gd name="connsiteX2" fmla="*/ 2496206 w 2806261"/>
              <a:gd name="connsiteY2" fmla="*/ 134883 h 1270000"/>
              <a:gd name="connsiteX3" fmla="*/ 352096 w 2806261"/>
              <a:gd name="connsiteY3" fmla="*/ 345090 h 1270000"/>
              <a:gd name="connsiteX4" fmla="*/ 667406 w 2806261"/>
              <a:gd name="connsiteY4" fmla="*/ 471214 h 1270000"/>
              <a:gd name="connsiteX5" fmla="*/ 2191406 w 2806261"/>
              <a:gd name="connsiteY5" fmla="*/ 460704 h 1270000"/>
              <a:gd name="connsiteX6" fmla="*/ 2391102 w 2806261"/>
              <a:gd name="connsiteY6" fmla="*/ 618359 h 1270000"/>
              <a:gd name="connsiteX7" fmla="*/ 331075 w 2806261"/>
              <a:gd name="connsiteY7" fmla="*/ 744483 h 1270000"/>
              <a:gd name="connsiteX8" fmla="*/ 541282 w 2806261"/>
              <a:gd name="connsiteY8" fmla="*/ 860097 h 1270000"/>
              <a:gd name="connsiteX9" fmla="*/ 2233447 w 2806261"/>
              <a:gd name="connsiteY9" fmla="*/ 870607 h 1270000"/>
              <a:gd name="connsiteX10" fmla="*/ 2412123 w 2806261"/>
              <a:gd name="connsiteY10" fmla="*/ 1017752 h 1270000"/>
              <a:gd name="connsiteX11" fmla="*/ 320565 w 2806261"/>
              <a:gd name="connsiteY11" fmla="*/ 1133366 h 1270000"/>
              <a:gd name="connsiteX12" fmla="*/ 488730 w 2806261"/>
              <a:gd name="connsiteY12" fmla="*/ 1217449 h 1270000"/>
              <a:gd name="connsiteX13" fmla="*/ 2065282 w 2806261"/>
              <a:gd name="connsiteY13" fmla="*/ 12700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06261" h="1270000">
                <a:moveTo>
                  <a:pt x="310054" y="19269"/>
                </a:moveTo>
                <a:cubicBezTo>
                  <a:pt x="1079061" y="9634"/>
                  <a:pt x="1848068" y="0"/>
                  <a:pt x="2212427" y="19269"/>
                </a:cubicBezTo>
                <a:cubicBezTo>
                  <a:pt x="2576786" y="38538"/>
                  <a:pt x="2806261" y="80580"/>
                  <a:pt x="2496206" y="134883"/>
                </a:cubicBezTo>
                <a:cubicBezTo>
                  <a:pt x="2186151" y="189186"/>
                  <a:pt x="656896" y="289035"/>
                  <a:pt x="352096" y="345090"/>
                </a:cubicBezTo>
                <a:cubicBezTo>
                  <a:pt x="47296" y="401145"/>
                  <a:pt x="360854" y="451945"/>
                  <a:pt x="667406" y="471214"/>
                </a:cubicBezTo>
                <a:cubicBezTo>
                  <a:pt x="973958" y="490483"/>
                  <a:pt x="1904123" y="436180"/>
                  <a:pt x="2191406" y="460704"/>
                </a:cubicBezTo>
                <a:cubicBezTo>
                  <a:pt x="2478689" y="485228"/>
                  <a:pt x="2701157" y="571063"/>
                  <a:pt x="2391102" y="618359"/>
                </a:cubicBezTo>
                <a:cubicBezTo>
                  <a:pt x="2081047" y="665655"/>
                  <a:pt x="639378" y="704193"/>
                  <a:pt x="331075" y="744483"/>
                </a:cubicBezTo>
                <a:cubicBezTo>
                  <a:pt x="22772" y="784773"/>
                  <a:pt x="224220" y="839076"/>
                  <a:pt x="541282" y="860097"/>
                </a:cubicBezTo>
                <a:cubicBezTo>
                  <a:pt x="858344" y="881118"/>
                  <a:pt x="1921640" y="844331"/>
                  <a:pt x="2233447" y="870607"/>
                </a:cubicBezTo>
                <a:cubicBezTo>
                  <a:pt x="2545254" y="896883"/>
                  <a:pt x="2730937" y="973959"/>
                  <a:pt x="2412123" y="1017752"/>
                </a:cubicBezTo>
                <a:cubicBezTo>
                  <a:pt x="2093309" y="1061545"/>
                  <a:pt x="641130" y="1100083"/>
                  <a:pt x="320565" y="1133366"/>
                </a:cubicBezTo>
                <a:cubicBezTo>
                  <a:pt x="0" y="1166649"/>
                  <a:pt x="197944" y="1194677"/>
                  <a:pt x="488730" y="1217449"/>
                </a:cubicBezTo>
                <a:cubicBezTo>
                  <a:pt x="779516" y="1240221"/>
                  <a:pt x="1422399" y="1255110"/>
                  <a:pt x="2065282" y="127000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041598" y="3572539"/>
            <a:ext cx="533837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container.setLayout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GridLayout</a:t>
            </a:r>
            <a:r>
              <a:rPr lang="en-US" altLang="ko-KR" sz="1200" dirty="0"/>
              <a:t>(4,3,5,5)); // 4×3 </a:t>
            </a:r>
            <a:r>
              <a:rPr lang="ko-KR" altLang="en-US" sz="1200" dirty="0"/>
              <a:t>분할로 컴포넌트 배치</a:t>
            </a:r>
          </a:p>
          <a:p>
            <a:r>
              <a:rPr lang="en-US" altLang="ko-KR" sz="1200" dirty="0" err="1"/>
              <a:t>container.add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("1")); // </a:t>
            </a:r>
            <a:r>
              <a:rPr lang="ko-KR" altLang="en-US" sz="1200" dirty="0"/>
              <a:t>상단 왼쪽 첫 번째 셀에 버튼 배치</a:t>
            </a:r>
          </a:p>
          <a:p>
            <a:r>
              <a:rPr lang="en-US" altLang="ko-KR" sz="1200" dirty="0" err="1"/>
              <a:t>container.add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("2")); // </a:t>
            </a:r>
            <a:r>
              <a:rPr lang="ko-KR" altLang="en-US" sz="1200" dirty="0"/>
              <a:t>그 옆 셀에 버튼 배치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GridLayout</a:t>
            </a:r>
            <a:r>
              <a:rPr lang="en-US" altLang="ko-KR" sz="3600" dirty="0" smtClean="0"/>
              <a:t> </a:t>
            </a:r>
            <a:r>
              <a:rPr lang="ko-KR" altLang="en-US" sz="3600" dirty="0" err="1" smtClean="0"/>
              <a:t>생성자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cols)</a:t>
            </a:r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hGap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vGap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rows : </a:t>
            </a:r>
            <a:r>
              <a:rPr lang="ko-KR" altLang="en-US" dirty="0" smtClean="0"/>
              <a:t>격자의 행수</a:t>
            </a:r>
            <a:r>
              <a:rPr lang="en-US" altLang="ko-KR" dirty="0" smtClean="0"/>
              <a:t> 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1)</a:t>
            </a:r>
          </a:p>
          <a:p>
            <a:pPr lvl="2"/>
            <a:r>
              <a:rPr lang="en-US" altLang="ko-KR" dirty="0" smtClean="0"/>
              <a:t>cols : </a:t>
            </a:r>
            <a:r>
              <a:rPr lang="ko-KR" altLang="en-US" dirty="0" smtClean="0"/>
              <a:t>격자의 열수</a:t>
            </a:r>
            <a:r>
              <a:rPr lang="en-US" altLang="ko-KR" dirty="0" smtClean="0"/>
              <a:t> 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1)</a:t>
            </a:r>
          </a:p>
          <a:p>
            <a:pPr lvl="2"/>
            <a:r>
              <a:rPr lang="en-US" altLang="ko-KR" dirty="0" err="1" smtClean="0"/>
              <a:t>hGap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좌우 두 컴포넌트 사이의 수평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r>
              <a:rPr lang="en-US" altLang="ko-KR" dirty="0" err="1" smtClean="0"/>
              <a:t>vGap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상하 두 컴포넌트 사이의 수직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r>
              <a:rPr lang="en-US" altLang="ko-KR" dirty="0" smtClean="0"/>
              <a:t>rows x cols </a:t>
            </a:r>
            <a:r>
              <a:rPr lang="ko-KR" altLang="en-US" dirty="0" smtClean="0"/>
              <a:t>만큼의 셀을 가진 격자로 컨테이너 공간을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1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 smtClean="0"/>
              <a:t>5 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GridLayout</a:t>
            </a:r>
            <a:r>
              <a:rPr lang="en-US" altLang="ko-KR" sz="2800" dirty="0"/>
              <a:t> </a:t>
            </a:r>
            <a:r>
              <a:rPr lang="ko-KR" altLang="en-US" sz="2800" dirty="0"/>
              <a:t>배치관리자를 사용하는 예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07968" y="2002004"/>
            <a:ext cx="451552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n-US" altLang="ko-KR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988840"/>
            <a:ext cx="3744416" cy="1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131785" y="1340769"/>
            <a:ext cx="78999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GridLayout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활용하여 다음 그림과 같이 한 줄에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버튼을 동일한 크기로 배치하는 스윙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45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/>
              <a:t>6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: </a:t>
            </a:r>
            <a:r>
              <a:rPr lang="ko-KR" altLang="en-US" sz="2800" dirty="0" smtClean="0"/>
              <a:t>아래 화면과 같이 사용자로부터 입력 받는 폼을 작성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4942703" y="1725004"/>
            <a:ext cx="700216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n-US" altLang="ko-KR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14400" y="1340769"/>
            <a:ext cx="1043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GridLayout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활용하여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콘텐트팬을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 x 2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그리드로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분할하고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Jlabel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컴포넌트와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JTextField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컴포넌트를 부착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두 행 사이의 수직 간격은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픽셀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827" y="2406527"/>
            <a:ext cx="2724530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2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자바의 </a:t>
            </a:r>
            <a:r>
              <a:rPr lang="en-US" altLang="ko-KR" sz="3600" dirty="0"/>
              <a:t>GUI(Graphical User Interface)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97317" y="1217200"/>
            <a:ext cx="11389883" cy="504056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Swing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/>
              <a:t>AWT </a:t>
            </a:r>
            <a:r>
              <a:rPr lang="ko-KR" altLang="en-US" dirty="0"/>
              <a:t>기술을 기반으로 작성된 자바 라이브러리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모든 </a:t>
            </a:r>
            <a:r>
              <a:rPr lang="en-US" altLang="ko-KR" dirty="0"/>
              <a:t>AWT </a:t>
            </a:r>
            <a:r>
              <a:rPr lang="ko-KR" altLang="en-US" dirty="0"/>
              <a:t>기능 </a:t>
            </a:r>
            <a:r>
              <a:rPr lang="en-US" altLang="ko-KR" dirty="0"/>
              <a:t>+ </a:t>
            </a:r>
            <a:r>
              <a:rPr lang="ko-KR" altLang="en-US" dirty="0"/>
              <a:t>추가된 풍부하고 화려한 고급 컴포넌트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AWT </a:t>
            </a:r>
            <a:r>
              <a:rPr lang="ko-KR" altLang="en-US" dirty="0" smtClean="0"/>
              <a:t>컴포넌트를 모두 스윙으로 </a:t>
            </a:r>
            <a:r>
              <a:rPr lang="ko-KR" altLang="en-US" dirty="0" err="1" smtClean="0"/>
              <a:t>재작성</a:t>
            </a:r>
            <a:r>
              <a:rPr lang="en-US" altLang="ko-KR" dirty="0" smtClean="0"/>
              <a:t>. AWT </a:t>
            </a:r>
            <a:r>
              <a:rPr lang="ko-KR" altLang="en-US" dirty="0" smtClean="0"/>
              <a:t>컴포넌트 이름 앞에 </a:t>
            </a:r>
            <a:r>
              <a:rPr lang="en-US" altLang="ko-KR" dirty="0" smtClean="0"/>
              <a:t>J</a:t>
            </a:r>
            <a:r>
              <a:rPr lang="ko-KR" altLang="en-US" dirty="0" smtClean="0"/>
              <a:t>자</a:t>
            </a:r>
            <a:r>
              <a:rPr lang="ko-KR" altLang="en-US" dirty="0"/>
              <a:t>를</a:t>
            </a:r>
            <a:r>
              <a:rPr lang="ko-KR" altLang="en-US" dirty="0" smtClean="0"/>
              <a:t> 덧붙임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순수 </a:t>
            </a:r>
            <a:r>
              <a:rPr lang="ko-KR" altLang="en-US" dirty="0"/>
              <a:t>자바 언어로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스윙 컴포넌트는 경량 컴포넌트</a:t>
            </a:r>
            <a:r>
              <a:rPr lang="en-US" altLang="ko-KR" dirty="0" smtClean="0"/>
              <a:t>(light weight component)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스윙 컴포넌트는 운영체제의 도움을 받지 않고 직접 그리기 때문에 운영체제에 부담주지 않음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현재 자바의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로 사용됨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342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배치관리자 없는 컨테이너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58672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배치관리자가 없는 컨테이너가 필요한 경우</a:t>
            </a:r>
            <a:endParaRPr lang="en-US" altLang="ko-KR" sz="2000" dirty="0"/>
          </a:p>
          <a:p>
            <a:pPr lvl="1"/>
            <a:r>
              <a:rPr lang="ko-KR" altLang="en-US" sz="1600" dirty="0"/>
              <a:t>응용프로그램에서 직접 컴포넌트의 크기와 위치를 결정하고자 하는 경우</a:t>
            </a:r>
            <a:endParaRPr lang="en-US" altLang="ko-KR" sz="1600" dirty="0"/>
          </a:p>
          <a:p>
            <a:pPr marL="365760" lvl="1"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1. </a:t>
            </a:r>
            <a:r>
              <a:rPr lang="ko-KR" altLang="en-US" sz="1600" dirty="0"/>
              <a:t>컴포넌트의 크기나 위치를 개발자 임의로 결정하고자 하는 경우</a:t>
            </a:r>
            <a:endParaRPr lang="en-US" altLang="ko-KR" sz="1600" dirty="0"/>
          </a:p>
          <a:p>
            <a:pPr marL="365760" lvl="1"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2. </a:t>
            </a:r>
            <a:r>
              <a:rPr lang="ko-KR" altLang="en-US" sz="1600" dirty="0"/>
              <a:t>게임 프로그램과 같이 시간이나 마우스</a:t>
            </a:r>
            <a:r>
              <a:rPr lang="en-US" altLang="ko-KR" sz="1600" dirty="0"/>
              <a:t>/</a:t>
            </a:r>
            <a:r>
              <a:rPr lang="ko-KR" altLang="en-US" sz="1600" dirty="0"/>
              <a:t>키보드의 입력에 따라 </a:t>
            </a: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컴포넌트들의 위치와 크기가 수시로 변하는 경우</a:t>
            </a:r>
            <a:endParaRPr lang="en-US" altLang="ko-KR" sz="1600" dirty="0"/>
          </a:p>
          <a:p>
            <a:pPr marL="365760" lvl="1"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3. </a:t>
            </a:r>
            <a:r>
              <a:rPr lang="ko-KR" altLang="en-US" sz="1600" dirty="0"/>
              <a:t>여러 컴포넌트들이 서로 겹쳐 출력하고자 하는 경우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/>
              <a:t>컨테이너의 배치 관리자 제거 방법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container.setLayout</a:t>
            </a:r>
            <a:r>
              <a:rPr lang="en-US" altLang="ko-KR" sz="1600" dirty="0"/>
              <a:t>(null);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컨테이너의 배치관리자가 없어지면</a:t>
            </a:r>
            <a:r>
              <a:rPr lang="en-US" altLang="ko-KR" sz="1600" dirty="0"/>
              <a:t>, </a:t>
            </a:r>
            <a:r>
              <a:rPr lang="ko-KR" altLang="en-US" sz="1600" dirty="0"/>
              <a:t>컴포넌트에 대한 어떤 배치도 없음</a:t>
            </a:r>
            <a:endParaRPr lang="en-US" altLang="ko-KR" sz="1600" dirty="0"/>
          </a:p>
          <a:p>
            <a:pPr lvl="2"/>
            <a:r>
              <a:rPr lang="ko-KR" altLang="en-US" sz="1400" dirty="0"/>
              <a:t>추가된 컴포넌트의 크기가 </a:t>
            </a:r>
            <a:r>
              <a:rPr lang="en-US" altLang="ko-KR" sz="1400" dirty="0"/>
              <a:t>0</a:t>
            </a:r>
            <a:r>
              <a:rPr lang="ko-KR" altLang="en-US" sz="1400" dirty="0"/>
              <a:t>으로 설정</a:t>
            </a:r>
            <a:r>
              <a:rPr lang="en-US" altLang="ko-KR" sz="1400" dirty="0"/>
              <a:t>, </a:t>
            </a:r>
            <a:r>
              <a:rPr lang="ko-KR" altLang="en-US" sz="1400" dirty="0"/>
              <a:t>위치는 예측할 수 없게 됨</a:t>
            </a:r>
            <a:endParaRPr lang="en-US" altLang="ko-KR" sz="14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303912" y="4149081"/>
            <a:ext cx="439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JPanel</a:t>
            </a:r>
            <a:r>
              <a:rPr lang="en-US" altLang="ko-KR" sz="1200" dirty="0"/>
              <a:t> p = new </a:t>
            </a:r>
            <a:r>
              <a:rPr lang="en-US" altLang="ko-KR" sz="1200" dirty="0" err="1"/>
              <a:t>JPanel</a:t>
            </a:r>
            <a:r>
              <a:rPr lang="en-US" altLang="ko-KR" sz="1200" dirty="0"/>
              <a:t>();</a:t>
            </a:r>
          </a:p>
          <a:p>
            <a:r>
              <a:rPr lang="en-US" altLang="ko-KR" sz="1200" b="1" dirty="0" err="1"/>
              <a:t>p.setLayout</a:t>
            </a:r>
            <a:r>
              <a:rPr lang="en-US" altLang="ko-KR" sz="1200" b="1" dirty="0"/>
              <a:t>(null); // </a:t>
            </a:r>
            <a:r>
              <a:rPr lang="en-US" altLang="ko-KR" sz="1200" b="1" dirty="0" err="1"/>
              <a:t>JPanel</a:t>
            </a:r>
            <a:r>
              <a:rPr lang="ko-KR" altLang="en-US" sz="1200" b="1" dirty="0"/>
              <a:t>의 배치관리자 삭제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36159" y="5406316"/>
            <a:ext cx="648072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// </a:t>
            </a:r>
            <a:r>
              <a:rPr lang="ko-KR" altLang="en-US" sz="1200" dirty="0"/>
              <a:t>패널 </a:t>
            </a:r>
            <a:r>
              <a:rPr lang="en-US" altLang="ko-KR" sz="1200" dirty="0"/>
              <a:t>p</a:t>
            </a:r>
            <a:r>
              <a:rPr lang="ko-KR" altLang="en-US" sz="1200" dirty="0"/>
              <a:t>에는 배치관리자가 없으면 아래 두 버튼은 배치되지 않는다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p.add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("click")); // </a:t>
            </a:r>
            <a:r>
              <a:rPr lang="ko-KR" altLang="en-US" sz="1200" dirty="0"/>
              <a:t>폭과 높이가 </a:t>
            </a:r>
            <a:r>
              <a:rPr lang="en-US" altLang="ko-KR" sz="1200" dirty="0"/>
              <a:t>0</a:t>
            </a:r>
            <a:r>
              <a:rPr lang="ko-KR" altLang="en-US" sz="1200" dirty="0"/>
              <a:t>인 상태로 화면에 보이지 않는다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p.add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("me!")); // </a:t>
            </a:r>
            <a:r>
              <a:rPr lang="ko-KR" altLang="en-US" sz="1200" dirty="0"/>
              <a:t>폭과 높이가 </a:t>
            </a:r>
            <a:r>
              <a:rPr lang="en-US" altLang="ko-KR" sz="1200" dirty="0"/>
              <a:t>0</a:t>
            </a:r>
            <a:r>
              <a:rPr lang="ko-KR" altLang="en-US" sz="1200" dirty="0"/>
              <a:t>인 상태로 화면에 보이지 않는다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52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컴포넌트의 절대 위치와 크기 설정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59496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배치관리자가 없는 컨테이너에 컴포넌트를 삽입할 때</a:t>
            </a:r>
            <a:endParaRPr lang="en-US" altLang="ko-KR" sz="2000" dirty="0"/>
          </a:p>
          <a:p>
            <a:pPr lvl="1"/>
            <a:r>
              <a:rPr lang="ko-KR" altLang="en-US" sz="1800" dirty="0"/>
              <a:t>프로그램에서 컴포넌트의 절대 크기와 위치 설정</a:t>
            </a:r>
            <a:endParaRPr lang="en-US" altLang="ko-KR" sz="1800" dirty="0"/>
          </a:p>
          <a:p>
            <a:pPr lvl="1"/>
            <a:r>
              <a:rPr lang="ko-KR" altLang="en-US" sz="1800" dirty="0"/>
              <a:t>컴포넌트들이 서로 겹치게 할 수 있음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컴포넌트의 크기와 위치 설정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2"/>
            <a:r>
              <a:rPr lang="en-US" altLang="ko-KR" sz="1600" dirty="0"/>
              <a:t>void </a:t>
            </a:r>
            <a:r>
              <a:rPr lang="en-US" altLang="ko-KR" sz="1600" dirty="0" err="1"/>
              <a:t>setSize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width,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height) 	// </a:t>
            </a:r>
            <a:r>
              <a:rPr lang="ko-KR" altLang="en-US" sz="1600" dirty="0"/>
              <a:t>컴포넌트 크기 설정</a:t>
            </a:r>
            <a:endParaRPr lang="en-US" altLang="ko-KR" sz="1600" dirty="0"/>
          </a:p>
          <a:p>
            <a:pPr lvl="2"/>
            <a:r>
              <a:rPr lang="en-US" altLang="ko-KR" sz="1600" dirty="0"/>
              <a:t>void </a:t>
            </a:r>
            <a:r>
              <a:rPr lang="en-US" altLang="ko-KR" sz="1600" dirty="0" err="1"/>
              <a:t>setLocation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y) 		// </a:t>
            </a:r>
            <a:r>
              <a:rPr lang="ko-KR" altLang="en-US" sz="1600" dirty="0"/>
              <a:t>컴포넌트 위치 설정</a:t>
            </a:r>
            <a:endParaRPr lang="en-US" altLang="ko-KR" sz="1600" dirty="0"/>
          </a:p>
          <a:p>
            <a:pPr lvl="2"/>
            <a:r>
              <a:rPr lang="en-US" altLang="ko-KR" sz="1600" dirty="0"/>
              <a:t>void </a:t>
            </a:r>
            <a:r>
              <a:rPr lang="en-US" altLang="ko-KR" sz="1600" dirty="0" err="1"/>
              <a:t>setBounds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y,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width,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height) // </a:t>
            </a:r>
            <a:r>
              <a:rPr lang="ko-KR" altLang="en-US" sz="1600" dirty="0"/>
              <a:t>위치와 크기 동시 설정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버튼을 </a:t>
            </a:r>
            <a:r>
              <a:rPr lang="en-US" altLang="ko-KR" sz="1600" dirty="0"/>
              <a:t>100×40 </a:t>
            </a:r>
            <a:r>
              <a:rPr lang="ko-KR" altLang="en-US" sz="1600" dirty="0"/>
              <a:t>크기로 하고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JPanel</a:t>
            </a:r>
            <a:r>
              <a:rPr lang="ko-KR" altLang="en-US" sz="1600" dirty="0"/>
              <a:t>의 </a:t>
            </a:r>
            <a:r>
              <a:rPr lang="en-US" altLang="ko-KR" sz="1600" dirty="0"/>
              <a:t>(50, 50) </a:t>
            </a:r>
            <a:r>
              <a:rPr lang="ko-KR" altLang="en-US" sz="1600" dirty="0"/>
              <a:t>위치에 배치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772344" y="4797152"/>
            <a:ext cx="7056784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JPanel</a:t>
            </a:r>
            <a:r>
              <a:rPr lang="en-US" altLang="ko-KR" sz="1400" dirty="0"/>
              <a:t> p = new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err="1"/>
              <a:t>p.setLayout</a:t>
            </a:r>
            <a:r>
              <a:rPr lang="en-US" altLang="ko-KR" sz="1400" dirty="0"/>
              <a:t>(null); // </a:t>
            </a:r>
            <a:r>
              <a:rPr lang="ko-KR" altLang="en-US" sz="1400" dirty="0"/>
              <a:t>패널 </a:t>
            </a:r>
            <a:r>
              <a:rPr lang="en-US" altLang="ko-KR" sz="1400" dirty="0"/>
              <a:t>p</a:t>
            </a:r>
            <a:r>
              <a:rPr lang="ko-KR" altLang="en-US" sz="1400" dirty="0"/>
              <a:t>의 배치관리자 제거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en-US" altLang="ko-KR" sz="1400" dirty="0" err="1"/>
              <a:t>JButton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clickButton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("Click");</a:t>
            </a:r>
          </a:p>
          <a:p>
            <a:r>
              <a:rPr lang="en-US" altLang="ko-KR" sz="1400" b="1" dirty="0" err="1"/>
              <a:t>clickButton.setSize</a:t>
            </a:r>
            <a:r>
              <a:rPr lang="en-US" altLang="ko-KR" sz="1400" b="1" dirty="0"/>
              <a:t>(100, 40); 		// </a:t>
            </a:r>
            <a:r>
              <a:rPr lang="ko-KR" altLang="en-US" sz="1400" b="1" dirty="0"/>
              <a:t>버튼 크기를 </a:t>
            </a:r>
            <a:r>
              <a:rPr lang="en-US" altLang="ko-KR" sz="1400" b="1" dirty="0"/>
              <a:t>100×40</a:t>
            </a:r>
            <a:r>
              <a:rPr lang="ko-KR" altLang="en-US" sz="1400" b="1" dirty="0"/>
              <a:t>으로 지정</a:t>
            </a:r>
          </a:p>
          <a:p>
            <a:r>
              <a:rPr lang="en-US" altLang="ko-KR" sz="1400" b="1" dirty="0" err="1"/>
              <a:t>clickButton.setLocation</a:t>
            </a:r>
            <a:r>
              <a:rPr lang="en-US" altLang="ko-KR" sz="1400" b="1" dirty="0"/>
              <a:t>(50, 50); </a:t>
            </a:r>
            <a:r>
              <a:rPr lang="en-US" altLang="ko-KR" sz="1400" dirty="0"/>
              <a:t>		</a:t>
            </a:r>
            <a:r>
              <a:rPr lang="en-US" altLang="ko-KR" sz="1400" b="1" dirty="0"/>
              <a:t>// </a:t>
            </a:r>
            <a:r>
              <a:rPr lang="ko-KR" altLang="en-US" sz="1400" b="1" dirty="0"/>
              <a:t>버튼 위치를 </a:t>
            </a:r>
            <a:r>
              <a:rPr lang="en-US" altLang="ko-KR" sz="1400" b="1" dirty="0"/>
              <a:t>(50, 50)</a:t>
            </a:r>
            <a:r>
              <a:rPr lang="ko-KR" altLang="en-US" sz="1400" b="1" dirty="0"/>
              <a:t>으로 지정</a:t>
            </a:r>
          </a:p>
          <a:p>
            <a:r>
              <a:rPr lang="en-US" altLang="ko-KR" sz="1400" dirty="0" err="1"/>
              <a:t>p.add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clickButton</a:t>
            </a:r>
            <a:r>
              <a:rPr lang="en-US" altLang="ko-KR" sz="1400" dirty="0"/>
              <a:t>); 		// </a:t>
            </a:r>
            <a:r>
              <a:rPr lang="ko-KR" altLang="en-US" sz="1400" dirty="0"/>
              <a:t>패널 내 </a:t>
            </a:r>
            <a:r>
              <a:rPr lang="en-US" altLang="ko-KR" sz="1400" dirty="0"/>
              <a:t>(50, 50)</a:t>
            </a:r>
            <a:r>
              <a:rPr lang="ko-KR" altLang="en-US" sz="1400" dirty="0"/>
              <a:t>에 </a:t>
            </a:r>
            <a:r>
              <a:rPr lang="en-US" altLang="ko-KR" sz="1400" dirty="0"/>
              <a:t>100×40 </a:t>
            </a:r>
            <a:r>
              <a:rPr lang="ko-KR" altLang="en-US" sz="1400" dirty="0"/>
              <a:t>크기의 버튼 출력</a:t>
            </a:r>
          </a:p>
        </p:txBody>
      </p:sp>
    </p:spTree>
    <p:extLst>
      <p:ext uri="{BB962C8B-B14F-4D97-AF65-F5344CB8AC3E}">
        <p14:creationId xmlns:p14="http://schemas.microsoft.com/office/powerpoint/2010/main" val="1494813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258" y="15205"/>
            <a:ext cx="11180805" cy="1325563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7 </a:t>
            </a:r>
            <a:r>
              <a:rPr lang="en-US" altLang="ko-KR" sz="2400" dirty="0"/>
              <a:t>: </a:t>
            </a:r>
            <a:r>
              <a:rPr lang="ko-KR" altLang="en-US" sz="2400" dirty="0"/>
              <a:t>배치관리자 없는 컨테이너에 컴포넌트를 절대 위치와 절대 크기로 지정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75920" y="1124745"/>
            <a:ext cx="510686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n-US" altLang="ko-KR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47528" y="1340768"/>
            <a:ext cx="33843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다음 그림과 같이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컨텐트팬에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배치관리자를 삭제하고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9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버튼과 하나의 문자열을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636912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4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스윙 컴포넌트 예시</a:t>
            </a:r>
            <a:endParaRPr lang="ko-KR" altLang="en-US" dirty="0"/>
          </a:p>
        </p:txBody>
      </p:sp>
      <p:pic>
        <p:nvPicPr>
          <p:cNvPr id="5" name="그림 4" descr="JButt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53253" y="1435559"/>
            <a:ext cx="571500" cy="266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8457" y="1848797"/>
            <a:ext cx="79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JButton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 descr="JCheckBox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8577" y="1344741"/>
            <a:ext cx="1857375" cy="68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96944" y="2112319"/>
            <a:ext cx="103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JCheckBox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그림 8" descr="JComboBo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90825" y="4153053"/>
            <a:ext cx="1619250" cy="1905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90825" y="6025261"/>
            <a:ext cx="113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JComboBox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그림 10" descr="JList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43153" y="4153053"/>
            <a:ext cx="476250" cy="1914525"/>
          </a:xfrm>
          <a:prstGeom prst="rect">
            <a:avLst/>
          </a:prstGeom>
        </p:spPr>
      </p:pic>
      <p:pic>
        <p:nvPicPr>
          <p:cNvPr id="12" name="그림 11" descr="JList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52578" y="4224491"/>
            <a:ext cx="638175" cy="1724025"/>
          </a:xfrm>
          <a:prstGeom prst="rect">
            <a:avLst/>
          </a:prstGeom>
        </p:spPr>
      </p:pic>
      <p:pic>
        <p:nvPicPr>
          <p:cNvPr id="13" name="그림 12" descr="JList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86095" y="4295929"/>
            <a:ext cx="790575" cy="1552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15161" y="602526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JList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그림 14" descr="JSlider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19017" y="1344741"/>
            <a:ext cx="2781300" cy="6953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99137" y="2064821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JSlider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그림 16" descr="JRadioButt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46809" y="1272733"/>
            <a:ext cx="1762125" cy="685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629318" y="2119153"/>
            <a:ext cx="1253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JRadioButton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그림 18" descr="JTextFiel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18417" y="2856909"/>
            <a:ext cx="3009900" cy="5238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54521" y="3504981"/>
            <a:ext cx="950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JTextField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" name="그림 20" descr="JTextArea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94481" y="4369077"/>
            <a:ext cx="2114550" cy="12192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26529" y="5593213"/>
            <a:ext cx="936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JTextArea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3" name="그림 22" descr="JSpinner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23073" y="2856909"/>
            <a:ext cx="1885950" cy="2667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255121" y="3216949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JSpinner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5" name="그림 24" descr="JPasswordFiel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30785" y="2856909"/>
            <a:ext cx="2247900" cy="2762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590825" y="3288957"/>
            <a:ext cx="1385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JPasswordField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JProgress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1217" y="641136"/>
            <a:ext cx="2914650" cy="1905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46997" y="834360"/>
            <a:ext cx="120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JProgressBar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" name="그림 29" descr="JToolTi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5593" y="569128"/>
            <a:ext cx="1438275" cy="7239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721617" y="1217200"/>
            <a:ext cx="833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JToolTip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2" name="그림 31" descr="JScrollPa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37841" y="569128"/>
            <a:ext cx="2419350" cy="20955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385913" y="2657360"/>
            <a:ext cx="1079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JScrollPane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49609" y="5765933"/>
            <a:ext cx="782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JApplet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13905" y="5765933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1297" y="576593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JDialog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그림 36" descr="JMenu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65233" y="1577240"/>
            <a:ext cx="2333625" cy="130492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913305" y="2945392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JMenu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841" y="3389669"/>
            <a:ext cx="237626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28" y="3089408"/>
            <a:ext cx="23241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17" y="3860933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0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J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3021" y="301837"/>
            <a:ext cx="6372225" cy="206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04503" y="2436997"/>
            <a:ext cx="665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smtClean="0">
                <a:solidFill>
                  <a:schemeClr val="accent2">
                    <a:lumMod val="75000"/>
                  </a:schemeClr>
                </a:solidFill>
              </a:rPr>
              <a:t>JTable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그림 17" descr="JTre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877" y="3275651"/>
            <a:ext cx="2800350" cy="26765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10244" y="5952176"/>
            <a:ext cx="582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JTree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7309" y="6083963"/>
            <a:ext cx="2318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JEditorPane</a:t>
            </a:r>
            <a:r>
              <a:rPr lang="en-US" altLang="ko-KR" sz="1400" i="1" dirty="0" smtClean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JTextPane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" name="그림 20" descr="JEditorPane JTextPa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65301" y="2771595"/>
            <a:ext cx="2438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4" name="그림 3" descr="JToo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3512" y="1412776"/>
            <a:ext cx="3733800" cy="36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8579" y="1849385"/>
            <a:ext cx="845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>
                <a:solidFill>
                  <a:schemeClr val="accent2">
                    <a:lumMod val="75000"/>
                  </a:schemeClr>
                </a:solidFill>
              </a:rPr>
              <a:t>JToolBar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8782" y="4376718"/>
            <a:ext cx="1225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>
                <a:solidFill>
                  <a:schemeClr val="accent2">
                    <a:lumMod val="75000"/>
                  </a:schemeClr>
                </a:solidFill>
              </a:rPr>
              <a:t>JTabbedPane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 descr="JSplitPa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3952" y="1340769"/>
            <a:ext cx="4781550" cy="2581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64152" y="3995160"/>
            <a:ext cx="99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>
                <a:solidFill>
                  <a:schemeClr val="accent2">
                    <a:lumMod val="75000"/>
                  </a:schemeClr>
                </a:solidFill>
              </a:rPr>
              <a:t>JSplitPane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990" y="2601781"/>
            <a:ext cx="26098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44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180" y="2289632"/>
            <a:ext cx="4176464" cy="398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오라클에서 제공하는 스윙 데모</a:t>
            </a:r>
            <a:endParaRPr lang="ko-KR" altLang="en-US" dirty="0"/>
          </a:p>
        </p:txBody>
      </p:sp>
      <p:sp>
        <p:nvSpPr>
          <p:cNvPr id="4" name="내용 개체 틀 3"/>
          <p:cNvSpPr txBox="1">
            <a:spLocks/>
          </p:cNvSpPr>
          <p:nvPr/>
        </p:nvSpPr>
        <p:spPr>
          <a:xfrm>
            <a:off x="1873037" y="1238276"/>
            <a:ext cx="8153400" cy="50405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스윙 데모 사이트</a:t>
            </a:r>
            <a:endParaRPr lang="en-US" altLang="ko-KR" sz="1800" dirty="0" smtClean="0"/>
          </a:p>
          <a:p>
            <a:pPr lvl="2"/>
            <a:r>
              <a:rPr lang="en-US" altLang="ko-KR" sz="1400" dirty="0" smtClean="0">
                <a:hlinkClick r:id="rId3"/>
              </a:rPr>
              <a:t>http://www.oracle.com/technetwork/java/javase/downloads/index.html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Demos and Samples</a:t>
            </a:r>
            <a:r>
              <a:rPr lang="ko-KR" altLang="en-US" sz="1400" dirty="0" smtClean="0"/>
              <a:t> 다운로드</a:t>
            </a:r>
            <a:endParaRPr lang="en-US" altLang="ko-KR" sz="1400" dirty="0" smtClean="0"/>
          </a:p>
          <a:p>
            <a:r>
              <a:rPr lang="ko-KR" altLang="en-US" sz="1800" dirty="0" smtClean="0"/>
              <a:t>스윙 데모 실행 사례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C:\Program Files\Java\</a:t>
            </a:r>
          </a:p>
          <a:p>
            <a:pPr marL="365760" lvl="1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  jdk1.8.0_05\demo\</a:t>
            </a:r>
            <a:r>
              <a:rPr lang="en-US" altLang="ko-KR" sz="1600" dirty="0" err="1" smtClean="0"/>
              <a:t>jfc</a:t>
            </a:r>
            <a:r>
              <a:rPr lang="en-US" altLang="ko-KR" sz="1600" dirty="0" smtClean="0"/>
              <a:t>\</a:t>
            </a:r>
          </a:p>
          <a:p>
            <a:pPr marL="365760" lvl="1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  SwingSet2</a:t>
            </a:r>
          </a:p>
          <a:p>
            <a:pPr lvl="2"/>
            <a:r>
              <a:rPr lang="en-US" altLang="ko-KR" sz="1400" dirty="0" smtClean="0"/>
              <a:t>SwingSet2.jar </a:t>
            </a:r>
            <a:r>
              <a:rPr lang="ko-KR" altLang="en-US" sz="1400" dirty="0" smtClean="0"/>
              <a:t>파일 더블클릭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다양한 스윙 컴포넌트 실행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소스 코드 제공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34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1974</Words>
  <Application>Microsoft Office PowerPoint</Application>
  <PresentationFormat>와이드스크린</PresentationFormat>
  <Paragraphs>555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HY강B</vt:lpstr>
      <vt:lpstr>맑은 고딕</vt:lpstr>
      <vt:lpstr>메이플스토리</vt:lpstr>
      <vt:lpstr>문체부 쓰기 정체</vt:lpstr>
      <vt:lpstr>휴먼엑스포</vt:lpstr>
      <vt:lpstr>Arial</vt:lpstr>
      <vt:lpstr>Arial Narrow</vt:lpstr>
      <vt:lpstr>Office 테마</vt:lpstr>
      <vt:lpstr>GUI</vt:lpstr>
      <vt:lpstr>PowerPoint 프레젠테이션</vt:lpstr>
      <vt:lpstr>PowerPoint 프레젠테이션</vt:lpstr>
      <vt:lpstr>PowerPoint 프레젠테이션</vt:lpstr>
      <vt:lpstr>스윙 컴포넌트 예시</vt:lpstr>
      <vt:lpstr>PowerPoint 프레젠테이션</vt:lpstr>
      <vt:lpstr>PowerPoint 프레젠테이션</vt:lpstr>
      <vt:lpstr>PowerPoint 프레젠테이션</vt:lpstr>
      <vt:lpstr>PowerPoint 프레젠테이션</vt:lpstr>
      <vt:lpstr>스윙 GUI 프로그램 샘플</vt:lpstr>
      <vt:lpstr>GUI 패키지 계층 구조</vt:lpstr>
      <vt:lpstr>컨테이너와 컴포넌트</vt:lpstr>
      <vt:lpstr>컨테이너와 컴포넌트</vt:lpstr>
      <vt:lpstr>컨테이너와 컴포넌트</vt:lpstr>
      <vt:lpstr>컨테이너와 컴포넌트의 포함관계</vt:lpstr>
      <vt:lpstr>스윙 GUI 프로그램 만들기</vt:lpstr>
      <vt:lpstr>스윙 프레임</vt:lpstr>
      <vt:lpstr>프레임 만들기, JFrame 클래스 상속</vt:lpstr>
      <vt:lpstr>예제 1 : 300x300 크기의 스윙 프레임 만들기</vt:lpstr>
      <vt:lpstr>스윙 응용프로그램에서 main()의 기능과 위치</vt:lpstr>
      <vt:lpstr>프레임에 컴포넌트 붙이기</vt:lpstr>
      <vt:lpstr>컨텐트팬에 대한 JDK 1.5 이후의 추가 사항</vt:lpstr>
      <vt:lpstr>예제 2 : 3개의 버튼 컴포넌트를 가진 스윙 프레임 만들기</vt:lpstr>
      <vt:lpstr>스윙 응용프로그램의 종료</vt:lpstr>
      <vt:lpstr>컨테이너와 배치, 배치관리자 개념</vt:lpstr>
      <vt:lpstr>배치 관리자 대표 유형 4 가지</vt:lpstr>
      <vt:lpstr>배치 관리자 대표 유형 4 가지</vt:lpstr>
      <vt:lpstr>컨테이너와 디폴트 배치관리자</vt:lpstr>
      <vt:lpstr>컨테이너에 새로운 배치관리자 설정</vt:lpstr>
      <vt:lpstr>FlowLayout 배치관리자</vt:lpstr>
      <vt:lpstr>FlowLayout의 생성자</vt:lpstr>
      <vt:lpstr>예제 3 : FlowLayout 배치관리자 활용</vt:lpstr>
      <vt:lpstr>BorderLayout 배치관리자</vt:lpstr>
      <vt:lpstr>BorderLayout 생성자와 add() 메소드</vt:lpstr>
      <vt:lpstr>예제 8-4 : BorderLayout 배치관리자 활용</vt:lpstr>
      <vt:lpstr>GridLayout 배치관리자</vt:lpstr>
      <vt:lpstr>GridLayout 생성자</vt:lpstr>
      <vt:lpstr>예제 5 : GridLayout 배치관리자를 사용하는 예</vt:lpstr>
      <vt:lpstr>예제 6 : 아래 화면과 같이 사용자로부터 입력 받는 폼을 작성</vt:lpstr>
      <vt:lpstr>배치관리자 없는 컨테이너</vt:lpstr>
      <vt:lpstr>컴포넌트의 절대 위치와 크기 설정</vt:lpstr>
      <vt:lpstr>예제 7 : 배치관리자 없는 컨테이너에 컴포넌트를 절대 위치와 절대 크기로 지정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데이터 모델링</dc:title>
  <dc:creator>USER</dc:creator>
  <cp:lastModifiedBy>Lee HyungSub</cp:lastModifiedBy>
  <cp:revision>50</cp:revision>
  <dcterms:created xsi:type="dcterms:W3CDTF">2018-03-06T02:17:08Z</dcterms:created>
  <dcterms:modified xsi:type="dcterms:W3CDTF">2019-05-20T17:56:27Z</dcterms:modified>
</cp:coreProperties>
</file>