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5" r:id="rId18"/>
    <p:sldId id="273" r:id="rId19"/>
    <p:sldId id="274" r:id="rId20"/>
    <p:sldId id="290" r:id="rId21"/>
    <p:sldId id="276" r:id="rId22"/>
    <p:sldId id="277" r:id="rId23"/>
    <p:sldId id="286" r:id="rId24"/>
    <p:sldId id="287" r:id="rId25"/>
    <p:sldId id="289" r:id="rId26"/>
    <p:sldId id="288" r:id="rId27"/>
    <p:sldId id="278" r:id="rId28"/>
    <p:sldId id="279" r:id="rId29"/>
    <p:sldId id="280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48" y="-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C62F2-D958-43C5-8EFE-46BE78DB9C8D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C001A-EAAE-4B10-9F05-2CEDA70DB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1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2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C155-341F-4AEF-9761-2C225CC55F6A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A7C2-8862-4722-B2C2-BF012546F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0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입출력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입출력과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16908"/>
            <a:ext cx="10515600" cy="476005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파일 입출력 동안 예외 발생 가능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스트림</a:t>
            </a:r>
            <a:r>
              <a:rPr lang="ko-KR" altLang="en-US" sz="1600" dirty="0"/>
              <a:t> 생성 동안 </a:t>
            </a:r>
            <a:r>
              <a:rPr lang="en-US" altLang="ko-KR" sz="1600" dirty="0"/>
              <a:t>: </a:t>
            </a:r>
            <a:r>
              <a:rPr lang="en-US" altLang="ko-KR" sz="1600" b="1" dirty="0" err="1">
                <a:solidFill>
                  <a:srgbClr val="C00000"/>
                </a:solidFill>
              </a:rPr>
              <a:t>FileNotFoundException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/>
              <a:t>발생 가능</a:t>
            </a:r>
            <a:endParaRPr lang="en-US" altLang="ko-KR" sz="1600" dirty="0"/>
          </a:p>
          <a:p>
            <a:pPr lvl="2"/>
            <a:r>
              <a:rPr lang="ko-KR" altLang="en-US" sz="1200" dirty="0"/>
              <a:t>파일의 경로명이 틀리거나</a:t>
            </a:r>
            <a:r>
              <a:rPr lang="en-US" altLang="ko-KR" sz="1200" dirty="0"/>
              <a:t>, </a:t>
            </a:r>
            <a:r>
              <a:rPr lang="ko-KR" altLang="en-US" sz="1200" dirty="0"/>
              <a:t>디스크의 고장 등으로 파일을 열 수 없음</a:t>
            </a:r>
            <a:endParaRPr lang="en-US" altLang="ko-KR" sz="12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파일 읽기</a:t>
            </a:r>
            <a:r>
              <a:rPr lang="en-US" altLang="ko-KR" sz="1600" dirty="0"/>
              <a:t>, </a:t>
            </a:r>
            <a:r>
              <a:rPr lang="ko-KR" altLang="en-US" sz="1600" dirty="0"/>
              <a:t>쓰기</a:t>
            </a:r>
            <a:r>
              <a:rPr lang="en-US" altLang="ko-KR" sz="1600" dirty="0"/>
              <a:t>, </a:t>
            </a:r>
            <a:r>
              <a:rPr lang="ko-KR" altLang="en-US" sz="1600" dirty="0"/>
              <a:t>닫기를 하는 동안 </a:t>
            </a:r>
            <a:r>
              <a:rPr lang="en-US" altLang="ko-KR" sz="1600" dirty="0"/>
              <a:t>:  </a:t>
            </a:r>
            <a:r>
              <a:rPr lang="en-US" altLang="ko-KR" sz="1600" b="1" dirty="0" err="1">
                <a:solidFill>
                  <a:srgbClr val="C00000"/>
                </a:solidFill>
              </a:rPr>
              <a:t>IOException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/>
              <a:t>발생 가능</a:t>
            </a:r>
            <a:endParaRPr lang="en-US" altLang="ko-KR" sz="1600" dirty="0"/>
          </a:p>
          <a:p>
            <a:pPr lvl="2"/>
            <a:r>
              <a:rPr lang="ko-KR" altLang="en-US" sz="1400" dirty="0"/>
              <a:t>디스크 </a:t>
            </a:r>
            <a:r>
              <a:rPr lang="ko-KR" altLang="en-US" sz="1400" dirty="0" err="1"/>
              <a:t>오동작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파일이 중간에 깨진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디스크 공간이 모자라서 파일 입출력 불가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try-catch </a:t>
            </a:r>
            <a:r>
              <a:rPr lang="ko-KR" altLang="en-US" sz="1800" dirty="0"/>
              <a:t>블록 반드시 필요</a:t>
            </a:r>
            <a:endParaRPr lang="en-US" altLang="ko-KR" sz="1800" dirty="0"/>
          </a:p>
          <a:p>
            <a:pPr lvl="1"/>
            <a:r>
              <a:rPr lang="ko-KR" altLang="en-US" sz="1600" dirty="0"/>
              <a:t>자바 컴파일러의 강제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71664" y="2358203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 smtClean="0"/>
              <a:t>("test.txt</a:t>
            </a:r>
            <a:r>
              <a:rPr lang="en-US" altLang="ko-KR" sz="1200" dirty="0"/>
              <a:t>"); // </a:t>
            </a:r>
            <a:r>
              <a:rPr lang="en-US" altLang="ko-KR" sz="1200" dirty="0" err="1"/>
              <a:t>FileNotFoundException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발생가능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71664" y="3504709"/>
            <a:ext cx="698477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</a:t>
            </a:r>
            <a:r>
              <a:rPr lang="ko-KR" altLang="en-US" sz="1200" dirty="0"/>
              <a:t>발생 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32512" y="4183053"/>
            <a:ext cx="392392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FileReader</a:t>
            </a:r>
            <a:r>
              <a:rPr lang="en-US" altLang="ko-KR" sz="1200" dirty="0" smtClean="0"/>
              <a:t>("test.txt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FileNotFoundException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파일을 열 수 없음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 catch(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}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15681" y="5589241"/>
            <a:ext cx="2487289" cy="638473"/>
          </a:xfrm>
          <a:prstGeom prst="wedgeRoundRectCallout">
            <a:avLst>
              <a:gd name="adj1" fmla="val 60395"/>
              <a:gd name="adj2" fmla="val -58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생략 가능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FileNotFoundException</a:t>
            </a:r>
            <a:r>
              <a:rPr lang="ko-KR" altLang="en-US" sz="1050" dirty="0"/>
              <a:t>은 </a:t>
            </a:r>
            <a:endParaRPr lang="en-US" altLang="ko-KR" sz="1050" dirty="0"/>
          </a:p>
          <a:p>
            <a:r>
              <a:rPr lang="en-US" altLang="ko-KR" sz="1050" dirty="0" err="1"/>
              <a:t>IOException</a:t>
            </a:r>
            <a:r>
              <a:rPr lang="ko-KR" altLang="en-US" sz="1050" dirty="0"/>
              <a:t>을 상속받기 때문에</a:t>
            </a:r>
            <a:endParaRPr lang="en-US" altLang="ko-KR" sz="1050" dirty="0"/>
          </a:p>
          <a:p>
            <a:r>
              <a:rPr lang="ko-KR" altLang="en-US" sz="1050" dirty="0"/>
              <a:t>아래의 </a:t>
            </a:r>
            <a:r>
              <a:rPr lang="en-US" altLang="ko-KR" sz="1050" dirty="0"/>
              <a:t>catch </a:t>
            </a:r>
            <a:r>
              <a:rPr lang="ko-KR" altLang="en-US" sz="1050" dirty="0"/>
              <a:t>블록 하나만 있으면 됨</a:t>
            </a:r>
          </a:p>
        </p:txBody>
      </p:sp>
      <p:sp>
        <p:nvSpPr>
          <p:cNvPr id="12" name="왼쪽 중괄호 11"/>
          <p:cNvSpPr/>
          <p:nvPr/>
        </p:nvSpPr>
        <p:spPr>
          <a:xfrm>
            <a:off x="5951984" y="5373216"/>
            <a:ext cx="180528" cy="2880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FileReader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9" y="1574676"/>
            <a:ext cx="7023081" cy="113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8" y="2924944"/>
            <a:ext cx="703149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 : </a:t>
            </a:r>
            <a:r>
              <a:rPr lang="en-US" altLang="ko-KR" dirty="0" err="1"/>
              <a:t>FileReader</a:t>
            </a:r>
            <a:r>
              <a:rPr lang="ko-KR" altLang="en-US" dirty="0"/>
              <a:t>로 텍스트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728" y="2204864"/>
            <a:ext cx="551041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/>
              <a:t>FileReaderEx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try {</a:t>
            </a:r>
          </a:p>
          <a:p>
            <a:pPr defTabSz="180000"/>
            <a:r>
              <a:rPr lang="en-US" altLang="ko-KR" sz="1200" dirty="0"/>
              <a:t>			in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("c:\\windows\\system.ini");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	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 // </a:t>
            </a:r>
            <a:r>
              <a:rPr lang="ko-KR" altLang="en-US" sz="1200" dirty="0"/>
              <a:t>한 문자씩 파일 끝까지 읽는다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((char)c);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in.close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catch (</a:t>
            </a:r>
            <a:r>
              <a:rPr lang="en-US" altLang="ko-KR" sz="1200" b="1" dirty="0" err="1"/>
              <a:t>IOException</a:t>
            </a:r>
            <a:r>
              <a:rPr lang="en-US" altLang="ko-KR" sz="1200" b="1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2019" y="2204864"/>
            <a:ext cx="2736304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881728" y="1469698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c:\windows\system.ini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파일을 읽어 화면에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system.ini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는 텍스트 파일이다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329875" y="3984181"/>
            <a:ext cx="2016224" cy="289441"/>
          </a:xfrm>
          <a:prstGeom prst="wedgeRoundRectCallout">
            <a:avLst>
              <a:gd name="adj1" fmla="val -116843"/>
              <a:gd name="adj2" fmla="val -757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끝을 만나면 </a:t>
            </a:r>
            <a:r>
              <a:rPr lang="en-US" altLang="ko-KR" sz="1100" dirty="0"/>
              <a:t>-1 </a:t>
            </a:r>
            <a:r>
              <a:rPr lang="ko-KR" altLang="en-US" sz="1100" dirty="0"/>
              <a:t>리턴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스트림으로</a:t>
            </a:r>
            <a:r>
              <a:rPr lang="ko-KR" altLang="en-US" dirty="0"/>
              <a:t> </a:t>
            </a:r>
            <a:r>
              <a:rPr lang="ko-KR" altLang="en-US" dirty="0" smtClean="0"/>
              <a:t>텍스트 파일 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83957"/>
            <a:ext cx="10515600" cy="479300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텍스트 파일에 쓰기 위해 문자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이용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쓰기</a:t>
            </a:r>
            <a:endParaRPr lang="en-US" altLang="ko-KR" sz="1600" dirty="0"/>
          </a:p>
          <a:p>
            <a:pPr lvl="2"/>
            <a:r>
              <a:rPr lang="en-US" altLang="ko-KR" sz="1400" dirty="0"/>
              <a:t>write()</a:t>
            </a:r>
            <a:r>
              <a:rPr lang="ko-KR" altLang="en-US" sz="1400" dirty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블록 단위로 쓰기 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2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3096098" y="2329136"/>
            <a:ext cx="54006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 smtClean="0"/>
              <a:t>("test.txt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096099" y="3481264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('A');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'A'</a:t>
            </a:r>
            <a:r>
              <a:rPr lang="ko-KR" altLang="en-US" sz="1400" dirty="0"/>
              <a:t>를 파일에 기록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96097" y="4145328"/>
            <a:ext cx="53761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char []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char [1024];</a:t>
            </a:r>
          </a:p>
          <a:p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buf.length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[0]</a:t>
            </a:r>
            <a:r>
              <a:rPr lang="ko-KR" altLang="en-US" sz="1400" dirty="0"/>
              <a:t>부터 버퍼 크기만큼 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96096" y="5463355"/>
            <a:ext cx="537616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r>
              <a:rPr lang="en-US" altLang="ko-KR" sz="1400" dirty="0"/>
              <a:t>. </a:t>
            </a:r>
            <a:r>
              <a:rPr lang="ko-KR" altLang="en-US" sz="1400" dirty="0"/>
              <a:t>더 이상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기록할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80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86" y="1484784"/>
            <a:ext cx="6887490" cy="215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86" y="3714007"/>
            <a:ext cx="6840760" cy="235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2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2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FileWriter</a:t>
            </a:r>
            <a:r>
              <a:rPr lang="ko-KR" altLang="en-US" sz="2400" dirty="0"/>
              <a:t>를 이용하여 텍스트 파일 쓰기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8732" y="1412638"/>
            <a:ext cx="8625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사용자로부터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입력받은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텍스트를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파일에 저장하는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1966" y="2014597"/>
            <a:ext cx="692326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java.io.*;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java.util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FileWriterEx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Scanner </a:t>
            </a:r>
            <a:r>
              <a:rPr lang="en-US" altLang="ko-KR" sz="1200" dirty="0" err="1" smtClean="0"/>
              <a:t>scanner</a:t>
            </a:r>
            <a:r>
              <a:rPr lang="en-US" altLang="ko-KR" sz="1200" dirty="0" smtClean="0"/>
              <a:t> = new Scanner(System.in);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null;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c;</a:t>
            </a:r>
          </a:p>
          <a:p>
            <a:pPr defTabSz="180000"/>
            <a:r>
              <a:rPr lang="en-US" altLang="ko-KR" sz="1200" dirty="0" smtClean="0"/>
              <a:t>		try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FileWriter</a:t>
            </a:r>
            <a:r>
              <a:rPr lang="en-US" altLang="ko-KR" sz="1200" dirty="0" smtClean="0"/>
              <a:t>(“test.txt”); // </a:t>
            </a:r>
            <a:r>
              <a:rPr lang="ko-KR" altLang="en-US" sz="1200" dirty="0" smtClean="0"/>
              <a:t>파일과 연결된 출력 문자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생성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	String line = </a:t>
            </a:r>
            <a:r>
              <a:rPr lang="en-US" altLang="ko-KR" sz="1200" dirty="0" err="1" smtClean="0"/>
              <a:t>scanner.nextLine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if(</a:t>
            </a:r>
            <a:r>
              <a:rPr lang="en-US" altLang="ko-KR" sz="1200" dirty="0" err="1" smtClean="0"/>
              <a:t>line.length</a:t>
            </a:r>
            <a:r>
              <a:rPr lang="en-US" altLang="ko-KR" sz="1200" dirty="0" smtClean="0"/>
              <a:t>() == 0) // </a:t>
            </a:r>
            <a:r>
              <a:rPr lang="ko-KR" altLang="en-US" sz="1200" dirty="0" smtClean="0"/>
              <a:t>한 줄에 </a:t>
            </a:r>
            <a:r>
              <a:rPr lang="en-US" altLang="ko-KR" sz="1200" dirty="0" smtClean="0"/>
              <a:t>&lt;Enter&gt;</a:t>
            </a:r>
            <a:r>
              <a:rPr lang="ko-KR" altLang="en-US" sz="1200" dirty="0" smtClean="0"/>
              <a:t>키만 입력한 경우</a:t>
            </a:r>
          </a:p>
          <a:p>
            <a:pPr defTabSz="180000"/>
            <a:r>
              <a:rPr lang="ko-KR" altLang="en-US" sz="1200" dirty="0" smtClean="0"/>
              <a:t>					</a:t>
            </a:r>
            <a:r>
              <a:rPr lang="en-US" altLang="ko-KR" sz="1200" dirty="0" smtClean="0"/>
              <a:t>break;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(line, 0, </a:t>
            </a:r>
            <a:r>
              <a:rPr lang="en-US" altLang="ko-KR" sz="1200" dirty="0" err="1" smtClean="0"/>
              <a:t>line.length</a:t>
            </a:r>
            <a:r>
              <a:rPr lang="en-US" altLang="ko-KR" sz="1200" dirty="0" smtClean="0"/>
              <a:t>()); 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("\r\n", 0, 2); // \r\n</a:t>
            </a:r>
            <a:r>
              <a:rPr lang="ko-KR" altLang="en-US" sz="1200" dirty="0" smtClean="0"/>
              <a:t>을 파일에 기록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입출력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scanner.close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2034746"/>
            <a:ext cx="10515600" cy="4142217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InputStream</a:t>
            </a:r>
            <a:r>
              <a:rPr lang="en-US" altLang="ko-KR" sz="1800" dirty="0"/>
              <a:t>/</a:t>
            </a:r>
            <a:r>
              <a:rPr lang="en-US" altLang="ko-KR" sz="1800" dirty="0" err="1"/>
              <a:t>OutputStream</a:t>
            </a:r>
            <a:endParaRPr lang="en-US" altLang="ko-KR" sz="1800" dirty="0"/>
          </a:p>
          <a:p>
            <a:pPr lvl="1"/>
            <a:r>
              <a:rPr lang="ko-KR" altLang="en-US" sz="1600" dirty="0"/>
              <a:t>추상 클래스이며</a:t>
            </a:r>
            <a:r>
              <a:rPr lang="en-US" altLang="ko-KR" sz="1600" dirty="0"/>
              <a:t>, </a:t>
            </a:r>
            <a:r>
              <a:rPr lang="ko-KR" altLang="en-US" sz="1600" dirty="0"/>
              <a:t>바이트 입출력 처리를 위한 공통 기능을 가진 슈퍼클래스</a:t>
            </a:r>
            <a:r>
              <a:rPr lang="en-US" altLang="ko-KR" sz="1600" dirty="0"/>
              <a:t>.</a:t>
            </a:r>
          </a:p>
          <a:p>
            <a:pPr marL="365760" lvl="1" indent="0">
              <a:buNone/>
            </a:pPr>
            <a:endParaRPr lang="en-US" altLang="ko-KR" sz="1600" dirty="0" smtClean="0"/>
          </a:p>
          <a:p>
            <a:r>
              <a:rPr lang="en-US" altLang="ko-KR" sz="1800" dirty="0" err="1" smtClean="0"/>
              <a:t>FileInputStream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FileOutputStream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입출력을 위한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파일로부터 바이너리 데이터를 읽거나 저장</a:t>
            </a:r>
            <a:r>
              <a:rPr lang="en-US" altLang="ko-KR" sz="1600" dirty="0"/>
              <a:t>. </a:t>
            </a:r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DataInputStream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DataOutputStream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이 </a:t>
            </a:r>
            <a:r>
              <a:rPr lang="ko-KR" altLang="en-US" sz="1600" dirty="0" err="1"/>
              <a:t>스트림을</a:t>
            </a:r>
            <a:r>
              <a:rPr lang="ko-KR" altLang="en-US" sz="1600" dirty="0"/>
              <a:t> 이용하면 </a:t>
            </a:r>
            <a:r>
              <a:rPr lang="en-US" altLang="ko-KR" sz="1600" dirty="0"/>
              <a:t>Boolean, char, byte, short,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long, float, double </a:t>
            </a:r>
            <a:r>
              <a:rPr lang="ko-KR" altLang="en-US" sz="1600" dirty="0"/>
              <a:t>타입의 값을 바이너리 형태로 저장할 수 있다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200" dirty="0" smtClean="0"/>
          </a:p>
          <a:p>
            <a:pPr marL="365760" lvl="1" indent="0">
              <a:buNone/>
            </a:pP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00432"/>
            <a:ext cx="10515600" cy="4776531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바이너리 값을 파일에 저장하기</a:t>
            </a:r>
            <a:endParaRPr lang="en-US" altLang="ko-KR" sz="1800" dirty="0"/>
          </a:p>
          <a:p>
            <a:pPr lvl="1"/>
            <a:r>
              <a:rPr lang="ko-KR" altLang="en-US" sz="1600" dirty="0"/>
              <a:t>프로그램 내의 변수</a:t>
            </a:r>
            <a:r>
              <a:rPr lang="en-US" altLang="ko-KR" sz="1600" dirty="0"/>
              <a:t>,</a:t>
            </a:r>
            <a:r>
              <a:rPr lang="ko-KR" altLang="en-US" sz="1600" dirty="0"/>
              <a:t> 배열</a:t>
            </a:r>
            <a:r>
              <a:rPr lang="en-US" altLang="ko-KR" sz="1600" dirty="0"/>
              <a:t>, </a:t>
            </a:r>
            <a:r>
              <a:rPr lang="ko-KR" altLang="en-US" sz="1600" dirty="0"/>
              <a:t>버퍼에 든 바이너리 값을 파일에 그대로 기록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FileOutputStream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이용</a:t>
            </a:r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쓰기</a:t>
            </a:r>
            <a:endParaRPr lang="en-US" altLang="ko-KR" sz="1600" dirty="0"/>
          </a:p>
          <a:p>
            <a:pPr lvl="2"/>
            <a:r>
              <a:rPr lang="en-US" altLang="ko-KR" sz="1400" dirty="0"/>
              <a:t>write()</a:t>
            </a:r>
            <a:r>
              <a:rPr lang="ko-KR" altLang="en-US" sz="1400" dirty="0"/>
              <a:t>로 문자 하나 씩 파일에 기록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pPr lvl="1"/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6201" y="5339938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3151" y="3289201"/>
            <a:ext cx="609105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en-US" altLang="ko-KR" sz="1200" dirty="0"/>
              <a:t>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672" y="4397624"/>
            <a:ext cx="60910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byte b[] = {</a:t>
            </a:r>
            <a:r>
              <a:rPr lang="en-US" altLang="ko-KR" sz="1200" b="1" dirty="0"/>
              <a:t>7,51,3,4,-1,24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	</a:t>
            </a:r>
            <a:r>
              <a:rPr lang="en-US" altLang="ko-KR" sz="1200" dirty="0" err="1"/>
              <a:t>fout.write</a:t>
            </a:r>
            <a:r>
              <a:rPr lang="en-US" altLang="ko-KR" sz="1200" dirty="0"/>
              <a:t>(b[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를 바이너리 그대로 기록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4933138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6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4243" cy="1325563"/>
          </a:xfrm>
        </p:spPr>
        <p:txBody>
          <a:bodyPr/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08644"/>
            <a:ext cx="7406233" cy="235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4005064"/>
            <a:ext cx="7413213" cy="222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2204864"/>
            <a:ext cx="8476908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import java.io.*;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FileOutputStreamEx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byte b[] = {7,51,3,4,-1,24};</a:t>
            </a:r>
          </a:p>
          <a:p>
            <a:pPr defTabSz="180000"/>
            <a:r>
              <a:rPr lang="en-US" altLang="ko-KR" sz="1200" dirty="0" smtClean="0"/>
              <a:t>		try {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fout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FileOutputStream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b.length</a:t>
            </a:r>
            <a:r>
              <a:rPr lang="en-US" altLang="ko-KR" sz="1200" dirty="0" smtClean="0"/>
              <a:t>;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++)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fout.write</a:t>
            </a:r>
            <a:r>
              <a:rPr lang="en-US" altLang="ko-KR" sz="1200" dirty="0" smtClean="0"/>
              <a:t>(b[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]); // </a:t>
            </a:r>
            <a:r>
              <a:rPr lang="ko-KR" altLang="en-US" sz="1200" dirty="0" smtClean="0"/>
              <a:t>배열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의 바이너리를 그대로 기록</a:t>
            </a:r>
          </a:p>
          <a:p>
            <a:pPr defTabSz="180000"/>
            <a:r>
              <a:rPr lang="ko-KR" altLang="en-US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} catch(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ko-KR" altLang="en-US" sz="1200" dirty="0" smtClean="0"/>
              <a:t>에 저장할 수 없었습니다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경로명을  확인해 주세요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	return;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test.out</a:t>
            </a:r>
            <a:r>
              <a:rPr lang="ko-KR" altLang="en-US" sz="1200" dirty="0" smtClean="0"/>
              <a:t>을 저장하였습니다</a:t>
            </a:r>
            <a:r>
              <a:rPr lang="en-US" altLang="ko-KR" sz="1200" dirty="0" smtClean="0"/>
              <a:t>.");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FileOutputStream</a:t>
            </a:r>
            <a:r>
              <a:rPr lang="ko-KR" altLang="en-US" sz="2400" dirty="0"/>
              <a:t>으로 바이너리 파일 쓰기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63552" y="1268761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pPr algn="just"/>
            <a:r>
              <a:rPr lang="en-US" altLang="ko-KR" sz="1600" dirty="0" err="1"/>
              <a:t>FileOutputStream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byte [] </a:t>
            </a:r>
            <a:r>
              <a:rPr lang="ko-KR" altLang="en-US" sz="1600" dirty="0"/>
              <a:t>배열 속에 들어 있는 바이너리 값을 </a:t>
            </a:r>
            <a:r>
              <a:rPr lang="en-US" altLang="ko-KR" sz="1600" dirty="0" err="1" smtClean="0"/>
              <a:t>test.out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파일에 저장하라</a:t>
            </a:r>
            <a:r>
              <a:rPr lang="en-US" altLang="ko-KR" sz="1600" dirty="0"/>
              <a:t>. </a:t>
            </a:r>
            <a:r>
              <a:rPr lang="ko-KR" altLang="en-US" sz="1600" dirty="0"/>
              <a:t>이 파일은 바이너리 파일이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파일은 예제 </a:t>
            </a:r>
            <a:r>
              <a:rPr lang="en-US" altLang="ko-KR" sz="1600" dirty="0" smtClean="0"/>
              <a:t>4</a:t>
            </a:r>
            <a:r>
              <a:rPr lang="ko-KR" altLang="en-US" sz="1600" dirty="0"/>
              <a:t>에서 읽어 출력할 것이다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207568" y="5482392"/>
            <a:ext cx="66247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test.out</a:t>
            </a:r>
            <a:r>
              <a:rPr lang="ko-KR" altLang="en-US" sz="1200" dirty="0"/>
              <a:t>을 저장하였습니다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328374" y="3671583"/>
            <a:ext cx="2232248" cy="280928"/>
          </a:xfrm>
          <a:prstGeom prst="wedgeRoundRectCallout">
            <a:avLst>
              <a:gd name="adj1" fmla="val -67480"/>
              <a:gd name="adj2" fmla="val -231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 err="1"/>
              <a:t>fout.write</a:t>
            </a:r>
            <a:r>
              <a:rPr lang="en-US" altLang="ko-KR" sz="1050" dirty="0"/>
              <a:t>(b); </a:t>
            </a:r>
            <a:r>
              <a:rPr lang="ko-KR" altLang="en-US" sz="1050" dirty="0"/>
              <a:t>한 줄로 코딩 가능</a:t>
            </a:r>
          </a:p>
        </p:txBody>
      </p:sp>
      <p:sp>
        <p:nvSpPr>
          <p:cNvPr id="10" name="왼쪽 중괄호 9"/>
          <p:cNvSpPr/>
          <p:nvPr/>
        </p:nvSpPr>
        <p:spPr>
          <a:xfrm flipH="1">
            <a:off x="6696778" y="3591471"/>
            <a:ext cx="216024" cy="288032"/>
          </a:xfrm>
          <a:prstGeom prst="leftBrace">
            <a:avLst>
              <a:gd name="adj1" fmla="val 2042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199" y="5805265"/>
            <a:ext cx="4896544" cy="72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80139" y="6161195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</p:spTree>
    <p:extLst>
      <p:ext uri="{BB962C8B-B14F-4D97-AF65-F5344CB8AC3E}">
        <p14:creationId xmlns:p14="http://schemas.microsoft.com/office/powerpoint/2010/main" val="37358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+mj-ea"/>
                <a:cs typeface="+mj-cs"/>
              </a:rPr>
              <a:t>입출력의 개념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09548" y="2756701"/>
            <a:ext cx="9174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내부, 외부의 장치 혹은 </a:t>
            </a:r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프로그램간의 </a:t>
            </a:r>
            <a:endParaRPr lang="en-US" altLang="ko-KR" sz="28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</a:t>
            </a:r>
            <a:r>
              <a:rPr lang="ko-KR" altLang="en-US" sz="28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</a:t>
            </a:r>
            <a:r>
              <a:rPr lang="ko-KR" altLang="en-US" sz="2800" b="1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주고(출력) 받는(입력) </a:t>
            </a:r>
            <a:r>
              <a:rPr lang="ko-KR" altLang="en-US" sz="2800" b="1" u="sng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행위</a:t>
            </a:r>
            <a:endParaRPr lang="ko-KR" altLang="en-US" sz="2800" b="1" u="sng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바이너리 파일 읽기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/>
              <a:t>바이너리 파일에서 읽기 위해 </a:t>
            </a:r>
            <a:r>
              <a:rPr lang="en-US" altLang="ko-KR" sz="1600" dirty="0" err="1"/>
              <a:t>FileInputStream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이용</a:t>
            </a:r>
            <a:endParaRPr lang="en-US" altLang="ko-KR" sz="1600" dirty="0"/>
          </a:p>
          <a:p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파일 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파일 열기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 err="1"/>
              <a:t>스트림을</a:t>
            </a:r>
            <a:r>
              <a:rPr lang="ko-KR" altLang="en-US" sz="1400" dirty="0"/>
              <a:t> 생성하고 파일을 열어 </a:t>
            </a:r>
            <a:r>
              <a:rPr lang="ko-KR" altLang="en-US" sz="1400" dirty="0" err="1"/>
              <a:t>스트림과</a:t>
            </a:r>
            <a:r>
              <a:rPr lang="ko-KR" altLang="en-US" sz="1400" dirty="0"/>
              <a:t> 연결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파일 읽기</a:t>
            </a:r>
            <a:endParaRPr lang="en-US" altLang="ko-KR" sz="1600" dirty="0"/>
          </a:p>
          <a:p>
            <a:pPr lvl="2"/>
            <a:r>
              <a:rPr lang="en-US" altLang="ko-KR" sz="1400" dirty="0"/>
              <a:t>read()</a:t>
            </a:r>
            <a:r>
              <a:rPr lang="ko-KR" altLang="en-US" sz="1400" dirty="0"/>
              <a:t>로 문자 하나 씩 파일에서 읽기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블록 단위로 읽기 가능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r>
              <a:rPr lang="en-US" altLang="ko-KR" sz="1400" dirty="0"/>
              <a:t>close()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닫기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1164" y="2581455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FileInputStream</a:t>
            </a:r>
            <a:r>
              <a:rPr lang="en-US" altLang="ko-KR" sz="1200" dirty="0"/>
              <a:t> fin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("c:\\</a:t>
            </a:r>
            <a:r>
              <a:rPr lang="en-US" altLang="ko-KR" sz="1200" dirty="0" err="1"/>
              <a:t>test.out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091164" y="3564636"/>
            <a:ext cx="45720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n=0, c;</a:t>
            </a:r>
          </a:p>
          <a:p>
            <a:pPr defTabSz="180000"/>
            <a:r>
              <a:rPr lang="en-US" altLang="ko-KR" sz="1200" dirty="0"/>
              <a:t>while((c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/>
              <a:t>	b[n] = (byte)c; // </a:t>
            </a:r>
            <a:r>
              <a:rPr lang="ko-KR" altLang="en-US" sz="1200" dirty="0"/>
              <a:t>읽은 바이트를 배열에 저장</a:t>
            </a:r>
          </a:p>
          <a:p>
            <a:pPr defTabSz="180000"/>
            <a:r>
              <a:rPr lang="en-US" altLang="ko-KR" sz="1200" dirty="0"/>
              <a:t>	n++;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091164" y="4894245"/>
            <a:ext cx="45720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/>
              <a:t>fin.read</a:t>
            </a:r>
            <a:r>
              <a:rPr lang="en-US" altLang="ko-KR" sz="1200" dirty="0"/>
              <a:t>(b);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b</a:t>
            </a:r>
            <a:r>
              <a:rPr lang="ko-KR" altLang="en-US" sz="1200" dirty="0"/>
              <a:t>의 바이트 크기만큼 바이너리 그대로 읽기</a:t>
            </a:r>
          </a:p>
        </p:txBody>
      </p:sp>
    </p:spTree>
    <p:extLst>
      <p:ext uri="{BB962C8B-B14F-4D97-AF65-F5344CB8AC3E}">
        <p14:creationId xmlns:p14="http://schemas.microsoft.com/office/powerpoint/2010/main" val="2169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26" y="1761266"/>
            <a:ext cx="6842434" cy="107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3212976"/>
            <a:ext cx="6916117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1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4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FileInputStream</a:t>
            </a:r>
            <a:r>
              <a:rPr lang="ko-KR" altLang="en-US" sz="2400" dirty="0"/>
              <a:t>으로 바이너리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151" y="1872955"/>
            <a:ext cx="11211697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import java.io.*;</a:t>
            </a:r>
          </a:p>
          <a:p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FileInputStreamEx</a:t>
            </a:r>
            <a:r>
              <a:rPr lang="en-US" altLang="ko-KR" sz="1100" b="1" dirty="0" smtClean="0"/>
              <a:t> {</a:t>
            </a:r>
          </a:p>
          <a:p>
            <a:r>
              <a:rPr lang="en-US" altLang="ko-KR" sz="1100" b="1" dirty="0" smtClean="0"/>
              <a:t>	public static void main(String[]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r>
              <a:rPr lang="en-US" altLang="ko-KR" sz="1100" b="1" dirty="0" smtClean="0"/>
              <a:t>		byte b[] = new byte [6]; // </a:t>
            </a:r>
            <a:r>
              <a:rPr lang="ko-KR" altLang="en-US" sz="1100" b="1" dirty="0" smtClean="0"/>
              <a:t>비어 있는 </a:t>
            </a:r>
            <a:r>
              <a:rPr lang="en-US" altLang="ko-KR" sz="1100" b="1" dirty="0" smtClean="0"/>
              <a:t>byte </a:t>
            </a:r>
            <a:r>
              <a:rPr lang="ko-KR" altLang="en-US" sz="1100" b="1" dirty="0" smtClean="0"/>
              <a:t>배열</a:t>
            </a:r>
          </a:p>
          <a:p>
            <a:r>
              <a:rPr lang="ko-KR" altLang="en-US" sz="1100" b="1" dirty="0" smtClean="0"/>
              <a:t>		</a:t>
            </a:r>
            <a:r>
              <a:rPr lang="en-US" altLang="ko-KR" sz="1100" b="1" dirty="0" smtClean="0"/>
              <a:t>try {// "</a:t>
            </a:r>
            <a:r>
              <a:rPr lang="en-US" altLang="ko-KR" sz="1100" b="1" dirty="0" err="1" smtClean="0"/>
              <a:t>test.out</a:t>
            </a:r>
            <a:r>
              <a:rPr lang="en-US" altLang="ko-KR" sz="1100" b="1" dirty="0" smtClean="0"/>
              <a:t>" </a:t>
            </a:r>
            <a:r>
              <a:rPr lang="ko-KR" altLang="en-US" sz="1100" b="1" dirty="0" smtClean="0"/>
              <a:t>파일을 읽어 배열 </a:t>
            </a:r>
            <a:r>
              <a:rPr lang="en-US" altLang="ko-KR" sz="1100" b="1" dirty="0" smtClean="0"/>
              <a:t>b</a:t>
            </a:r>
            <a:r>
              <a:rPr lang="ko-KR" altLang="en-US" sz="1100" b="1" dirty="0" smtClean="0"/>
              <a:t>에 저장</a:t>
            </a:r>
          </a:p>
          <a:p>
            <a:r>
              <a:rPr lang="ko-KR" altLang="en-US" sz="1100" b="1" dirty="0" smtClean="0"/>
              <a:t>		</a:t>
            </a:r>
            <a:r>
              <a:rPr lang="en-US" altLang="ko-KR" sz="1100" b="1" dirty="0" smtClean="0"/>
              <a:t>	</a:t>
            </a:r>
            <a:r>
              <a:rPr lang="en-US" altLang="ko-KR" sz="1100" b="1" dirty="0" err="1" smtClean="0"/>
              <a:t>FileInputStream</a:t>
            </a:r>
            <a:r>
              <a:rPr lang="en-US" altLang="ko-KR" sz="1100" b="1" dirty="0" smtClean="0"/>
              <a:t> fin = new </a:t>
            </a:r>
            <a:r>
              <a:rPr lang="en-US" altLang="ko-KR" sz="1100" b="1" dirty="0" err="1" smtClean="0"/>
              <a:t>FileInputStream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en-US" altLang="ko-KR" sz="1100" b="1" dirty="0" smtClean="0"/>
              <a:t>");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n=0, c;</a:t>
            </a:r>
          </a:p>
          <a:p>
            <a:r>
              <a:rPr lang="en-US" altLang="ko-KR" sz="1100" b="1" dirty="0" smtClean="0"/>
              <a:t>			while((c = </a:t>
            </a:r>
            <a:r>
              <a:rPr lang="en-US" altLang="ko-KR" sz="1100" b="1" dirty="0" err="1" smtClean="0"/>
              <a:t>fin.read</a:t>
            </a:r>
            <a:r>
              <a:rPr lang="en-US" altLang="ko-KR" sz="1100" b="1" dirty="0" smtClean="0"/>
              <a:t>())!= -1) { // -1</a:t>
            </a:r>
            <a:r>
              <a:rPr lang="ko-KR" altLang="en-US" sz="1100" b="1" dirty="0" smtClean="0"/>
              <a:t>은 파일 끝</a:t>
            </a:r>
            <a:r>
              <a:rPr lang="en-US" altLang="ko-KR" sz="1100" b="1" dirty="0" smtClean="0"/>
              <a:t>(EOF)</a:t>
            </a:r>
          </a:p>
          <a:p>
            <a:r>
              <a:rPr lang="en-US" altLang="ko-KR" sz="1100" b="1" dirty="0" smtClean="0"/>
              <a:t>				b[n] = (byte)c; // </a:t>
            </a:r>
            <a:r>
              <a:rPr lang="ko-KR" altLang="en-US" sz="1100" b="1" dirty="0" smtClean="0"/>
              <a:t>읽은 바이트를 배열에 저장</a:t>
            </a:r>
          </a:p>
          <a:p>
            <a:r>
              <a:rPr lang="ko-KR" altLang="en-US" sz="1100" b="1" dirty="0" smtClean="0"/>
              <a:t>				</a:t>
            </a:r>
            <a:r>
              <a:rPr lang="en-US" altLang="ko-KR" sz="1100" b="1" dirty="0" smtClean="0"/>
              <a:t>n++; }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ko-KR" altLang="en-US" sz="1100" b="1" dirty="0" smtClean="0"/>
              <a:t>에서 읽은 배열을 출력합니다</a:t>
            </a:r>
            <a:r>
              <a:rPr lang="en-US" altLang="ko-KR" sz="1100" b="1" dirty="0" smtClean="0"/>
              <a:t>."); // </a:t>
            </a:r>
            <a:r>
              <a:rPr lang="ko-KR" altLang="en-US" sz="1100" b="1" dirty="0" smtClean="0"/>
              <a:t>배열 </a:t>
            </a:r>
            <a:r>
              <a:rPr lang="en-US" altLang="ko-KR" sz="1100" b="1" dirty="0" smtClean="0"/>
              <a:t>b[]</a:t>
            </a:r>
            <a:r>
              <a:rPr lang="ko-KR" altLang="en-US" sz="1100" b="1" dirty="0" smtClean="0"/>
              <a:t>의 바이트 값을 모두 화면에 출력</a:t>
            </a:r>
          </a:p>
          <a:p>
            <a:r>
              <a:rPr lang="en-US" altLang="ko-KR" sz="1100" b="1" dirty="0" smtClean="0"/>
              <a:t>	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b.length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</a:t>
            </a:r>
          </a:p>
          <a:p>
            <a:r>
              <a:rPr lang="en-US" altLang="ko-KR" sz="1100" b="1" dirty="0" smtClean="0"/>
              <a:t>				</a:t>
            </a:r>
            <a:r>
              <a:rPr lang="en-US" altLang="ko-KR" sz="1100" b="1" dirty="0" err="1" smtClean="0"/>
              <a:t>System.out.print</a:t>
            </a:r>
            <a:r>
              <a:rPr lang="en-US" altLang="ko-KR" sz="1100" b="1" dirty="0" smtClean="0"/>
              <a:t>(b[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 + " ");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();			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fin.close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 smtClean="0"/>
              <a:t>		} catch(</a:t>
            </a:r>
            <a:r>
              <a:rPr lang="en-US" altLang="ko-KR" sz="1100" b="1" dirty="0" err="1" smtClean="0"/>
              <a:t>IOException</a:t>
            </a:r>
            <a:r>
              <a:rPr lang="en-US" altLang="ko-KR" sz="1100" b="1" dirty="0" smtClean="0"/>
              <a:t> e) {</a:t>
            </a:r>
          </a:p>
          <a:p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System.out.println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test.out</a:t>
            </a:r>
            <a:r>
              <a:rPr lang="ko-KR" altLang="en-US" sz="1100" b="1" dirty="0" smtClean="0"/>
              <a:t>에서 읽지 못했습니다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경로명을 체크해보세요</a:t>
            </a:r>
            <a:r>
              <a:rPr lang="en-US" altLang="ko-KR" sz="1100" b="1" dirty="0" smtClean="0"/>
              <a:t>");</a:t>
            </a:r>
          </a:p>
          <a:p>
            <a:r>
              <a:rPr lang="en-US" altLang="ko-KR" sz="1100" b="1" dirty="0" smtClean="0"/>
              <a:t>		}}}</a:t>
            </a:r>
            <a:endParaRPr lang="sv-SE" altLang="ko-KR" sz="1100" dirty="0">
              <a:latin typeface="+mj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5560" y="1268761"/>
            <a:ext cx="7886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이용하여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test.out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저장한 파일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읽어 바이너리 값들을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byte []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배열 속에 저장하고 화면에 출력하라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0151" y="5249031"/>
            <a:ext cx="4738523" cy="430887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test.out</a:t>
            </a:r>
            <a:r>
              <a:rPr lang="ko-KR" altLang="en-US" sz="1100" dirty="0"/>
              <a:t>에서 읽은 배열을 출력합니다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 51 3 4 -1 24</a:t>
            </a:r>
            <a:endParaRPr lang="ko-KR" altLang="en-US" sz="1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38" y="5104235"/>
            <a:ext cx="3871464" cy="575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82109" y="5741448"/>
            <a:ext cx="143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</a:rPr>
              <a:t>test.out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파일 내부</a:t>
            </a:r>
          </a:p>
        </p:txBody>
      </p:sp>
    </p:spTree>
    <p:extLst>
      <p:ext uri="{BB962C8B-B14F-4D97-AF65-F5344CB8AC3E}">
        <p14:creationId xmlns:p14="http://schemas.microsoft.com/office/powerpoint/2010/main" val="32589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lt"/>
                <a:ea typeface="+mj-ea"/>
                <a:cs typeface="+mj-cs"/>
              </a:rPr>
              <a:t>보조 스트림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66838" y="1067525"/>
            <a:ext cx="1064580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스트림의 기능을 향상시키거나 새로운 기능을 추가하기 위해 사용</a:t>
            </a:r>
            <a:endParaRPr lang="en-US" altLang="ko-KR" sz="1800" dirty="0">
              <a:latin typeface="+mn-lt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lt"/>
                <a:ea typeface="+mn-ea"/>
              </a:rPr>
              <a:t>독립적으로 입출력을 수행할 수 없다</a:t>
            </a:r>
            <a:r>
              <a:rPr lang="en-US" altLang="ko-KR" sz="1800" dirty="0">
                <a:latin typeface="+mn-lt"/>
                <a:ea typeface="+mn-ea"/>
              </a:rPr>
              <a:t>.</a:t>
            </a: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+mn-lt"/>
                <a:ea typeface="+mn-ea"/>
              </a:rPr>
              <a:t>FilterInputStream</a:t>
            </a:r>
            <a:r>
              <a:rPr lang="en-US" altLang="ko-KR" sz="1800" dirty="0">
                <a:latin typeface="+mn-lt"/>
                <a:ea typeface="+mn-ea"/>
              </a:rPr>
              <a:t>, </a:t>
            </a:r>
            <a:r>
              <a:rPr lang="en-US" altLang="ko-KR" sz="1800" dirty="0" err="1">
                <a:latin typeface="+mn-lt"/>
                <a:ea typeface="+mn-ea"/>
              </a:rPr>
              <a:t>FilterOutputStream</a:t>
            </a:r>
            <a:r>
              <a:rPr lang="ko-KR" altLang="en-US" sz="1800" dirty="0">
                <a:latin typeface="+mn-lt"/>
                <a:ea typeface="+mn-ea"/>
              </a:rPr>
              <a:t>을 상속받아서 보조 스트림 구현 가능</a:t>
            </a:r>
            <a:endParaRPr lang="en-US" altLang="ko-KR" sz="1800" dirty="0">
              <a:latin typeface="+mn-lt"/>
              <a:ea typeface="+mn-ea"/>
            </a:endParaRPr>
          </a:p>
          <a:p>
            <a:pPr algn="l" eaLnBrk="1" hangingPunct="1"/>
            <a:endParaRPr lang="ko-KR" altLang="en-US" sz="24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74" y="3821015"/>
            <a:ext cx="7885112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t="8916" r="2903" b="7264"/>
          <a:stretch/>
        </p:blipFill>
        <p:spPr bwMode="auto">
          <a:xfrm>
            <a:off x="3217025" y="2478429"/>
            <a:ext cx="5951914" cy="124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6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+mj-lt"/>
                <a:ea typeface="+mj-ea"/>
                <a:cs typeface="+mj-cs"/>
              </a:rPr>
              <a:t>BufferedStream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7969" y="1489383"/>
            <a:ext cx="10732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가장 자주 쓰이는 보조 스트림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출력 스트림에 버퍼</a:t>
            </a:r>
            <a:r>
              <a:rPr kumimoji="1" lang="en-US" altLang="ko-KR" dirty="0"/>
              <a:t>(</a:t>
            </a:r>
            <a:r>
              <a:rPr kumimoji="1" lang="ko-KR" altLang="en-US" dirty="0"/>
              <a:t>임시 메모리 영역</a:t>
            </a:r>
            <a:r>
              <a:rPr kumimoji="1" lang="en-US" altLang="ko-KR" dirty="0"/>
              <a:t>)</a:t>
            </a:r>
            <a:r>
              <a:rPr kumimoji="1" lang="ko-KR" altLang="en-US" dirty="0"/>
              <a:t>를 제공</a:t>
            </a:r>
            <a:r>
              <a:rPr kumimoji="1" lang="en-US" altLang="ko-KR" dirty="0"/>
              <a:t>. </a:t>
            </a:r>
            <a:r>
              <a:rPr kumimoji="1" lang="ko-KR" altLang="en-US" dirty="0"/>
              <a:t>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출력 작업의 성능 향상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버퍼의 역할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(</a:t>
            </a:r>
            <a:r>
              <a:rPr kumimoji="1" lang="ko-KR" altLang="en-US" dirty="0"/>
              <a:t>출력 시</a:t>
            </a:r>
            <a:r>
              <a:rPr kumimoji="1" lang="en-US" altLang="ko-KR" dirty="0"/>
              <a:t>) </a:t>
            </a:r>
            <a:r>
              <a:rPr kumimoji="1" lang="ko-KR" altLang="en-US" dirty="0"/>
              <a:t>버퍼 사이즈 만큼의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버퍼에 쌓다가 버퍼가 가득 차면 실제 출력 작업을 진행함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(</a:t>
            </a:r>
            <a:r>
              <a:rPr kumimoji="1" lang="ko-KR" altLang="en-US" dirty="0"/>
              <a:t>입력 시</a:t>
            </a:r>
            <a:r>
              <a:rPr kumimoji="1" lang="en-US" altLang="ko-KR" dirty="0"/>
              <a:t>) </a:t>
            </a:r>
            <a:r>
              <a:rPr kumimoji="1" lang="ko-KR" altLang="en-US" dirty="0"/>
              <a:t>버퍼 사이즈 만큼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읽어 메모리를 통해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읽다가 버퍼의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다 읽으면 다시 버퍼 사이즈 만큼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</a:t>
            </a:r>
            <a:r>
              <a:rPr kumimoji="1" lang="ko-KR" altLang="en-US" dirty="0" err="1"/>
              <a:t>읽어들이는</a:t>
            </a:r>
            <a:r>
              <a:rPr kumimoji="1" lang="ko-KR" altLang="en-US" dirty="0"/>
              <a:t> 식으로 입력 작업 진행함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한 번에 읽거나 쓰는 바이트의 크기는 커지지만 입출력 작업 횟수는 </a:t>
            </a:r>
            <a:r>
              <a:rPr kumimoji="1" lang="ko-KR" altLang="en-US" dirty="0" err="1"/>
              <a:t>줄어듬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메모리 접근이 입출력 속도보다 빠르므로 큰 속도 향상을 가져옴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2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생성 및 활용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38200" y="1400432"/>
            <a:ext cx="10515600" cy="477653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버퍼 출력 </a:t>
            </a:r>
            <a:r>
              <a:rPr lang="ko-KR" altLang="en-US" sz="1800" dirty="0" err="1" smtClean="0"/>
              <a:t>스트림</a:t>
            </a:r>
            <a:r>
              <a:rPr lang="ko-KR" altLang="en-US" sz="1800" dirty="0" smtClean="0"/>
              <a:t> 생성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 smtClean="0"/>
              <a:t>버퍼 출력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  <a:p>
            <a:pPr lvl="2"/>
            <a:r>
              <a:rPr lang="en-US" altLang="ko-KR" sz="1400" dirty="0" err="1" smtClean="0"/>
              <a:t>BufferedOutputStream</a:t>
            </a:r>
            <a:r>
              <a:rPr lang="ko-KR" altLang="en-US" sz="1400" dirty="0" smtClean="0"/>
              <a:t>클래스로 화면에 출력하는 버퍼 출력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생성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marL="365760" lvl="1" indent="0">
              <a:buNone/>
            </a:pP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출력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C:\\windows\\system.ini </a:t>
            </a:r>
            <a:r>
              <a:rPr lang="ko-KR" altLang="en-US" sz="1400" dirty="0" smtClean="0"/>
              <a:t>파일을 읽어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버퍼 출력 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통해 화면에 출력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버퍼에 남아 있는 데이터 출력</a:t>
            </a:r>
            <a:endParaRPr lang="en-US" altLang="ko-KR" sz="1600" dirty="0" smtClean="0"/>
          </a:p>
          <a:p>
            <a:pPr marL="1108710" lvl="2" indent="-285750"/>
            <a:r>
              <a:rPr lang="ko-KR" altLang="en-US" sz="1400" dirty="0" smtClean="0"/>
              <a:t>버퍼가 다 차지 않은 상태에서 버퍼에 있는 데이터를 강제로 출력</a:t>
            </a:r>
            <a:endParaRPr lang="en-US" altLang="ko-KR" sz="1400" dirty="0" smtClean="0"/>
          </a:p>
          <a:p>
            <a:pPr marL="1108710" lvl="2" indent="-285750"/>
            <a:endParaRPr lang="en-US" altLang="ko-KR" sz="1400" dirty="0" smtClean="0"/>
          </a:p>
          <a:p>
            <a:pPr marL="1108710" lvl="2" indent="-285750"/>
            <a:endParaRPr lang="en-US" altLang="ko-KR" sz="1400" dirty="0" smtClean="0"/>
          </a:p>
          <a:p>
            <a:pPr marL="365760" lvl="1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닫기</a:t>
            </a:r>
            <a:endParaRPr lang="en-US" altLang="ko-KR" sz="1600" dirty="0" smtClean="0"/>
          </a:p>
          <a:p>
            <a:pPr marL="365760" lvl="1" indent="0">
              <a:buNone/>
            </a:pPr>
            <a:endParaRPr lang="ko-KR" altLang="en-US" dirty="0" smtClean="0"/>
          </a:p>
          <a:p>
            <a:pPr marL="1108710" lvl="2" indent="-285750"/>
            <a:endParaRPr lang="en-US" altLang="ko-KR" sz="1400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1164" y="2339100"/>
            <a:ext cx="551943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BufferedOutputStream</a:t>
            </a:r>
            <a:r>
              <a:rPr lang="en-US" altLang="ko-KR" sz="1200" dirty="0" smtClean="0"/>
              <a:t> bout </a:t>
            </a:r>
            <a:r>
              <a:rPr lang="en-US" altLang="ko-KR" sz="1200" dirty="0"/>
              <a:t>= new </a:t>
            </a:r>
            <a:r>
              <a:rPr lang="en-US" altLang="ko-KR" sz="1200" dirty="0" err="1" smtClean="0"/>
              <a:t>BufferedOutputStream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System.out</a:t>
            </a:r>
            <a:r>
              <a:rPr lang="en-US" altLang="ko-KR" sz="1200" dirty="0" smtClean="0"/>
              <a:t>, 20);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091164" y="3373198"/>
            <a:ext cx="769216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fin = new 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(“c:\\windows\\system.ini”);</a:t>
            </a:r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c;</a:t>
            </a:r>
          </a:p>
          <a:p>
            <a:pPr defTabSz="180000"/>
            <a:r>
              <a:rPr lang="en-US" altLang="ko-KR" sz="1200" dirty="0" smtClean="0"/>
              <a:t>while((c = </a:t>
            </a:r>
            <a:r>
              <a:rPr lang="en-US" altLang="ko-KR" sz="1200" dirty="0" err="1" smtClean="0"/>
              <a:t>fin.read</a:t>
            </a:r>
            <a:r>
              <a:rPr lang="en-US" altLang="ko-KR" sz="1200" dirty="0" smtClean="0"/>
              <a:t>()) != -1){ //</a:t>
            </a:r>
            <a:r>
              <a:rPr lang="ko-KR" altLang="en-US" sz="1200" dirty="0" smtClean="0"/>
              <a:t>파일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끝을 만날 때까지 문자들을 하나씩 읽는다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bout.write</a:t>
            </a:r>
            <a:r>
              <a:rPr lang="en-US" altLang="ko-KR" sz="1200" dirty="0" smtClean="0"/>
              <a:t>((char)c); //</a:t>
            </a:r>
            <a:r>
              <a:rPr lang="ko-KR" altLang="en-US" sz="1200" dirty="0" smtClean="0"/>
              <a:t>읽은 문자를 버퍼 출력 </a:t>
            </a:r>
            <a:r>
              <a:rPr lang="ko-KR" altLang="en-US" sz="1200" dirty="0" err="1" smtClean="0"/>
              <a:t>스트림에</a:t>
            </a:r>
            <a:r>
              <a:rPr lang="ko-KR" altLang="en-US" sz="1200" dirty="0" smtClean="0"/>
              <a:t> 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출력 </a:t>
            </a:r>
            <a:r>
              <a:rPr lang="ko-KR" altLang="en-US" sz="1200" dirty="0" err="1" smtClean="0"/>
              <a:t>서트림과</a:t>
            </a:r>
            <a:r>
              <a:rPr lang="ko-KR" altLang="en-US" sz="1200" dirty="0" smtClean="0"/>
              <a:t> 연결된 화면에 출력된다</a:t>
            </a:r>
            <a:r>
              <a:rPr lang="en-US" altLang="ko-KR" sz="1200" dirty="0" smtClean="0"/>
              <a:t>. 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091164" y="4962503"/>
            <a:ext cx="505605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bout.flush</a:t>
            </a:r>
            <a:r>
              <a:rPr lang="en-US" altLang="ko-KR" sz="1200" dirty="0" smtClean="0"/>
              <a:t>(); //bout </a:t>
            </a:r>
            <a:r>
              <a:rPr lang="ko-KR" altLang="en-US" sz="1200" dirty="0" err="1" smtClean="0"/>
              <a:t>스트림의</a:t>
            </a:r>
            <a:r>
              <a:rPr lang="ko-KR" altLang="en-US" sz="1200" dirty="0" smtClean="0"/>
              <a:t> 버퍼에 있는 데이터를 모두 장치에 출력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91164" y="5851158"/>
            <a:ext cx="50560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bout.close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버퍼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닫기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fin.close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파일 입력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닫기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4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+mj-lt"/>
                <a:ea typeface="+mj-ea"/>
                <a:cs typeface="+mj-cs"/>
              </a:rPr>
              <a:t>BufferedStream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3541" y="1489383"/>
            <a:ext cx="10527281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flush()</a:t>
            </a:r>
            <a:r>
              <a:rPr kumimoji="1" lang="ko-KR" altLang="en-US" dirty="0"/>
              <a:t>의 역할 </a:t>
            </a:r>
            <a:r>
              <a:rPr kumimoji="1" lang="en-US" altLang="ko-KR" dirty="0"/>
              <a:t>- &gt; </a:t>
            </a:r>
            <a:r>
              <a:rPr kumimoji="1" lang="ko-KR" altLang="en-US" dirty="0"/>
              <a:t>버퍼에 남은 잔여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를 기록</a:t>
            </a:r>
            <a:endParaRPr kumimoji="1"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출력 스트림에서만 사용</a:t>
            </a:r>
            <a:endParaRPr kumimoji="1"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기본 버퍼 사이즈는 </a:t>
            </a:r>
            <a:r>
              <a:rPr kumimoji="1" lang="en-US" altLang="ko-KR" dirty="0"/>
              <a:t>8192byte</a:t>
            </a:r>
          </a:p>
        </p:txBody>
      </p:sp>
    </p:spTree>
    <p:extLst>
      <p:ext uri="{BB962C8B-B14F-4D97-AF65-F5344CB8AC3E}">
        <p14:creationId xmlns:p14="http://schemas.microsoft.com/office/powerpoint/2010/main" val="1103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File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lvl="1"/>
            <a:r>
              <a:rPr lang="ko-KR" altLang="en-US" sz="1800" dirty="0"/>
              <a:t>파일의 경로명 및 속성을 다루는 클래스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java.io.File</a:t>
            </a:r>
            <a:endParaRPr lang="en-US" altLang="ko-KR" sz="1600" dirty="0"/>
          </a:p>
          <a:p>
            <a:pPr lvl="2"/>
            <a:r>
              <a:rPr lang="ko-KR" altLang="en-US" sz="1600" dirty="0"/>
              <a:t>파일과 디렉터리 경로명의 추상적 표현</a:t>
            </a:r>
            <a:endParaRPr lang="en-US" altLang="ko-KR" sz="1600" dirty="0"/>
          </a:p>
          <a:p>
            <a:pPr lvl="1"/>
            <a:r>
              <a:rPr lang="ko-KR" altLang="en-US" sz="1800" dirty="0"/>
              <a:t>파일 이름 변경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디렉터리 생성</a:t>
            </a:r>
            <a:r>
              <a:rPr lang="en-US" altLang="ko-KR" sz="1800" dirty="0"/>
              <a:t>,  </a:t>
            </a:r>
            <a:r>
              <a:rPr lang="ko-KR" altLang="en-US" sz="1800" dirty="0"/>
              <a:t>크기 등 파일 관리</a:t>
            </a:r>
            <a:endParaRPr lang="en-US" altLang="ko-KR" sz="1800" dirty="0"/>
          </a:p>
          <a:p>
            <a:pPr lvl="1"/>
            <a:r>
              <a:rPr lang="en-US" altLang="ko-KR" sz="1800" dirty="0"/>
              <a:t>File </a:t>
            </a:r>
            <a:r>
              <a:rPr lang="ko-KR" altLang="en-US" sz="1800" dirty="0"/>
              <a:t>객체에는 파일 읽기</a:t>
            </a:r>
            <a:r>
              <a:rPr lang="en-US" altLang="ko-KR" sz="1800" dirty="0"/>
              <a:t>/</a:t>
            </a:r>
            <a:r>
              <a:rPr lang="ko-KR" altLang="en-US" sz="1800" dirty="0"/>
              <a:t>쓰기 기능 없음</a:t>
            </a:r>
            <a:endParaRPr lang="en-US" altLang="ko-KR" sz="1800" dirty="0"/>
          </a:p>
          <a:p>
            <a:pPr lvl="2"/>
            <a:r>
              <a:rPr lang="ko-KR" altLang="en-US" sz="1600" dirty="0"/>
              <a:t>파일 입출력은</a:t>
            </a:r>
            <a:r>
              <a:rPr lang="en-US" altLang="ko-KR" sz="1600" dirty="0"/>
              <a:t> </a:t>
            </a:r>
            <a:r>
              <a:rPr lang="ko-KR" altLang="en-US" sz="1600" dirty="0"/>
              <a:t>파일 입출력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File </a:t>
            </a:r>
            <a:r>
              <a:rPr lang="ko-KR" altLang="en-US" sz="2000" dirty="0"/>
              <a:t>객체 생성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생성자에</a:t>
            </a:r>
            <a:r>
              <a:rPr lang="ko-KR" altLang="en-US" sz="1600" dirty="0"/>
              <a:t> 파일 경로명을 주어 </a:t>
            </a:r>
            <a:r>
              <a:rPr lang="en-US" altLang="ko-KR" sz="1600" dirty="0"/>
              <a:t>File 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디렉터리와 파일명을 나누어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호출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67337" y="4886024"/>
            <a:ext cx="3343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\\test.txt");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855640" y="5831580"/>
            <a:ext cx="33117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", "test.txt");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3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23783" y="165500"/>
            <a:ext cx="8264754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836712"/>
            <a:ext cx="5637679" cy="17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2708920"/>
            <a:ext cx="5566753" cy="380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8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7808" y="1465040"/>
            <a:ext cx="575207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long size = </a:t>
            </a:r>
            <a:r>
              <a:rPr lang="en-US" altLang="ko-KR" sz="1200" b="1" dirty="0" err="1"/>
              <a:t>f.length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  <a:endParaRPr lang="sv-SE" altLang="ko-KR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7808" y="1988841"/>
            <a:ext cx="576064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File("c:\\windows\\system.ini");</a:t>
            </a:r>
          </a:p>
          <a:p>
            <a:pPr defTabSz="180000"/>
            <a:r>
              <a:rPr lang="en-US" altLang="ko-KR" sz="1200" dirty="0"/>
              <a:t>String filename = </a:t>
            </a:r>
            <a:r>
              <a:rPr lang="en-US" altLang="ko-KR" sz="1200" b="1" dirty="0" err="1"/>
              <a:t>f.getName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// "system.ini"</a:t>
            </a:r>
          </a:p>
          <a:p>
            <a:pPr defTabSz="180000"/>
            <a:r>
              <a:rPr lang="en-US" altLang="ko-KR" sz="1200" dirty="0"/>
              <a:t>String path = </a:t>
            </a:r>
            <a:r>
              <a:rPr lang="en-US" altLang="ko-KR" sz="1200" b="1" dirty="0" err="1"/>
              <a:t>f.getPath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		// "c:\\windows\\system.ini"</a:t>
            </a:r>
          </a:p>
          <a:p>
            <a:pPr defTabSz="180000"/>
            <a:r>
              <a:rPr lang="en-US" altLang="ko-KR" sz="1200" dirty="0"/>
              <a:t>String parent = </a:t>
            </a:r>
            <a:r>
              <a:rPr lang="en-US" altLang="ko-KR" sz="1200" b="1" dirty="0" err="1"/>
              <a:t>f.getParent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		// "c:\\windows"</a:t>
            </a:r>
            <a:endParaRPr lang="sv-SE" altLang="ko-KR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6378" y="4057473"/>
            <a:ext cx="574350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c:\windows\system.ini</a:t>
            </a:r>
            <a:r>
              <a:rPr lang="ko-KR" altLang="en-US" dirty="0"/>
              <a:t>은 파일입니다</a:t>
            </a:r>
            <a:r>
              <a:rPr lang="en-US" altLang="ko-KR" dirty="0"/>
              <a:t>.</a:t>
            </a:r>
            <a:endParaRPr lang="sv-S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406660" y="4780891"/>
            <a:ext cx="57217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File f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File[] </a:t>
            </a:r>
            <a:r>
              <a:rPr lang="en-US" altLang="ko-KR" sz="1200" dirty="0" err="1"/>
              <a:t>subfiles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f.listFiles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c:\tmp</a:t>
            </a:r>
            <a:r>
              <a:rPr lang="ko-KR" altLang="en-US" sz="1200" dirty="0"/>
              <a:t>의 파일 및 서브 디렉터리 리스트 얻기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filenames.length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err="1"/>
              <a:t>getName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// </a:t>
            </a:r>
            <a:r>
              <a:rPr lang="ko-KR" altLang="en-US" sz="1200" dirty="0"/>
              <a:t>서브 파일명 출력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("\t</a:t>
            </a:r>
            <a:r>
              <a:rPr lang="ko-KR" altLang="en-US" sz="1200" dirty="0"/>
              <a:t>파일 크기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subfiles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].length()</a:t>
            </a:r>
            <a:r>
              <a:rPr lang="en-US" altLang="ko-KR" sz="1200" dirty="0"/>
              <a:t>); //</a:t>
            </a:r>
            <a:r>
              <a:rPr lang="ko-KR" altLang="en-US" sz="1200" dirty="0"/>
              <a:t>서브파일크기출력</a:t>
            </a:r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08196" y="146503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크기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8196" y="1984672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경로명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196" y="4780891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디렉터리 파일</a:t>
            </a:r>
            <a:endParaRPr lang="en-US" altLang="ko-KR" sz="1600" dirty="0"/>
          </a:p>
          <a:p>
            <a:r>
              <a:rPr lang="ko-KR" altLang="en-US" sz="1600" dirty="0"/>
              <a:t>    리스트 얻기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576" y="3018438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타입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84948" y="3068961"/>
            <a:ext cx="57435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en-US" altLang="ko-KR" sz="1200" b="1" dirty="0" err="1"/>
              <a:t>f.isFile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파일입니다</a:t>
            </a:r>
            <a:r>
              <a:rPr lang="en-US" altLang="ko-KR" sz="1200" dirty="0"/>
              <a:t>."); //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en-US" altLang="ko-KR" sz="1200" dirty="0"/>
              <a:t>else if(</a:t>
            </a:r>
            <a:r>
              <a:rPr lang="en-US" altLang="ko-KR" sz="1200" b="1" dirty="0" err="1"/>
              <a:t>f.isDirectory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는 디렉터리입니다</a:t>
            </a:r>
            <a:r>
              <a:rPr lang="en-US" altLang="ko-KR" sz="1200" dirty="0"/>
              <a:t>."); // </a:t>
            </a:r>
            <a:r>
              <a:rPr lang="ko-KR" altLang="en-US" sz="1200" dirty="0"/>
              <a:t>디렉터리</a:t>
            </a:r>
          </a:p>
        </p:txBody>
      </p:sp>
    </p:spTree>
    <p:extLst>
      <p:ext uri="{BB962C8B-B14F-4D97-AF65-F5344CB8AC3E}">
        <p14:creationId xmlns:p14="http://schemas.microsoft.com/office/powerpoint/2010/main" val="8982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+mj-lt"/>
                <a:ea typeface="+mj-ea"/>
                <a:cs typeface="+mj-cs"/>
              </a:rPr>
              <a:t>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스트림의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양끝에는 입출력 장치와 자바 응용프로그램이 연결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단일 방향으로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 (시냇물 생각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입력만, 출력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출력만 책임짐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입, 출력을 둘 다 하기 위해서는 2개의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(입력, 출력 </a:t>
            </a:r>
            <a:r>
              <a:rPr lang="ko-KR" altLang="en-US" sz="2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스트림을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통해 흘러가는 기본 단위는 바이트나 문자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스트림은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FIFO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1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예제 </a:t>
            </a:r>
            <a:r>
              <a:rPr lang="en-US" altLang="ko-KR" sz="4000" dirty="0" smtClean="0"/>
              <a:t>5 : </a:t>
            </a:r>
            <a:r>
              <a:rPr lang="ko-KR" altLang="en-US" sz="4000" dirty="0" smtClean="0"/>
              <a:t>텍스트 파일 복사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030923"/>
            <a:ext cx="655976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public class </a:t>
            </a:r>
            <a:r>
              <a:rPr lang="en-US" altLang="ko-KR" sz="1200" b="1" dirty="0" err="1" smtClean="0"/>
              <a:t>TextCopy</a:t>
            </a:r>
            <a:r>
              <a:rPr lang="en-US" altLang="ko-KR" sz="1200" b="1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/>
              <a:t>원본 파일 경로명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(“system.txt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 경로명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입력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FileWriter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 출력 문자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while((c = </a:t>
            </a:r>
            <a:r>
              <a:rPr lang="en-US" altLang="ko-KR" sz="1200" b="1" dirty="0" err="1"/>
              <a:t>fr.read</a:t>
            </a:r>
            <a:r>
              <a:rPr lang="en-US" altLang="ko-KR" sz="1200" b="1" dirty="0"/>
              <a:t>()) != -1) { // </a:t>
            </a:r>
            <a:r>
              <a:rPr lang="ko-KR" altLang="en-US" sz="1200" b="1" dirty="0"/>
              <a:t>문자 하나 읽고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fw.write</a:t>
            </a:r>
            <a:r>
              <a:rPr lang="en-US" altLang="ko-KR" sz="1200" b="1" dirty="0"/>
              <a:t>((char)c); // </a:t>
            </a:r>
            <a:r>
              <a:rPr lang="ko-KR" altLang="en-US" sz="1200" b="1" dirty="0"/>
              <a:t>문자 하나 쓰고</a:t>
            </a:r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fw.close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5473" y="1270501"/>
            <a:ext cx="860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FileWriter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c:\windows\system.ini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파일로 복사하는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1584" y="6104330"/>
            <a:ext cx="65597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c:\windows\system.ini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c:\tmp\system.txt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01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6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5325" y="1826217"/>
            <a:ext cx="792244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 smtClean="0"/>
              <a:t>BinaryCopyEx</a:t>
            </a: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 </a:t>
            </a:r>
            <a:r>
              <a:rPr lang="en-US" altLang="ko-KR" sz="1200" dirty="0" smtClean="0"/>
              <a:t>"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:\\Users\\Public\\</a:t>
            </a:r>
            <a:r>
              <a:rPr lang="en-US" altLang="ko-KR" sz="1200" dirty="0"/>
              <a:t>Pictures</a:t>
            </a:r>
            <a:r>
              <a:rPr lang="en-US" altLang="ko-KR" sz="1200" dirty="0" smtClean="0"/>
              <a:t>\\</a:t>
            </a:r>
            <a:r>
              <a:rPr lang="en-US" altLang="ko-KR" sz="1200" dirty="0"/>
              <a:t>Sample Pictures</a:t>
            </a:r>
            <a:r>
              <a:rPr lang="en-US" altLang="ko-KR" sz="1200" dirty="0" smtClean="0"/>
              <a:t>\\</a:t>
            </a:r>
            <a:r>
              <a:rPr lang="en-US" altLang="ko-KR" sz="1200" dirty="0"/>
              <a:t>desert.jpg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					</a:t>
            </a:r>
            <a:r>
              <a:rPr lang="ko-KR" altLang="en-US" sz="1200" dirty="0" smtClean="0"/>
              <a:t>윈도우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의 경우</a:t>
            </a:r>
            <a:r>
              <a:rPr lang="en-US" altLang="ko-KR" sz="1200" dirty="0" smtClean="0"/>
              <a:t>c</a:t>
            </a:r>
            <a:r>
              <a:rPr lang="en-US" altLang="ko-KR" sz="1200" dirty="0"/>
              <a:t>:\\Windows\\Web\\Wallpaper\\Theme1\\img1.jpg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(“copyimg.jpg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while((c = </a:t>
            </a:r>
            <a:r>
              <a:rPr lang="en-US" altLang="ko-KR" sz="1200" dirty="0" err="1"/>
              <a:t>fi.read</a:t>
            </a:r>
            <a:r>
              <a:rPr lang="en-US" altLang="ko-KR" sz="1200" dirty="0"/>
              <a:t>()) != -1)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fo.write</a:t>
            </a:r>
            <a:r>
              <a:rPr lang="en-US" altLang="ko-KR" sz="1200" dirty="0"/>
              <a:t>((byte)c);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 smtClean="0"/>
              <a:t>()+"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270502"/>
            <a:ext cx="925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FileInputStream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FileOutputStream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이용하여 이미지 파일을 복사하라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09679" y="5298574"/>
            <a:ext cx="3347864" cy="682627"/>
          </a:xfrm>
          <a:prstGeom prst="rect">
            <a:avLst/>
          </a:prstGeom>
          <a:solidFill>
            <a:srgbClr val="DAEEC4"/>
          </a:solidFill>
        </p:spPr>
        <p:txBody>
          <a:bodyPr>
            <a:noAutofit/>
          </a:bodyPr>
          <a:lstStyle/>
          <a:p>
            <a:r>
              <a:rPr lang="en-US" altLang="ko-KR" sz="1200" dirty="0"/>
              <a:t>c:\Users\Public\Pictures\Sample Pictures\desert.jpg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c:\tmp\desert.jpg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06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5520" y="228600"/>
            <a:ext cx="8514528" cy="68012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ko-KR" altLang="en-US" sz="2400" dirty="0"/>
              <a:t>고속 복사를 위한 블록 단위 바이너리 파일 복사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63552" y="126876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10KB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씩 읽고 쓰도록 수정하여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고속으로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파일을 복사하라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66040" y="1700808"/>
            <a:ext cx="75303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 smtClean="0"/>
              <a:t>BlockBinaryCopy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 </a:t>
            </a:r>
            <a:r>
              <a:rPr lang="en-US" altLang="ko-KR" sz="1200" dirty="0" smtClean="0"/>
              <a:t>"c:\\Windows\\Web\\Wallpaper\\Theme1\\img1.jpg"); </a:t>
            </a:r>
            <a:r>
              <a:rPr lang="en-US" altLang="ko-KR" sz="1200" dirty="0"/>
              <a:t>// </a:t>
            </a:r>
            <a:r>
              <a:rPr lang="ko-KR" altLang="en-US" sz="1200" dirty="0"/>
              <a:t>원본 파일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</a:t>
            </a:r>
            <a:r>
              <a:rPr lang="en-US" altLang="ko-KR" sz="1200" dirty="0" smtClean="0"/>
              <a:t>(“desert.jpg</a:t>
            </a:r>
            <a:r>
              <a:rPr lang="en-US" altLang="ko-KR" sz="1200" dirty="0"/>
              <a:t>"); // </a:t>
            </a:r>
            <a:r>
              <a:rPr lang="ko-KR" altLang="en-US" sz="1200" dirty="0"/>
              <a:t>복사 파일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 = new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입력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FileOutputStream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); // </a:t>
            </a:r>
            <a:r>
              <a:rPr lang="ko-KR" altLang="en-US" sz="1200" dirty="0"/>
              <a:t>파일 출력 바이트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byte [] 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 = new byte [1024*10]; </a:t>
            </a:r>
            <a:r>
              <a:rPr lang="en-US" altLang="ko-KR" sz="1200" dirty="0"/>
              <a:t>// 10KB </a:t>
            </a:r>
            <a:r>
              <a:rPr lang="ko-KR" altLang="en-US" sz="1200" dirty="0"/>
              <a:t>버퍼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while(true)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fi.read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버퍼 크기만큼 읽기</a:t>
            </a:r>
            <a:r>
              <a:rPr lang="en-US" altLang="ko-KR" sz="1200" dirty="0"/>
              <a:t>. n</a:t>
            </a:r>
            <a:r>
              <a:rPr lang="ko-KR" altLang="en-US" sz="1200" dirty="0"/>
              <a:t>은 실제 읽은 바이트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 err="1"/>
              <a:t>fo.write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buf</a:t>
            </a:r>
            <a:r>
              <a:rPr lang="en-US" altLang="ko-KR" sz="1200" b="1" dirty="0"/>
              <a:t>, 0, n);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[0]</a:t>
            </a:r>
            <a:r>
              <a:rPr lang="ko-KR" altLang="en-US" sz="1200" dirty="0"/>
              <a:t>부터 </a:t>
            </a:r>
            <a:r>
              <a:rPr lang="en-US" altLang="ko-KR" sz="1200" dirty="0"/>
              <a:t>n </a:t>
            </a:r>
            <a:r>
              <a:rPr lang="ko-KR" altLang="en-US" sz="1200" dirty="0"/>
              <a:t>바이트 쓰기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b="1" dirty="0"/>
              <a:t>if(n &lt; </a:t>
            </a:r>
            <a:r>
              <a:rPr lang="en-US" altLang="ko-KR" sz="1200" b="1" dirty="0" err="1"/>
              <a:t>buf.length</a:t>
            </a:r>
            <a:r>
              <a:rPr lang="en-US" altLang="ko-KR" sz="1200" b="1" dirty="0"/>
              <a:t>)</a:t>
            </a:r>
          </a:p>
          <a:p>
            <a:pPr defTabSz="180000"/>
            <a:r>
              <a:rPr lang="en-US" altLang="ko-KR" sz="1200" b="1" dirty="0"/>
              <a:t>					break;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 크기보다 작게 읽었기 때문에 파일 끝에 도달</a:t>
            </a:r>
            <a:r>
              <a:rPr lang="en-US" altLang="ko-KR" sz="1200" dirty="0"/>
              <a:t>. </a:t>
            </a:r>
            <a:r>
              <a:rPr lang="ko-KR" altLang="en-US" sz="1200" dirty="0"/>
              <a:t>복사 종료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fo.close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 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 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66040" y="6104330"/>
            <a:ext cx="7530360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c:\Users\Public\Pictures\Sample Pictures\desert.jpg</a:t>
            </a:r>
            <a:r>
              <a:rPr lang="ko-KR" altLang="en-US" sz="1200" dirty="0"/>
              <a:t>를 </a:t>
            </a:r>
            <a:r>
              <a:rPr lang="en-US" altLang="ko-KR" sz="1200" dirty="0"/>
              <a:t>c:\tmp\desert.jpg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48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+mj-lt"/>
                <a:ea typeface="+mj-ea"/>
                <a:cs typeface="+mj-cs"/>
              </a:rPr>
              <a:t>Input(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입력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), Output(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출력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) Stream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9548" y="1739082"/>
            <a:ext cx="98373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단방향이므로</a:t>
            </a:r>
            <a:r>
              <a:rPr lang="ko-KR" altLang="en-US" sz="2400" dirty="0"/>
              <a:t> 입력</a:t>
            </a:r>
            <a:r>
              <a:rPr lang="en-US" altLang="ko-KR" sz="2400" dirty="0"/>
              <a:t>(Input), </a:t>
            </a:r>
            <a:r>
              <a:rPr lang="ko-KR" altLang="en-US" sz="2400" dirty="0"/>
              <a:t>출력</a:t>
            </a:r>
            <a:r>
              <a:rPr lang="en-US" altLang="ko-KR" sz="2400" dirty="0"/>
              <a:t>(Output) </a:t>
            </a:r>
            <a:r>
              <a:rPr lang="ko-KR" altLang="en-US" sz="2400" dirty="0"/>
              <a:t>두 개가 존재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java.io Package</a:t>
            </a:r>
            <a:r>
              <a:rPr lang="ko-KR" altLang="en-US" sz="2400" dirty="0"/>
              <a:t>내에 정의됨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크게 </a:t>
            </a:r>
            <a:r>
              <a:rPr lang="en-US" altLang="ko-KR" sz="2400" dirty="0"/>
              <a:t>2</a:t>
            </a:r>
            <a:r>
              <a:rPr lang="ko-KR" altLang="en-US" sz="2400" dirty="0"/>
              <a:t>종류로 구분 가능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Byte(</a:t>
            </a:r>
            <a:r>
              <a:rPr lang="ko-KR" altLang="en-US" sz="2400" dirty="0"/>
              <a:t>바이트</a:t>
            </a:r>
            <a:r>
              <a:rPr lang="en-US" altLang="ko-KR" sz="2400" dirty="0"/>
              <a:t>)</a:t>
            </a:r>
            <a:r>
              <a:rPr lang="ko-KR" altLang="en-US" sz="2400" dirty="0"/>
              <a:t> 기반 스트림 </a:t>
            </a:r>
            <a:r>
              <a:rPr lang="en-US" altLang="ko-KR" sz="2400" dirty="0"/>
              <a:t>(</a:t>
            </a:r>
            <a:r>
              <a:rPr lang="ko-KR" altLang="en-US" sz="2400" dirty="0"/>
              <a:t>문자를 포함한 모든 데이터의 입력과 출력이 가능</a:t>
            </a:r>
            <a:r>
              <a:rPr lang="en-US" altLang="ko-K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Char(</a:t>
            </a:r>
            <a:r>
              <a:rPr lang="ko-KR" altLang="en-US" sz="2400" dirty="0"/>
              <a:t>문자</a:t>
            </a:r>
            <a:r>
              <a:rPr lang="en-US" altLang="ko-KR" sz="2400" dirty="0"/>
              <a:t>)</a:t>
            </a:r>
            <a:r>
              <a:rPr lang="ko-KR" altLang="en-US" sz="2400" dirty="0"/>
              <a:t> 기반 스트림 </a:t>
            </a:r>
            <a:r>
              <a:rPr lang="en-US" altLang="ko-KR" sz="2400" dirty="0"/>
              <a:t>(</a:t>
            </a:r>
            <a:r>
              <a:rPr lang="ko-KR" altLang="en-US" sz="2400" dirty="0"/>
              <a:t>특정 </a:t>
            </a:r>
            <a:r>
              <a:rPr lang="ko-KR" altLang="en-US" sz="2400" dirty="0" err="1"/>
              <a:t>인코딩과</a:t>
            </a:r>
            <a:r>
              <a:rPr lang="ko-KR" altLang="en-US" sz="2400" dirty="0"/>
              <a:t> 관련된 문자 입력과 출력에 특화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21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 err="1"/>
              <a:t>스트림</a:t>
            </a:r>
            <a:r>
              <a:rPr lang="ko-KR" altLang="en-US" dirty="0"/>
              <a:t> 종류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09548" y="1739082"/>
            <a:ext cx="98373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바이트 </a:t>
            </a:r>
            <a:r>
              <a:rPr lang="ko-KR" altLang="en-US" sz="2400" dirty="0" err="1"/>
              <a:t>스트림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입출력 데이터를 단순 바이트의 흐름으로 처리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바이너리 데이터든 상관없이 처리 가능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문자스트림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문자만 </a:t>
            </a:r>
            <a:r>
              <a:rPr lang="ko-KR" altLang="en-US" sz="2400" dirty="0" err="1"/>
              <a:t>입출력하는</a:t>
            </a:r>
            <a:r>
              <a:rPr lang="ko-KR" altLang="en-US" sz="2400" dirty="0"/>
              <a:t> </a:t>
            </a:r>
            <a:r>
              <a:rPr lang="en-US" altLang="ko-KR" sz="2400" dirty="0"/>
              <a:t>Stream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문자가</a:t>
            </a:r>
            <a:r>
              <a:rPr lang="en-US" altLang="ko-KR" sz="2400" dirty="0"/>
              <a:t> </a:t>
            </a:r>
            <a:r>
              <a:rPr lang="ko-KR" altLang="en-US" sz="2400" dirty="0"/>
              <a:t>아닌 바이너리 데이터는 </a:t>
            </a:r>
            <a:r>
              <a:rPr lang="ko-KR" altLang="en-US" sz="2400" dirty="0" err="1"/>
              <a:t>스트림에서</a:t>
            </a:r>
            <a:r>
              <a:rPr lang="ko-KR" altLang="en-US" sz="2400" dirty="0"/>
              <a:t> 처리 못함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문자가 아닌 데이터를 문자 </a:t>
            </a:r>
            <a:r>
              <a:rPr lang="ko-KR" altLang="en-US" sz="2400" dirty="0" err="1"/>
              <a:t>스트림으로</a:t>
            </a:r>
            <a:r>
              <a:rPr lang="ko-KR" altLang="en-US" sz="2400" dirty="0"/>
              <a:t> 출력 시 깨진 기호 출력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51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 계층구조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79" y="1359376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291914" y="2875005"/>
            <a:ext cx="1696994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40595" y="2875005"/>
            <a:ext cx="1696994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4096" y="2073078"/>
            <a:ext cx="168463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076301" y="2073078"/>
            <a:ext cx="168463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1777" y="1634450"/>
            <a:ext cx="1184192" cy="252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 계층구조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12" y="1482040"/>
            <a:ext cx="7598776" cy="480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14584" y="3080951"/>
            <a:ext cx="1972961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68810" y="2603156"/>
            <a:ext cx="202238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0043" y="2603155"/>
            <a:ext cx="202238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93091" y="1558881"/>
            <a:ext cx="1375719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4285" y="2160242"/>
            <a:ext cx="1983260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72865" y="3080951"/>
            <a:ext cx="1972961" cy="2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pPr lvl="1"/>
            <a:r>
              <a:rPr lang="ko-KR" altLang="en-US" dirty="0" smtClean="0"/>
              <a:t>여러 개의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연결하여 사용할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키보드에서 문자를 </a:t>
            </a:r>
            <a:r>
              <a:rPr lang="ko-KR" altLang="en-US" dirty="0" err="1" smtClean="0"/>
              <a:t>입력받기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System.in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en-US" altLang="ko-KR" dirty="0" smtClean="0"/>
              <a:t>         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를 연결한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15680" y="2492897"/>
            <a:ext cx="62646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(System.in)</a:t>
            </a:r>
            <a:r>
              <a:rPr lang="en-US" altLang="ko-KR" sz="1400" dirty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5680" y="2996953"/>
            <a:ext cx="626469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while(true)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 = </a:t>
            </a:r>
            <a:r>
              <a:rPr lang="en-US" altLang="ko-KR" sz="1400" b="1" dirty="0" err="1"/>
              <a:t>rd.read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스트림으로부터</a:t>
            </a:r>
            <a:r>
              <a:rPr lang="ko-KR" altLang="en-US" sz="1400" dirty="0"/>
              <a:t> 키 입력</a:t>
            </a:r>
            <a:r>
              <a:rPr lang="en-US" altLang="ko-KR" sz="1400" dirty="0"/>
              <a:t>. c</a:t>
            </a:r>
            <a:r>
              <a:rPr lang="ko-KR" altLang="en-US" sz="1400" dirty="0"/>
              <a:t>는 입력된 키 문자 값</a:t>
            </a:r>
          </a:p>
          <a:p>
            <a:pPr defTabSz="180000"/>
            <a:r>
              <a:rPr lang="en-US" altLang="ko-KR" sz="1400" dirty="0"/>
              <a:t>	if(c == -1) //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스트림의</a:t>
            </a:r>
            <a:r>
              <a:rPr lang="ko-KR" altLang="en-US" sz="1400" dirty="0"/>
              <a:t> 끝을 만나는 경우</a:t>
            </a:r>
          </a:p>
          <a:p>
            <a:pPr defTabSz="180000"/>
            <a:r>
              <a:rPr lang="en-US" altLang="ko-KR" sz="1400" dirty="0"/>
              <a:t>		break; // </a:t>
            </a:r>
            <a:r>
              <a:rPr lang="ko-KR" altLang="en-US" sz="1400" dirty="0"/>
              <a:t>입력 종료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4725144"/>
            <a:ext cx="7930735" cy="11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5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텍스트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375719"/>
            <a:ext cx="10515600" cy="48012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텍스트 파일을 읽기 위해 문자 </a:t>
            </a:r>
            <a:r>
              <a:rPr lang="ko-KR" altLang="en-US" sz="2000" dirty="0" err="1"/>
              <a:t>스트림</a:t>
            </a:r>
            <a:r>
              <a:rPr lang="ko-KR" altLang="en-US" sz="2000" dirty="0"/>
              <a:t> </a:t>
            </a:r>
            <a:r>
              <a:rPr lang="en-US" altLang="ko-KR" sz="1800" dirty="0" err="1"/>
              <a:t>FileReader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이용</a:t>
            </a: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파일 입력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생성</a:t>
            </a:r>
            <a:r>
              <a:rPr lang="en-US" altLang="ko-KR" sz="1800" dirty="0"/>
              <a:t>(</a:t>
            </a:r>
            <a:r>
              <a:rPr lang="ko-KR" altLang="en-US" sz="1800" dirty="0"/>
              <a:t>파일 열기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 err="1"/>
              <a:t>스트림을</a:t>
            </a:r>
            <a:r>
              <a:rPr lang="ko-KR" altLang="en-US" sz="1600" dirty="0"/>
              <a:t> 생성하고 파일을 열어 </a:t>
            </a:r>
            <a:r>
              <a:rPr lang="ko-KR" altLang="en-US" sz="1600" dirty="0" err="1"/>
              <a:t>스트림과</a:t>
            </a:r>
            <a:r>
              <a:rPr lang="ko-KR" altLang="en-US" sz="1600" dirty="0"/>
              <a:t> 연결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파일 읽기</a:t>
            </a:r>
            <a:endParaRPr lang="en-US" altLang="ko-KR" sz="1800" dirty="0"/>
          </a:p>
          <a:p>
            <a:pPr lvl="2"/>
            <a:r>
              <a:rPr lang="en-US" altLang="ko-KR" sz="1600" dirty="0"/>
              <a:t>read()</a:t>
            </a:r>
            <a:r>
              <a:rPr lang="ko-KR" altLang="en-US" sz="1600" dirty="0"/>
              <a:t>로 문자 하나 씩 파일에서 읽음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 err="1"/>
              <a:t>스트림</a:t>
            </a:r>
            <a:r>
              <a:rPr lang="ko-KR" altLang="en-US" sz="1800" dirty="0"/>
              <a:t> 닫기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스트림이</a:t>
            </a:r>
            <a:r>
              <a:rPr lang="ko-KR" altLang="en-US" sz="1600" dirty="0"/>
              <a:t> 더 이상 필요 없으면 닫아야 함</a:t>
            </a:r>
            <a:r>
              <a:rPr lang="en-US" altLang="ko-KR" sz="1600" dirty="0"/>
              <a:t>. </a:t>
            </a:r>
            <a:r>
              <a:rPr lang="ko-KR" altLang="en-US" sz="1600" dirty="0"/>
              <a:t>닫힌 </a:t>
            </a:r>
            <a:r>
              <a:rPr lang="ko-KR" altLang="en-US" sz="1600" dirty="0" err="1"/>
              <a:t>스트림에서는</a:t>
            </a:r>
            <a:r>
              <a:rPr lang="ko-KR" altLang="en-US" sz="1600" dirty="0"/>
              <a:t> 읽을 수 없음</a:t>
            </a:r>
            <a:endParaRPr lang="en-US" altLang="ko-KR" sz="1600" dirty="0"/>
          </a:p>
          <a:p>
            <a:pPr lvl="2"/>
            <a:r>
              <a:rPr lang="en-US" altLang="ko-KR" sz="1600" dirty="0"/>
              <a:t>close()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닫기</a:t>
            </a:r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40426" y="2492897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FileReader</a:t>
            </a:r>
            <a:r>
              <a:rPr lang="en-US" altLang="ko-KR" sz="1400" dirty="0"/>
              <a:t> fin = new </a:t>
            </a:r>
            <a:r>
              <a:rPr lang="en-US" altLang="ko-KR" sz="1400" dirty="0" err="1"/>
              <a:t>FileReader</a:t>
            </a:r>
            <a:r>
              <a:rPr lang="en-US" altLang="ko-KR" sz="1400" dirty="0" smtClean="0"/>
              <a:t>("test.txt</a:t>
            </a:r>
            <a:r>
              <a:rPr lang="en-US" altLang="ko-KR" sz="1400" dirty="0"/>
              <a:t>");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143672" y="3717033"/>
            <a:ext cx="59766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()) != -1</a:t>
            </a:r>
            <a:r>
              <a:rPr lang="en-US" altLang="ko-KR" sz="1400" dirty="0"/>
              <a:t>) { //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c</a:t>
            </a:r>
            <a:r>
              <a:rPr lang="ko-KR" altLang="en-US" sz="1400" dirty="0"/>
              <a:t>에 읽음</a:t>
            </a:r>
            <a:r>
              <a:rPr lang="en-US" altLang="ko-KR" sz="1400" dirty="0"/>
              <a:t>. </a:t>
            </a:r>
            <a:r>
              <a:rPr lang="ko-KR" altLang="en-US" sz="1400" dirty="0"/>
              <a:t>파일 끝까지 반복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 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c</a:t>
            </a:r>
            <a:r>
              <a:rPr lang="ko-KR" altLang="en-US" sz="1400" dirty="0"/>
              <a:t> 화면에 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140426" y="5681734"/>
            <a:ext cx="59766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31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1554</Words>
  <Application>Microsoft Office PowerPoint</Application>
  <PresentationFormat>사용자 지정</PresentationFormat>
  <Paragraphs>461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데이터 입출력</vt:lpstr>
      <vt:lpstr>PowerPoint 프레젠테이션</vt:lpstr>
      <vt:lpstr>PowerPoint 프레젠테이션</vt:lpstr>
      <vt:lpstr>PowerPoint 프레젠테이션</vt:lpstr>
      <vt:lpstr>JAVA의 IO 스트림 종류</vt:lpstr>
      <vt:lpstr>바이트 스트림 클래스 계층구조</vt:lpstr>
      <vt:lpstr>문자 스트림 클래스 계층구조</vt:lpstr>
      <vt:lpstr>스트림 연결</vt:lpstr>
      <vt:lpstr>문자 스트림으로 텍스트 파일 읽기</vt:lpstr>
      <vt:lpstr>파일 입출력과 예외 처리</vt:lpstr>
      <vt:lpstr>FileReader의 생성자와 주요 메소드</vt:lpstr>
      <vt:lpstr>예제 1 : FileReader로 텍스트 파일 읽기</vt:lpstr>
      <vt:lpstr>문자 스트림으로 텍스트 파일 쓰기</vt:lpstr>
      <vt:lpstr>FileWriter의 생성자와 주요 메소드</vt:lpstr>
      <vt:lpstr>예제 2 : FileWriter를 이용하여 텍스트 파일 쓰기 </vt:lpstr>
      <vt:lpstr>바이트 스트림으로 바이너리 파일 쓰기</vt:lpstr>
      <vt:lpstr>바이트 스트림으로 바이너리 파일 쓰기</vt:lpstr>
      <vt:lpstr>FileOutputStream의 생성자와 주요 메소드</vt:lpstr>
      <vt:lpstr>예제 3 : FileOutputStream으로 바이너리 파일 쓰기</vt:lpstr>
      <vt:lpstr>바이트 스트림으로 바이너리 파일 읽기</vt:lpstr>
      <vt:lpstr>FileInputStream의 생성자와 주요 메소드</vt:lpstr>
      <vt:lpstr>예제 4 : FileInputStream으로 바이너리 파일 읽기</vt:lpstr>
      <vt:lpstr>PowerPoint 프레젠테이션</vt:lpstr>
      <vt:lpstr>PowerPoint 프레젠테이션</vt:lpstr>
      <vt:lpstr>버퍼 스트림으로 생성 및 활용</vt:lpstr>
      <vt:lpstr>PowerPoint 프레젠테이션</vt:lpstr>
      <vt:lpstr>File 클래스</vt:lpstr>
      <vt:lpstr>File 클래스 생성자와 주요 메소드</vt:lpstr>
      <vt:lpstr>File 클래스 활용</vt:lpstr>
      <vt:lpstr>예제 5 : 텍스트 파일 복사</vt:lpstr>
      <vt:lpstr>예제 6 : 바이너리 파일 복사</vt:lpstr>
      <vt:lpstr>예제 7 : 고속 복사를 위한 블록 단위 바이너리 파일 복사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입출력</dc:title>
  <dc:creator>Lee HyungSub</dc:creator>
  <cp:lastModifiedBy>Mirim</cp:lastModifiedBy>
  <cp:revision>20</cp:revision>
  <dcterms:created xsi:type="dcterms:W3CDTF">2019-05-06T14:49:25Z</dcterms:created>
  <dcterms:modified xsi:type="dcterms:W3CDTF">2019-05-07T01:14:04Z</dcterms:modified>
</cp:coreProperties>
</file>