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9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5" r:id="rId32"/>
    <p:sldId id="294" r:id="rId33"/>
    <p:sldId id="286" r:id="rId34"/>
    <p:sldId id="287" r:id="rId35"/>
    <p:sldId id="288" r:id="rId36"/>
    <p:sldId id="289" r:id="rId37"/>
    <p:sldId id="290" r:id="rId38"/>
    <p:sldId id="29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166" autoAdjust="0"/>
  </p:normalViewPr>
  <p:slideViewPr>
    <p:cSldViewPr snapToGrid="0">
      <p:cViewPr varScale="1">
        <p:scale>
          <a:sx n="107" d="100"/>
          <a:sy n="107" d="100"/>
        </p:scale>
        <p:origin x="6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BAE4-2C69-496A-992D-98D4DDD4FB93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EA80F-8A72-4F00-BC65-0432B5F55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2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9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057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8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3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8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89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7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4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56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2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4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8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F9D6-ACC6-48AF-8152-7877A7B92FEE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5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F9D6-ACC6-48AF-8152-7877A7B92FEE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1639-28A7-4595-8A7B-CFFDA8D95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3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6192" y="1122363"/>
            <a:ext cx="9119616" cy="2387600"/>
          </a:xfrm>
        </p:spPr>
        <p:txBody>
          <a:bodyPr/>
          <a:lstStyle/>
          <a:p>
            <a:r>
              <a:rPr lang="en-US" altLang="ko-K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EVENT</a:t>
            </a:r>
            <a:endParaRPr lang="ko-KR" altLang="en-US" dirty="0">
              <a:latin typeface="Segoe UI Black" panose="020B0A02040204020203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3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리스너</a:t>
            </a:r>
            <a:r>
              <a:rPr lang="ko-KR" altLang="en-US" sz="3600" dirty="0" smtClean="0"/>
              <a:t> 인터페이스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79260" y="1441438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이벤트 </a:t>
            </a:r>
            <a:r>
              <a:rPr lang="ko-KR" altLang="en-US" sz="1600" dirty="0" err="1"/>
              <a:t>리스너</a:t>
            </a:r>
            <a:endParaRPr lang="en-US" altLang="ko-KR" sz="1600" dirty="0"/>
          </a:p>
          <a:p>
            <a:pPr lvl="1"/>
            <a:r>
              <a:rPr lang="ko-KR" altLang="en-US" sz="1200" dirty="0" smtClean="0"/>
              <a:t>이벤트를 처리하는 자바 프로그램 코드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클래스로 작성</a:t>
            </a:r>
            <a:endParaRPr lang="en-US" altLang="ko-KR" sz="1200" dirty="0" smtClean="0"/>
          </a:p>
          <a:p>
            <a:r>
              <a:rPr lang="ko-KR" altLang="en-US" sz="1600" dirty="0" smtClean="0"/>
              <a:t>자바는 다양한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인터페이스 제공</a:t>
            </a:r>
            <a:endParaRPr lang="en-US" altLang="ko-KR" sz="1600" dirty="0" smtClean="0"/>
          </a:p>
          <a:p>
            <a:pPr lvl="1"/>
            <a:r>
              <a:rPr lang="ko-KR" altLang="en-US" sz="1200" dirty="0" smtClean="0"/>
              <a:t>예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ActionListener</a:t>
            </a:r>
            <a:r>
              <a:rPr lang="en-US" altLang="ko-KR" sz="1200" dirty="0"/>
              <a:t> </a:t>
            </a:r>
            <a:r>
              <a:rPr lang="ko-KR" altLang="en-US" sz="1200" dirty="0"/>
              <a:t>인터페이스 </a:t>
            </a:r>
            <a:r>
              <a:rPr lang="en-US" altLang="ko-KR" sz="1200" dirty="0"/>
              <a:t>– </a:t>
            </a:r>
            <a:r>
              <a:rPr lang="ko-KR" altLang="en-US" sz="1200" dirty="0"/>
              <a:t>버튼 클릭 이벤트를 처리하기 위한 인터페이스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MouseListener</a:t>
            </a:r>
            <a:r>
              <a:rPr lang="en-US" altLang="ko-KR" sz="1200" dirty="0"/>
              <a:t>  </a:t>
            </a:r>
            <a:r>
              <a:rPr lang="ko-KR" altLang="en-US" sz="1200" dirty="0"/>
              <a:t>인터페이스</a:t>
            </a:r>
            <a:r>
              <a:rPr lang="en-US" altLang="ko-KR" sz="1200" dirty="0"/>
              <a:t> – </a:t>
            </a:r>
            <a:r>
              <a:rPr lang="ko-KR" altLang="en-US" sz="1200" dirty="0"/>
              <a:t>마우스 조작에 따른 이벤트를 처리하기 위한 인터페이스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endParaRPr lang="en-US" altLang="ko-KR" sz="1600" dirty="0"/>
          </a:p>
          <a:p>
            <a:r>
              <a:rPr lang="ko-KR" altLang="en-US" sz="1600" dirty="0"/>
              <a:t>사용자의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작성</a:t>
            </a:r>
            <a:endParaRPr lang="en-US" altLang="ko-KR" sz="1600" dirty="0"/>
          </a:p>
          <a:p>
            <a:pPr lvl="1"/>
            <a:r>
              <a:rPr lang="ko-KR" altLang="en-US" sz="1200" dirty="0"/>
              <a:t>자바의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인터페이스</a:t>
            </a:r>
            <a:r>
              <a:rPr lang="en-US" altLang="ko-KR" sz="1200" dirty="0"/>
              <a:t> (interface)</a:t>
            </a:r>
            <a:r>
              <a:rPr lang="ko-KR" altLang="en-US" sz="1200" dirty="0"/>
              <a:t>를 상속받아 구현</a:t>
            </a:r>
            <a:endParaRPr lang="en-US" altLang="ko-KR" sz="1200" dirty="0"/>
          </a:p>
          <a:p>
            <a:pPr lvl="1"/>
            <a:r>
              <a:rPr lang="ko-KR" altLang="en-US" sz="1300" dirty="0" err="1"/>
              <a:t>리스너</a:t>
            </a:r>
            <a:r>
              <a:rPr lang="ko-KR" altLang="en-US" sz="1300" dirty="0"/>
              <a:t> 인터페이스의 모든 추상 </a:t>
            </a:r>
            <a:r>
              <a:rPr lang="ko-KR" altLang="en-US" sz="1300" dirty="0" err="1"/>
              <a:t>메소드</a:t>
            </a:r>
            <a:r>
              <a:rPr lang="ko-KR" altLang="en-US" sz="1300" dirty="0"/>
              <a:t> 구현</a:t>
            </a:r>
            <a:endParaRPr lang="en-US" altLang="ko-KR" sz="1300" dirty="0"/>
          </a:p>
          <a:p>
            <a:pPr lvl="1"/>
            <a:endParaRPr lang="en-US" altLang="ko-KR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79676" y="2620070"/>
            <a:ext cx="662473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interface </a:t>
            </a:r>
            <a:r>
              <a:rPr lang="en-US" altLang="ko-KR" sz="1200" b="1" dirty="0" err="1"/>
              <a:t>ActionListener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ko-KR" altLang="en-US" sz="1200" dirty="0"/>
              <a:t>아래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개발자가 구현해야 함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actionPerformed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ActionEvent</a:t>
            </a:r>
            <a:r>
              <a:rPr lang="en-US" altLang="ko-KR" sz="1200" dirty="0"/>
              <a:t> e); // Action </a:t>
            </a:r>
            <a:r>
              <a:rPr lang="ko-KR" altLang="en-US" sz="1200" dirty="0"/>
              <a:t>이벤트 발생시 호출됨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3190927" y="3844206"/>
            <a:ext cx="666074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interface </a:t>
            </a:r>
            <a:r>
              <a:rPr lang="en-US" altLang="ko-KR" sz="1200" b="1" dirty="0" err="1"/>
              <a:t>MouseListener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ko-KR" altLang="en-US" sz="1200" dirty="0"/>
              <a:t>아래의 </a:t>
            </a:r>
            <a:r>
              <a:rPr lang="en-US" altLang="ko-KR" sz="1200" dirty="0"/>
              <a:t>5</a:t>
            </a:r>
            <a:r>
              <a:rPr lang="ko-KR" altLang="en-US" sz="1200" dirty="0"/>
              <a:t>개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개발자가 구현해야 함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e); // </a:t>
            </a:r>
            <a:r>
              <a:rPr lang="ko-KR" altLang="en-US" sz="1200" dirty="0"/>
              <a:t>마우스 버튼이 눌러지는 순간 호출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e); // </a:t>
            </a:r>
            <a:r>
              <a:rPr lang="ko-KR" altLang="en-US" sz="1200" dirty="0"/>
              <a:t>눌러진 마우스 버튼이 떼어지는 순간 호출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e); // </a:t>
            </a:r>
            <a:r>
              <a:rPr lang="ko-KR" altLang="en-US" sz="1200" dirty="0"/>
              <a:t>마우스가 클릭되는 순간 호출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mouseEntered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e); // </a:t>
            </a:r>
            <a:r>
              <a:rPr lang="ko-KR" altLang="en-US" sz="1200" dirty="0"/>
              <a:t>마우스가 컴포넌트 위에 올라가는 순간 호출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mouseExited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e); // </a:t>
            </a:r>
            <a:r>
              <a:rPr lang="ko-KR" altLang="en-US" sz="1200" dirty="0"/>
              <a:t>마우스가 컴포넌트 위에서 내려오는 순간 호출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48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03713" y="0"/>
            <a:ext cx="5400353" cy="679450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자바에서 제공하는 이벤트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인터페이스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689217"/>
            <a:ext cx="6800710" cy="587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30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과정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2556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이벤트와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선택</a:t>
            </a:r>
            <a:endParaRPr lang="en-US" altLang="ko-KR" sz="1600" dirty="0"/>
          </a:p>
          <a:p>
            <a:pPr lvl="1"/>
            <a:r>
              <a:rPr lang="ko-KR" altLang="en-US" sz="1600" dirty="0"/>
              <a:t>버튼 클릭을 처리하고자 하는 경우</a:t>
            </a:r>
            <a:endParaRPr lang="en-US" altLang="ko-KR" sz="1600" dirty="0"/>
          </a:p>
          <a:p>
            <a:pPr lvl="2"/>
            <a:r>
              <a:rPr lang="ko-KR" altLang="en-US" sz="1400" dirty="0"/>
              <a:t>이벤트 </a:t>
            </a:r>
            <a:r>
              <a:rPr lang="en-US" altLang="ko-KR" sz="1400" dirty="0"/>
              <a:t>: Action </a:t>
            </a:r>
            <a:r>
              <a:rPr lang="ko-KR" altLang="en-US" sz="1400" dirty="0"/>
              <a:t>이벤트</a:t>
            </a:r>
            <a:r>
              <a:rPr lang="en-US" altLang="ko-KR" sz="1400" dirty="0"/>
              <a:t>,</a:t>
            </a:r>
            <a:r>
              <a:rPr lang="ko-KR" altLang="en-US" sz="1400" dirty="0"/>
              <a:t> 이벤트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 smtClean="0"/>
              <a:t>ActionListener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이벤트 객체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ActionEvent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2</a:t>
            </a:r>
            <a:r>
              <a:rPr lang="en-US" altLang="ko-KR" sz="1600" dirty="0"/>
              <a:t>.</a:t>
            </a:r>
            <a:r>
              <a:rPr lang="ko-KR" altLang="en-US" sz="1600" dirty="0"/>
              <a:t>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클래스 작성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ActionListener</a:t>
            </a:r>
            <a:r>
              <a:rPr lang="en-US" altLang="ko-KR" sz="1600" dirty="0"/>
              <a:t> </a:t>
            </a:r>
            <a:r>
              <a:rPr lang="ko-KR" altLang="en-US" sz="1600" dirty="0"/>
              <a:t>인터페이스 구현</a:t>
            </a:r>
            <a:endParaRPr lang="en-US" altLang="ko-KR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06161" y="3032315"/>
            <a:ext cx="648072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ActionListener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void </a:t>
            </a:r>
            <a:r>
              <a:rPr lang="en-US" altLang="ko-KR" sz="1200" b="1" dirty="0" err="1"/>
              <a:t>actionPerformed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ActionEvent</a:t>
            </a:r>
            <a:r>
              <a:rPr lang="en-US" altLang="ko-KR" sz="1200" b="1" dirty="0"/>
              <a:t> e) </a:t>
            </a:r>
            <a:r>
              <a:rPr lang="en-US" altLang="ko-KR" sz="1200" dirty="0"/>
              <a:t>{ 	// </a:t>
            </a:r>
            <a:r>
              <a:rPr lang="ko-KR" altLang="en-US" sz="1200" dirty="0"/>
              <a:t>버튼이 클릭될 때 호출되는 </a:t>
            </a:r>
            <a:r>
              <a:rPr lang="ko-KR" altLang="en-US" sz="1200" dirty="0" err="1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b = (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)</a:t>
            </a:r>
            <a:r>
              <a:rPr lang="en-US" altLang="ko-KR" sz="1200" dirty="0" err="1"/>
              <a:t>e.getSource</a:t>
            </a:r>
            <a:r>
              <a:rPr lang="en-US" altLang="ko-KR" sz="1200" dirty="0"/>
              <a:t>(); 					// </a:t>
            </a:r>
            <a:r>
              <a:rPr lang="ko-KR" altLang="en-US" sz="1200" dirty="0"/>
              <a:t>사용자가 클릭한 버튼 알아내기</a:t>
            </a:r>
          </a:p>
          <a:p>
            <a:pPr defTabSz="180000"/>
            <a:r>
              <a:rPr lang="en-US" altLang="ko-KR" sz="1200" dirty="0"/>
              <a:t>		if(</a:t>
            </a:r>
            <a:r>
              <a:rPr lang="en-US" altLang="ko-KR" sz="1200" dirty="0" err="1"/>
              <a:t>b.getText</a:t>
            </a:r>
            <a:r>
              <a:rPr lang="en-US" altLang="ko-KR" sz="1200" dirty="0"/>
              <a:t>().equals("Action")) 							// </a:t>
            </a:r>
            <a:r>
              <a:rPr lang="ko-KR" altLang="en-US" sz="1200" dirty="0"/>
              <a:t>버튼의 문자열이 </a:t>
            </a:r>
            <a:r>
              <a:rPr lang="en-US" altLang="ko-KR" sz="1200" dirty="0"/>
              <a:t>"Action"</a:t>
            </a:r>
            <a:r>
              <a:rPr lang="ko-KR" altLang="en-US" sz="1200" dirty="0"/>
              <a:t>인지 비교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b.setText</a:t>
            </a:r>
            <a:r>
              <a:rPr lang="en-US" altLang="ko-KR" sz="1200" dirty="0"/>
              <a:t>("</a:t>
            </a:r>
            <a:r>
              <a:rPr lang="ko-KR" altLang="en-US" sz="1200" dirty="0"/>
              <a:t>액션</a:t>
            </a:r>
            <a:r>
              <a:rPr lang="en-US" altLang="ko-KR" sz="1200" dirty="0"/>
              <a:t>"); 											// </a:t>
            </a:r>
            <a:r>
              <a:rPr lang="en-US" altLang="ko-KR" sz="1200" dirty="0" err="1"/>
              <a:t>JButton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()</a:t>
            </a:r>
            <a:r>
              <a:rPr lang="ko-KR" altLang="en-US" sz="1200" dirty="0"/>
              <a:t> 호출</a:t>
            </a:r>
            <a:r>
              <a:rPr lang="en-US" altLang="ko-KR" sz="1200" dirty="0"/>
              <a:t>.</a:t>
            </a:r>
            <a:r>
              <a:rPr lang="ko-KR" altLang="en-US" sz="1200" dirty="0"/>
              <a:t> 문자열변경</a:t>
            </a:r>
          </a:p>
          <a:p>
            <a:pPr defTabSz="180000"/>
            <a:r>
              <a:rPr lang="en-US" altLang="ko-KR" sz="1200" dirty="0"/>
              <a:t>		else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b.setText</a:t>
            </a:r>
            <a:r>
              <a:rPr lang="en-US" altLang="ko-KR" sz="1200" dirty="0"/>
              <a:t>("Action"); 										// </a:t>
            </a:r>
            <a:r>
              <a:rPr lang="en-US" altLang="ko-KR" sz="1200" dirty="0" err="1"/>
              <a:t>JButton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()</a:t>
            </a:r>
            <a:r>
              <a:rPr lang="ko-KR" altLang="en-US" sz="1200" dirty="0"/>
              <a:t> 호출</a:t>
            </a:r>
            <a:r>
              <a:rPr lang="en-US" altLang="ko-KR" sz="1200" dirty="0"/>
              <a:t>.</a:t>
            </a:r>
            <a:r>
              <a:rPr lang="ko-KR" altLang="en-US" sz="1200" dirty="0"/>
              <a:t> 문자열변경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601858" y="4454635"/>
            <a:ext cx="1655677" cy="664012"/>
          </a:xfrm>
          <a:prstGeom prst="wedgeRoundRectCallout">
            <a:avLst>
              <a:gd name="adj1" fmla="val -71250"/>
              <a:gd name="adj2" fmla="val -1499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If(</a:t>
            </a:r>
            <a:r>
              <a:rPr lang="en-US" altLang="ko-KR" sz="1100" dirty="0" err="1" smtClean="0"/>
              <a:t>e.getActionCommand</a:t>
            </a:r>
            <a:r>
              <a:rPr lang="en-US" altLang="ko-KR" sz="1100" dirty="0" smtClean="0"/>
              <a:t>().equals(“Action”)) </a:t>
            </a:r>
            <a:r>
              <a:rPr lang="ko-KR" altLang="en-US" sz="1100" dirty="0" smtClean="0"/>
              <a:t>으로 해도 됨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954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과정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2556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3</a:t>
            </a:r>
            <a:r>
              <a:rPr lang="en-US" altLang="ko-KR" sz="1600" dirty="0"/>
              <a:t>. </a:t>
            </a:r>
            <a:r>
              <a:rPr lang="ko-KR" altLang="en-US" sz="1600" dirty="0"/>
              <a:t>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등록</a:t>
            </a:r>
            <a:endParaRPr lang="en-US" altLang="ko-KR" sz="1600" dirty="0"/>
          </a:p>
          <a:p>
            <a:pPr lvl="1"/>
            <a:r>
              <a:rPr lang="ko-KR" altLang="en-US" sz="1600" dirty="0"/>
              <a:t>이벤트를 받아 처리하고자 하는 컴포넌트에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등록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component.addXXXListener</a:t>
            </a:r>
            <a:r>
              <a:rPr lang="en-US" altLang="ko-KR" sz="1600" dirty="0"/>
              <a:t>(listener)</a:t>
            </a:r>
          </a:p>
          <a:p>
            <a:pPr lvl="2"/>
            <a:r>
              <a:rPr lang="en-US" altLang="ko-KR" sz="1400" dirty="0"/>
              <a:t>xxx : </a:t>
            </a:r>
            <a:r>
              <a:rPr lang="ko-KR" altLang="en-US" sz="1400" dirty="0"/>
              <a:t>이벤트 명</a:t>
            </a:r>
            <a:r>
              <a:rPr lang="en-US" altLang="ko-KR" sz="1400" dirty="0"/>
              <a:t>,  listener : </a:t>
            </a:r>
            <a:r>
              <a:rPr lang="ko-KR" altLang="en-US" sz="1400" dirty="0"/>
              <a:t>이벤트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객체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r>
              <a:rPr lang="en-US" altLang="ko-KR" sz="1400" dirty="0" smtClean="0"/>
              <a:t>ex) </a:t>
            </a:r>
            <a:r>
              <a:rPr lang="en-US" altLang="ko-KR" sz="1400" dirty="0" err="1" smtClean="0"/>
              <a:t>addActionLitener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addFocusListener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addMouseListener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등등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77394" y="2651126"/>
            <a:ext cx="648072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MyActionListener</a:t>
            </a:r>
            <a:r>
              <a:rPr lang="en-US" altLang="ko-KR" sz="1200" dirty="0"/>
              <a:t> listener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인스턴스</a:t>
            </a:r>
            <a:r>
              <a:rPr lang="ko-KR" altLang="en-US" sz="1200" dirty="0"/>
              <a:t> 생성</a:t>
            </a:r>
          </a:p>
          <a:p>
            <a:r>
              <a:rPr lang="en-US" altLang="ko-KR" sz="1200" b="1" dirty="0" err="1"/>
              <a:t>btn.addActionListener</a:t>
            </a:r>
            <a:r>
              <a:rPr lang="en-US" altLang="ko-KR" sz="1200" b="1" dirty="0"/>
              <a:t>(listener); 		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</a:p>
        </p:txBody>
      </p:sp>
    </p:spTree>
    <p:extLst>
      <p:ext uri="{BB962C8B-B14F-4D97-AF65-F5344CB8AC3E}">
        <p14:creationId xmlns:p14="http://schemas.microsoft.com/office/powerpoint/2010/main" val="212497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독립 클래스로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완전한 클래스로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여러 곳에서 사용할 때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클래스</a:t>
            </a:r>
            <a:r>
              <a:rPr lang="en-US" altLang="ko-KR" dirty="0" smtClean="0"/>
              <a:t>(inner class)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안에 멤버처럼 클래스 작성</a:t>
            </a:r>
            <a:endParaRPr lang="en-US" altLang="ko-KR" dirty="0" smtClean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특정 </a:t>
            </a:r>
            <a:r>
              <a:rPr lang="ko-KR" altLang="en-US" dirty="0" smtClean="0"/>
              <a:t>클래스에서만 사용할 때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익명 클래스</a:t>
            </a:r>
            <a:r>
              <a:rPr lang="en-US" altLang="ko-KR" dirty="0" smtClean="0"/>
              <a:t>(anonymous class)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이름 없이 간단히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조차 만들 필요 </a:t>
            </a:r>
            <a:r>
              <a:rPr lang="ko-KR" altLang="en-US" dirty="0"/>
              <a:t>없이 </a:t>
            </a:r>
            <a:r>
              <a:rPr lang="ko-KR" altLang="en-US" dirty="0" err="1"/>
              <a:t>리스너</a:t>
            </a:r>
            <a:r>
              <a:rPr lang="ko-KR" altLang="en-US" dirty="0"/>
              <a:t> 코드가 </a:t>
            </a:r>
            <a:r>
              <a:rPr lang="ko-KR" altLang="en-US" dirty="0" smtClean="0"/>
              <a:t>간단한 경우에 적합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2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22" y="1782241"/>
            <a:ext cx="2381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22" y="3582144"/>
            <a:ext cx="2381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24000" y="116632"/>
            <a:ext cx="9144000" cy="67945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 smtClean="0"/>
              <a:t>1 </a:t>
            </a:r>
            <a:r>
              <a:rPr lang="en-US" altLang="ko-KR" sz="2800" dirty="0"/>
              <a:t>: </a:t>
            </a:r>
            <a:r>
              <a:rPr lang="ko-KR" altLang="en-US" sz="2800" dirty="0"/>
              <a:t>독립 클래스로 </a:t>
            </a:r>
            <a:r>
              <a:rPr lang="en-US" altLang="ko-KR" sz="2800" dirty="0"/>
              <a:t>Action </a:t>
            </a:r>
            <a:r>
              <a:rPr lang="ko-KR" altLang="en-US" sz="2800" dirty="0"/>
              <a:t>이벤트 </a:t>
            </a:r>
            <a:r>
              <a:rPr lang="ko-KR" altLang="en-US" sz="2800" dirty="0" err="1"/>
              <a:t>리스너</a:t>
            </a:r>
            <a:r>
              <a:rPr lang="ko-KR" altLang="en-US" sz="2800" dirty="0"/>
              <a:t> 만들기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4640" y="1029631"/>
            <a:ext cx="4227267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btn.addActionListener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());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 120);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독립된 클래스로 이벤트 </a:t>
            </a:r>
            <a:r>
              <a:rPr lang="ko-KR" altLang="en-US" sz="1200" dirty="0" err="1"/>
              <a:t>리스너를</a:t>
            </a:r>
            <a:r>
              <a:rPr lang="ko-KR" altLang="en-US" sz="1200" dirty="0"/>
              <a:t> 작성한다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class </a:t>
            </a:r>
            <a:r>
              <a:rPr lang="en-US" altLang="ko-KR" sz="1200" b="1" dirty="0" err="1">
                <a:solidFill>
                  <a:srgbClr val="7030A0"/>
                </a:solidFill>
              </a:rPr>
              <a:t>MyActionListener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implements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{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public void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>
                <a:solidFill>
                  <a:srgbClr val="7030A0"/>
                </a:solidFill>
              </a:rPr>
              <a:t> e) {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</a:t>
            </a:r>
            <a:r>
              <a:rPr lang="en-US" altLang="ko-KR" sz="1200" b="1" dirty="0" err="1">
                <a:solidFill>
                  <a:srgbClr val="7030A0"/>
                </a:solidFill>
              </a:rPr>
              <a:t>JButton</a:t>
            </a:r>
            <a:r>
              <a:rPr lang="en-US" altLang="ko-KR" sz="1200" b="1" dirty="0">
                <a:solidFill>
                  <a:srgbClr val="7030A0"/>
                </a:solidFill>
              </a:rPr>
              <a:t> b = (</a:t>
            </a:r>
            <a:r>
              <a:rPr lang="en-US" altLang="ko-KR" sz="1200" b="1" dirty="0" err="1">
                <a:solidFill>
                  <a:srgbClr val="7030A0"/>
                </a:solidFill>
              </a:rPr>
              <a:t>JButton</a:t>
            </a:r>
            <a:r>
              <a:rPr lang="en-US" altLang="ko-KR" sz="1200" b="1" dirty="0">
                <a:solidFill>
                  <a:srgbClr val="7030A0"/>
                </a:solidFill>
              </a:rPr>
              <a:t>)</a:t>
            </a:r>
            <a:r>
              <a:rPr lang="en-US" altLang="ko-KR" sz="1200" b="1" dirty="0" err="1">
                <a:solidFill>
                  <a:srgbClr val="7030A0"/>
                </a:solidFill>
              </a:rPr>
              <a:t>e.getSource</a:t>
            </a:r>
            <a:r>
              <a:rPr lang="en-US" altLang="ko-KR" sz="1200" b="1" dirty="0">
                <a:solidFill>
                  <a:srgbClr val="7030A0"/>
                </a:solidFill>
              </a:rPr>
              <a:t>(); </a:t>
            </a:r>
            <a:endParaRPr lang="ko-KR" altLang="en-US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if(</a:t>
            </a:r>
            <a:r>
              <a:rPr lang="en-US" altLang="ko-KR" sz="1200" b="1" dirty="0" err="1">
                <a:solidFill>
                  <a:srgbClr val="7030A0"/>
                </a:solidFill>
              </a:rPr>
              <a:t>b.getText</a:t>
            </a:r>
            <a:r>
              <a:rPr lang="en-US" altLang="ko-KR" sz="1200" b="1" dirty="0">
                <a:solidFill>
                  <a:srgbClr val="7030A0"/>
                </a:solidFill>
              </a:rPr>
              <a:t>().equals("Action")) </a:t>
            </a:r>
            <a:endParaRPr lang="ko-KR" altLang="en-US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</a:t>
            </a:r>
            <a:r>
              <a:rPr lang="ko-KR" altLang="en-US" sz="1200" b="1" dirty="0">
                <a:solidFill>
                  <a:srgbClr val="7030A0"/>
                </a:solidFill>
              </a:rPr>
              <a:t>액션</a:t>
            </a:r>
            <a:r>
              <a:rPr lang="en-US" altLang="ko-KR" sz="1200" b="1" dirty="0">
                <a:solidFill>
                  <a:srgbClr val="7030A0"/>
                </a:solidFill>
              </a:rPr>
              <a:t>"); </a:t>
            </a:r>
            <a:endParaRPr lang="ko-KR" altLang="en-US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else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("Action"); </a:t>
            </a:r>
            <a:endParaRPr lang="ko-KR" altLang="en-US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}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15762" y="3370601"/>
            <a:ext cx="1136378" cy="476726"/>
          </a:xfrm>
          <a:prstGeom prst="wedgeRoundRectCallout">
            <a:avLst>
              <a:gd name="adj1" fmla="val -44642"/>
              <a:gd name="adj2" fmla="val -682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Action </a:t>
            </a:r>
            <a:r>
              <a:rPr lang="ko-KR" altLang="en-US" sz="1100" dirty="0"/>
              <a:t>이벤트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등록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64078" y="4248418"/>
            <a:ext cx="1136378" cy="476726"/>
          </a:xfrm>
          <a:prstGeom prst="wedgeRoundRectCallout">
            <a:avLst>
              <a:gd name="adj1" fmla="val -39119"/>
              <a:gd name="adj2" fmla="val 896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Action </a:t>
            </a:r>
            <a:r>
              <a:rPr lang="ko-KR" altLang="en-US" sz="1100" dirty="0"/>
              <a:t>이벤트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구현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963602" y="2993641"/>
            <a:ext cx="0" cy="53242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599461" y="2963115"/>
            <a:ext cx="0" cy="524772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직사각형 1028"/>
          <p:cNvSpPr/>
          <p:nvPr/>
        </p:nvSpPr>
        <p:spPr>
          <a:xfrm>
            <a:off x="3540519" y="3068961"/>
            <a:ext cx="5886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버튼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클릭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63034" y="5517232"/>
            <a:ext cx="3318068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독립된 클래스로 </a:t>
            </a:r>
            <a:r>
              <a:rPr lang="en-US" altLang="ko-KR" sz="1200" dirty="0"/>
              <a:t>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 dirty="0"/>
              <a:t>이 클래스를 별도의 </a:t>
            </a:r>
            <a:r>
              <a:rPr lang="en-US" altLang="ko-KR" sz="1200" dirty="0"/>
              <a:t>MyActionListener.java</a:t>
            </a:r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파일로 작성하여도 됨</a:t>
            </a:r>
          </a:p>
        </p:txBody>
      </p:sp>
      <p:sp>
        <p:nvSpPr>
          <p:cNvPr id="1034" name="자유형 1033"/>
          <p:cNvSpPr/>
          <p:nvPr/>
        </p:nvSpPr>
        <p:spPr>
          <a:xfrm>
            <a:off x="3963602" y="4061012"/>
            <a:ext cx="2492438" cy="1708248"/>
          </a:xfrm>
          <a:custGeom>
            <a:avLst/>
            <a:gdLst>
              <a:gd name="connsiteX0" fmla="*/ 2366682 w 2366682"/>
              <a:gd name="connsiteY0" fmla="*/ 1694329 h 1694329"/>
              <a:gd name="connsiteX1" fmla="*/ 1622612 w 2366682"/>
              <a:gd name="connsiteY1" fmla="*/ 1147482 h 1694329"/>
              <a:gd name="connsiteX2" fmla="*/ 1380565 w 2366682"/>
              <a:gd name="connsiteY2" fmla="*/ 349623 h 1694329"/>
              <a:gd name="connsiteX3" fmla="*/ 0 w 2366682"/>
              <a:gd name="connsiteY3" fmla="*/ 0 h 169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6682" h="1694329">
                <a:moveTo>
                  <a:pt x="2366682" y="1694329"/>
                </a:moveTo>
                <a:cubicBezTo>
                  <a:pt x="2076823" y="1532964"/>
                  <a:pt x="1786965" y="1371600"/>
                  <a:pt x="1622612" y="1147482"/>
                </a:cubicBezTo>
                <a:cubicBezTo>
                  <a:pt x="1458259" y="923364"/>
                  <a:pt x="1651000" y="540870"/>
                  <a:pt x="1380565" y="349623"/>
                </a:cubicBezTo>
                <a:cubicBezTo>
                  <a:pt x="1110130" y="158376"/>
                  <a:pt x="555065" y="79188"/>
                  <a:pt x="0" y="0"/>
                </a:cubicBezTo>
              </a:path>
            </a:pathLst>
          </a:custGeom>
          <a:noFill/>
          <a:ln w="12700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왼쪽 중괄호 1034"/>
          <p:cNvSpPr/>
          <p:nvPr/>
        </p:nvSpPr>
        <p:spPr>
          <a:xfrm>
            <a:off x="5481103" y="5013176"/>
            <a:ext cx="303537" cy="1512168"/>
          </a:xfrm>
          <a:prstGeom prst="leftBrace">
            <a:avLst>
              <a:gd name="adj1" fmla="val 70355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585271" y="627068"/>
            <a:ext cx="4752528" cy="618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btn.addActionListener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());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 120);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// </a:t>
            </a:r>
            <a:r>
              <a:rPr lang="ko-KR" altLang="en-US" sz="1200" b="1" dirty="0">
                <a:solidFill>
                  <a:srgbClr val="7030A0"/>
                </a:solidFill>
              </a:rPr>
              <a:t>내부 클래스로 </a:t>
            </a:r>
            <a:r>
              <a:rPr lang="en-US" altLang="ko-KR" sz="1200" b="1" dirty="0">
                <a:solidFill>
                  <a:srgbClr val="7030A0"/>
                </a:solidFill>
              </a:rPr>
              <a:t>Action </a:t>
            </a:r>
            <a:r>
              <a:rPr lang="ko-KR" altLang="en-US" sz="1200" b="1" dirty="0" err="1">
                <a:solidFill>
                  <a:srgbClr val="7030A0"/>
                </a:solidFill>
              </a:rPr>
              <a:t>리스너를</a:t>
            </a:r>
            <a:r>
              <a:rPr lang="ko-KR" altLang="en-US" sz="1200" b="1" dirty="0">
                <a:solidFill>
                  <a:srgbClr val="7030A0"/>
                </a:solidFill>
              </a:rPr>
              <a:t> 작성한다</a:t>
            </a:r>
            <a:r>
              <a:rPr lang="en-US" altLang="ko-KR" sz="1200" b="1" dirty="0">
                <a:solidFill>
                  <a:srgbClr val="7030A0"/>
                </a:solidFill>
              </a:rPr>
              <a:t>.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private class </a:t>
            </a:r>
            <a:r>
              <a:rPr lang="en-US" altLang="ko-KR" sz="1200" b="1" dirty="0" err="1">
                <a:solidFill>
                  <a:srgbClr val="7030A0"/>
                </a:solidFill>
              </a:rPr>
              <a:t>MyActionListener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implements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{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public void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>
                <a:solidFill>
                  <a:srgbClr val="7030A0"/>
                </a:solidFill>
              </a:rPr>
              <a:t> e) {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>
                <a:solidFill>
                  <a:srgbClr val="7030A0"/>
                </a:solidFill>
              </a:rPr>
              <a:t>JButton</a:t>
            </a:r>
            <a:r>
              <a:rPr lang="en-US" altLang="ko-KR" sz="1200" b="1" dirty="0">
                <a:solidFill>
                  <a:srgbClr val="7030A0"/>
                </a:solidFill>
              </a:rPr>
              <a:t> b = (</a:t>
            </a:r>
            <a:r>
              <a:rPr lang="en-US" altLang="ko-KR" sz="1200" b="1" dirty="0" err="1">
                <a:solidFill>
                  <a:srgbClr val="7030A0"/>
                </a:solidFill>
              </a:rPr>
              <a:t>JButton</a:t>
            </a:r>
            <a:r>
              <a:rPr lang="en-US" altLang="ko-KR" sz="1200" b="1" dirty="0">
                <a:solidFill>
                  <a:srgbClr val="7030A0"/>
                </a:solidFill>
              </a:rPr>
              <a:t>)</a:t>
            </a:r>
            <a:r>
              <a:rPr lang="en-US" altLang="ko-KR" sz="1200" b="1" dirty="0" err="1">
                <a:solidFill>
                  <a:srgbClr val="7030A0"/>
                </a:solidFill>
              </a:rPr>
              <a:t>e.getSource</a:t>
            </a:r>
            <a:r>
              <a:rPr lang="en-US" altLang="ko-KR" sz="1200" b="1" dirty="0">
                <a:solidFill>
                  <a:srgbClr val="7030A0"/>
                </a:solidFill>
              </a:rPr>
              <a:t>();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if(</a:t>
            </a:r>
            <a:r>
              <a:rPr lang="en-US" altLang="ko-KR" sz="1200" b="1" dirty="0" err="1">
                <a:solidFill>
                  <a:srgbClr val="7030A0"/>
                </a:solidFill>
              </a:rPr>
              <a:t>b.getText</a:t>
            </a:r>
            <a:r>
              <a:rPr lang="en-US" altLang="ko-KR" sz="1200" b="1" dirty="0">
                <a:solidFill>
                  <a:srgbClr val="7030A0"/>
                </a:solidFill>
              </a:rPr>
              <a:t>().equals("Action"))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	</a:t>
            </a:r>
            <a:r>
              <a:rPr lang="en-US" altLang="ko-KR" sz="1200" b="1" dirty="0" err="1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</a:t>
            </a:r>
            <a:r>
              <a:rPr lang="ko-KR" altLang="en-US" sz="1200" b="1" dirty="0">
                <a:solidFill>
                  <a:srgbClr val="7030A0"/>
                </a:solidFill>
              </a:rPr>
              <a:t>액션</a:t>
            </a:r>
            <a:r>
              <a:rPr lang="en-US" altLang="ko-KR" sz="1200" b="1" dirty="0">
                <a:solidFill>
                  <a:srgbClr val="7030A0"/>
                </a:solidFill>
              </a:rPr>
              <a:t>");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else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	</a:t>
            </a:r>
            <a:r>
              <a:rPr lang="en-US" altLang="ko-KR" sz="1200" b="1" dirty="0" err="1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("Action");</a:t>
            </a:r>
          </a:p>
          <a:p>
            <a:pPr defTabSz="180000"/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// </a:t>
            </a:r>
            <a:r>
              <a:rPr lang="en-US" altLang="ko-KR" sz="1200" b="1" dirty="0" err="1">
                <a:solidFill>
                  <a:srgbClr val="7030A0"/>
                </a:solidFill>
              </a:rPr>
              <a:t>InnerClassListener</a:t>
            </a:r>
            <a:r>
              <a:rPr lang="ko-KR" altLang="en-US" sz="1200" b="1" dirty="0">
                <a:solidFill>
                  <a:srgbClr val="7030A0"/>
                </a:solidFill>
              </a:rPr>
              <a:t>나 </a:t>
            </a:r>
            <a:r>
              <a:rPr lang="en-US" altLang="ko-KR" sz="1200" b="1" dirty="0" err="1">
                <a:solidFill>
                  <a:srgbClr val="7030A0"/>
                </a:solidFill>
              </a:rPr>
              <a:t>JFrame</a:t>
            </a:r>
            <a:r>
              <a:rPr lang="ko-KR" altLang="en-US" sz="1200" b="1" dirty="0">
                <a:solidFill>
                  <a:srgbClr val="7030A0"/>
                </a:solidFill>
              </a:rPr>
              <a:t>의 멤버 호출 가능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>
                <a:solidFill>
                  <a:srgbClr val="7030A0"/>
                </a:solidFill>
              </a:rPr>
              <a:t>setTitle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>
                <a:solidFill>
                  <a:srgbClr val="7030A0"/>
                </a:solidFill>
              </a:rPr>
              <a:t>b.getText</a:t>
            </a:r>
            <a:r>
              <a:rPr lang="en-US" altLang="ko-KR" sz="1200" b="1" dirty="0">
                <a:solidFill>
                  <a:srgbClr val="7030A0"/>
                </a:solidFill>
              </a:rPr>
              <a:t>()); // </a:t>
            </a:r>
            <a:r>
              <a:rPr lang="ko-KR" altLang="en-US" sz="1200" b="1" dirty="0">
                <a:solidFill>
                  <a:srgbClr val="7030A0"/>
                </a:solidFill>
              </a:rPr>
              <a:t>프레임 타이틀에 버튼문자열 출력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	}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}</a:t>
            </a:r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620688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 smtClean="0"/>
              <a:t>2 </a:t>
            </a:r>
            <a:r>
              <a:rPr lang="en-US" altLang="ko-KR" sz="2800" dirty="0"/>
              <a:t>: </a:t>
            </a:r>
            <a:r>
              <a:rPr lang="ko-KR" altLang="en-US" sz="2800" dirty="0"/>
              <a:t>내부 클래스로 </a:t>
            </a:r>
            <a:r>
              <a:rPr lang="en-US" altLang="ko-KR" sz="2800" dirty="0"/>
              <a:t>Action </a:t>
            </a:r>
            <a:r>
              <a:rPr lang="ko-KR" altLang="en-US" sz="2800" dirty="0"/>
              <a:t>이벤트 </a:t>
            </a:r>
            <a:r>
              <a:rPr lang="ko-KR" altLang="en-US" sz="2800" dirty="0" err="1"/>
              <a:t>리스너</a:t>
            </a:r>
            <a:r>
              <a:rPr lang="ko-KR" altLang="en-US" sz="2800" dirty="0"/>
              <a:t> 만들기</a:t>
            </a:r>
          </a:p>
        </p:txBody>
      </p:sp>
      <p:sp>
        <p:nvSpPr>
          <p:cNvPr id="6" name="왼쪽 중괄호 5"/>
          <p:cNvSpPr/>
          <p:nvPr/>
        </p:nvSpPr>
        <p:spPr>
          <a:xfrm>
            <a:off x="5372866" y="3709189"/>
            <a:ext cx="357190" cy="2168084"/>
          </a:xfrm>
          <a:prstGeom prst="leftBrace">
            <a:avLst>
              <a:gd name="adj1" fmla="val 14158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6844" y="4573861"/>
            <a:ext cx="3429024" cy="93871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100" dirty="0"/>
              <a:t> Action </a:t>
            </a:r>
            <a:r>
              <a:rPr lang="ko-KR" altLang="en-US" sz="1100" dirty="0"/>
              <a:t>이벤트 </a:t>
            </a:r>
            <a:r>
              <a:rPr lang="ko-KR" altLang="en-US" sz="1100" dirty="0" err="1"/>
              <a:t>리스너를</a:t>
            </a:r>
            <a:r>
              <a:rPr lang="ko-KR" altLang="en-US" sz="1100" dirty="0"/>
              <a:t> 내부 클래스로 작성</a:t>
            </a:r>
            <a:endParaRPr lang="en-US" altLang="ko-KR" sz="1100" dirty="0"/>
          </a:p>
          <a:p>
            <a:pPr>
              <a:buFont typeface="Arial" pitchFamily="34" charset="0"/>
              <a:buChar char="•"/>
            </a:pPr>
            <a:r>
              <a:rPr lang="en-US" altLang="ko-KR" sz="1100" dirty="0"/>
              <a:t> private</a:t>
            </a:r>
            <a:r>
              <a:rPr lang="ko-KR" altLang="en-US" sz="1100" dirty="0"/>
              <a:t>으로 선언하여 외부에서 사용할 수 없게 함</a:t>
            </a:r>
            <a:endParaRPr lang="en-US" altLang="ko-KR" sz="1100" dirty="0"/>
          </a:p>
          <a:p>
            <a:pPr>
              <a:buFont typeface="Arial" pitchFamily="34" charset="0"/>
              <a:buChar char="•"/>
            </a:pPr>
            <a:endParaRPr lang="en-US" altLang="ko-KR" sz="1100" dirty="0"/>
          </a:p>
          <a:p>
            <a:pPr>
              <a:buFont typeface="Arial" pitchFamily="34" charset="0"/>
              <a:buChar char="•"/>
            </a:pPr>
            <a:r>
              <a:rPr lang="en-US" altLang="ko-KR" sz="1100" dirty="0"/>
              <a:t> </a:t>
            </a:r>
            <a:r>
              <a:rPr lang="ko-KR" altLang="en-US" sz="1100" dirty="0" err="1"/>
              <a:t>리스너에서</a:t>
            </a:r>
            <a:r>
              <a:rPr lang="ko-KR" altLang="en-US" sz="1100" dirty="0"/>
              <a:t> </a:t>
            </a:r>
            <a:r>
              <a:rPr lang="en-US" altLang="ko-KR" sz="1100" dirty="0" err="1"/>
              <a:t>InnerClassListener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JFrame</a:t>
            </a:r>
            <a:r>
              <a:rPr lang="ko-KR" altLang="en-US" sz="1100" dirty="0"/>
              <a:t> 멤버에 대한 접근 용이</a:t>
            </a:r>
          </a:p>
        </p:txBody>
      </p:sp>
      <p:sp>
        <p:nvSpPr>
          <p:cNvPr id="22" name="자유형 21"/>
          <p:cNvSpPr/>
          <p:nvPr/>
        </p:nvSpPr>
        <p:spPr>
          <a:xfrm flipV="1">
            <a:off x="4871864" y="5256282"/>
            <a:ext cx="1296144" cy="256297"/>
          </a:xfrm>
          <a:custGeom>
            <a:avLst/>
            <a:gdLst>
              <a:gd name="connsiteX0" fmla="*/ 0 w 1250302"/>
              <a:gd name="connsiteY0" fmla="*/ 513183 h 513183"/>
              <a:gd name="connsiteX1" fmla="*/ 289249 w 1250302"/>
              <a:gd name="connsiteY1" fmla="*/ 307910 h 513183"/>
              <a:gd name="connsiteX2" fmla="*/ 541175 w 1250302"/>
              <a:gd name="connsiteY2" fmla="*/ 102636 h 513183"/>
              <a:gd name="connsiteX3" fmla="*/ 1250302 w 1250302"/>
              <a:gd name="connsiteY3" fmla="*/ 0 h 5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0302" h="513183">
                <a:moveTo>
                  <a:pt x="0" y="513183"/>
                </a:moveTo>
                <a:cubicBezTo>
                  <a:pt x="99526" y="444758"/>
                  <a:pt x="199053" y="376334"/>
                  <a:pt x="289249" y="307910"/>
                </a:cubicBezTo>
                <a:cubicBezTo>
                  <a:pt x="379445" y="239486"/>
                  <a:pt x="381000" y="153954"/>
                  <a:pt x="541175" y="102636"/>
                </a:cubicBezTo>
                <a:cubicBezTo>
                  <a:pt x="701350" y="51318"/>
                  <a:pt x="975826" y="25659"/>
                  <a:pt x="1250302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endCxn id="6" idx="1"/>
          </p:cNvCxnSpPr>
          <p:nvPr/>
        </p:nvCxnSpPr>
        <p:spPr>
          <a:xfrm>
            <a:off x="5095868" y="4793231"/>
            <a:ext cx="27699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548948"/>
            <a:ext cx="190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137688"/>
            <a:ext cx="190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2516563" y="988555"/>
            <a:ext cx="1296144" cy="442674"/>
          </a:xfrm>
          <a:prstGeom prst="wedgeRoundRectCallout">
            <a:avLst>
              <a:gd name="adj1" fmla="val -20141"/>
              <a:gd name="adj2" fmla="val 807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버튼의 문자열을</a:t>
            </a:r>
          </a:p>
          <a:p>
            <a:r>
              <a:rPr lang="ko-KR" altLang="en-US" sz="1000" dirty="0"/>
              <a:t>타이틀에 출력</a:t>
            </a:r>
          </a:p>
        </p:txBody>
      </p:sp>
    </p:spTree>
    <p:extLst>
      <p:ext uri="{BB962C8B-B14F-4D97-AF65-F5344CB8AC3E}">
        <p14:creationId xmlns:p14="http://schemas.microsoft.com/office/powerpoint/2010/main" val="24838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999227" y="4148085"/>
            <a:ext cx="4051922" cy="189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71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익명 클래스로 이벤트 </a:t>
            </a:r>
            <a:r>
              <a:rPr lang="ko-KR" altLang="en-US" sz="4000" dirty="0" err="1" smtClean="0"/>
              <a:t>리스너</a:t>
            </a:r>
            <a:r>
              <a:rPr lang="ko-KR" altLang="en-US" sz="4000" dirty="0" smtClean="0"/>
              <a:t> 작성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8703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익명 클래스</a:t>
            </a:r>
            <a:r>
              <a:rPr lang="en-US" altLang="ko-KR" sz="1600" dirty="0"/>
              <a:t>(anonymous class) : </a:t>
            </a:r>
            <a:r>
              <a:rPr lang="ko-KR" altLang="en-US" sz="1600" dirty="0"/>
              <a:t>이름 없는 클래스</a:t>
            </a:r>
            <a:endParaRPr lang="en-US" altLang="ko-KR" sz="1600" dirty="0"/>
          </a:p>
          <a:p>
            <a:pPr lvl="1"/>
            <a:r>
              <a:rPr lang="en-US" altLang="ko-KR" sz="1400" dirty="0"/>
              <a:t>(</a:t>
            </a:r>
            <a:r>
              <a:rPr lang="ko-KR" altLang="en-US" sz="1400" dirty="0"/>
              <a:t>클래스 선언 </a:t>
            </a:r>
            <a:r>
              <a:rPr lang="en-US" altLang="ko-KR" sz="1400" dirty="0"/>
              <a:t>+ 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생성</a:t>
            </a:r>
            <a:r>
              <a:rPr lang="en-US" altLang="ko-KR" sz="1400" dirty="0"/>
              <a:t>)</a:t>
            </a:r>
            <a:r>
              <a:rPr lang="ko-KR" altLang="en-US" sz="1400" dirty="0"/>
              <a:t>을 한번에 달성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간단한 </a:t>
            </a:r>
            <a:r>
              <a:rPr lang="ko-KR" altLang="en-US" sz="1400" dirty="0" err="1"/>
              <a:t>리스너의</a:t>
            </a:r>
            <a:r>
              <a:rPr lang="ko-KR" altLang="en-US" sz="1400" dirty="0"/>
              <a:t> 경우 익명 클래스 사용 추천</a:t>
            </a:r>
            <a:endParaRPr lang="en-US" altLang="ko-KR" sz="1400" dirty="0"/>
          </a:p>
          <a:p>
            <a:pPr lvl="2"/>
            <a:r>
              <a:rPr lang="ko-KR" altLang="en-US" sz="1200" dirty="0" err="1"/>
              <a:t>메소드의</a:t>
            </a:r>
            <a:r>
              <a:rPr lang="ko-KR" altLang="en-US" sz="1200" dirty="0"/>
              <a:t> 개수가 </a:t>
            </a:r>
            <a:r>
              <a:rPr lang="en-US" altLang="ko-KR" sz="1200" dirty="0"/>
              <a:t>1, 2</a:t>
            </a:r>
            <a:r>
              <a:rPr lang="ko-KR" altLang="en-US" sz="1200" dirty="0"/>
              <a:t>개인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ActionListener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ItemListener</a:t>
            </a:r>
            <a:r>
              <a:rPr lang="en-US" altLang="ko-KR" sz="1200" dirty="0"/>
              <a:t>)</a:t>
            </a:r>
            <a:r>
              <a:rPr lang="ko-KR" altLang="en-US" sz="1200" dirty="0"/>
              <a:t>에 대해 주로 사용</a:t>
            </a:r>
            <a:endParaRPr lang="en-US" altLang="ko-KR" sz="1200" dirty="0"/>
          </a:p>
          <a:p>
            <a:endParaRPr lang="en-US" altLang="ko-KR" sz="1600" dirty="0"/>
          </a:p>
          <a:p>
            <a:r>
              <a:rPr lang="en-US" altLang="ko-KR" sz="1600" dirty="0" err="1"/>
              <a:t>ActionListener</a:t>
            </a:r>
            <a:r>
              <a:rPr lang="ko-KR" altLang="en-US" sz="1600" dirty="0"/>
              <a:t>를 구현하는 익명의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작성 예</a:t>
            </a:r>
            <a:endParaRPr lang="en-US" altLang="ko-KR" sz="1600" dirty="0"/>
          </a:p>
          <a:p>
            <a:pPr lvl="1"/>
            <a:endParaRPr lang="en-US" altLang="ko-KR" sz="1400" dirty="0"/>
          </a:p>
          <a:p>
            <a:pPr lvl="1"/>
            <a:endParaRPr lang="ko-KR" altLang="en-US" sz="14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56358" y="1772817"/>
            <a:ext cx="3688114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new </a:t>
            </a:r>
            <a:r>
              <a:rPr lang="ko-KR" altLang="en-US" sz="1200" dirty="0" err="1"/>
              <a:t>익명클래스의슈퍼클래스이름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생성자인자들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 .....................</a:t>
            </a:r>
          </a:p>
          <a:p>
            <a:r>
              <a:rPr lang="en-US" altLang="ko-KR" sz="1200" dirty="0"/>
              <a:t>     </a:t>
            </a:r>
            <a:r>
              <a:rPr lang="ko-KR" altLang="en-US" sz="1200" dirty="0"/>
              <a:t>익명클래스의 멤버 구현</a:t>
            </a:r>
            <a:endParaRPr lang="en-US" altLang="ko-KR" sz="1200" dirty="0"/>
          </a:p>
          <a:p>
            <a:r>
              <a:rPr lang="en-US" altLang="ko-KR" sz="1200" dirty="0"/>
              <a:t>     .....................</a:t>
            </a:r>
          </a:p>
          <a:p>
            <a:r>
              <a:rPr lang="en-US" altLang="ko-KR" sz="1200" dirty="0"/>
              <a:t>};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91849" y="4307906"/>
            <a:ext cx="381642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MyActionListener</a:t>
            </a:r>
            <a:r>
              <a:rPr lang="en-US" altLang="ko-KR" sz="1200" dirty="0"/>
              <a:t> implements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/>
              <a:t>ActionListener</a:t>
            </a:r>
            <a:r>
              <a:rPr lang="en-US" altLang="ko-KR" sz="1200" b="1" dirty="0"/>
              <a:t> {</a:t>
            </a:r>
          </a:p>
          <a:p>
            <a:pPr defTabSz="180000"/>
            <a:r>
              <a:rPr lang="en-US" altLang="ko-KR" sz="1200" b="1" dirty="0"/>
              <a:t>	public void </a:t>
            </a:r>
            <a:r>
              <a:rPr lang="en-US" altLang="ko-KR" sz="1200" b="1" dirty="0" err="1"/>
              <a:t>actionPerformed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ActionEvent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b="1" dirty="0"/>
              <a:t>		.... </a:t>
            </a:r>
            <a:r>
              <a:rPr lang="ko-KR" altLang="en-US" sz="1200" b="1" dirty="0" err="1"/>
              <a:t>메소드</a:t>
            </a:r>
            <a:r>
              <a:rPr lang="ko-KR" altLang="en-US" sz="1200" b="1" dirty="0"/>
              <a:t> 구현 </a:t>
            </a:r>
            <a:r>
              <a:rPr lang="en-US" altLang="ko-KR" sz="1200" b="1" dirty="0"/>
              <a:t>....</a:t>
            </a:r>
          </a:p>
          <a:p>
            <a:pPr defTabSz="180000"/>
            <a:r>
              <a:rPr lang="en-US" altLang="ko-KR" sz="1200" b="1" dirty="0"/>
              <a:t>	}</a:t>
            </a:r>
          </a:p>
          <a:p>
            <a:pPr defTabSz="180000"/>
            <a:r>
              <a:rPr lang="en-US" altLang="ko-KR" sz="1200" b="1" dirty="0"/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479777" y="4899064"/>
            <a:ext cx="385765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b.addActionListener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ActionListener</a:t>
            </a:r>
            <a:r>
              <a:rPr lang="en-US" altLang="ko-KR" sz="1200" b="1" dirty="0"/>
              <a:t>() {</a:t>
            </a:r>
          </a:p>
          <a:p>
            <a:pPr defTabSz="180000"/>
            <a:r>
              <a:rPr lang="en-US" altLang="ko-KR" sz="1200" b="1" dirty="0"/>
              <a:t>	 public void </a:t>
            </a:r>
            <a:r>
              <a:rPr lang="en-US" altLang="ko-KR" sz="1200" b="1" dirty="0" err="1"/>
              <a:t>actionPerformed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ActionEvent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b="1" dirty="0"/>
              <a:t>		.... </a:t>
            </a:r>
            <a:r>
              <a:rPr lang="ko-KR" altLang="en-US" sz="1200" b="1" dirty="0" err="1"/>
              <a:t>메소드</a:t>
            </a:r>
            <a:r>
              <a:rPr lang="ko-KR" altLang="en-US" sz="1200" b="1" dirty="0"/>
              <a:t> 구현 </a:t>
            </a:r>
            <a:r>
              <a:rPr lang="en-US" altLang="ko-KR" sz="1200" b="1" dirty="0"/>
              <a:t>....</a:t>
            </a:r>
          </a:p>
          <a:p>
            <a:pPr defTabSz="180000"/>
            <a:r>
              <a:rPr lang="en-US" altLang="ko-KR" sz="1200" b="1" dirty="0"/>
              <a:t>	}</a:t>
            </a:r>
          </a:p>
          <a:p>
            <a:pPr defTabSz="180000"/>
            <a:r>
              <a:rPr lang="en-US" altLang="ko-KR" sz="1200" b="1" dirty="0"/>
              <a:t>}</a:t>
            </a:r>
            <a:r>
              <a:rPr lang="en-US" altLang="ko-KR" sz="1200" dirty="0"/>
              <a:t>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50621" y="5461375"/>
            <a:ext cx="385765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b.addActionListener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 ()</a:t>
            </a:r>
            <a:r>
              <a:rPr lang="en-US" altLang="ko-KR" sz="1200" dirty="0"/>
              <a:t>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5089" y="4077073"/>
            <a:ext cx="2727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익명클래스 작성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클래스 선언과 </a:t>
            </a:r>
            <a:r>
              <a:rPr lang="ko-KR" altLang="en-US" sz="1100" dirty="0" err="1"/>
              <a:t>인스턴스</a:t>
            </a:r>
            <a:r>
              <a:rPr lang="ko-KR" altLang="en-US" sz="1100" dirty="0"/>
              <a:t> 생성을 동시에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8" name="오른쪽 화살표 17"/>
          <p:cNvSpPr/>
          <p:nvPr/>
        </p:nvSpPr>
        <p:spPr>
          <a:xfrm>
            <a:off x="6098850" y="5053798"/>
            <a:ext cx="357190" cy="48910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46352" y="6044810"/>
            <a:ext cx="25074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(a) </a:t>
            </a:r>
            <a:r>
              <a:rPr lang="ko-KR" altLang="en-US" sz="1100" dirty="0"/>
              <a:t>이름을 가진 클래스를 작성하고</a:t>
            </a:r>
            <a:endParaRPr lang="en-US" altLang="ko-KR" sz="1100" dirty="0"/>
          </a:p>
          <a:p>
            <a:r>
              <a:rPr lang="ko-KR" altLang="en-US" sz="1100" dirty="0"/>
              <a:t>    클래스 </a:t>
            </a:r>
            <a:r>
              <a:rPr lang="ko-KR" altLang="en-US" sz="1100" dirty="0" err="1"/>
              <a:t>인스턴스를</a:t>
            </a:r>
            <a:r>
              <a:rPr lang="ko-KR" altLang="en-US" sz="1100" dirty="0"/>
              <a:t> 생성하는 경우</a:t>
            </a: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8393382" y="4547131"/>
            <a:ext cx="911877" cy="272415"/>
          </a:xfrm>
          <a:prstGeom prst="wedgeRoundRectCallout">
            <a:avLst>
              <a:gd name="adj1" fmla="val -28441"/>
              <a:gd name="adj2" fmla="val 1004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익명 클래스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8698" y="6044810"/>
            <a:ext cx="3765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(b) </a:t>
            </a:r>
            <a:r>
              <a:rPr lang="en-US" altLang="ko-KR" sz="1100" dirty="0" err="1"/>
              <a:t>ActionListener</a:t>
            </a:r>
            <a:r>
              <a:rPr lang="ko-KR" altLang="en-US" sz="1100" dirty="0"/>
              <a:t>를 상속받아 </a:t>
            </a:r>
            <a:r>
              <a:rPr lang="ko-KR" altLang="en-US" sz="1100" dirty="0" err="1"/>
              <a:t>메소드를</a:t>
            </a:r>
            <a:r>
              <a:rPr lang="ko-KR" altLang="en-US" sz="1100" dirty="0"/>
              <a:t> 작성하는 동시에</a:t>
            </a:r>
            <a:endParaRPr lang="en-US" altLang="ko-KR" sz="1100" dirty="0"/>
          </a:p>
          <a:p>
            <a:r>
              <a:rPr lang="ko-KR" altLang="en-US" sz="1100" dirty="0"/>
              <a:t>   </a:t>
            </a:r>
            <a:r>
              <a:rPr lang="en-US" altLang="ko-KR" sz="1100" dirty="0"/>
              <a:t>new</a:t>
            </a:r>
            <a:r>
              <a:rPr lang="ko-KR" altLang="en-US" sz="1100" dirty="0"/>
              <a:t>로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인스턴스를</a:t>
            </a:r>
            <a:r>
              <a:rPr lang="ko-KR" altLang="en-US" sz="1100" dirty="0"/>
              <a:t> 생성하는 경우</a:t>
            </a:r>
          </a:p>
        </p:txBody>
      </p:sp>
    </p:spTree>
    <p:extLst>
      <p:ext uri="{BB962C8B-B14F-4D97-AF65-F5344CB8AC3E}">
        <p14:creationId xmlns:p14="http://schemas.microsoft.com/office/powerpoint/2010/main" val="18036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585271" y="627068"/>
            <a:ext cx="4752528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 120);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//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내부 클래스로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Action </a:t>
            </a:r>
            <a:r>
              <a:rPr lang="ko-KR" altLang="en-US" sz="1200" b="1" dirty="0" err="1">
                <a:solidFill>
                  <a:schemeClr val="bg1">
                    <a:lumMod val="75000"/>
                  </a:schemeClr>
                </a:solidFill>
              </a:rPr>
              <a:t>리스너를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 작성한다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private class 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MyActionListener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 implements 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ActionListener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 {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public void 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actionPerformed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ActionEvent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 e) {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	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JButton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 b = (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JButton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e.getSource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	if(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b.getText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().equals("Action"))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		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b.setText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("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액션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");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	else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		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b.setText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("Action");</a:t>
            </a:r>
          </a:p>
          <a:p>
            <a:pPr defTabSz="180000"/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	// 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InnerClassListener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나 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JFrame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의 멤버를 호출 가능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	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setTitle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b.getText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()); //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프레임 타이틀에 버튼문자열 출력</a:t>
            </a:r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	}</a:t>
            </a:r>
          </a:p>
          <a:p>
            <a:pPr defTabSz="18000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24000" y="9410"/>
            <a:ext cx="9144000" cy="67945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 smtClean="0"/>
              <a:t>3 </a:t>
            </a:r>
            <a:r>
              <a:rPr lang="en-US" altLang="ko-KR" sz="2800" dirty="0"/>
              <a:t>: </a:t>
            </a:r>
            <a:r>
              <a:rPr lang="ko-KR" altLang="en-US" sz="2800" dirty="0"/>
              <a:t>익명 클래스로 </a:t>
            </a:r>
            <a:r>
              <a:rPr lang="en-US" altLang="ko-KR" sz="2800" dirty="0"/>
              <a:t>Action</a:t>
            </a:r>
            <a:r>
              <a:rPr lang="ko-KR" altLang="en-US" sz="2800" dirty="0"/>
              <a:t> 이벤트 </a:t>
            </a:r>
            <a:r>
              <a:rPr lang="ko-KR" altLang="en-US" sz="2800" dirty="0" err="1"/>
              <a:t>리스너</a:t>
            </a:r>
            <a:r>
              <a:rPr lang="ko-KR" altLang="en-US" sz="2800" dirty="0"/>
              <a:t> 만들기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66844" y="1612760"/>
            <a:ext cx="370907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btn.addActionListener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new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() {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public void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>
                <a:solidFill>
                  <a:srgbClr val="7030A0"/>
                </a:solidFill>
              </a:rPr>
              <a:t> 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b = (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)</a:t>
            </a:r>
            <a:r>
              <a:rPr lang="en-US" altLang="ko-KR" sz="1200" dirty="0" err="1"/>
              <a:t>e.getSource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if(</a:t>
            </a:r>
            <a:r>
              <a:rPr lang="en-US" altLang="ko-KR" sz="1200" dirty="0" err="1"/>
              <a:t>b.getText</a:t>
            </a:r>
            <a:r>
              <a:rPr lang="en-US" altLang="ko-KR" sz="1200" dirty="0"/>
              <a:t>().equals("Action"))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b.setText</a:t>
            </a:r>
            <a:r>
              <a:rPr lang="en-US" altLang="ko-KR" sz="1200" dirty="0"/>
              <a:t>("</a:t>
            </a:r>
            <a:r>
              <a:rPr lang="ko-KR" altLang="en-US" sz="1200" dirty="0"/>
              <a:t>액션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else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b.setText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/>
              <a:t>			// </a:t>
            </a:r>
            <a:r>
              <a:rPr lang="en-US" altLang="ko-KR" sz="1200" dirty="0" err="1"/>
              <a:t>AnonymousClassListener</a:t>
            </a:r>
            <a:r>
              <a:rPr lang="ko-KR" altLang="en-US" sz="1200" dirty="0"/>
              <a:t>나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	// </a:t>
            </a:r>
            <a:r>
              <a:rPr lang="en-US" altLang="ko-KR" sz="1200" dirty="0" err="1"/>
              <a:t>JFrame</a:t>
            </a:r>
            <a:r>
              <a:rPr lang="ko-KR" altLang="en-US" sz="1200" dirty="0"/>
              <a:t>의 멤버를 호출 가능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b.getText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	}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}</a:t>
            </a:r>
            <a:r>
              <a:rPr lang="en-US" altLang="ko-KR" sz="1200" dirty="0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19536" y="1268761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익명 클래스로 </a:t>
            </a:r>
            <a:r>
              <a:rPr lang="en-US" altLang="ko-KR" sz="1200" dirty="0" err="1"/>
              <a:t>ActionListener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375920" y="2817078"/>
            <a:ext cx="7920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735960" y="3429000"/>
            <a:ext cx="4536504" cy="237626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6" name="곱셈 기호 15"/>
          <p:cNvSpPr/>
          <p:nvPr/>
        </p:nvSpPr>
        <p:spPr>
          <a:xfrm>
            <a:off x="4611180" y="3039129"/>
            <a:ext cx="6652189" cy="3519234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084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마우스 이벤트 </a:t>
            </a:r>
            <a:r>
              <a:rPr lang="ko-KR" altLang="en-US" sz="2400" dirty="0" err="1"/>
              <a:t>리스너</a:t>
            </a:r>
            <a:r>
              <a:rPr lang="ko-KR" altLang="en-US" sz="2400" dirty="0"/>
              <a:t> 작성 연습 </a:t>
            </a:r>
            <a:r>
              <a:rPr lang="en-US" altLang="ko-KR" sz="2400" dirty="0"/>
              <a:t>- </a:t>
            </a:r>
            <a:r>
              <a:rPr lang="ko-KR" altLang="en-US" sz="2400" dirty="0"/>
              <a:t>마우스로 문자열 이동시키기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88177" y="41027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초기화면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6359" y="4102776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마우스 다른 곳에 클릭한 경우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8168" y="4107774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마우스 다른 곳에 클릭한 경우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17945" y="1340769"/>
            <a:ext cx="816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아래 실행 화면과 같이 프레임의 임의의 위치에 마우스 버튼을 누르면 마우스 포인터가 있는 위치에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"Hello"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문자열을 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6650" y="4725145"/>
            <a:ext cx="6768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ko-KR" altLang="en-US" sz="1400" dirty="0"/>
              <a:t> 마우스 버튼을 누르면 마우스가 있는 위치로 </a:t>
            </a:r>
            <a:r>
              <a:rPr lang="en-US" altLang="ko-KR" sz="1400" dirty="0"/>
              <a:t>"Hello" </a:t>
            </a:r>
            <a:r>
              <a:rPr lang="ko-KR" altLang="en-US" sz="1400" dirty="0"/>
              <a:t>문자열을 이동시킨다</a:t>
            </a:r>
            <a:r>
              <a:rPr lang="en-US" altLang="ko-KR" sz="1400" dirty="0"/>
              <a:t>.</a:t>
            </a:r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/>
              <a:t> 이벤트와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MouseEvent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MouseListener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/>
              <a:t> 이벤트</a:t>
            </a:r>
            <a:r>
              <a:rPr lang="en-US" altLang="ko-KR" sz="1400" dirty="0"/>
              <a:t> </a:t>
            </a:r>
            <a:r>
              <a:rPr lang="ko-KR" altLang="en-US" sz="1400" dirty="0"/>
              <a:t>소스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컨텐트팬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/>
              <a:t> </a:t>
            </a:r>
            <a:r>
              <a:rPr lang="ko-KR" altLang="en-US" sz="1400" dirty="0" err="1"/>
              <a:t>컨텐트팬의</a:t>
            </a:r>
            <a:r>
              <a:rPr lang="ko-KR" altLang="en-US" sz="1400" dirty="0"/>
              <a:t> 배치관리자 </a:t>
            </a:r>
            <a:r>
              <a:rPr lang="en-US" altLang="ko-KR" sz="1400" dirty="0"/>
              <a:t>: </a:t>
            </a:r>
            <a:r>
              <a:rPr lang="ko-KR" altLang="en-US" sz="1400" dirty="0"/>
              <a:t>배치관리자 삭제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/>
              <a:t> 구현할 </a:t>
            </a:r>
            <a:r>
              <a:rPr lang="ko-KR" altLang="en-US" sz="1400" dirty="0" err="1"/>
              <a:t>리스너의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mousePressed</a:t>
            </a:r>
            <a:r>
              <a:rPr lang="en-US" altLang="ko-KR" sz="1400" dirty="0"/>
              <a:t>()</a:t>
            </a:r>
          </a:p>
          <a:p>
            <a:pPr marL="0" lvl="1">
              <a:buFont typeface="Arial" pitchFamily="34" charset="0"/>
              <a:buChar char="•"/>
            </a:pPr>
            <a:r>
              <a:rPr lang="en-US" altLang="ko-KR" sz="1400" dirty="0"/>
              <a:t> "Hello" 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JLabel</a:t>
            </a:r>
            <a:r>
              <a:rPr lang="en-US" altLang="ko-KR" sz="1400" dirty="0"/>
              <a:t> </a:t>
            </a:r>
            <a:r>
              <a:rPr lang="ko-KR" altLang="en-US" sz="1400" dirty="0"/>
              <a:t>컴포넌트 이용</a:t>
            </a:r>
            <a:endParaRPr lang="en-US" altLang="ko-K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55" y="21977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26" y="21977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21977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8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94918" y="1520825"/>
            <a:ext cx="8758881" cy="4351338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이벤트 기반 프로그래밍</a:t>
            </a:r>
            <a:r>
              <a:rPr lang="en-US" altLang="ko-KR" sz="1800" dirty="0"/>
              <a:t>(Event Driven Programming)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이벤트의 발생에 의해 프로그램 흐름이 결정되는 방식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이벤트가 발생하면 이벤트를 처리하는 루틴</a:t>
            </a:r>
            <a:r>
              <a:rPr lang="en-US" altLang="ko-KR" sz="1400" dirty="0"/>
              <a:t>(</a:t>
            </a:r>
            <a:r>
              <a:rPr lang="ko-KR" altLang="en-US" sz="1400" dirty="0"/>
              <a:t>이벤트 </a:t>
            </a:r>
            <a:r>
              <a:rPr lang="ko-KR" altLang="en-US" sz="1400" dirty="0" err="1"/>
              <a:t>리스너</a:t>
            </a:r>
            <a:r>
              <a:rPr lang="en-US" altLang="ko-KR" sz="1400" dirty="0"/>
              <a:t>)</a:t>
            </a:r>
            <a:r>
              <a:rPr lang="ko-KR" altLang="en-US" sz="1400" dirty="0"/>
              <a:t> 실행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실행될 코드는 이벤트의 발생에 의해 전적으로 결정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반대되는 개념 </a:t>
            </a:r>
            <a:r>
              <a:rPr lang="en-US" altLang="ko-KR" sz="1600" dirty="0"/>
              <a:t>: </a:t>
            </a:r>
            <a:r>
              <a:rPr lang="ko-KR" altLang="en-US" sz="1600" dirty="0"/>
              <a:t>배치 실행</a:t>
            </a:r>
            <a:r>
              <a:rPr lang="en-US" altLang="ko-KR" sz="1600" dirty="0"/>
              <a:t>(batch</a:t>
            </a:r>
            <a:r>
              <a:rPr lang="ko-KR" altLang="en-US" sz="1600" dirty="0"/>
              <a:t> </a:t>
            </a:r>
            <a:r>
              <a:rPr lang="en-US" altLang="ko-KR" sz="1600" dirty="0"/>
              <a:t>programming)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프로그램의 개발자가 프로그램의 흐름을 결정하는 방식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이벤트 종류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사용자의 입력 </a:t>
            </a:r>
            <a:r>
              <a:rPr lang="en-US" altLang="ko-KR" sz="1400" dirty="0"/>
              <a:t>: </a:t>
            </a:r>
            <a:r>
              <a:rPr lang="ko-KR" altLang="en-US" sz="1400" dirty="0"/>
              <a:t>마우스 드래그</a:t>
            </a:r>
            <a:r>
              <a:rPr lang="en-US" altLang="ko-KR" sz="1400" dirty="0"/>
              <a:t>, </a:t>
            </a:r>
            <a:r>
              <a:rPr lang="ko-KR" altLang="en-US" sz="1400" dirty="0"/>
              <a:t>마우스 클릭</a:t>
            </a:r>
            <a:r>
              <a:rPr lang="en-US" altLang="ko-KR" sz="1400" dirty="0"/>
              <a:t>, </a:t>
            </a:r>
            <a:r>
              <a:rPr lang="ko-KR" altLang="en-US" sz="1400" dirty="0"/>
              <a:t>키보드 누름 등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센서로부터의 입력</a:t>
            </a:r>
            <a:r>
              <a:rPr lang="en-US" altLang="ko-KR" sz="1400" dirty="0"/>
              <a:t>, </a:t>
            </a:r>
            <a:r>
              <a:rPr lang="ko-KR" altLang="en-US" sz="1400" dirty="0"/>
              <a:t>네트워크로부터 데이터 송수신</a:t>
            </a:r>
            <a:r>
              <a:rPr lang="en-US" altLang="ko-KR" sz="1400" dirty="0"/>
              <a:t> 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다른 응용프로그램이나 다른 </a:t>
            </a:r>
            <a:r>
              <a:rPr lang="ko-KR" altLang="en-US" sz="1400" dirty="0" err="1"/>
              <a:t>스레드로부터의</a:t>
            </a:r>
            <a:r>
              <a:rPr lang="ko-KR" altLang="en-US" sz="1400" dirty="0"/>
              <a:t> 메시지</a:t>
            </a:r>
            <a:endParaRPr lang="en-US" altLang="ko-KR" sz="1400" dirty="0"/>
          </a:p>
          <a:p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의 정답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10314" y="2429594"/>
            <a:ext cx="4214842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/>
              <a:t>	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MyMouseListener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MouseListener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marL="0" lvl="2" defTabSz="180000"/>
            <a:r>
              <a:rPr lang="en-US" altLang="ko-KR" sz="1200" dirty="0"/>
              <a:t>		public void </a:t>
            </a:r>
            <a:r>
              <a:rPr lang="en-US" altLang="ko-KR" sz="1200" b="1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marL="0" lvl="3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 = </a:t>
            </a:r>
            <a:r>
              <a:rPr lang="en-US" altLang="ko-KR" sz="1200" b="1" dirty="0" err="1"/>
              <a:t>e.getX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마우스의 클릭 좌표 </a:t>
            </a:r>
            <a:r>
              <a:rPr lang="en-US" altLang="ko-KR" sz="1200" dirty="0"/>
              <a:t>x</a:t>
            </a:r>
          </a:p>
          <a:p>
            <a:pPr marL="0" lvl="3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 = </a:t>
            </a:r>
            <a:r>
              <a:rPr lang="en-US" altLang="ko-KR" sz="1200" b="1" dirty="0" err="1"/>
              <a:t>e.getY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마우스의 클릭 좌표 </a:t>
            </a:r>
            <a:r>
              <a:rPr lang="en-US" altLang="ko-KR" sz="1200" dirty="0"/>
              <a:t>y</a:t>
            </a:r>
          </a:p>
          <a:p>
            <a:pPr marL="0" lvl="3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la.setLocation</a:t>
            </a:r>
            <a:r>
              <a:rPr lang="en-US" altLang="ko-KR" sz="1200" b="1" dirty="0"/>
              <a:t>(x, y); </a:t>
            </a:r>
            <a:r>
              <a:rPr lang="en-US" altLang="ko-KR" sz="1200" dirty="0"/>
              <a:t>// 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</a:t>
            </a:r>
            <a:r>
              <a:rPr lang="ko-KR" altLang="en-US" sz="1200" dirty="0"/>
              <a:t>위치로 레이블 이동</a:t>
            </a:r>
            <a:endParaRPr lang="en-US" altLang="ko-KR" sz="1200" dirty="0"/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mouseEntered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mouseExited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1" defTabSz="180000"/>
            <a:r>
              <a:rPr lang="en-US" altLang="ko-KR" sz="1200" dirty="0"/>
              <a:t>	}</a:t>
            </a:r>
          </a:p>
          <a:p>
            <a:pPr marL="0" lvl="1" defTabSz="180000"/>
            <a:endParaRPr lang="en-US" altLang="ko-KR" sz="1200" dirty="0"/>
          </a:p>
          <a:p>
            <a:pPr marL="0" lvl="1"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new </a:t>
            </a:r>
            <a:r>
              <a:rPr lang="en-US" altLang="ko-KR" sz="1200" dirty="0" err="1"/>
              <a:t>MouseListenerEx</a:t>
            </a:r>
            <a:r>
              <a:rPr lang="en-US" altLang="ko-KR" sz="1200" dirty="0"/>
              <a:t>();</a:t>
            </a:r>
          </a:p>
          <a:p>
            <a:pPr marL="0" lvl="1"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666844" y="1712997"/>
            <a:ext cx="457203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MouseListenerEx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la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("Hello"); // "Hello"</a:t>
            </a:r>
            <a:r>
              <a:rPr lang="ko-KR" altLang="en-US" sz="1200" dirty="0"/>
              <a:t> 출력용 레이블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MouseListenerEx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("Mouse </a:t>
            </a:r>
            <a:r>
              <a:rPr lang="ko-KR" altLang="en-US" sz="1200" dirty="0"/>
              <a:t>이벤트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c.addMouseListener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MyMouseListener</a:t>
            </a:r>
            <a:r>
              <a:rPr lang="en-US" altLang="ko-KR" sz="1200" b="1" dirty="0"/>
              <a:t>());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c.setLayout</a:t>
            </a:r>
            <a:r>
              <a:rPr lang="en-US" altLang="ko-KR" sz="1200" b="1" dirty="0"/>
              <a:t>(null);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la.setSize</a:t>
            </a:r>
            <a:r>
              <a:rPr lang="en-US" altLang="ko-KR" sz="1200" dirty="0"/>
              <a:t>(50, 20); // </a:t>
            </a:r>
            <a:r>
              <a:rPr lang="ko-KR" altLang="en-US" sz="1200" dirty="0"/>
              <a:t>레이블의 크기 </a:t>
            </a:r>
            <a:r>
              <a:rPr lang="en-US" altLang="ko-KR" sz="1200" dirty="0"/>
              <a:t>50x20 </a:t>
            </a:r>
            <a:r>
              <a:rPr lang="ko-KR" altLang="en-US" sz="1200" dirty="0"/>
              <a:t>설정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la.setLocation</a:t>
            </a:r>
            <a:r>
              <a:rPr lang="en-US" altLang="ko-KR" sz="1200" dirty="0"/>
              <a:t>(30, 30); // </a:t>
            </a:r>
            <a:r>
              <a:rPr lang="ko-KR" altLang="en-US" sz="1200" dirty="0"/>
              <a:t>레이블의 위치 </a:t>
            </a:r>
            <a:r>
              <a:rPr lang="en-US" altLang="ko-KR" sz="1200" dirty="0"/>
              <a:t>(30,30)</a:t>
            </a:r>
            <a:r>
              <a:rPr lang="ko-KR" altLang="en-US" sz="1200" dirty="0"/>
              <a:t>으로 설정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(la); 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(200, 200);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158186" y="1533606"/>
            <a:ext cx="2017934" cy="1823386"/>
            <a:chOff x="3634186" y="1533606"/>
            <a:chExt cx="2017934" cy="1823386"/>
          </a:xfrm>
        </p:grpSpPr>
        <p:sp>
          <p:nvSpPr>
            <p:cNvPr id="18" name="왼쪽 중괄호 17"/>
            <p:cNvSpPr/>
            <p:nvPr/>
          </p:nvSpPr>
          <p:spPr>
            <a:xfrm>
              <a:off x="5004048" y="2908225"/>
              <a:ext cx="290118" cy="448767"/>
            </a:xfrm>
            <a:prstGeom prst="leftBrace">
              <a:avLst>
                <a:gd name="adj1" fmla="val 23414"/>
                <a:gd name="adj2" fmla="val 51319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3634186" y="1533606"/>
              <a:ext cx="2017934" cy="459700"/>
            </a:xfrm>
            <a:prstGeom prst="wedgeRoundRectCallout">
              <a:avLst>
                <a:gd name="adj1" fmla="val 16896"/>
                <a:gd name="adj2" fmla="val 4677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/>
                <a:t>마우스 버튼이 눌러진 위치를 알아내어 </a:t>
              </a:r>
              <a:r>
                <a:rPr lang="en-US" altLang="ko-KR" sz="1050" dirty="0"/>
                <a:t>"Hello" </a:t>
              </a:r>
              <a:r>
                <a:rPr lang="ko-KR" altLang="en-US" sz="1050" dirty="0"/>
                <a:t>를 옮긴다</a:t>
              </a:r>
              <a:r>
                <a:rPr lang="en-US" altLang="ko-KR" sz="1050" dirty="0"/>
                <a:t>.</a:t>
              </a:r>
              <a:endParaRPr lang="ko-KR" altLang="en-US" sz="1050" dirty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4831976" y="1970623"/>
              <a:ext cx="157635" cy="1161986"/>
            </a:xfrm>
            <a:custGeom>
              <a:avLst/>
              <a:gdLst>
                <a:gd name="connsiteX0" fmla="*/ 0 w 157635"/>
                <a:gd name="connsiteY0" fmla="*/ 8964 h 1174378"/>
                <a:gd name="connsiteX1" fmla="*/ 152400 w 157635"/>
                <a:gd name="connsiteY1" fmla="*/ 1174376 h 1174378"/>
                <a:gd name="connsiteX2" fmla="*/ 107577 w 157635"/>
                <a:gd name="connsiteY2" fmla="*/ 0 h 117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635" h="1174378">
                  <a:moveTo>
                    <a:pt x="0" y="8964"/>
                  </a:moveTo>
                  <a:cubicBezTo>
                    <a:pt x="67235" y="592417"/>
                    <a:pt x="134471" y="1175870"/>
                    <a:pt x="152400" y="1174376"/>
                  </a:cubicBezTo>
                  <a:cubicBezTo>
                    <a:pt x="170329" y="1172882"/>
                    <a:pt x="138953" y="586441"/>
                    <a:pt x="107577" y="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40216" y="1533607"/>
            <a:ext cx="2017934" cy="959291"/>
            <a:chOff x="3634186" y="1533606"/>
            <a:chExt cx="2017934" cy="959291"/>
          </a:xfrm>
        </p:grpSpPr>
        <p:sp>
          <p:nvSpPr>
            <p:cNvPr id="12" name="모서리가 둥근 사각형 설명선 11"/>
            <p:cNvSpPr/>
            <p:nvPr/>
          </p:nvSpPr>
          <p:spPr>
            <a:xfrm>
              <a:off x="3634186" y="1533606"/>
              <a:ext cx="2017934" cy="459700"/>
            </a:xfrm>
            <a:prstGeom prst="wedgeRoundRectCallout">
              <a:avLst>
                <a:gd name="adj1" fmla="val 16896"/>
                <a:gd name="adj2" fmla="val 4677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 err="1"/>
                <a:t>MouseListener</a:t>
              </a:r>
              <a:r>
                <a:rPr lang="ko-KR" altLang="en-US" sz="1050" dirty="0"/>
                <a:t>의 </a:t>
              </a:r>
              <a:r>
                <a:rPr lang="en-US" altLang="ko-KR" sz="1050" dirty="0"/>
                <a:t>5</a:t>
              </a:r>
              <a:r>
                <a:rPr lang="ko-KR" altLang="en-US" sz="1050" dirty="0"/>
                <a:t>개 </a:t>
              </a:r>
              <a:r>
                <a:rPr lang="ko-KR" altLang="en-US" sz="1050" dirty="0" err="1"/>
                <a:t>메소드를</a:t>
              </a:r>
              <a:r>
                <a:rPr lang="ko-KR" altLang="en-US" sz="1050" dirty="0"/>
                <a:t> 모두 구현한다</a:t>
              </a:r>
              <a:r>
                <a:rPr lang="en-US" altLang="ko-KR" sz="1050" dirty="0"/>
                <a:t>.</a:t>
              </a:r>
              <a:endParaRPr lang="ko-KR" altLang="en-US" sz="1050" dirty="0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31976" y="1970623"/>
              <a:ext cx="78817" cy="522274"/>
            </a:xfrm>
            <a:custGeom>
              <a:avLst/>
              <a:gdLst>
                <a:gd name="connsiteX0" fmla="*/ 0 w 157635"/>
                <a:gd name="connsiteY0" fmla="*/ 8964 h 1174378"/>
                <a:gd name="connsiteX1" fmla="*/ 152400 w 157635"/>
                <a:gd name="connsiteY1" fmla="*/ 1174376 h 1174378"/>
                <a:gd name="connsiteX2" fmla="*/ 107577 w 157635"/>
                <a:gd name="connsiteY2" fmla="*/ 0 h 117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635" h="1174378">
                  <a:moveTo>
                    <a:pt x="0" y="8964"/>
                  </a:moveTo>
                  <a:cubicBezTo>
                    <a:pt x="67235" y="592417"/>
                    <a:pt x="134471" y="1175870"/>
                    <a:pt x="152400" y="1174376"/>
                  </a:cubicBezTo>
                  <a:cubicBezTo>
                    <a:pt x="170329" y="1172882"/>
                    <a:pt x="138953" y="586441"/>
                    <a:pt x="107577" y="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1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어댑터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25563"/>
            <a:ext cx="10515600" cy="4855262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구현에 따른 부담</a:t>
            </a:r>
            <a:endParaRPr lang="en-US" altLang="ko-KR" sz="1600" dirty="0"/>
          </a:p>
          <a:p>
            <a:pPr lvl="1"/>
            <a:r>
              <a:rPr lang="ko-KR" altLang="en-US" sz="1400" dirty="0" err="1"/>
              <a:t>리스너의</a:t>
            </a:r>
            <a:r>
              <a:rPr lang="ko-KR" altLang="en-US" sz="1400" dirty="0"/>
              <a:t> 추상 </a:t>
            </a:r>
            <a:r>
              <a:rPr lang="ko-KR" altLang="en-US" sz="1400" dirty="0" err="1"/>
              <a:t>메소드를</a:t>
            </a:r>
            <a:r>
              <a:rPr lang="en-US" altLang="ko-KR" sz="1400" dirty="0"/>
              <a:t> </a:t>
            </a:r>
            <a:r>
              <a:rPr lang="ko-KR" altLang="en-US" sz="1400" dirty="0"/>
              <a:t>모두 구현해야 하는 부담</a:t>
            </a:r>
            <a:endParaRPr lang="en-US" altLang="ko-KR" sz="1400" dirty="0"/>
          </a:p>
          <a:p>
            <a:pPr lvl="1"/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마우스 </a:t>
            </a:r>
            <a:r>
              <a:rPr lang="ko-KR" altLang="en-US" sz="1400" dirty="0" err="1"/>
              <a:t>리스너에서</a:t>
            </a:r>
            <a:r>
              <a:rPr lang="ko-KR" altLang="en-US" sz="1400" dirty="0"/>
              <a:t> 마우스가</a:t>
            </a:r>
            <a:r>
              <a:rPr lang="en-US" altLang="ko-KR" sz="1400" dirty="0"/>
              <a:t> </a:t>
            </a:r>
            <a:r>
              <a:rPr lang="ko-KR" altLang="en-US" sz="1400" dirty="0"/>
              <a:t>눌러지는 경우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mousePressed</a:t>
            </a:r>
            <a:r>
              <a:rPr lang="en-US" altLang="ko-KR" sz="1400" dirty="0"/>
              <a:t>())</a:t>
            </a:r>
            <a:r>
              <a:rPr lang="ko-KR" altLang="en-US" sz="1400" dirty="0"/>
              <a:t>만 처리하고자 하는 경우에도 나머지 </a:t>
            </a:r>
            <a:r>
              <a:rPr lang="en-US" altLang="ko-KR" sz="1400" dirty="0"/>
              <a:t>4 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모두 구현해야 하는 부담</a:t>
            </a:r>
            <a:endParaRPr lang="en-US" altLang="ko-KR" sz="1400" dirty="0"/>
          </a:p>
          <a:p>
            <a:r>
              <a:rPr lang="ko-KR" altLang="en-US" sz="1600" dirty="0"/>
              <a:t>어댑터 클래스</a:t>
            </a:r>
            <a:r>
              <a:rPr lang="en-US" altLang="ko-KR" sz="1600" dirty="0"/>
              <a:t>(Adapter)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r>
              <a:rPr lang="ko-KR" altLang="en-US" sz="1400" dirty="0" err="1"/>
              <a:t>리스너의</a:t>
            </a:r>
            <a:r>
              <a:rPr lang="ko-KR" altLang="en-US" sz="1400" dirty="0"/>
              <a:t> 모든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단순 </a:t>
            </a:r>
            <a:r>
              <a:rPr lang="ko-KR" altLang="en-US" sz="1400" dirty="0" err="1"/>
              <a:t>리턴하도록</a:t>
            </a:r>
            <a:r>
              <a:rPr lang="ko-KR" altLang="en-US" sz="1400" dirty="0"/>
              <a:t> 만든 클래스</a:t>
            </a:r>
            <a:r>
              <a:rPr lang="en-US" altLang="ko-KR" sz="1400" dirty="0"/>
              <a:t>(JDK</a:t>
            </a:r>
            <a:r>
              <a:rPr lang="ko-KR" altLang="en-US" sz="1400" dirty="0"/>
              <a:t>에서 제공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 err="1"/>
              <a:t>MouseAdapter</a:t>
            </a:r>
            <a:r>
              <a:rPr lang="en-US" altLang="ko-KR" sz="1400" dirty="0"/>
              <a:t> </a:t>
            </a:r>
            <a:r>
              <a:rPr lang="ko-KR" altLang="en-US" sz="1400" dirty="0"/>
              <a:t>예</a:t>
            </a:r>
            <a:endParaRPr lang="en-US" altLang="ko-KR" sz="14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2">
              <a:buNone/>
            </a:pPr>
            <a:endParaRPr lang="en-US" altLang="ko-KR" sz="12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400" dirty="0" smtClean="0"/>
              <a:t>추상 </a:t>
            </a:r>
            <a:r>
              <a:rPr lang="ko-KR" altLang="en-US" sz="1400" dirty="0" err="1"/>
              <a:t>메소드가</a:t>
            </a:r>
            <a:r>
              <a:rPr lang="ko-KR" altLang="en-US" sz="1400" dirty="0"/>
              <a:t> 하나뿐인 </a:t>
            </a:r>
            <a:r>
              <a:rPr lang="ko-KR" altLang="en-US" sz="1400" dirty="0" err="1"/>
              <a:t>리스너는</a:t>
            </a:r>
            <a:r>
              <a:rPr lang="ko-KR" altLang="en-US" sz="1400" dirty="0"/>
              <a:t> 어댑터 없음</a:t>
            </a:r>
            <a:endParaRPr lang="en-US" altLang="ko-KR" sz="1400" dirty="0"/>
          </a:p>
          <a:p>
            <a:pPr lvl="2"/>
            <a:r>
              <a:rPr lang="en-US" altLang="ko-KR" sz="1200" dirty="0" err="1"/>
              <a:t>ActionAdapter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ItemAdapter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클래스는 존재하지 않음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4799856" y="3140968"/>
            <a:ext cx="5184576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/>
              <a:t>class </a:t>
            </a:r>
            <a:r>
              <a:rPr lang="en-US" altLang="ko-KR" sz="1200" b="1" dirty="0" err="1"/>
              <a:t>MouseAdapter</a:t>
            </a:r>
            <a:r>
              <a:rPr lang="en-US" altLang="ko-KR" sz="1200" dirty="0"/>
              <a:t> implements </a:t>
            </a:r>
            <a:r>
              <a:rPr lang="en-US" altLang="ko-KR" sz="1200" dirty="0" err="1"/>
              <a:t>MouseListener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MouseMotionListener</a:t>
            </a:r>
            <a:r>
              <a:rPr lang="en-US" altLang="ko-KR" sz="1200" dirty="0"/>
              <a:t>, </a:t>
            </a:r>
          </a:p>
          <a:p>
            <a:pPr marL="0" lvl="1" defTabSz="180000"/>
            <a:r>
              <a:rPr lang="en-US" altLang="ko-KR" sz="1200" dirty="0"/>
              <a:t>																			</a:t>
            </a:r>
            <a:r>
              <a:rPr lang="en-US" altLang="ko-KR" sz="1200" dirty="0" err="1"/>
              <a:t>MouseWheelListener</a:t>
            </a:r>
            <a:r>
              <a:rPr lang="en-US" altLang="ko-KR" sz="1200" dirty="0"/>
              <a:t> {</a:t>
            </a:r>
          </a:p>
          <a:p>
            <a:pPr marL="0" lvl="1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mouseEntered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mouseExited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mouseDragged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mouseMoved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mouseWheelMoved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MouseWheelEvent</a:t>
            </a:r>
            <a:r>
              <a:rPr lang="en-US" altLang="ko-KR" sz="1200" dirty="0"/>
              <a:t> e) {}</a:t>
            </a:r>
          </a:p>
          <a:p>
            <a:pPr defTabSz="180000"/>
            <a:r>
              <a:rPr lang="en-US" altLang="ko-KR" sz="1200" dirty="0"/>
              <a:t>}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왼쪽 중괄호 5"/>
          <p:cNvSpPr/>
          <p:nvPr/>
        </p:nvSpPr>
        <p:spPr>
          <a:xfrm>
            <a:off x="4727848" y="3643956"/>
            <a:ext cx="288032" cy="818203"/>
          </a:xfrm>
          <a:prstGeom prst="leftBrace">
            <a:avLst>
              <a:gd name="adj1" fmla="val 2389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99656" y="3911210"/>
            <a:ext cx="1584176" cy="280928"/>
          </a:xfrm>
          <a:prstGeom prst="wedgeRoundRectCallout">
            <a:avLst>
              <a:gd name="adj1" fmla="val 58206"/>
              <a:gd name="adj2" fmla="val 52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err="1"/>
              <a:t>MouseListener</a:t>
            </a:r>
            <a:r>
              <a:rPr lang="en-US" altLang="ko-KR" sz="1050" dirty="0"/>
              <a:t> </a:t>
            </a:r>
            <a:r>
              <a:rPr lang="ko-KR" altLang="en-US" sz="1050" dirty="0" err="1"/>
              <a:t>메소드</a:t>
            </a:r>
            <a:endParaRPr lang="ko-KR" altLang="en-US" sz="1050" dirty="0"/>
          </a:p>
        </p:txBody>
      </p:sp>
      <p:sp>
        <p:nvSpPr>
          <p:cNvPr id="8" name="왼쪽 중괄호 7"/>
          <p:cNvSpPr/>
          <p:nvPr/>
        </p:nvSpPr>
        <p:spPr>
          <a:xfrm>
            <a:off x="4736232" y="4487368"/>
            <a:ext cx="288032" cy="309785"/>
          </a:xfrm>
          <a:prstGeom prst="leftBrace">
            <a:avLst>
              <a:gd name="adj1" fmla="val 2389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486346" y="4470775"/>
            <a:ext cx="2126377" cy="280928"/>
          </a:xfrm>
          <a:prstGeom prst="wedgeRoundRectCallout">
            <a:avLst>
              <a:gd name="adj1" fmla="val 57830"/>
              <a:gd name="adj2" fmla="val -106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err="1"/>
              <a:t>MouseMotionListener</a:t>
            </a:r>
            <a:r>
              <a:rPr lang="en-US" altLang="ko-KR" sz="1050" dirty="0"/>
              <a:t> </a:t>
            </a:r>
            <a:r>
              <a:rPr lang="ko-KR" altLang="en-US" sz="1050" dirty="0" err="1"/>
              <a:t>메소드</a:t>
            </a:r>
            <a:endParaRPr lang="ko-KR" altLang="en-US" sz="105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567319" y="4929312"/>
            <a:ext cx="2126377" cy="280928"/>
          </a:xfrm>
          <a:prstGeom prst="wedgeRoundRectCallout">
            <a:avLst>
              <a:gd name="adj1" fmla="val 65840"/>
              <a:gd name="adj2" fmla="val -393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err="1"/>
              <a:t>MouseWheelListener</a:t>
            </a:r>
            <a:r>
              <a:rPr lang="en-US" altLang="ko-KR" sz="1050" dirty="0"/>
              <a:t> </a:t>
            </a:r>
            <a:r>
              <a:rPr lang="ko-KR" altLang="en-US" sz="1050" dirty="0" err="1"/>
              <a:t>메소드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84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MouseListener</a:t>
            </a:r>
            <a:r>
              <a:rPr lang="ko-KR" altLang="en-US" sz="3600" dirty="0" smtClean="0"/>
              <a:t>대신 </a:t>
            </a:r>
            <a:r>
              <a:rPr lang="en-US" altLang="ko-KR" sz="3600" dirty="0" err="1" smtClean="0"/>
              <a:t>MouseAdapter</a:t>
            </a:r>
            <a:r>
              <a:rPr lang="ko-KR" altLang="en-US" sz="3600" dirty="0" smtClean="0"/>
              <a:t>를 사용한 예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1703512" y="1729839"/>
            <a:ext cx="4214842" cy="2862322"/>
          </a:xfrm>
          <a:prstGeom prst="rect">
            <a:avLst/>
          </a:prstGeom>
          <a:solidFill>
            <a:srgbClr val="DCE6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err="1"/>
              <a:t>JLabel</a:t>
            </a:r>
            <a:r>
              <a:rPr lang="en-US" altLang="ko-KR" sz="1200" dirty="0"/>
              <a:t> la;</a:t>
            </a:r>
            <a:endParaRPr lang="ko-KR" altLang="en-US" sz="1200" dirty="0"/>
          </a:p>
          <a:p>
            <a:pPr marL="0" lvl="2" defTabSz="180000"/>
            <a:r>
              <a:rPr lang="en-US" altLang="ko-KR" sz="1200" dirty="0" err="1"/>
              <a:t>contentPane.addMouseListener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70C0"/>
                </a:solidFill>
              </a:rPr>
              <a:t>new </a:t>
            </a:r>
            <a:r>
              <a:rPr lang="en-US" altLang="ko-KR" sz="1200" b="1" dirty="0" err="1">
                <a:solidFill>
                  <a:srgbClr val="0070C0"/>
                </a:solidFill>
              </a:rPr>
              <a:t>MyMouseListener</a:t>
            </a:r>
            <a:r>
              <a:rPr lang="en-US" altLang="ko-KR" sz="1200" b="1" dirty="0">
                <a:solidFill>
                  <a:srgbClr val="0070C0"/>
                </a:solidFill>
              </a:rPr>
              <a:t>()</a:t>
            </a:r>
            <a:r>
              <a:rPr lang="en-US" altLang="ko-KR" sz="1200" dirty="0"/>
              <a:t>);</a:t>
            </a:r>
          </a:p>
          <a:p>
            <a:pPr marL="0" lvl="2" defTabSz="180000"/>
            <a:r>
              <a:rPr lang="en-US" altLang="ko-KR" sz="1200" dirty="0"/>
              <a:t>………………………..</a:t>
            </a:r>
          </a:p>
          <a:p>
            <a:pPr marL="0" lvl="2" defTabSz="180000"/>
            <a:endParaRPr lang="en-US" altLang="ko-KR" sz="1200" dirty="0"/>
          </a:p>
          <a:p>
            <a:pPr marL="0" lvl="1" defTabSz="180000"/>
            <a:r>
              <a:rPr lang="en-US" altLang="ko-KR" sz="1200" b="1" dirty="0">
                <a:solidFill>
                  <a:srgbClr val="0070C0"/>
                </a:solidFill>
              </a:rPr>
              <a:t>class </a:t>
            </a:r>
            <a:r>
              <a:rPr lang="en-US" altLang="ko-KR" sz="1200" b="1" dirty="0" err="1">
                <a:solidFill>
                  <a:srgbClr val="0070C0"/>
                </a:solidFill>
              </a:rPr>
              <a:t>MyMouseListener</a:t>
            </a:r>
            <a:r>
              <a:rPr lang="en-US" altLang="ko-KR" sz="1200" b="1" dirty="0">
                <a:solidFill>
                  <a:srgbClr val="0070C0"/>
                </a:solidFill>
              </a:rPr>
              <a:t> implements </a:t>
            </a:r>
            <a:r>
              <a:rPr lang="en-US" altLang="ko-KR" sz="1200" b="1" dirty="0" err="1">
                <a:solidFill>
                  <a:srgbClr val="0070C0"/>
                </a:solidFill>
              </a:rPr>
              <a:t>MouseListener</a:t>
            </a:r>
            <a:r>
              <a:rPr lang="en-US" altLang="ko-KR" sz="1200" b="1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{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 = </a:t>
            </a:r>
            <a:r>
              <a:rPr lang="en-US" altLang="ko-KR" sz="1200" dirty="0" err="1"/>
              <a:t>e.getX</a:t>
            </a:r>
            <a:r>
              <a:rPr lang="en-US" altLang="ko-KR" sz="1200" dirty="0"/>
              <a:t>();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 = 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();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la.setLocation</a:t>
            </a:r>
            <a:r>
              <a:rPr lang="en-US" altLang="ko-KR" sz="1200" dirty="0"/>
              <a:t>(x, y);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mouseEntered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mouseExited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1"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76684" y="1724790"/>
            <a:ext cx="4248472" cy="2123658"/>
          </a:xfrm>
          <a:prstGeom prst="rect">
            <a:avLst/>
          </a:prstGeom>
          <a:solidFill>
            <a:srgbClr val="DCE6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err="1"/>
              <a:t>JLabel</a:t>
            </a:r>
            <a:r>
              <a:rPr lang="en-US" altLang="ko-KR" sz="1200" dirty="0"/>
              <a:t> la;</a:t>
            </a:r>
            <a:endParaRPr lang="ko-KR" altLang="en-US" sz="1200" dirty="0"/>
          </a:p>
          <a:p>
            <a:pPr marL="0" lvl="2" defTabSz="180000"/>
            <a:r>
              <a:rPr lang="en-US" altLang="ko-KR" sz="1200" dirty="0" err="1"/>
              <a:t>contentPane.addMouseListener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7030A0"/>
                </a:solidFill>
              </a:rPr>
              <a:t>new </a:t>
            </a:r>
            <a:r>
              <a:rPr lang="en-US" altLang="ko-KR" sz="1200" b="1" dirty="0" err="1">
                <a:solidFill>
                  <a:srgbClr val="7030A0"/>
                </a:solidFill>
              </a:rPr>
              <a:t>MyMouseAdapter</a:t>
            </a:r>
            <a:r>
              <a:rPr lang="en-US" altLang="ko-KR" sz="1200" b="1" dirty="0">
                <a:solidFill>
                  <a:srgbClr val="7030A0"/>
                </a:solidFill>
              </a:rPr>
              <a:t>()</a:t>
            </a:r>
            <a:r>
              <a:rPr lang="en-US" altLang="ko-KR" sz="1200" dirty="0"/>
              <a:t>);</a:t>
            </a:r>
          </a:p>
          <a:p>
            <a:pPr marL="0" lvl="2" defTabSz="180000"/>
            <a:r>
              <a:rPr lang="en-US" altLang="ko-KR" sz="1200" dirty="0"/>
              <a:t>………………………..</a:t>
            </a:r>
          </a:p>
          <a:p>
            <a:pPr marL="0" lvl="1" defTabSz="180000"/>
            <a:endParaRPr lang="en-US" altLang="ko-KR" sz="1200" b="1" dirty="0">
              <a:solidFill>
                <a:srgbClr val="7030A0"/>
              </a:solidFill>
            </a:endParaRPr>
          </a:p>
          <a:p>
            <a:pPr marL="0" lvl="1" defTabSz="180000"/>
            <a:r>
              <a:rPr lang="en-US" altLang="ko-KR" sz="1200" b="1" dirty="0">
                <a:solidFill>
                  <a:srgbClr val="7030A0"/>
                </a:solidFill>
              </a:rPr>
              <a:t>class </a:t>
            </a:r>
            <a:r>
              <a:rPr lang="en-US" altLang="ko-KR" sz="1200" b="1" dirty="0" err="1">
                <a:solidFill>
                  <a:srgbClr val="7030A0"/>
                </a:solidFill>
              </a:rPr>
              <a:t>MyMouseAdapter</a:t>
            </a:r>
            <a:r>
              <a:rPr lang="en-US" altLang="ko-KR" sz="1200" b="1" dirty="0">
                <a:solidFill>
                  <a:srgbClr val="7030A0"/>
                </a:solidFill>
              </a:rPr>
              <a:t> extends </a:t>
            </a:r>
            <a:r>
              <a:rPr lang="en-US" altLang="ko-KR" sz="1200" b="1" dirty="0" err="1">
                <a:solidFill>
                  <a:srgbClr val="7030A0"/>
                </a:solidFill>
              </a:rPr>
              <a:t>MouseAdapter</a:t>
            </a:r>
            <a:r>
              <a:rPr lang="en-US" altLang="ko-KR" sz="1200" b="1" dirty="0">
                <a:solidFill>
                  <a:srgbClr val="7030A0"/>
                </a:solidFill>
              </a:rPr>
              <a:t> </a:t>
            </a:r>
            <a:r>
              <a:rPr lang="en-US" altLang="ko-KR" sz="1200" dirty="0"/>
              <a:t>{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 = </a:t>
            </a:r>
            <a:r>
              <a:rPr lang="en-US" altLang="ko-KR" sz="1200" dirty="0" err="1"/>
              <a:t>e.getX</a:t>
            </a:r>
            <a:r>
              <a:rPr lang="en-US" altLang="ko-KR" sz="1200" dirty="0"/>
              <a:t>();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 = 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();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la.setLocation</a:t>
            </a:r>
            <a:r>
              <a:rPr lang="en-US" altLang="ko-KR" sz="1200" dirty="0"/>
              <a:t>(x, y);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1" defTabSz="180000"/>
            <a:r>
              <a:rPr lang="en-US" altLang="ko-KR" sz="1200" dirty="0"/>
              <a:t>}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5621254" y="2651124"/>
            <a:ext cx="433188" cy="1819829"/>
          </a:xfrm>
          <a:prstGeom prst="rightBrace">
            <a:avLst>
              <a:gd name="adj1" fmla="val 4768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/>
          <p:cNvSpPr/>
          <p:nvPr/>
        </p:nvSpPr>
        <p:spPr>
          <a:xfrm rot="10800000">
            <a:off x="6134378" y="2617050"/>
            <a:ext cx="214314" cy="1087901"/>
          </a:xfrm>
          <a:prstGeom prst="rightBrace">
            <a:avLst>
              <a:gd name="adj1" fmla="val 49400"/>
              <a:gd name="adj2" fmla="val 4905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96526" y="4592162"/>
            <a:ext cx="222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MouseListener</a:t>
            </a:r>
            <a:r>
              <a:rPr lang="ko-KR" altLang="en-US" sz="1200" dirty="0"/>
              <a:t>를 이용한 경우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28813" y="3909259"/>
            <a:ext cx="224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MouseAdapter</a:t>
            </a:r>
            <a:r>
              <a:rPr lang="ko-KR" altLang="en-US" sz="1200" dirty="0"/>
              <a:t>를 이용한 경우</a:t>
            </a:r>
          </a:p>
        </p:txBody>
      </p:sp>
      <p:sp>
        <p:nvSpPr>
          <p:cNvPr id="10" name="위로 굽은 화살표 9"/>
          <p:cNvSpPr/>
          <p:nvPr/>
        </p:nvSpPr>
        <p:spPr>
          <a:xfrm>
            <a:off x="5788972" y="3889320"/>
            <a:ext cx="1368152" cy="645213"/>
          </a:xfrm>
          <a:prstGeom prst="bentUpArrow">
            <a:avLst>
              <a:gd name="adj1" fmla="val 17283"/>
              <a:gd name="adj2" fmla="val 20177"/>
              <a:gd name="adj3" fmla="val 24035"/>
            </a:avLst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에서 제공하는 어댑터 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916833"/>
            <a:ext cx="6984776" cy="263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1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예제 </a:t>
            </a:r>
            <a:r>
              <a:rPr lang="en-US" altLang="ko-KR" sz="3600" dirty="0" smtClean="0"/>
              <a:t>5 : </a:t>
            </a:r>
            <a:r>
              <a:rPr lang="en-US" altLang="ko-KR" sz="3600" dirty="0" err="1" smtClean="0"/>
              <a:t>MouseAdapter</a:t>
            </a:r>
            <a:r>
              <a:rPr lang="ko-KR" altLang="en-US" sz="3600" dirty="0" smtClean="0"/>
              <a:t>로 마우스 </a:t>
            </a:r>
            <a:r>
              <a:rPr lang="ko-KR" altLang="en-US" sz="3600" dirty="0" err="1"/>
              <a:t>리스너</a:t>
            </a:r>
            <a:r>
              <a:rPr lang="ko-KR" altLang="en-US" sz="3600" dirty="0"/>
              <a:t> 작성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72064" y="1916832"/>
            <a:ext cx="381984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MyMouseAdapter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MouseAdapter</a:t>
            </a:r>
            <a:r>
              <a:rPr lang="en-US" altLang="ko-KR" sz="1200" b="1" dirty="0"/>
              <a:t> {</a:t>
            </a:r>
          </a:p>
          <a:p>
            <a:pPr marL="0" lvl="2" defTabSz="180000"/>
            <a:r>
              <a:rPr lang="en-US" altLang="ko-KR" sz="1200" b="1" dirty="0"/>
              <a:t>		public void </a:t>
            </a:r>
            <a:r>
              <a:rPr lang="en-US" altLang="ko-KR" sz="1200" b="1" dirty="0" err="1"/>
              <a:t>mousePressed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MouseEvent</a:t>
            </a:r>
            <a:r>
              <a:rPr lang="en-US" altLang="ko-KR" sz="1200" b="1" dirty="0"/>
              <a:t> e) {</a:t>
            </a:r>
          </a:p>
          <a:p>
            <a:pPr marL="0" lvl="3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 = </a:t>
            </a:r>
            <a:r>
              <a:rPr lang="en-US" altLang="ko-KR" sz="1200" b="1" dirty="0" err="1"/>
              <a:t>e.getX</a:t>
            </a:r>
            <a:r>
              <a:rPr lang="en-US" altLang="ko-KR" sz="1200" b="1" dirty="0"/>
              <a:t>();</a:t>
            </a:r>
          </a:p>
          <a:p>
            <a:pPr marL="0" lvl="3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 = </a:t>
            </a:r>
            <a:r>
              <a:rPr lang="en-US" altLang="ko-KR" sz="1200" b="1" dirty="0" err="1"/>
              <a:t>e.getY</a:t>
            </a:r>
            <a:r>
              <a:rPr lang="en-US" altLang="ko-KR" sz="1200" b="1" dirty="0"/>
              <a:t>();</a:t>
            </a:r>
          </a:p>
          <a:p>
            <a:pPr marL="0" lvl="3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la.setLocation</a:t>
            </a:r>
            <a:r>
              <a:rPr lang="en-US" altLang="ko-KR" sz="1200" b="1" dirty="0"/>
              <a:t>(x, y);</a:t>
            </a:r>
          </a:p>
          <a:p>
            <a:pPr marL="0" lvl="2" defTabSz="180000"/>
            <a:r>
              <a:rPr lang="en-US" altLang="ko-KR" sz="1200" b="1" dirty="0"/>
              <a:t>		}</a:t>
            </a:r>
          </a:p>
          <a:p>
            <a:pPr marL="0" lvl="1" defTabSz="180000"/>
            <a:r>
              <a:rPr lang="en-US" altLang="ko-KR" sz="1200" b="1" dirty="0"/>
              <a:t>	}</a:t>
            </a:r>
          </a:p>
          <a:p>
            <a:pPr marL="0" lvl="1" defTabSz="180000"/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1"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new </a:t>
            </a:r>
            <a:r>
              <a:rPr lang="en-US" altLang="ko-KR" sz="1200" dirty="0" err="1"/>
              <a:t>MouseAdapterEx</a:t>
            </a:r>
            <a:r>
              <a:rPr lang="en-US" altLang="ko-KR" sz="1200" dirty="0"/>
              <a:t>();</a:t>
            </a:r>
          </a:p>
          <a:p>
            <a:pPr marL="0" lvl="1"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07569" y="1309410"/>
            <a:ext cx="5664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MouseAdapter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예제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4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수정하라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75520" y="1916833"/>
            <a:ext cx="4572032" cy="4062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MouseAdapterEx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la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("Hello"); // "Hello"</a:t>
            </a:r>
            <a:r>
              <a:rPr lang="ko-KR" altLang="en-US" sz="1200" dirty="0"/>
              <a:t> 출력용 레이블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MouseListenerEx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("Mouse </a:t>
            </a:r>
            <a:r>
              <a:rPr lang="ko-KR" altLang="en-US" sz="1200" dirty="0"/>
              <a:t>이벤트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c.addMouseListener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MyMouseAdapter</a:t>
            </a:r>
            <a:r>
              <a:rPr lang="en-US" altLang="ko-KR" sz="1200" b="1" dirty="0"/>
              <a:t>());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c.setLayout</a:t>
            </a:r>
            <a:r>
              <a:rPr lang="en-US" altLang="ko-KR" sz="1200" b="1" dirty="0"/>
              <a:t>(null);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la.setSize</a:t>
            </a:r>
            <a:r>
              <a:rPr lang="en-US" altLang="ko-KR" sz="1200" dirty="0"/>
              <a:t>(50, 20); // </a:t>
            </a:r>
            <a:r>
              <a:rPr lang="ko-KR" altLang="en-US" sz="1200" dirty="0"/>
              <a:t>레이블의 크기 </a:t>
            </a:r>
            <a:r>
              <a:rPr lang="en-US" altLang="ko-KR" sz="1200" dirty="0"/>
              <a:t>50x20 </a:t>
            </a:r>
            <a:r>
              <a:rPr lang="ko-KR" altLang="en-US" sz="1200" dirty="0"/>
              <a:t>설정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la.setLocation</a:t>
            </a:r>
            <a:r>
              <a:rPr lang="en-US" altLang="ko-KR" sz="1200" dirty="0"/>
              <a:t>(30, 30); // </a:t>
            </a:r>
            <a:r>
              <a:rPr lang="ko-KR" altLang="en-US" sz="1200" dirty="0"/>
              <a:t>레이블의 위치 </a:t>
            </a:r>
            <a:r>
              <a:rPr lang="en-US" altLang="ko-KR" sz="1200" dirty="0"/>
              <a:t>(30,30)</a:t>
            </a:r>
            <a:r>
              <a:rPr lang="ko-KR" altLang="en-US" sz="1200" dirty="0"/>
              <a:t>으로 설정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(la); 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250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20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Key </a:t>
            </a:r>
            <a:r>
              <a:rPr lang="ko-KR" altLang="en-US" smtClean="0"/>
              <a:t>이벤트와 포커스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/>
              <a:t>키 입력 시</a:t>
            </a:r>
            <a:r>
              <a:rPr lang="en-US" altLang="ko-KR" sz="2000" dirty="0"/>
              <a:t>, </a:t>
            </a:r>
            <a:r>
              <a:rPr lang="ko-KR" altLang="en-US" sz="2000" dirty="0"/>
              <a:t>다음 세</a:t>
            </a:r>
            <a:r>
              <a:rPr lang="en-US" altLang="ko-KR" sz="2000" dirty="0"/>
              <a:t> </a:t>
            </a:r>
            <a:r>
              <a:rPr lang="ko-KR" altLang="en-US" sz="2000" dirty="0"/>
              <a:t>경우 각각 </a:t>
            </a:r>
            <a:r>
              <a:rPr lang="en-US" altLang="ko-KR" sz="2000" dirty="0"/>
              <a:t>Key </a:t>
            </a:r>
            <a:r>
              <a:rPr lang="ko-KR" altLang="en-US" sz="2000" dirty="0"/>
              <a:t>이벤트 발생</a:t>
            </a:r>
            <a:endParaRPr lang="en-US" altLang="ko-KR" sz="2000" dirty="0"/>
          </a:p>
          <a:p>
            <a:pPr lvl="1"/>
            <a:r>
              <a:rPr lang="ko-KR" altLang="en-US" sz="1800" dirty="0"/>
              <a:t>키를 누르는 순간</a:t>
            </a:r>
            <a:r>
              <a:rPr lang="en-US" altLang="ko-KR" sz="1800" dirty="0"/>
              <a:t> </a:t>
            </a:r>
          </a:p>
          <a:p>
            <a:pPr lvl="1"/>
            <a:r>
              <a:rPr lang="ko-KR" altLang="en-US" sz="1800" dirty="0"/>
              <a:t>누른 키를 떼는 순간</a:t>
            </a:r>
            <a:endParaRPr lang="en-US" altLang="ko-KR" sz="1800" dirty="0"/>
          </a:p>
          <a:p>
            <a:pPr lvl="1"/>
            <a:r>
              <a:rPr lang="ko-KR" altLang="en-US" sz="1800" dirty="0"/>
              <a:t>누른 키를 떼는 순간</a:t>
            </a:r>
            <a:r>
              <a:rPr lang="en-US" altLang="ko-KR" sz="1800" dirty="0"/>
              <a:t>(Unicode </a:t>
            </a:r>
            <a:r>
              <a:rPr lang="ko-KR" altLang="en-US" sz="1800" dirty="0"/>
              <a:t>키의 경우에만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endParaRPr lang="en-US" altLang="ko-KR" sz="2000" dirty="0"/>
          </a:p>
          <a:p>
            <a:r>
              <a:rPr lang="ko-KR" altLang="en-US" sz="2000" dirty="0"/>
              <a:t>키 이벤트를 받을 수 있는 조건</a:t>
            </a:r>
            <a:endParaRPr lang="en-US" altLang="ko-KR" sz="2000" dirty="0"/>
          </a:p>
          <a:p>
            <a:pPr lvl="1"/>
            <a:r>
              <a:rPr lang="ko-KR" altLang="en-US" sz="1800" dirty="0"/>
              <a:t>모든 컴포넌트</a:t>
            </a:r>
            <a:endParaRPr lang="en-US" altLang="ko-KR" sz="1800" dirty="0"/>
          </a:p>
          <a:p>
            <a:pPr lvl="1"/>
            <a:r>
              <a:rPr lang="ko-KR" altLang="en-US" sz="1800" dirty="0"/>
              <a:t>현재 포커스</a:t>
            </a:r>
            <a:r>
              <a:rPr lang="en-US" altLang="ko-KR" sz="1800" dirty="0"/>
              <a:t>(focus)</a:t>
            </a:r>
            <a:r>
              <a:rPr lang="ko-KR" altLang="en-US" sz="1800" dirty="0"/>
              <a:t>를 가진 컴포넌트가 키 이벤트 독점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포커스</a:t>
            </a:r>
            <a:r>
              <a:rPr lang="en-US" altLang="ko-KR" sz="2000" dirty="0"/>
              <a:t>(focus)</a:t>
            </a:r>
          </a:p>
          <a:p>
            <a:pPr lvl="1"/>
            <a:r>
              <a:rPr lang="ko-KR" altLang="en-US" sz="1800" dirty="0"/>
              <a:t>컴포넌트나 응용프로그램이 키 이벤트를 독점하는 권한</a:t>
            </a:r>
            <a:endParaRPr lang="en-US" altLang="ko-KR" sz="1800" dirty="0"/>
          </a:p>
          <a:p>
            <a:pPr lvl="1"/>
            <a:r>
              <a:rPr lang="ko-KR" altLang="en-US" sz="1800" dirty="0"/>
              <a:t>컴포넌트에 포커스 설정 방법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component.requestFocus</a:t>
            </a:r>
            <a:r>
              <a:rPr lang="en-US" altLang="ko-KR" sz="1600" dirty="0"/>
              <a:t>(); // component</a:t>
            </a:r>
            <a:r>
              <a:rPr lang="ko-KR" altLang="en-US" sz="1600" dirty="0"/>
              <a:t>가 키 이벤트를 받을 수 있게 함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7599" y="2303527"/>
            <a:ext cx="2319029" cy="209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67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KeyListener</a:t>
            </a:r>
            <a:endParaRPr lang="ko-KR" altLang="en-US" dirty="0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"/>
          </p:nvPr>
        </p:nvSpPr>
        <p:spPr>
          <a:xfrm>
            <a:off x="879028" y="135868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응용프로그램에서 </a:t>
            </a:r>
            <a:r>
              <a:rPr lang="en-US" altLang="ko-KR" sz="2000" dirty="0" err="1"/>
              <a:t>KeyListener</a:t>
            </a:r>
            <a:r>
              <a:rPr lang="ko-KR" altLang="en-US" sz="2000" dirty="0"/>
              <a:t>를 상속받아 키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구현</a:t>
            </a:r>
            <a:endParaRPr lang="en-US" altLang="ko-KR" sz="2000" dirty="0"/>
          </a:p>
          <a:p>
            <a:r>
              <a:rPr lang="en-US" altLang="ko-KR" sz="2000" dirty="0" err="1"/>
              <a:t>KeyListener</a:t>
            </a:r>
            <a:r>
              <a:rPr lang="ko-KR" altLang="en-US" sz="2000" dirty="0"/>
              <a:t>의 </a:t>
            </a:r>
            <a:r>
              <a:rPr lang="en-US" altLang="ko-KR" sz="2000" dirty="0"/>
              <a:t>3 </a:t>
            </a:r>
            <a:r>
              <a:rPr lang="ko-KR" altLang="en-US" sz="2000" dirty="0"/>
              <a:t>개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컴포넌트에 키 이벤트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달기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000358" y="3355730"/>
            <a:ext cx="1234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키를</a:t>
            </a:r>
            <a:r>
              <a:rPr lang="en-US" altLang="ko-KR" sz="1000" dirty="0"/>
              <a:t> </a:t>
            </a:r>
            <a:r>
              <a:rPr lang="ko-KR" altLang="en-US" sz="1000" dirty="0"/>
              <a:t>누르는 순간</a:t>
            </a:r>
            <a:endParaRPr lang="en-US" altLang="ko-K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584666" y="2487274"/>
            <a:ext cx="3000396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void </a:t>
            </a:r>
            <a:r>
              <a:rPr lang="en-US" altLang="ko-KR" sz="1200" b="1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이벤트 처리 루틴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b="1" dirty="0" err="1"/>
              <a:t>keyReleased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이벤트 처리 루틴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b="1" dirty="0" err="1"/>
              <a:t>keyTyped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이벤트 처리 루틴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5167306" y="2671509"/>
            <a:ext cx="1504758" cy="1000132"/>
          </a:xfrm>
          <a:custGeom>
            <a:avLst/>
            <a:gdLst>
              <a:gd name="connsiteX0" fmla="*/ 0 w 1847461"/>
              <a:gd name="connsiteY0" fmla="*/ 737118 h 738674"/>
              <a:gd name="connsiteX1" fmla="*/ 363894 w 1847461"/>
              <a:gd name="connsiteY1" fmla="*/ 681135 h 738674"/>
              <a:gd name="connsiteX2" fmla="*/ 765110 w 1847461"/>
              <a:gd name="connsiteY2" fmla="*/ 391886 h 738674"/>
              <a:gd name="connsiteX3" fmla="*/ 1156996 w 1847461"/>
              <a:gd name="connsiteY3" fmla="*/ 93306 h 738674"/>
              <a:gd name="connsiteX4" fmla="*/ 1847461 w 1847461"/>
              <a:gd name="connsiteY4" fmla="*/ 0 h 73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461" h="738674">
                <a:moveTo>
                  <a:pt x="0" y="737118"/>
                </a:moveTo>
                <a:cubicBezTo>
                  <a:pt x="118188" y="737896"/>
                  <a:pt x="236376" y="738674"/>
                  <a:pt x="363894" y="681135"/>
                </a:cubicBezTo>
                <a:cubicBezTo>
                  <a:pt x="491412" y="623596"/>
                  <a:pt x="632926" y="489857"/>
                  <a:pt x="765110" y="391886"/>
                </a:cubicBezTo>
                <a:cubicBezTo>
                  <a:pt x="897294" y="293915"/>
                  <a:pt x="976604" y="158620"/>
                  <a:pt x="1156996" y="93306"/>
                </a:cubicBezTo>
                <a:cubicBezTo>
                  <a:pt x="1337388" y="27992"/>
                  <a:pt x="1592424" y="13996"/>
                  <a:pt x="1847461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00359" y="3715770"/>
            <a:ext cx="1417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누른 키를 떼는 순간</a:t>
            </a:r>
            <a:endParaRPr lang="en-US" altLang="ko-K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000358" y="4012066"/>
            <a:ext cx="1447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누른 키를 떼는 순간</a:t>
            </a:r>
            <a:r>
              <a:rPr lang="en-US" altLang="ko-KR" sz="1000" dirty="0"/>
              <a:t>, Unicode </a:t>
            </a:r>
            <a:r>
              <a:rPr lang="ko-KR" altLang="en-US" sz="1000" dirty="0"/>
              <a:t>키가 경우 </a:t>
            </a:r>
            <a:endParaRPr lang="en-US" altLang="ko-KR" sz="1000" dirty="0"/>
          </a:p>
        </p:txBody>
      </p:sp>
      <p:sp>
        <p:nvSpPr>
          <p:cNvPr id="11" name="자유형 10"/>
          <p:cNvSpPr/>
          <p:nvPr/>
        </p:nvSpPr>
        <p:spPr>
          <a:xfrm flipV="1">
            <a:off x="5238744" y="4083371"/>
            <a:ext cx="1433320" cy="141525"/>
          </a:xfrm>
          <a:custGeom>
            <a:avLst/>
            <a:gdLst>
              <a:gd name="connsiteX0" fmla="*/ 0 w 1856792"/>
              <a:gd name="connsiteY0" fmla="*/ 1555 h 670250"/>
              <a:gd name="connsiteX1" fmla="*/ 326571 w 1856792"/>
              <a:gd name="connsiteY1" fmla="*/ 38878 h 670250"/>
              <a:gd name="connsiteX2" fmla="*/ 821094 w 1856792"/>
              <a:gd name="connsiteY2" fmla="*/ 234821 h 670250"/>
              <a:gd name="connsiteX3" fmla="*/ 1110343 w 1856792"/>
              <a:gd name="connsiteY3" fmla="*/ 496078 h 670250"/>
              <a:gd name="connsiteX4" fmla="*/ 1399592 w 1856792"/>
              <a:gd name="connsiteY4" fmla="*/ 645368 h 670250"/>
              <a:gd name="connsiteX5" fmla="*/ 1856792 w 1856792"/>
              <a:gd name="connsiteY5" fmla="*/ 645368 h 6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6792" h="670250">
                <a:moveTo>
                  <a:pt x="0" y="1555"/>
                </a:moveTo>
                <a:cubicBezTo>
                  <a:pt x="94861" y="777"/>
                  <a:pt x="189722" y="0"/>
                  <a:pt x="326571" y="38878"/>
                </a:cubicBezTo>
                <a:cubicBezTo>
                  <a:pt x="463420" y="77756"/>
                  <a:pt x="690465" y="158621"/>
                  <a:pt x="821094" y="234821"/>
                </a:cubicBezTo>
                <a:cubicBezTo>
                  <a:pt x="951723" y="311021"/>
                  <a:pt x="1013927" y="427654"/>
                  <a:pt x="1110343" y="496078"/>
                </a:cubicBezTo>
                <a:cubicBezTo>
                  <a:pt x="1206759" y="564503"/>
                  <a:pt x="1275184" y="620486"/>
                  <a:pt x="1399592" y="645368"/>
                </a:cubicBezTo>
                <a:cubicBezTo>
                  <a:pt x="1524000" y="670250"/>
                  <a:pt x="1690396" y="657809"/>
                  <a:pt x="1856792" y="64536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5238744" y="3359291"/>
            <a:ext cx="1345922" cy="543367"/>
          </a:xfrm>
          <a:custGeom>
            <a:avLst/>
            <a:gdLst>
              <a:gd name="connsiteX0" fmla="*/ 0 w 2416629"/>
              <a:gd name="connsiteY0" fmla="*/ 390331 h 390331"/>
              <a:gd name="connsiteX1" fmla="*/ 457200 w 2416629"/>
              <a:gd name="connsiteY1" fmla="*/ 353009 h 390331"/>
              <a:gd name="connsiteX2" fmla="*/ 1063690 w 2416629"/>
              <a:gd name="connsiteY2" fmla="*/ 259702 h 390331"/>
              <a:gd name="connsiteX3" fmla="*/ 1632857 w 2416629"/>
              <a:gd name="connsiteY3" fmla="*/ 110413 h 390331"/>
              <a:gd name="connsiteX4" fmla="*/ 2146041 w 2416629"/>
              <a:gd name="connsiteY4" fmla="*/ 17106 h 390331"/>
              <a:gd name="connsiteX5" fmla="*/ 2416629 w 2416629"/>
              <a:gd name="connsiteY5" fmla="*/ 7776 h 3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6629" h="390331">
                <a:moveTo>
                  <a:pt x="0" y="390331"/>
                </a:moveTo>
                <a:cubicBezTo>
                  <a:pt x="139959" y="382555"/>
                  <a:pt x="279918" y="374780"/>
                  <a:pt x="457200" y="353009"/>
                </a:cubicBezTo>
                <a:cubicBezTo>
                  <a:pt x="634482" y="331238"/>
                  <a:pt x="867747" y="300135"/>
                  <a:pt x="1063690" y="259702"/>
                </a:cubicBezTo>
                <a:cubicBezTo>
                  <a:pt x="1259633" y="219269"/>
                  <a:pt x="1452465" y="150846"/>
                  <a:pt x="1632857" y="110413"/>
                </a:cubicBezTo>
                <a:cubicBezTo>
                  <a:pt x="1813249" y="69980"/>
                  <a:pt x="2015412" y="34212"/>
                  <a:pt x="2146041" y="17106"/>
                </a:cubicBezTo>
                <a:cubicBezTo>
                  <a:pt x="2276670" y="0"/>
                  <a:pt x="2346649" y="3888"/>
                  <a:pt x="2416629" y="777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99785" y="2149638"/>
            <a:ext cx="1993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키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리스너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KeyListener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955985" y="3171575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ym typeface="Wingdings"/>
              </a:rPr>
              <a:t>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5953124" y="248500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ym typeface="Wingdings"/>
              </a:rPr>
              <a:t>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5991902" y="382591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ym typeface="Wingdings"/>
              </a:rPr>
              <a:t></a:t>
            </a:r>
            <a:endParaRPr lang="ko-KR" altLang="en-US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816080" y="4725145"/>
            <a:ext cx="2585278" cy="338555"/>
            <a:chOff x="3788590" y="4725143"/>
            <a:chExt cx="2585278" cy="338555"/>
          </a:xfrm>
        </p:grpSpPr>
        <p:sp>
          <p:nvSpPr>
            <p:cNvPr id="17" name="TextBox 16"/>
            <p:cNvSpPr txBox="1"/>
            <p:nvPr/>
          </p:nvSpPr>
          <p:spPr>
            <a:xfrm>
              <a:off x="3788590" y="4725143"/>
              <a:ext cx="1621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50000"/>
                    </a:schemeClr>
                  </a:solidFill>
                </a:rPr>
                <a:t>실행되는 순서 </a:t>
              </a:r>
              <a:r>
                <a:rPr lang="en-US" altLang="ko-KR" sz="1400" dirty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  <a:r>
                <a:rPr lang="ko-KR" altLang="en-US" sz="14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92080" y="472514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  <a:sym typeface="Wingdings"/>
                </a:rPr>
                <a:t>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649270" y="472514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  <a:sym typeface="Wingdings"/>
                </a:rPr>
                <a:t>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06460" y="4725144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  <a:sym typeface="Wingdings"/>
                </a:rPr>
                <a:t>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770632" y="5760053"/>
            <a:ext cx="513213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component.</a:t>
            </a:r>
            <a:r>
              <a:rPr lang="en-US" altLang="ko-KR" sz="1600" b="1" dirty="0" err="1"/>
              <a:t>addKeyListener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myKeyListener</a:t>
            </a:r>
            <a:r>
              <a:rPr lang="en-US" altLang="ko-KR" sz="1600" dirty="0"/>
              <a:t>);</a:t>
            </a:r>
            <a:endParaRPr lang="ko-KR" altLang="en-US" sz="1600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유니코드</a:t>
            </a:r>
            <a:r>
              <a:rPr lang="en-US" altLang="ko-KR" dirty="0" smtClean="0"/>
              <a:t>(Unicode)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유니코드 키의 특징</a:t>
            </a:r>
            <a:endParaRPr lang="en-US" altLang="ko-KR" sz="2000" dirty="0"/>
          </a:p>
          <a:p>
            <a:pPr lvl="1"/>
            <a:r>
              <a:rPr lang="ko-KR" altLang="en-US" sz="1800" dirty="0"/>
              <a:t>국제</a:t>
            </a:r>
            <a:r>
              <a:rPr lang="en-US" altLang="ko-KR" sz="1800" dirty="0"/>
              <a:t> </a:t>
            </a:r>
            <a:r>
              <a:rPr lang="ko-KR" altLang="en-US" sz="1800" dirty="0"/>
              <a:t>산업 표준</a:t>
            </a:r>
            <a:endParaRPr lang="en-US" altLang="ko-KR" sz="1800" dirty="0"/>
          </a:p>
          <a:p>
            <a:pPr lvl="1"/>
            <a:r>
              <a:rPr lang="ko-KR" altLang="en-US" sz="1800" dirty="0"/>
              <a:t>전 세계의 문자를 컴퓨터에서 일관되게 표현하기 위한 코드 체계</a:t>
            </a:r>
            <a:endParaRPr lang="en-US" altLang="ko-KR" sz="1800" dirty="0"/>
          </a:p>
          <a:p>
            <a:pPr lvl="1"/>
            <a:r>
              <a:rPr lang="ko-KR" altLang="en-US" sz="1800" dirty="0"/>
              <a:t>문자들에 대해서만 키 코드 값 정의</a:t>
            </a:r>
            <a:endParaRPr lang="en-US" altLang="ko-KR" sz="1800" dirty="0"/>
          </a:p>
          <a:p>
            <a:pPr lvl="2"/>
            <a:r>
              <a:rPr lang="en-US" altLang="ko-KR" sz="1600" dirty="0"/>
              <a:t>A~Z, </a:t>
            </a:r>
            <a:r>
              <a:rPr lang="en-US" altLang="ko-KR" sz="1600" dirty="0" err="1"/>
              <a:t>a~z</a:t>
            </a:r>
            <a:r>
              <a:rPr lang="en-US" altLang="ko-KR" sz="1600" dirty="0"/>
              <a:t>, 0~9, !, @, &amp; </a:t>
            </a:r>
            <a:r>
              <a:rPr lang="ko-KR" altLang="en-US" sz="1600" dirty="0"/>
              <a:t>등</a:t>
            </a:r>
            <a:endParaRPr lang="en-US" altLang="ko-KR" sz="1600" dirty="0"/>
          </a:p>
          <a:p>
            <a:pPr lvl="1"/>
            <a:r>
              <a:rPr lang="ko-KR" altLang="en-US" sz="1800" dirty="0"/>
              <a:t>문자가 아닌 키 경우에는 표준화된 키 코드 값 없음</a:t>
            </a:r>
            <a:endParaRPr lang="en-US" altLang="ko-KR" sz="1800" dirty="0"/>
          </a:p>
          <a:p>
            <a:pPr lvl="2"/>
            <a:r>
              <a:rPr lang="en-US" altLang="ko-KR" sz="1600" dirty="0"/>
              <a:t>&lt;Function&gt; </a:t>
            </a:r>
            <a:r>
              <a:rPr lang="ko-KR" altLang="en-US" sz="1600" dirty="0"/>
              <a:t>키</a:t>
            </a:r>
            <a:r>
              <a:rPr lang="en-US" altLang="ko-KR" sz="1600" dirty="0"/>
              <a:t>, &lt;Home&gt; </a:t>
            </a:r>
            <a:r>
              <a:rPr lang="ko-KR" altLang="en-US" sz="1600" dirty="0"/>
              <a:t>키</a:t>
            </a:r>
            <a:r>
              <a:rPr lang="en-US" altLang="ko-KR" sz="1600" dirty="0"/>
              <a:t>, &lt;Up&gt; </a:t>
            </a:r>
            <a:r>
              <a:rPr lang="ko-KR" altLang="en-US" sz="1600" dirty="0"/>
              <a:t>키</a:t>
            </a:r>
            <a:r>
              <a:rPr lang="en-US" altLang="ko-KR" sz="1600" dirty="0"/>
              <a:t>,&lt;Delete&gt; </a:t>
            </a:r>
            <a:r>
              <a:rPr lang="ko-KR" altLang="en-US" sz="1600" dirty="0"/>
              <a:t>키</a:t>
            </a:r>
            <a:r>
              <a:rPr lang="en-US" altLang="ko-KR" sz="1600" dirty="0"/>
              <a:t>, &lt;Control&gt; </a:t>
            </a:r>
            <a:r>
              <a:rPr lang="ko-KR" altLang="en-US" sz="1600" dirty="0"/>
              <a:t>키</a:t>
            </a:r>
            <a:r>
              <a:rPr lang="en-US" altLang="ko-KR" sz="1600" dirty="0"/>
              <a:t>, &lt;Shift&gt; </a:t>
            </a:r>
            <a:r>
              <a:rPr lang="ko-KR" altLang="en-US" sz="1600" dirty="0"/>
              <a:t>키</a:t>
            </a:r>
            <a:r>
              <a:rPr lang="en-US" altLang="ko-KR" sz="1600" dirty="0"/>
              <a:t>, &lt;Alt&gt;</a:t>
            </a:r>
            <a:r>
              <a:rPr lang="ko-KR" altLang="en-US" sz="1600" dirty="0"/>
              <a:t> 등은 플랫폼에 따라 키 코드 값이 다를 수 있음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유니코드 키가 입력되는 경우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keyPressed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keyTyped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keyReleased</a:t>
            </a:r>
            <a:r>
              <a:rPr lang="en-US" altLang="ko-KR" sz="1800" dirty="0"/>
              <a:t>() </a:t>
            </a:r>
            <a:r>
              <a:rPr lang="ko-KR" altLang="en-US" sz="1800" dirty="0"/>
              <a:t>가 순서대로 호출</a:t>
            </a:r>
            <a:endParaRPr lang="en-US" altLang="ko-KR" sz="1800" dirty="0"/>
          </a:p>
          <a:p>
            <a:r>
              <a:rPr lang="ko-KR" altLang="en-US" sz="2000" dirty="0"/>
              <a:t>유니코드 키가 아닌 경우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keyPressed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keyReleased</a:t>
            </a:r>
            <a:r>
              <a:rPr lang="en-US" altLang="ko-KR" sz="1800" dirty="0"/>
              <a:t>() </a:t>
            </a:r>
            <a:r>
              <a:rPr lang="ko-KR" altLang="en-US" sz="1800" dirty="0"/>
              <a:t>만 호출됨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59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가상 키와 입력된 키 판별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 err="1"/>
              <a:t>KeyEvent</a:t>
            </a:r>
            <a:r>
              <a:rPr lang="en-US" altLang="ko-KR" sz="1600" dirty="0"/>
              <a:t> </a:t>
            </a:r>
            <a:r>
              <a:rPr lang="ko-KR" altLang="en-US" sz="1600" dirty="0"/>
              <a:t>객체</a:t>
            </a:r>
            <a:endParaRPr lang="en-US" altLang="ko-KR" sz="1600" dirty="0"/>
          </a:p>
          <a:p>
            <a:pPr lvl="1"/>
            <a:r>
              <a:rPr lang="ko-KR" altLang="en-US" sz="1400" dirty="0"/>
              <a:t>입력된 키 정보를 가진 이벤트 객체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KeyEvent</a:t>
            </a:r>
            <a:r>
              <a:rPr lang="en-US" altLang="ko-KR" sz="1400" dirty="0"/>
              <a:t> </a:t>
            </a:r>
            <a:r>
              <a:rPr lang="ko-KR" altLang="en-US" sz="1400" dirty="0"/>
              <a:t>객체의 </a:t>
            </a:r>
            <a:r>
              <a:rPr lang="ko-KR" altLang="en-US" sz="1400" dirty="0" err="1"/>
              <a:t>메소드로</a:t>
            </a:r>
            <a:r>
              <a:rPr lang="ko-KR" altLang="en-US" sz="1400" dirty="0"/>
              <a:t> 입력된 키 판별</a:t>
            </a:r>
            <a:endParaRPr lang="en-US" altLang="ko-KR" sz="1400" dirty="0"/>
          </a:p>
          <a:p>
            <a:endParaRPr lang="en-US" altLang="ko-KR" sz="1600" dirty="0"/>
          </a:p>
          <a:p>
            <a:r>
              <a:rPr lang="en-US" altLang="ko-KR" sz="1600" dirty="0" err="1"/>
              <a:t>KeyEvent</a:t>
            </a:r>
            <a:r>
              <a:rPr lang="en-US" altLang="ko-KR" sz="1600" dirty="0"/>
              <a:t> </a:t>
            </a:r>
            <a:r>
              <a:rPr lang="ko-KR" altLang="en-US" sz="1600" dirty="0"/>
              <a:t>객체의 </a:t>
            </a:r>
            <a:r>
              <a:rPr lang="ko-KR" altLang="en-US" sz="1600" dirty="0" err="1"/>
              <a:t>메소드로</a:t>
            </a:r>
            <a:r>
              <a:rPr lang="ko-KR" altLang="en-US" sz="1600" dirty="0"/>
              <a:t> 입력된 키 판별</a:t>
            </a:r>
            <a:endParaRPr lang="en-US" altLang="ko-KR" sz="1600" dirty="0"/>
          </a:p>
          <a:p>
            <a:pPr lvl="1"/>
            <a:r>
              <a:rPr lang="en-US" altLang="ko-KR" sz="1400" dirty="0"/>
              <a:t>char</a:t>
            </a:r>
            <a:r>
              <a:rPr lang="ko-KR" altLang="en-US" sz="1400" dirty="0"/>
              <a:t> </a:t>
            </a:r>
            <a:r>
              <a:rPr lang="en-US" altLang="ko-KR" sz="1400" dirty="0" err="1"/>
              <a:t>KeyEvent.getKeyChar</a:t>
            </a:r>
            <a:r>
              <a:rPr lang="en-US" altLang="ko-KR" sz="1400" dirty="0"/>
              <a:t>()</a:t>
            </a:r>
          </a:p>
          <a:p>
            <a:pPr lvl="2"/>
            <a:r>
              <a:rPr lang="ko-KR" altLang="en-US" sz="1400" dirty="0"/>
              <a:t>키의 유니코드 문자 값 리턴</a:t>
            </a:r>
            <a:endParaRPr lang="en-US" altLang="ko-KR" sz="1400" dirty="0"/>
          </a:p>
          <a:p>
            <a:pPr lvl="2"/>
            <a:r>
              <a:rPr lang="en-US" altLang="ko-KR" sz="1400" dirty="0"/>
              <a:t>Unicode </a:t>
            </a:r>
            <a:r>
              <a:rPr lang="ko-KR" altLang="en-US" sz="1400" dirty="0"/>
              <a:t>문자 키인 경우에만 의미 있음</a:t>
            </a:r>
            <a:endParaRPr lang="en-US" altLang="ko-KR" sz="1400" dirty="0"/>
          </a:p>
          <a:p>
            <a:pPr lvl="2"/>
            <a:r>
              <a:rPr lang="ko-KR" altLang="en-US" sz="1400" dirty="0"/>
              <a:t>입력된 키를 판별하기 위해 문자 값과 비교하면 됨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 err="1"/>
              <a:t>int</a:t>
            </a:r>
            <a:r>
              <a:rPr lang="ko-KR" altLang="en-US" sz="1400" dirty="0"/>
              <a:t> </a:t>
            </a:r>
            <a:r>
              <a:rPr lang="en-US" altLang="ko-KR" sz="1400" dirty="0" err="1"/>
              <a:t>KeyEvent.getKeyCode</a:t>
            </a:r>
            <a:r>
              <a:rPr lang="en-US" altLang="ko-KR" sz="1400" dirty="0"/>
              <a:t>()</a:t>
            </a:r>
          </a:p>
          <a:p>
            <a:pPr lvl="2"/>
            <a:r>
              <a:rPr lang="ko-KR" altLang="en-US" sz="1400" dirty="0"/>
              <a:t>유니코드 키 포함 </a:t>
            </a:r>
            <a:endParaRPr lang="en-US" altLang="ko-KR" sz="1400" dirty="0"/>
          </a:p>
          <a:p>
            <a:pPr lvl="2"/>
            <a:r>
              <a:rPr lang="ko-KR" altLang="en-US" sz="1400" dirty="0"/>
              <a:t>모든 키에 대한 정수형 키 코드 리턴</a:t>
            </a:r>
            <a:endParaRPr lang="en-US" altLang="ko-KR" sz="1400" dirty="0"/>
          </a:p>
          <a:p>
            <a:pPr lvl="2"/>
            <a:r>
              <a:rPr lang="ko-KR" altLang="en-US" sz="1400" dirty="0"/>
              <a:t>입력된 키를 판별하기 위해 </a:t>
            </a:r>
            <a:endParaRPr lang="en-US" altLang="ko-KR" sz="1400" dirty="0"/>
          </a:p>
          <a:p>
            <a:pPr marL="685800" lvl="2" indent="0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가상키</a:t>
            </a:r>
            <a:r>
              <a:rPr lang="en-US" altLang="ko-KR" sz="1400" dirty="0"/>
              <a:t>(Virtual Key) </a:t>
            </a:r>
            <a:r>
              <a:rPr lang="ko-KR" altLang="en-US" sz="1400" dirty="0"/>
              <a:t>값과 비교하여야 함</a:t>
            </a:r>
            <a:endParaRPr lang="en-US" altLang="ko-KR" sz="1400" dirty="0"/>
          </a:p>
          <a:p>
            <a:pPr lvl="2"/>
            <a:r>
              <a:rPr lang="ko-KR" altLang="en-US" sz="1300" dirty="0"/>
              <a:t>가상 키 값은 </a:t>
            </a:r>
            <a:r>
              <a:rPr lang="en-US" altLang="ko-KR" sz="1300" dirty="0" err="1"/>
              <a:t>KeyEvent</a:t>
            </a:r>
            <a:r>
              <a:rPr lang="en-US" altLang="ko-KR" sz="1300" dirty="0"/>
              <a:t> </a:t>
            </a:r>
            <a:r>
              <a:rPr lang="ko-KR" altLang="en-US" sz="1300" dirty="0"/>
              <a:t>클래스에 상수로 선언</a:t>
            </a:r>
            <a:endParaRPr lang="en-US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48128" y="3010307"/>
            <a:ext cx="316835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void </a:t>
            </a:r>
            <a:r>
              <a:rPr lang="en-US" altLang="ko-KR" sz="1200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e.getKeyChar</a:t>
            </a:r>
            <a:r>
              <a:rPr lang="en-US" altLang="ko-KR" sz="1200" b="1" dirty="0"/>
              <a:t>(</a:t>
            </a:r>
            <a:r>
              <a:rPr lang="en-US" altLang="ko-KR" sz="1200" dirty="0"/>
              <a:t>) == 'q')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System.exit</a:t>
            </a:r>
            <a:r>
              <a:rPr lang="en-US" altLang="ko-KR" sz="1200" dirty="0"/>
              <a:t>(0);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889713" y="4704386"/>
            <a:ext cx="359715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void </a:t>
            </a:r>
            <a:r>
              <a:rPr lang="en-US" altLang="ko-KR" sz="1200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e.getKeyCode</a:t>
            </a:r>
            <a:r>
              <a:rPr lang="en-US" altLang="ko-KR" sz="1200" b="1" dirty="0"/>
              <a:t>() == KeyEvent.VK_F5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System.exit</a:t>
            </a:r>
            <a:r>
              <a:rPr lang="en-US" altLang="ko-KR" sz="1200" dirty="0"/>
              <a:t>(0); 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899444" y="3841304"/>
            <a:ext cx="2517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q </a:t>
            </a:r>
            <a:r>
              <a:rPr lang="ko-KR" altLang="en-US" sz="1400" dirty="0"/>
              <a:t>키가 누르면 프로그램 종료</a:t>
            </a:r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888075" y="5549781"/>
            <a:ext cx="2598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F5 </a:t>
            </a:r>
            <a:r>
              <a:rPr lang="ko-KR" altLang="en-US" sz="1400" dirty="0"/>
              <a:t>키를 누르면 프로그램 종료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501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가상 키</a:t>
            </a:r>
            <a:r>
              <a:rPr lang="en-US" altLang="ko-KR" dirty="0" smtClean="0"/>
              <a:t>(Virtual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26972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가상 키는 </a:t>
            </a:r>
            <a:r>
              <a:rPr lang="en-US" altLang="ko-KR" sz="1800" dirty="0" err="1"/>
              <a:t>KeyEvent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클래스에 상수로 선언</a:t>
            </a:r>
            <a:endParaRPr lang="en-US" altLang="ko-KR" sz="1800" dirty="0"/>
          </a:p>
          <a:p>
            <a:r>
              <a:rPr lang="ko-KR" altLang="en-US" sz="1800" dirty="0"/>
              <a:t>가상 키의 일부 소개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435" y="2060849"/>
            <a:ext cx="6918623" cy="442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9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94918" y="1690688"/>
            <a:ext cx="8758882" cy="4351338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이벤트 </a:t>
            </a:r>
            <a:r>
              <a:rPr lang="ko-KR" altLang="en-US" sz="1800" dirty="0"/>
              <a:t>기반 응용 프로그램의 구조</a:t>
            </a:r>
            <a:endParaRPr lang="en-US" altLang="ko-KR" sz="18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각 </a:t>
            </a:r>
            <a:r>
              <a:rPr lang="ko-KR" altLang="en-US" sz="1600" dirty="0"/>
              <a:t>이벤트마다 처리하는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코드 </a:t>
            </a:r>
            <a:r>
              <a:rPr lang="ko-KR" altLang="en-US" sz="1600" dirty="0" smtClean="0"/>
              <a:t>보유</a:t>
            </a:r>
            <a:endParaRPr lang="en-US" altLang="ko-KR" sz="16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GUI </a:t>
            </a:r>
            <a:r>
              <a:rPr lang="ko-KR" altLang="en-US" sz="1800" dirty="0"/>
              <a:t>응용프로그램은 이벤트 기반 프로그래밍으로 작성됨</a:t>
            </a:r>
            <a:endParaRPr lang="en-US" altLang="ko-KR" sz="1800" dirty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GUI </a:t>
            </a:r>
            <a:r>
              <a:rPr lang="ko-KR" altLang="en-US" sz="1600" dirty="0"/>
              <a:t>라이브러리 종류</a:t>
            </a:r>
            <a:endParaRPr lang="en-US" altLang="ko-KR" sz="1600" dirty="0"/>
          </a:p>
          <a:p>
            <a:pPr lvl="2"/>
            <a:endParaRPr lang="en-US" altLang="ko-KR" sz="1400" dirty="0" smtClean="0"/>
          </a:p>
          <a:p>
            <a:pPr lvl="2"/>
            <a:r>
              <a:rPr lang="en-US" altLang="ko-KR" sz="1400" dirty="0" smtClean="0"/>
              <a:t>C</a:t>
            </a:r>
            <a:r>
              <a:rPr lang="en-US" altLang="ko-KR" sz="1400" dirty="0"/>
              <a:t>++</a:t>
            </a:r>
            <a:r>
              <a:rPr lang="ko-KR" altLang="en-US" sz="1400" dirty="0"/>
              <a:t>의</a:t>
            </a:r>
            <a:r>
              <a:rPr lang="en-US" altLang="ko-KR" sz="1400" dirty="0"/>
              <a:t> MFC, C# GUI, Visual Basic, X Window, Android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r>
              <a:rPr lang="ko-KR" altLang="en-US" sz="1400" dirty="0" smtClean="0"/>
              <a:t>자바의 </a:t>
            </a:r>
            <a:r>
              <a:rPr lang="en-US" altLang="ko-KR" sz="1400" dirty="0"/>
              <a:t>AWT</a:t>
            </a:r>
            <a:r>
              <a:rPr lang="ko-KR" altLang="en-US" sz="1400" dirty="0"/>
              <a:t>와 </a:t>
            </a:r>
            <a:r>
              <a:rPr lang="en-US" altLang="ko-KR" sz="1400" dirty="0"/>
              <a:t>Swing</a:t>
            </a:r>
          </a:p>
          <a:p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681" y="228600"/>
            <a:ext cx="10291119" cy="68012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예제 </a:t>
            </a:r>
            <a:r>
              <a:rPr lang="en-US" altLang="ko-KR" sz="3200" dirty="0" smtClean="0"/>
              <a:t>6 : </a:t>
            </a:r>
            <a:r>
              <a:rPr lang="en-US" altLang="ko-KR" sz="3200" dirty="0" err="1" smtClean="0"/>
              <a:t>KeyListener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활용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입력된 문자 키 판별</a:t>
            </a:r>
            <a:endParaRPr lang="ko-KR" altLang="en-US" sz="32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2681" y="1022737"/>
            <a:ext cx="10083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컨텐트팬에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&lt;Enter&gt;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키를 입력할 때마다 배경색을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랜덤하게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바꾸고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'q'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키를 입력하면 프로그램을 종료시켜라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300" y="1986122"/>
            <a:ext cx="2381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612" y="1986122"/>
            <a:ext cx="2381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924" y="1986122"/>
            <a:ext cx="2381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모서리가 둥근 사각형 설명선 19"/>
          <p:cNvSpPr/>
          <p:nvPr/>
        </p:nvSpPr>
        <p:spPr>
          <a:xfrm>
            <a:off x="8586020" y="3454265"/>
            <a:ext cx="1399982" cy="459700"/>
          </a:xfrm>
          <a:prstGeom prst="wedgeRoundRectCallout">
            <a:avLst>
              <a:gd name="adj1" fmla="val -57056"/>
              <a:gd name="adj2" fmla="val -1039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/>
              <a:t>'q' </a:t>
            </a:r>
            <a:r>
              <a:rPr lang="ko-KR" altLang="en-US" sz="1050" dirty="0"/>
              <a:t>키를 입력하면 프로그램 종료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6416" y="4382716"/>
            <a:ext cx="64876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컨텐트팬에</a:t>
            </a:r>
            <a:r>
              <a:rPr lang="ko-KR" altLang="en-US" sz="1400" dirty="0"/>
              <a:t> 키 </a:t>
            </a:r>
            <a:r>
              <a:rPr lang="ko-KR" altLang="en-US" sz="1400" dirty="0" err="1"/>
              <a:t>리스너를</a:t>
            </a:r>
            <a:r>
              <a:rPr lang="ko-KR" altLang="en-US" sz="1400" dirty="0"/>
              <a:t> 달고</a:t>
            </a:r>
            <a:r>
              <a:rPr lang="en-US" altLang="ko-KR" sz="1400" dirty="0"/>
              <a:t>,</a:t>
            </a:r>
            <a:r>
              <a:rPr lang="ko-KR" altLang="en-US" sz="1400" dirty="0"/>
              <a:t> 포커스를 주어</a:t>
            </a:r>
            <a:r>
              <a:rPr lang="en-US" altLang="ko-KR" sz="1400" dirty="0"/>
              <a:t>,</a:t>
            </a:r>
            <a:r>
              <a:rPr lang="ko-KR" altLang="en-US" sz="1400" dirty="0"/>
              <a:t> 키 입력을 받도록 해야 한다</a:t>
            </a:r>
            <a:r>
              <a:rPr lang="en-US" altLang="ko-KR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색은 </a:t>
            </a:r>
            <a:r>
              <a:rPr lang="en-US" altLang="ko-KR" sz="1400" dirty="0"/>
              <a:t>new Color(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g,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</a:t>
            </a:r>
            <a:r>
              <a:rPr lang="ko-KR" altLang="en-US" sz="1400" dirty="0"/>
              <a:t>로 생성한다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 r(red), g(green), b(blue)</a:t>
            </a:r>
            <a:r>
              <a:rPr lang="ko-KR" altLang="en-US" sz="1400" dirty="0"/>
              <a:t>는 색의 </a:t>
            </a:r>
            <a:r>
              <a:rPr lang="en-US" altLang="ko-KR" sz="1400" dirty="0"/>
              <a:t>3</a:t>
            </a:r>
            <a:r>
              <a:rPr lang="ko-KR" altLang="en-US" sz="1400" dirty="0"/>
              <a:t>요소로서 </a:t>
            </a:r>
            <a:r>
              <a:rPr lang="en-US" altLang="ko-KR" sz="1400" dirty="0"/>
              <a:t>0~255 </a:t>
            </a:r>
            <a:r>
              <a:rPr lang="ko-KR" altLang="en-US" sz="1400" dirty="0"/>
              <a:t>사이의 값이다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83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6 </a:t>
            </a:r>
            <a:r>
              <a:rPr lang="ko-KR" altLang="en-US" dirty="0" smtClean="0"/>
              <a:t>정답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53816" y="1575496"/>
            <a:ext cx="4126160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KeyCharEx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la = 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("&lt;Enter&gt;</a:t>
            </a:r>
            <a:r>
              <a:rPr lang="ko-KR" altLang="en-US" sz="1200" dirty="0"/>
              <a:t>키로 배경색이 바뀝니다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KeyCharEx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super("</a:t>
            </a:r>
            <a:r>
              <a:rPr lang="en-US" altLang="ko-KR" sz="1200" dirty="0" err="1"/>
              <a:t>KeyListener</a:t>
            </a:r>
            <a:r>
              <a:rPr lang="ko-KR" altLang="en-US" sz="1200" dirty="0"/>
              <a:t>의 문자 키 입력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Container c = </a:t>
            </a:r>
            <a:r>
              <a:rPr lang="en-US" altLang="ko-KR" sz="1200" b="1" dirty="0" err="1"/>
              <a:t>getContentPane</a:t>
            </a:r>
            <a:r>
              <a:rPr lang="en-US" altLang="ko-KR" sz="1200" b="1" dirty="0"/>
              <a:t>();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(la);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c.addKeyListener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());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 150);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c.requestFocus</a:t>
            </a:r>
            <a:r>
              <a:rPr lang="en-US" altLang="ko-KR" sz="1200" b="1" dirty="0"/>
              <a:t>(); // </a:t>
            </a:r>
            <a:r>
              <a:rPr lang="ko-KR" altLang="en-US" sz="1200" b="1" dirty="0" err="1"/>
              <a:t>컨텐트팬에</a:t>
            </a:r>
            <a:r>
              <a:rPr lang="ko-KR" altLang="en-US" sz="1200" b="1" dirty="0"/>
              <a:t> 포커스 설정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023992" y="1578272"/>
            <a:ext cx="4464496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KeyAdapter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// </a:t>
            </a:r>
            <a:r>
              <a:rPr lang="ko-KR" altLang="en-US" sz="1200" dirty="0"/>
              <a:t>임의의 색을 만들기 위해 </a:t>
            </a:r>
            <a:r>
              <a:rPr lang="ko-KR" altLang="en-US" sz="1200" dirty="0" err="1"/>
              <a:t>랜덤하게</a:t>
            </a:r>
            <a:r>
              <a:rPr lang="ko-KR" altLang="en-US" sz="1200" dirty="0"/>
              <a:t> </a:t>
            </a:r>
            <a:r>
              <a:rPr lang="en-US" altLang="ko-KR" sz="1200" dirty="0"/>
              <a:t>r, g, b </a:t>
            </a:r>
            <a:r>
              <a:rPr lang="ko-KR" altLang="en-US" sz="1200" dirty="0"/>
              <a:t>성분 생성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(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 * 256); // red </a:t>
            </a:r>
            <a:r>
              <a:rPr lang="ko-KR" altLang="en-US" sz="1200" dirty="0"/>
              <a:t>성분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g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(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 * 256); // green </a:t>
            </a:r>
            <a:r>
              <a:rPr lang="ko-KR" altLang="en-US" sz="1200" dirty="0"/>
              <a:t>성분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(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 * 256); // blue </a:t>
            </a:r>
            <a:r>
              <a:rPr lang="ko-KR" altLang="en-US" sz="1200" dirty="0"/>
              <a:t>성분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	switch(</a:t>
            </a:r>
            <a:r>
              <a:rPr lang="en-US" altLang="ko-KR" sz="1200" b="1" dirty="0" err="1"/>
              <a:t>e.getKeyChar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 // </a:t>
            </a:r>
            <a:r>
              <a:rPr lang="ko-KR" altLang="en-US" sz="1200" dirty="0"/>
              <a:t>입력된 키 문자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b="1" dirty="0"/>
              <a:t>case '\n': </a:t>
            </a:r>
            <a:r>
              <a:rPr lang="en-US" altLang="ko-KR" sz="1200" dirty="0"/>
              <a:t>// &lt;Enter&gt; </a:t>
            </a:r>
            <a:r>
              <a:rPr lang="ko-KR" altLang="en-US" sz="1200" dirty="0"/>
              <a:t>키 입력</a:t>
            </a:r>
          </a:p>
          <a:p>
            <a:pPr defTabSz="180000"/>
            <a:r>
              <a:rPr lang="pt-BR" altLang="ko-KR" sz="1200" dirty="0"/>
              <a:t>					la.setText("r=" + r + ", g=" + g + ", b=" + b);</a:t>
            </a:r>
          </a:p>
          <a:p>
            <a:pPr defTabSz="180000"/>
            <a:r>
              <a:rPr lang="en-US" altLang="ko-KR" sz="1200" dirty="0"/>
              <a:t>					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setBackground</a:t>
            </a:r>
            <a:r>
              <a:rPr lang="en-US" altLang="ko-KR" sz="1200" dirty="0"/>
              <a:t>(</a:t>
            </a:r>
          </a:p>
          <a:p>
            <a:pPr defTabSz="180000"/>
            <a:r>
              <a:rPr lang="en-US" altLang="ko-KR" sz="1200" dirty="0"/>
              <a:t>													new Color(r, g, b));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		break;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	case 'q':</a:t>
            </a:r>
          </a:p>
          <a:p>
            <a:pPr defTabSz="180000"/>
            <a:r>
              <a:rPr lang="en-US" altLang="ko-KR" sz="1200" b="1" dirty="0"/>
              <a:t>					</a:t>
            </a:r>
            <a:r>
              <a:rPr lang="en-US" altLang="ko-KR" sz="1200" dirty="0" err="1"/>
              <a:t>System.exit</a:t>
            </a:r>
            <a:r>
              <a:rPr lang="en-US" altLang="ko-KR" sz="1200" dirty="0"/>
              <a:t>(0);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KeyCharEx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1239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681" y="0"/>
            <a:ext cx="10291119" cy="68012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예제 </a:t>
            </a:r>
            <a:r>
              <a:rPr lang="en-US" altLang="ko-KR" sz="3200" dirty="0" smtClean="0"/>
              <a:t>6-1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다양한 </a:t>
            </a:r>
            <a:r>
              <a:rPr lang="en-US" altLang="ko-KR" sz="3200" dirty="0" err="1" smtClean="0"/>
              <a:t>KeyEvent</a:t>
            </a:r>
            <a:r>
              <a:rPr lang="ko-KR" altLang="en-US" sz="3200" dirty="0" smtClean="0"/>
              <a:t>와 </a:t>
            </a:r>
            <a:r>
              <a:rPr lang="en-US" altLang="ko-KR" sz="3200" dirty="0" err="1" smtClean="0"/>
              <a:t>KeyListener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활용 </a:t>
            </a:r>
            <a:endParaRPr lang="ko-KR" altLang="en-US" sz="32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2681" y="495454"/>
            <a:ext cx="10083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입력된 키의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키코드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유니코드 키의 이름 문자열을 보여준다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4187" y="864786"/>
            <a:ext cx="6686974" cy="5847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/>
              <a:t>import </a:t>
            </a:r>
            <a:r>
              <a:rPr lang="en-US" altLang="ko-KR" sz="1100" b="1" dirty="0" err="1"/>
              <a:t>javax.swing</a:t>
            </a:r>
            <a:r>
              <a:rPr lang="en-US" altLang="ko-KR" sz="1100" b="1" dirty="0"/>
              <a:t>.*;</a:t>
            </a:r>
          </a:p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java.awt.event</a:t>
            </a:r>
            <a:r>
              <a:rPr lang="en-US" altLang="ko-KR" sz="1100" b="1" dirty="0"/>
              <a:t>.*;</a:t>
            </a:r>
          </a:p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java.awt</a:t>
            </a:r>
            <a:r>
              <a:rPr lang="en-US" altLang="ko-KR" sz="1100" b="1" dirty="0"/>
              <a:t>.*;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class </a:t>
            </a:r>
            <a:r>
              <a:rPr lang="en-US" altLang="ko-KR" sz="1100" b="1" u="sng" dirty="0" err="1"/>
              <a:t>KeyListenerEx</a:t>
            </a:r>
            <a:r>
              <a:rPr lang="en-US" altLang="ko-KR" sz="1100" b="1" u="sng" dirty="0"/>
              <a:t> extends </a:t>
            </a:r>
            <a:r>
              <a:rPr lang="en-US" altLang="ko-KR" sz="1100" b="1" u="sng" dirty="0" err="1"/>
              <a:t>JFrame</a:t>
            </a:r>
            <a:r>
              <a:rPr lang="en-US" altLang="ko-KR" sz="1100" b="1" u="sng" dirty="0"/>
              <a:t> {</a:t>
            </a:r>
          </a:p>
          <a:p>
            <a:r>
              <a:rPr lang="en-US" altLang="ko-KR" sz="1100" b="1" dirty="0" smtClean="0"/>
              <a:t>         private</a:t>
            </a:r>
            <a:r>
              <a:rPr lang="ko-KR" altLang="en-US" sz="1100" b="1" dirty="0" smtClean="0"/>
              <a:t>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 [] </a:t>
            </a:r>
            <a:r>
              <a:rPr lang="en-US" altLang="ko-KR" sz="1100" b="1" dirty="0" err="1"/>
              <a:t>keyMessage</a:t>
            </a:r>
            <a:r>
              <a:rPr lang="en-US" altLang="ko-KR" sz="1100" b="1" dirty="0"/>
              <a:t>; // 3</a:t>
            </a:r>
            <a:r>
              <a:rPr lang="ko-KR" altLang="en-US" sz="1100" b="1" dirty="0"/>
              <a:t>개의 메시지를 출력할 레이블 컴포넌트 </a:t>
            </a:r>
            <a:r>
              <a:rPr lang="ko-KR" altLang="en-US" sz="1100" b="1" dirty="0" smtClean="0"/>
              <a:t>배열</a:t>
            </a:r>
            <a:endParaRPr lang="ko-KR" altLang="en-US" sz="1100" dirty="0"/>
          </a:p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        public </a:t>
            </a:r>
            <a:r>
              <a:rPr lang="en-US" altLang="ko-KR" sz="1100" b="1" dirty="0" err="1"/>
              <a:t>KeyListenerEx</a:t>
            </a:r>
            <a:r>
              <a:rPr lang="en-US" altLang="ko-KR" sz="1100" b="1" dirty="0"/>
              <a:t>() {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setTitle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keyListener</a:t>
            </a:r>
            <a:r>
              <a:rPr lang="en-US" altLang="ko-KR" sz="1100" dirty="0"/>
              <a:t> </a:t>
            </a:r>
            <a:r>
              <a:rPr lang="ko-KR" altLang="en-US" sz="1100" dirty="0"/>
              <a:t>예제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b="1" i="1" dirty="0" err="1" smtClean="0"/>
              <a:t>EXIT_ON_CLOSE</a:t>
            </a:r>
            <a:r>
              <a:rPr lang="en-US" altLang="ko-KR" sz="1100" b="1" i="1" dirty="0"/>
              <a:t>);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	Container </a:t>
            </a:r>
            <a:r>
              <a:rPr lang="en-US" altLang="ko-KR" sz="1100" dirty="0"/>
              <a:t>c = 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c.setLayout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/>
              <a:t>FlowLayout</a:t>
            </a:r>
            <a:r>
              <a:rPr lang="en-US" altLang="ko-KR" sz="1100" b="1" dirty="0"/>
              <a:t>());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c.addKeyListener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/>
              <a:t>MyKeyListener</a:t>
            </a:r>
            <a:r>
              <a:rPr lang="en-US" altLang="ko-KR" sz="1100" b="1" dirty="0"/>
              <a:t>()); 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	</a:t>
            </a:r>
            <a:r>
              <a:rPr lang="en-US" altLang="ko-KR" sz="1100" dirty="0"/>
              <a:t>// </a:t>
            </a:r>
            <a:r>
              <a:rPr lang="ko-KR" altLang="en-US" sz="1100" dirty="0"/>
              <a:t>레이블 배열을 </a:t>
            </a:r>
            <a:r>
              <a:rPr lang="en-US" altLang="ko-KR" sz="1100" dirty="0"/>
              <a:t>3</a:t>
            </a:r>
            <a:r>
              <a:rPr lang="ko-KR" altLang="en-US" sz="1100" dirty="0"/>
              <a:t>개 생성하고 각 레이블 컴포넌트 생성</a:t>
            </a:r>
            <a:endParaRPr lang="ko-KR" altLang="en-US" sz="1100" dirty="0"/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keyMessage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 [3]; 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keyMessage</a:t>
            </a:r>
            <a:r>
              <a:rPr lang="en-US" altLang="ko-KR" sz="1100" dirty="0" smtClean="0"/>
              <a:t>[0]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(" </a:t>
            </a:r>
            <a:r>
              <a:rPr lang="en-US" altLang="ko-KR" sz="1100" b="1" dirty="0" err="1" smtClean="0"/>
              <a:t>getKeyCode</a:t>
            </a:r>
            <a:r>
              <a:rPr lang="en-US" altLang="ko-KR" sz="1100" b="1" dirty="0" smtClean="0"/>
              <a:t>()  ");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keyMessage</a:t>
            </a:r>
            <a:r>
              <a:rPr lang="en-US" altLang="ko-KR" sz="1100" dirty="0" smtClean="0"/>
              <a:t>[1</a:t>
            </a:r>
            <a:r>
              <a:rPr lang="en-US" altLang="ko-KR" sz="1100" dirty="0"/>
              <a:t>]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(" </a:t>
            </a:r>
            <a:r>
              <a:rPr lang="en-US" altLang="ko-KR" sz="1100" b="1" dirty="0" err="1"/>
              <a:t>getKeyChar</a:t>
            </a:r>
            <a:r>
              <a:rPr lang="en-US" altLang="ko-KR" sz="1100" b="1" dirty="0"/>
              <a:t>()  ");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keyMessage</a:t>
            </a:r>
            <a:r>
              <a:rPr lang="en-US" altLang="ko-KR" sz="1100" dirty="0" smtClean="0"/>
              <a:t>[2</a:t>
            </a:r>
            <a:r>
              <a:rPr lang="en-US" altLang="ko-KR" sz="1100" dirty="0"/>
              <a:t>]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(" </a:t>
            </a:r>
            <a:r>
              <a:rPr lang="en-US" altLang="ko-KR" sz="1100" b="1" dirty="0" err="1"/>
              <a:t>getKeyText</a:t>
            </a:r>
            <a:r>
              <a:rPr lang="en-US" altLang="ko-KR" sz="1100" b="1" dirty="0"/>
              <a:t>()  ");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	// </a:t>
            </a:r>
            <a:r>
              <a:rPr lang="en-US" altLang="ko-KR" sz="1100" dirty="0"/>
              <a:t>3</a:t>
            </a:r>
            <a:r>
              <a:rPr lang="ko-KR" altLang="en-US" sz="1100" dirty="0"/>
              <a:t>개의 레이블 컴포넌트를 </a:t>
            </a:r>
            <a:r>
              <a:rPr lang="ko-KR" altLang="en-US" sz="1100" dirty="0" err="1"/>
              <a:t>컨텐트팬에</a:t>
            </a:r>
            <a:r>
              <a:rPr lang="ko-KR" altLang="en-US" sz="1100" dirty="0"/>
              <a:t> 부착</a:t>
            </a:r>
          </a:p>
          <a:p>
            <a:r>
              <a:rPr lang="en-US" altLang="ko-KR" sz="1100" b="1" dirty="0" smtClean="0"/>
              <a:t>	for(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=0; 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&lt;</a:t>
            </a:r>
            <a:r>
              <a:rPr lang="en-US" altLang="ko-KR" sz="1100" b="1" dirty="0" err="1"/>
              <a:t>keyMessage.length</a:t>
            </a:r>
            <a:r>
              <a:rPr lang="en-US" altLang="ko-KR" sz="1100" b="1" dirty="0"/>
              <a:t>; 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++) {</a:t>
            </a:r>
          </a:p>
          <a:p>
            <a:r>
              <a:rPr lang="en-US" altLang="ko-KR" sz="1100" dirty="0" smtClean="0"/>
              <a:t>	     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keyMessage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/>
              <a:t>]);</a:t>
            </a:r>
          </a:p>
          <a:p>
            <a:r>
              <a:rPr lang="en-US" altLang="ko-KR" sz="1100" dirty="0" smtClean="0"/>
              <a:t>	     </a:t>
            </a:r>
            <a:r>
              <a:rPr lang="en-US" altLang="ko-KR" sz="1100" dirty="0" err="1" smtClean="0"/>
              <a:t>keyMessage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/>
              <a:t>].</a:t>
            </a:r>
            <a:r>
              <a:rPr lang="en-US" altLang="ko-KR" sz="1100" dirty="0" err="1"/>
              <a:t>setOpaque</a:t>
            </a:r>
            <a:r>
              <a:rPr lang="en-US" altLang="ko-KR" sz="1100" dirty="0"/>
              <a:t>(</a:t>
            </a:r>
            <a:r>
              <a:rPr lang="en-US" altLang="ko-KR" sz="1100" b="1" dirty="0"/>
              <a:t>true); // </a:t>
            </a:r>
            <a:r>
              <a:rPr lang="ko-KR" altLang="en-US" sz="1100" b="1" dirty="0"/>
              <a:t>배경색이 </a:t>
            </a:r>
            <a:r>
              <a:rPr lang="ko-KR" altLang="en-US" sz="1100" b="1" dirty="0" err="1"/>
              <a:t>보이록</a:t>
            </a:r>
            <a:r>
              <a:rPr lang="ko-KR" altLang="en-US" sz="1100" b="1" dirty="0"/>
              <a:t> 불투명 속성 설정</a:t>
            </a:r>
          </a:p>
          <a:p>
            <a:r>
              <a:rPr lang="en-US" altLang="ko-KR" sz="1100" dirty="0" smtClean="0"/>
              <a:t>	     </a:t>
            </a:r>
            <a:r>
              <a:rPr lang="en-US" altLang="ko-KR" sz="1100" dirty="0" err="1" smtClean="0"/>
              <a:t>keyMessage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/>
              <a:t>].</a:t>
            </a:r>
            <a:r>
              <a:rPr lang="en-US" altLang="ko-KR" sz="1100" dirty="0" err="1"/>
              <a:t>setBackground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Color.</a:t>
            </a:r>
            <a:r>
              <a:rPr lang="en-US" altLang="ko-KR" sz="1100" b="1" i="1" dirty="0" err="1"/>
              <a:t>YELLOW</a:t>
            </a:r>
            <a:r>
              <a:rPr lang="en-US" altLang="ko-KR" sz="1100" b="1" i="1" dirty="0"/>
              <a:t>); // </a:t>
            </a:r>
            <a:r>
              <a:rPr lang="ko-KR" altLang="en-US" sz="1100" b="1" i="1" dirty="0"/>
              <a:t>배경색을 </a:t>
            </a:r>
            <a:r>
              <a:rPr lang="en-US" altLang="ko-KR" sz="1100" b="1" i="1" dirty="0"/>
              <a:t>CYAN </a:t>
            </a:r>
            <a:r>
              <a:rPr lang="ko-KR" altLang="en-US" sz="1100" b="1" i="1" dirty="0"/>
              <a:t>색으로 변경</a:t>
            </a:r>
          </a:p>
          <a:p>
            <a:r>
              <a:rPr lang="en-US" altLang="ko-KR" sz="1100" dirty="0" smtClean="0"/>
              <a:t>	}</a:t>
            </a:r>
            <a:endParaRPr lang="en-US" altLang="ko-KR" sz="1100" dirty="0"/>
          </a:p>
          <a:p>
            <a:endParaRPr lang="ko-KR" altLang="en-US" sz="1100" dirty="0"/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(300,150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</a:t>
            </a:r>
            <a:r>
              <a:rPr lang="en-US" altLang="ko-KR" sz="1100" b="1" dirty="0"/>
              <a:t>);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	// </a:t>
            </a:r>
            <a:r>
              <a:rPr lang="ko-KR" altLang="en-US" sz="1100" dirty="0" err="1"/>
              <a:t>컨텐트팬이</a:t>
            </a:r>
            <a:r>
              <a:rPr lang="ko-KR" altLang="en-US" sz="1100" dirty="0"/>
              <a:t> 키 입력을 받을 수 있도록 포커스 강제 지정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c.setFocusable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c.requestFocus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smtClean="0"/>
              <a:t>         }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6061593" y="864786"/>
            <a:ext cx="6051107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// </a:t>
            </a:r>
            <a:r>
              <a:rPr lang="en-US" altLang="ko-KR" sz="1200" dirty="0"/>
              <a:t>Key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구현</a:t>
            </a:r>
          </a:p>
          <a:p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KeyAdapter</a:t>
            </a:r>
            <a:r>
              <a:rPr lang="en-US" altLang="ko-KR" sz="1200" b="1" dirty="0"/>
              <a:t> {</a:t>
            </a:r>
          </a:p>
          <a:p>
            <a:r>
              <a:rPr lang="en-US" altLang="ko-KR" sz="1200" b="1" dirty="0" smtClean="0"/>
              <a:t>     public 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keyPressed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KeyEvent</a:t>
            </a:r>
            <a:r>
              <a:rPr lang="en-US" altLang="ko-KR" sz="1200" b="1" dirty="0"/>
              <a:t> e) {</a:t>
            </a:r>
          </a:p>
          <a:p>
            <a:r>
              <a:rPr lang="en-US" altLang="ko-KR" sz="1200" b="1" dirty="0" smtClean="0"/>
              <a:t>          </a:t>
            </a:r>
            <a:r>
              <a:rPr lang="en-US" altLang="ko-KR" sz="1200" b="1" dirty="0" err="1" smtClean="0"/>
              <a:t>int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/>
              <a:t>keyCode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e.getKeyCode</a:t>
            </a:r>
            <a:r>
              <a:rPr lang="en-US" altLang="ko-KR" sz="1200" b="1" dirty="0"/>
              <a:t>(); // </a:t>
            </a:r>
            <a:r>
              <a:rPr lang="ko-KR" altLang="en-US" sz="1200" b="1" dirty="0"/>
              <a:t>키 코드 알아내기</a:t>
            </a:r>
          </a:p>
          <a:p>
            <a:r>
              <a:rPr lang="en-US" altLang="ko-KR" sz="1200" b="1" dirty="0" smtClean="0"/>
              <a:t>          char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/>
              <a:t>keyChar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e.getKeyChar</a:t>
            </a:r>
            <a:r>
              <a:rPr lang="en-US" altLang="ko-KR" sz="1200" b="1" dirty="0"/>
              <a:t>(); // </a:t>
            </a:r>
            <a:r>
              <a:rPr lang="ko-KR" altLang="en-US" sz="1200" b="1" dirty="0"/>
              <a:t>키 문자 값 알아내기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[0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Integer.</a:t>
            </a:r>
            <a:r>
              <a:rPr lang="en-US" altLang="ko-KR" sz="1200" i="1" dirty="0" err="1"/>
              <a:t>toString</a:t>
            </a:r>
            <a:r>
              <a:rPr lang="en-US" altLang="ko-KR" sz="1200" i="1" dirty="0"/>
              <a:t>(</a:t>
            </a:r>
            <a:r>
              <a:rPr lang="en-US" altLang="ko-KR" sz="1200" i="1" dirty="0" err="1"/>
              <a:t>keyCode</a:t>
            </a:r>
            <a:r>
              <a:rPr lang="en-US" altLang="ko-KR" sz="1200" i="1" dirty="0"/>
              <a:t>)); // </a:t>
            </a:r>
            <a:r>
              <a:rPr lang="ko-KR" altLang="en-US" sz="1200" i="1" dirty="0"/>
              <a:t>키 코드 출력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[1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Character.</a:t>
            </a:r>
            <a:r>
              <a:rPr lang="en-US" altLang="ko-KR" sz="1200" i="1" dirty="0" err="1"/>
              <a:t>toString</a:t>
            </a:r>
            <a:r>
              <a:rPr lang="en-US" altLang="ko-KR" sz="1200" i="1" dirty="0"/>
              <a:t>(</a:t>
            </a:r>
            <a:r>
              <a:rPr lang="en-US" altLang="ko-KR" sz="1200" i="1" dirty="0" err="1"/>
              <a:t>keyChar</a:t>
            </a:r>
            <a:r>
              <a:rPr lang="en-US" altLang="ko-KR" sz="1200" i="1" dirty="0"/>
              <a:t>)); // </a:t>
            </a:r>
            <a:r>
              <a:rPr lang="ko-KR" altLang="en-US" sz="1200" i="1" dirty="0"/>
              <a:t>키 문자 출력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keyMessage</a:t>
            </a:r>
            <a:r>
              <a:rPr lang="en-US" altLang="ko-KR" sz="1200" dirty="0" smtClean="0"/>
              <a:t>[2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KeyEvent.</a:t>
            </a:r>
            <a:r>
              <a:rPr lang="en-US" altLang="ko-KR" sz="1200" i="1" dirty="0" err="1"/>
              <a:t>getKeyText</a:t>
            </a:r>
            <a:r>
              <a:rPr lang="en-US" altLang="ko-KR" sz="1200" i="1" dirty="0"/>
              <a:t>(</a:t>
            </a:r>
            <a:r>
              <a:rPr lang="en-US" altLang="ko-KR" sz="1200" i="1" dirty="0" err="1"/>
              <a:t>keyCode</a:t>
            </a:r>
            <a:r>
              <a:rPr lang="en-US" altLang="ko-KR" sz="1200" i="1" dirty="0"/>
              <a:t>)); // </a:t>
            </a:r>
            <a:r>
              <a:rPr lang="ko-KR" altLang="en-US" sz="1200" i="1" dirty="0"/>
              <a:t>키 이름 문자열 출력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System.</a:t>
            </a:r>
            <a:r>
              <a:rPr lang="en-US" altLang="ko-KR" sz="1200" b="1" i="1" dirty="0" err="1" smtClean="0"/>
              <a:t>out.println</a:t>
            </a:r>
            <a:r>
              <a:rPr lang="en-US" altLang="ko-KR" sz="1200" b="1" i="1" dirty="0"/>
              <a:t>("</a:t>
            </a:r>
            <a:r>
              <a:rPr lang="en-US" altLang="ko-KR" sz="1200" b="1" i="1" dirty="0" err="1"/>
              <a:t>KeyPressed</a:t>
            </a:r>
            <a:r>
              <a:rPr lang="en-US" altLang="ko-KR" sz="1200" b="1" i="1" dirty="0"/>
              <a:t>"); // </a:t>
            </a:r>
            <a:r>
              <a:rPr lang="ko-KR" altLang="en-US" sz="1200" b="1" i="1" dirty="0" err="1"/>
              <a:t>콘솔창에</a:t>
            </a:r>
            <a:r>
              <a:rPr lang="ko-KR" altLang="en-US" sz="1200" b="1" i="1" dirty="0"/>
              <a:t> </a:t>
            </a:r>
            <a:r>
              <a:rPr lang="ko-KR" altLang="en-US" sz="1200" b="1" i="1" dirty="0" err="1"/>
              <a:t>메소드</a:t>
            </a:r>
            <a:r>
              <a:rPr lang="ko-KR" altLang="en-US" sz="1200" b="1" i="1" dirty="0"/>
              <a:t> 이름 출력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public 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keyReleased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KeyEvent</a:t>
            </a:r>
            <a:r>
              <a:rPr lang="en-US" altLang="ko-KR" sz="1200" b="1" dirty="0"/>
              <a:t> e)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System.</a:t>
            </a:r>
            <a:r>
              <a:rPr lang="en-US" altLang="ko-KR" sz="1200" b="1" i="1" dirty="0" err="1" smtClean="0"/>
              <a:t>out.println</a:t>
            </a:r>
            <a:r>
              <a:rPr lang="en-US" altLang="ko-KR" sz="1200" b="1" i="1" dirty="0"/>
              <a:t>("</a:t>
            </a:r>
            <a:r>
              <a:rPr lang="en-US" altLang="ko-KR" sz="1200" b="1" i="1" dirty="0" err="1"/>
              <a:t>KeyReleased</a:t>
            </a:r>
            <a:r>
              <a:rPr lang="en-US" altLang="ko-KR" sz="1200" b="1" i="1" dirty="0"/>
              <a:t>"); // </a:t>
            </a:r>
            <a:r>
              <a:rPr lang="ko-KR" altLang="en-US" sz="1200" b="1" i="1" dirty="0" err="1"/>
              <a:t>콘솔창에</a:t>
            </a:r>
            <a:r>
              <a:rPr lang="ko-KR" altLang="en-US" sz="1200" b="1" i="1" dirty="0"/>
              <a:t> </a:t>
            </a:r>
            <a:r>
              <a:rPr lang="ko-KR" altLang="en-US" sz="1200" b="1" i="1" dirty="0" err="1"/>
              <a:t>메소드</a:t>
            </a:r>
            <a:r>
              <a:rPr lang="ko-KR" altLang="en-US" sz="1200" b="1" i="1" dirty="0"/>
              <a:t> 이름 출력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b="1" dirty="0" smtClean="0"/>
              <a:t>     public 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keyTyped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KeyEvent</a:t>
            </a:r>
            <a:r>
              <a:rPr lang="en-US" altLang="ko-KR" sz="1200" b="1" dirty="0"/>
              <a:t> e)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System.</a:t>
            </a:r>
            <a:r>
              <a:rPr lang="en-US" altLang="ko-KR" sz="1200" b="1" i="1" dirty="0" err="1" smtClean="0"/>
              <a:t>out.println</a:t>
            </a:r>
            <a:r>
              <a:rPr lang="en-US" altLang="ko-KR" sz="1200" b="1" i="1" dirty="0"/>
              <a:t>("</a:t>
            </a:r>
            <a:r>
              <a:rPr lang="en-US" altLang="ko-KR" sz="1200" b="1" i="1" dirty="0" err="1"/>
              <a:t>KeyTyped</a:t>
            </a:r>
            <a:r>
              <a:rPr lang="en-US" altLang="ko-KR" sz="1200" b="1" i="1" dirty="0"/>
              <a:t>"); // </a:t>
            </a:r>
            <a:r>
              <a:rPr lang="ko-KR" altLang="en-US" sz="1200" b="1" i="1" dirty="0" err="1"/>
              <a:t>콘솔창에</a:t>
            </a:r>
            <a:r>
              <a:rPr lang="ko-KR" altLang="en-US" sz="1200" b="1" i="1" dirty="0"/>
              <a:t> </a:t>
            </a:r>
            <a:r>
              <a:rPr lang="ko-KR" altLang="en-US" sz="1200" b="1" i="1" dirty="0" err="1"/>
              <a:t>메소드</a:t>
            </a:r>
            <a:r>
              <a:rPr lang="ko-KR" altLang="en-US" sz="1200" b="1" i="1" dirty="0"/>
              <a:t> 이름 출력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  <a:p>
            <a:r>
              <a:rPr lang="en-US" altLang="ko-KR" sz="1200" b="1" dirty="0" smtClean="0"/>
              <a:t>     public </a:t>
            </a:r>
            <a:r>
              <a:rPr lang="en-US" altLang="ko-KR" sz="1200" b="1" dirty="0"/>
              <a:t>static void main(String [] </a:t>
            </a:r>
            <a:r>
              <a:rPr lang="en-US" altLang="ko-KR" sz="1200" b="1" dirty="0" err="1"/>
              <a:t>args</a:t>
            </a:r>
            <a:r>
              <a:rPr lang="en-US" altLang="ko-KR" sz="1200" b="1" dirty="0"/>
              <a:t>) {</a:t>
            </a:r>
          </a:p>
          <a:p>
            <a:r>
              <a:rPr lang="en-US" altLang="ko-KR" sz="1200" b="1" dirty="0" smtClean="0"/>
              <a:t>          new </a:t>
            </a:r>
            <a:r>
              <a:rPr lang="en-US" altLang="ko-KR" sz="1200" b="1" dirty="0" err="1"/>
              <a:t>KeyListenerEx</a:t>
            </a:r>
            <a:r>
              <a:rPr lang="en-US" altLang="ko-KR" sz="1200" b="1" dirty="0"/>
              <a:t>();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75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737" y="2427112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8957" cy="132556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 smtClean="0"/>
              <a:t>7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KeyListener</a:t>
            </a:r>
            <a:r>
              <a:rPr lang="en-US" altLang="ko-KR" sz="2400" dirty="0"/>
              <a:t> </a:t>
            </a:r>
            <a:r>
              <a:rPr lang="ko-KR" altLang="en-US" sz="2400" dirty="0"/>
              <a:t>활용 </a:t>
            </a:r>
            <a:r>
              <a:rPr lang="en-US" altLang="ko-KR" sz="2400" dirty="0"/>
              <a:t>– </a:t>
            </a:r>
            <a:r>
              <a:rPr lang="ko-KR" altLang="en-US" sz="2400" dirty="0"/>
              <a:t>상</a:t>
            </a:r>
            <a:r>
              <a:rPr lang="en-US" altLang="ko-KR" sz="2400" dirty="0"/>
              <a:t>(</a:t>
            </a:r>
            <a:r>
              <a:rPr lang="ko-KR" altLang="en-US" sz="2400" dirty="0"/>
              <a:t>↑</a:t>
            </a:r>
            <a:r>
              <a:rPr lang="en-US" altLang="ko-KR" sz="2400" dirty="0"/>
              <a:t>), </a:t>
            </a:r>
            <a:r>
              <a:rPr lang="ko-KR" altLang="en-US" sz="2400" dirty="0"/>
              <a:t>하</a:t>
            </a:r>
            <a:r>
              <a:rPr lang="en-US" altLang="ko-KR" sz="2400" dirty="0"/>
              <a:t>(</a:t>
            </a:r>
            <a:r>
              <a:rPr lang="ko-KR" altLang="en-US" sz="2400" dirty="0"/>
              <a:t>↓</a:t>
            </a:r>
            <a:r>
              <a:rPr lang="en-US" altLang="ko-KR" sz="2400" dirty="0"/>
              <a:t>), </a:t>
            </a:r>
            <a:r>
              <a:rPr lang="ko-KR" altLang="en-US" sz="2400" dirty="0"/>
              <a:t>좌</a:t>
            </a:r>
            <a:r>
              <a:rPr lang="en-US" altLang="ko-KR" sz="2400" dirty="0"/>
              <a:t>(</a:t>
            </a:r>
            <a:r>
              <a:rPr lang="ko-KR" altLang="en-US" sz="2400" dirty="0"/>
              <a:t>←</a:t>
            </a:r>
            <a:r>
              <a:rPr lang="en-US" altLang="ko-KR" sz="2400" dirty="0"/>
              <a:t>), </a:t>
            </a:r>
            <a:r>
              <a:rPr lang="ko-KR" altLang="en-US" sz="2400" dirty="0"/>
              <a:t>우</a:t>
            </a:r>
            <a:r>
              <a:rPr lang="en-US" altLang="ko-KR" sz="2400" dirty="0"/>
              <a:t>(</a:t>
            </a:r>
            <a:r>
              <a:rPr lang="ko-KR" altLang="en-US" sz="2400" dirty="0"/>
              <a:t>→</a:t>
            </a:r>
            <a:r>
              <a:rPr lang="en-US" altLang="ko-KR" sz="2400" dirty="0"/>
              <a:t>) </a:t>
            </a:r>
            <a:r>
              <a:rPr lang="ko-KR" altLang="en-US" sz="2400" dirty="0"/>
              <a:t>키로 문자열 움직이기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68627" y="1340769"/>
            <a:ext cx="100851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상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↑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하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↓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좌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←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우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→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키를 입력하면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다음 그림과 같이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"HELLO"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문자열이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픽셀씩 이동하는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1665" y="5301209"/>
            <a:ext cx="615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</a:t>
            </a:r>
            <a:r>
              <a:rPr lang="en-US" altLang="ko-KR" sz="1200" dirty="0"/>
              <a:t>,</a:t>
            </a:r>
            <a:r>
              <a:rPr lang="ko-KR" altLang="en-US" sz="1200" dirty="0"/>
              <a:t>하</a:t>
            </a:r>
            <a:r>
              <a:rPr lang="en-US" altLang="ko-KR" sz="1200" dirty="0"/>
              <a:t>,</a:t>
            </a:r>
            <a:r>
              <a:rPr lang="ko-KR" altLang="en-US" sz="1200" dirty="0"/>
              <a:t>좌</a:t>
            </a:r>
            <a:r>
              <a:rPr lang="en-US" altLang="ko-KR" sz="1200" dirty="0"/>
              <a:t>,</a:t>
            </a:r>
            <a:r>
              <a:rPr lang="ko-KR" altLang="en-US" sz="1200" dirty="0"/>
              <a:t>우 키를 움직이면 한 번에 </a:t>
            </a:r>
            <a:r>
              <a:rPr lang="en-US" altLang="ko-KR" sz="1200" dirty="0"/>
              <a:t>10</a:t>
            </a:r>
            <a:r>
              <a:rPr lang="ko-KR" altLang="en-US" sz="1200" dirty="0"/>
              <a:t>픽셀씩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200" dirty="0"/>
              <a:t>HELLO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200" dirty="0"/>
              <a:t> </a:t>
            </a:r>
            <a:r>
              <a:rPr lang="ko-KR" altLang="en-US" sz="1200" dirty="0"/>
              <a:t>텍스트는 상</a:t>
            </a:r>
            <a:r>
              <a:rPr lang="en-US" altLang="ko-KR" sz="1200" dirty="0"/>
              <a:t>,</a:t>
            </a:r>
            <a:r>
              <a:rPr lang="ko-KR" altLang="en-US" sz="1200" dirty="0"/>
              <a:t>하</a:t>
            </a:r>
            <a:r>
              <a:rPr lang="en-US" altLang="ko-KR" sz="1200" dirty="0"/>
              <a:t>,</a:t>
            </a:r>
            <a:r>
              <a:rPr lang="ko-KR" altLang="en-US" sz="1200" dirty="0"/>
              <a:t>좌</a:t>
            </a:r>
            <a:r>
              <a:rPr lang="en-US" altLang="ko-KR" sz="1200" dirty="0"/>
              <a:t>,</a:t>
            </a:r>
            <a:r>
              <a:rPr lang="ko-KR" altLang="en-US" sz="1200" dirty="0"/>
              <a:t>우로 이동한다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 텍스트는 프레임의 영역을 벗어나서 움직일 수 있다</a:t>
            </a:r>
            <a:r>
              <a:rPr lang="en-US" altLang="ko-KR" sz="1200" dirty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508842" y="3183713"/>
            <a:ext cx="64294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508048" y="3112275"/>
            <a:ext cx="715174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5967" y="2969400"/>
            <a:ext cx="57259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(50,50)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42088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732748" y="436958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 상태</a:t>
            </a:r>
            <a:endParaRPr lang="en-US" altLang="ko-K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12024" y="4369587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</a:t>
            </a:r>
            <a:r>
              <a:rPr lang="en-US" altLang="ko-KR" sz="1200" dirty="0"/>
              <a:t>, </a:t>
            </a:r>
            <a:r>
              <a:rPr lang="ko-KR" altLang="en-US" sz="1200" dirty="0"/>
              <a:t>하</a:t>
            </a:r>
            <a:r>
              <a:rPr lang="en-US" altLang="ko-KR" sz="1200" dirty="0"/>
              <a:t>, </a:t>
            </a:r>
            <a:r>
              <a:rPr lang="ko-KR" altLang="en-US" sz="1200" dirty="0"/>
              <a:t>좌</a:t>
            </a:r>
            <a:r>
              <a:rPr lang="en-US" altLang="ko-KR" sz="1200" dirty="0"/>
              <a:t>, </a:t>
            </a:r>
            <a:r>
              <a:rPr lang="ko-KR" altLang="en-US" sz="1200" dirty="0"/>
              <a:t>우 키를 여러 번 입력하여</a:t>
            </a:r>
          </a:p>
          <a:p>
            <a:r>
              <a:rPr lang="en-US" altLang="ko-KR" sz="1200" dirty="0"/>
              <a:t>"HELLO"</a:t>
            </a:r>
            <a:r>
              <a:rPr lang="ko-KR" altLang="en-US" sz="1200" dirty="0"/>
              <a:t>를 움직인 상태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458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554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2094" y="815547"/>
            <a:ext cx="6682800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javax.swing</a:t>
            </a:r>
            <a:r>
              <a:rPr lang="en-US" altLang="ko-KR" sz="1100" b="1" dirty="0"/>
              <a:t>.*;</a:t>
            </a:r>
          </a:p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java.awt.event</a:t>
            </a:r>
            <a:r>
              <a:rPr lang="en-US" altLang="ko-KR" sz="1100" b="1" dirty="0"/>
              <a:t>.*;</a:t>
            </a:r>
          </a:p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java.awt</a:t>
            </a:r>
            <a:r>
              <a:rPr lang="en-US" altLang="ko-KR" sz="1100" b="1" dirty="0"/>
              <a:t>.*;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class </a:t>
            </a:r>
            <a:r>
              <a:rPr lang="en-US" altLang="ko-KR" sz="1100" b="1" u="sng" dirty="0" err="1"/>
              <a:t>FlyingTextEx</a:t>
            </a:r>
            <a:r>
              <a:rPr lang="en-US" altLang="ko-KR" sz="1100" b="1" u="sng" dirty="0"/>
              <a:t> extends </a:t>
            </a:r>
            <a:r>
              <a:rPr lang="en-US" altLang="ko-KR" sz="1100" b="1" u="sng" dirty="0" err="1"/>
              <a:t>JFrame</a:t>
            </a:r>
            <a:r>
              <a:rPr lang="en-US" altLang="ko-KR" sz="1100" b="1" u="sng" dirty="0"/>
              <a:t> {</a:t>
            </a:r>
          </a:p>
          <a:p>
            <a:r>
              <a:rPr lang="en-US" altLang="ko-KR" sz="1100" b="1" dirty="0" smtClean="0"/>
              <a:t>     private </a:t>
            </a:r>
            <a:r>
              <a:rPr lang="en-US" altLang="ko-KR" sz="1100" b="1" dirty="0"/>
              <a:t>final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FLYING_UNIT = 10; </a:t>
            </a:r>
            <a:endParaRPr lang="ko-KR" altLang="en-US" sz="1100" b="1" dirty="0" smtClean="0"/>
          </a:p>
          <a:p>
            <a:r>
              <a:rPr lang="en-US" altLang="ko-KR" sz="1100" b="1" dirty="0" smtClean="0"/>
              <a:t>     private</a:t>
            </a:r>
            <a:r>
              <a:rPr lang="ko-KR" altLang="en-US" sz="1100" b="1" dirty="0" smtClean="0"/>
              <a:t>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 la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= new</a:t>
            </a:r>
            <a:r>
              <a:rPr lang="ko-KR" altLang="en-US" sz="1100" b="1" dirty="0" smtClean="0"/>
              <a:t>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("HELLO"); </a:t>
            </a:r>
            <a:endParaRPr lang="ko-KR" altLang="en-US" sz="1100" b="1" dirty="0" smtClean="0"/>
          </a:p>
          <a:p>
            <a:r>
              <a:rPr lang="en-US" altLang="ko-KR" sz="1100" b="1" dirty="0" smtClean="0"/>
              <a:t>     public </a:t>
            </a:r>
            <a:r>
              <a:rPr lang="en-US" altLang="ko-KR" sz="1100" b="1" dirty="0" err="1"/>
              <a:t>FlyingTextEx</a:t>
            </a:r>
            <a:r>
              <a:rPr lang="en-US" altLang="ko-KR" sz="1100" b="1" dirty="0"/>
              <a:t>() {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</a:t>
            </a:r>
            <a:r>
              <a:rPr lang="en-US" altLang="ko-KR" sz="1100" dirty="0" err="1" smtClean="0"/>
              <a:t>setTitle</a:t>
            </a:r>
            <a:r>
              <a:rPr lang="en-US" altLang="ko-KR" sz="1100" dirty="0"/>
              <a:t>("</a:t>
            </a:r>
            <a:r>
              <a:rPr lang="ko-KR" altLang="en-US" sz="1100" dirty="0"/>
              <a:t>상</a:t>
            </a:r>
            <a:r>
              <a:rPr lang="en-US" altLang="ko-KR" sz="1100" dirty="0"/>
              <a:t>,</a:t>
            </a:r>
            <a:r>
              <a:rPr lang="ko-KR" altLang="en-US" sz="1100" dirty="0"/>
              <a:t>하</a:t>
            </a:r>
            <a:r>
              <a:rPr lang="en-US" altLang="ko-KR" sz="1100" dirty="0"/>
              <a:t>,</a:t>
            </a:r>
            <a:r>
              <a:rPr lang="ko-KR" altLang="en-US" sz="1100" dirty="0"/>
              <a:t>좌</a:t>
            </a:r>
            <a:r>
              <a:rPr lang="en-US" altLang="ko-KR" sz="1100" dirty="0"/>
              <a:t>,</a:t>
            </a:r>
            <a:r>
              <a:rPr lang="ko-KR" altLang="en-US" sz="1100" dirty="0"/>
              <a:t>우 키를 이용하여 텍스트 움직이기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b="1" i="1" dirty="0" err="1" smtClean="0"/>
              <a:t>EXIT_ON_CLOSE</a:t>
            </a:r>
            <a:r>
              <a:rPr lang="en-US" altLang="ko-KR" sz="1100" b="1" i="1" dirty="0"/>
              <a:t>);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          Container </a:t>
            </a:r>
            <a:r>
              <a:rPr lang="en-US" altLang="ko-KR" sz="1100" dirty="0"/>
              <a:t>c = 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</a:t>
            </a:r>
            <a:r>
              <a:rPr lang="en-US" altLang="ko-KR" sz="1100" u="sng" dirty="0" err="1" smtClean="0"/>
              <a:t>setLayout</a:t>
            </a:r>
            <a:r>
              <a:rPr lang="en-US" altLang="ko-KR" sz="1100" u="sng" dirty="0" smtClean="0"/>
              <a:t>(</a:t>
            </a:r>
            <a:r>
              <a:rPr lang="en-US" altLang="ko-KR" sz="1100" b="1" u="sng" dirty="0" smtClean="0"/>
              <a:t>null</a:t>
            </a:r>
            <a:r>
              <a:rPr lang="en-US" altLang="ko-KR" sz="1100" b="1" u="sng" dirty="0"/>
              <a:t>); // </a:t>
            </a:r>
            <a:r>
              <a:rPr lang="ko-KR" altLang="en-US" sz="1100" b="1" u="sng" dirty="0" err="1"/>
              <a:t>컨텐트팬의</a:t>
            </a:r>
            <a:r>
              <a:rPr lang="ko-KR" altLang="en-US" sz="1100" b="1" u="sng" dirty="0"/>
              <a:t> 배치관리자 삭제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c.addKeyListener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/>
              <a:t>MyKeyListener</a:t>
            </a:r>
            <a:r>
              <a:rPr lang="en-US" altLang="ko-KR" sz="1100" b="1" dirty="0"/>
              <a:t>()); // </a:t>
            </a:r>
            <a:r>
              <a:rPr lang="ko-KR" altLang="en-US" sz="1100" b="1" dirty="0" err="1"/>
              <a:t>컨텐트팬에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Key </a:t>
            </a:r>
            <a:r>
              <a:rPr lang="ko-KR" altLang="en-US" sz="1100" b="1" dirty="0" err="1"/>
              <a:t>리스너</a:t>
            </a:r>
            <a:r>
              <a:rPr lang="ko-KR" altLang="en-US" sz="1100" b="1" dirty="0"/>
              <a:t> 달기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la.setLocation</a:t>
            </a:r>
            <a:r>
              <a:rPr lang="en-US" altLang="ko-KR" sz="1100" dirty="0" smtClean="0"/>
              <a:t>(50,50</a:t>
            </a:r>
            <a:r>
              <a:rPr lang="en-US" altLang="ko-KR" sz="1100" dirty="0"/>
              <a:t>); // </a:t>
            </a:r>
            <a:r>
              <a:rPr lang="en-US" altLang="ko-KR" sz="1100" u="sng" dirty="0"/>
              <a:t>la</a:t>
            </a:r>
            <a:r>
              <a:rPr lang="ko-KR" altLang="en-US" sz="1100" u="sng" dirty="0"/>
              <a:t>의 초기 위치는 </a:t>
            </a:r>
            <a:r>
              <a:rPr lang="en-US" altLang="ko-KR" sz="1100" u="sng" dirty="0"/>
              <a:t>(50,50)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la.setSize</a:t>
            </a:r>
            <a:r>
              <a:rPr lang="en-US" altLang="ko-KR" sz="1100" dirty="0" smtClean="0"/>
              <a:t>(100,20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(la</a:t>
            </a:r>
            <a:r>
              <a:rPr lang="en-US" altLang="ko-KR" sz="1100" dirty="0"/>
              <a:t>);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(300,300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c.setFocusable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c.requestFocus</a:t>
            </a:r>
            <a:r>
              <a:rPr lang="en-US" altLang="ko-KR" sz="1100" dirty="0"/>
              <a:t>(); //</a:t>
            </a:r>
            <a:r>
              <a:rPr lang="ko-KR" altLang="en-US" sz="1100" dirty="0" err="1"/>
              <a:t>컨텐트팬이</a:t>
            </a:r>
            <a:r>
              <a:rPr lang="ko-KR" altLang="en-US" sz="1100" dirty="0"/>
              <a:t> 키 입력을 받을 수 있도록 포커스 강제 지정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          // </a:t>
            </a:r>
            <a:r>
              <a:rPr lang="ko-KR" altLang="en-US" sz="1100" dirty="0"/>
              <a:t>다음 코드는 </a:t>
            </a:r>
            <a:r>
              <a:rPr lang="ko-KR" altLang="en-US" sz="1100" dirty="0" err="1"/>
              <a:t>컨텐트팬에</a:t>
            </a:r>
            <a:r>
              <a:rPr lang="ko-KR" altLang="en-US" sz="1100" dirty="0"/>
              <a:t> 포커스를 잃은 경우 마우스를 클릭하면 다시 포커스를 얻게 함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c.addMouseListener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/>
              <a:t>MouseAdapter</a:t>
            </a:r>
            <a:r>
              <a:rPr lang="en-US" altLang="ko-KR" sz="1100" b="1" dirty="0"/>
              <a:t>() { </a:t>
            </a:r>
          </a:p>
          <a:p>
            <a:r>
              <a:rPr lang="en-US" altLang="ko-KR" sz="1100" b="1" dirty="0" smtClean="0"/>
              <a:t>     public </a:t>
            </a:r>
            <a:r>
              <a:rPr lang="en-US" altLang="ko-KR" sz="1100" b="1" dirty="0"/>
              <a:t>void </a:t>
            </a:r>
            <a:r>
              <a:rPr lang="en-US" altLang="ko-KR" sz="1100" b="1" dirty="0" err="1"/>
              <a:t>mouseClicked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</a:t>
            </a:r>
          </a:p>
          <a:p>
            <a:r>
              <a:rPr lang="en-US" altLang="ko-KR" sz="1100" dirty="0" smtClean="0"/>
              <a:t>          Component </a:t>
            </a:r>
            <a:r>
              <a:rPr lang="en-US" altLang="ko-KR" sz="1100" dirty="0"/>
              <a:t>c = (Component)</a:t>
            </a:r>
            <a:r>
              <a:rPr lang="en-US" altLang="ko-KR" sz="1100" dirty="0" err="1"/>
              <a:t>e.getSource</a:t>
            </a:r>
            <a:r>
              <a:rPr lang="en-US" altLang="ko-KR" sz="1100" dirty="0"/>
              <a:t>(); // </a:t>
            </a:r>
            <a:r>
              <a:rPr lang="ko-KR" altLang="en-US" sz="1100" dirty="0"/>
              <a:t>마우스가 클릭된 컴포넌트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c.setFocusable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c.requestFocus</a:t>
            </a:r>
            <a:r>
              <a:rPr lang="en-US" altLang="ko-KR" sz="1100" dirty="0"/>
              <a:t>(); // </a:t>
            </a:r>
            <a:r>
              <a:rPr lang="ko-KR" altLang="en-US" sz="1100" dirty="0"/>
              <a:t>컴포넌트에게 포커스 설정</a:t>
            </a:r>
          </a:p>
          <a:p>
            <a:r>
              <a:rPr lang="en-US" altLang="ko-KR" sz="1100" dirty="0" smtClean="0"/>
              <a:t>          }</a:t>
            </a:r>
            <a:endParaRPr lang="en-US" altLang="ko-KR" sz="1100" dirty="0"/>
          </a:p>
          <a:p>
            <a:r>
              <a:rPr lang="en-US" altLang="ko-KR" sz="1100" dirty="0" smtClean="0"/>
              <a:t>     });</a:t>
            </a:r>
            <a:endParaRPr lang="en-US" altLang="ko-KR" sz="1100" dirty="0"/>
          </a:p>
          <a:p>
            <a:r>
              <a:rPr lang="en-US" altLang="ko-KR" sz="1100" dirty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83540" y="71476"/>
            <a:ext cx="6406366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// Key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구현</a:t>
            </a:r>
          </a:p>
          <a:p>
            <a:r>
              <a:rPr lang="en-US" altLang="ko-KR" sz="1200" b="1" dirty="0"/>
              <a:t>class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KeyAdapter</a:t>
            </a:r>
            <a:r>
              <a:rPr lang="en-US" altLang="ko-KR" sz="1200" b="1" dirty="0"/>
              <a:t> {</a:t>
            </a:r>
          </a:p>
          <a:p>
            <a:r>
              <a:rPr lang="en-US" altLang="ko-KR" sz="1200" b="1" dirty="0" smtClean="0"/>
              <a:t>     public 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keyPressed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KeyEvent</a:t>
            </a:r>
            <a:r>
              <a:rPr lang="en-US" altLang="ko-KR" sz="1200" b="1" dirty="0"/>
              <a:t> e) {</a:t>
            </a:r>
          </a:p>
          <a:p>
            <a:r>
              <a:rPr lang="en-US" altLang="ko-KR" sz="1200" b="1" dirty="0" smtClean="0"/>
              <a:t>          </a:t>
            </a:r>
            <a:r>
              <a:rPr lang="en-US" altLang="ko-KR" sz="1200" b="1" dirty="0" err="1" smtClean="0"/>
              <a:t>int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/>
              <a:t>keyCode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e.getKeyCode</a:t>
            </a:r>
            <a:r>
              <a:rPr lang="en-US" altLang="ko-KR" sz="1200" b="1" dirty="0"/>
              <a:t>(); // </a:t>
            </a:r>
            <a:r>
              <a:rPr lang="ko-KR" altLang="en-US" sz="1200" b="1" dirty="0"/>
              <a:t>입력된 키의 </a:t>
            </a:r>
            <a:r>
              <a:rPr lang="ko-KR" altLang="en-US" sz="1200" b="1" dirty="0" err="1"/>
              <a:t>키코드를</a:t>
            </a:r>
            <a:r>
              <a:rPr lang="ko-KR" altLang="en-US" sz="1200" b="1" dirty="0"/>
              <a:t> 알아낸다</a:t>
            </a:r>
            <a:r>
              <a:rPr lang="en-US" altLang="ko-KR" sz="1200" b="1" dirty="0"/>
              <a:t>.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   // </a:t>
            </a:r>
            <a:r>
              <a:rPr lang="ko-KR" altLang="en-US" sz="1200" dirty="0"/>
              <a:t>키 코드 값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keyCode</a:t>
            </a:r>
            <a:r>
              <a:rPr lang="en-US" altLang="ko-KR" sz="1200" dirty="0"/>
              <a:t>)</a:t>
            </a:r>
            <a:r>
              <a:rPr lang="ko-KR" altLang="en-US" sz="1200" dirty="0"/>
              <a:t>에 따라 상</a:t>
            </a:r>
            <a:r>
              <a:rPr lang="en-US" altLang="ko-KR" sz="1200" dirty="0"/>
              <a:t>,</a:t>
            </a:r>
            <a:r>
              <a:rPr lang="ko-KR" altLang="en-US" sz="1200" dirty="0"/>
              <a:t>하</a:t>
            </a:r>
            <a:r>
              <a:rPr lang="en-US" altLang="ko-KR" sz="1200" dirty="0"/>
              <a:t>,</a:t>
            </a:r>
            <a:r>
              <a:rPr lang="ko-KR" altLang="en-US" sz="1200" dirty="0"/>
              <a:t>좌</a:t>
            </a:r>
            <a:r>
              <a:rPr lang="en-US" altLang="ko-KR" sz="1200" dirty="0"/>
              <a:t>,</a:t>
            </a:r>
            <a:r>
              <a:rPr lang="ko-KR" altLang="en-US" sz="1200" dirty="0"/>
              <a:t>우 키를 판별하고 </a:t>
            </a:r>
            <a:r>
              <a:rPr lang="en-US" altLang="ko-KR" sz="1200" u="sng" dirty="0"/>
              <a:t>la</a:t>
            </a:r>
            <a:r>
              <a:rPr lang="ko-KR" altLang="en-US" sz="1200" u="sng" dirty="0"/>
              <a:t>의 위치를 이동시킨다</a:t>
            </a:r>
            <a:r>
              <a:rPr lang="en-US" altLang="ko-KR" sz="1200" u="sng" dirty="0"/>
              <a:t>.</a:t>
            </a:r>
          </a:p>
          <a:p>
            <a:r>
              <a:rPr lang="en-US" altLang="ko-KR" sz="1200" b="1" dirty="0" smtClean="0"/>
              <a:t>          switch(</a:t>
            </a:r>
            <a:r>
              <a:rPr lang="en-US" altLang="ko-KR" sz="1200" b="1" dirty="0" err="1" smtClean="0"/>
              <a:t>keyCode</a:t>
            </a:r>
            <a:r>
              <a:rPr lang="en-US" altLang="ko-KR" sz="1200" b="1" dirty="0"/>
              <a:t>) </a:t>
            </a:r>
            <a:r>
              <a:rPr lang="en-US" altLang="ko-KR" sz="1200" b="1" dirty="0" smtClean="0"/>
              <a:t>{</a:t>
            </a:r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case </a:t>
            </a:r>
            <a:r>
              <a:rPr lang="en-US" altLang="ko-KR" sz="1200" b="1" dirty="0" err="1"/>
              <a:t>KeyEvent.</a:t>
            </a:r>
            <a:r>
              <a:rPr lang="en-US" altLang="ko-KR" sz="1200" b="1" i="1" dirty="0" err="1"/>
              <a:t>VK_UP</a:t>
            </a:r>
            <a:r>
              <a:rPr lang="en-US" altLang="ko-KR" sz="1200" b="1" i="1" dirty="0"/>
              <a:t>: // UP </a:t>
            </a:r>
            <a:r>
              <a:rPr lang="ko-KR" altLang="en-US" sz="1200" b="1" i="1" dirty="0"/>
              <a:t>키</a:t>
            </a:r>
          </a:p>
          <a:p>
            <a:r>
              <a:rPr lang="en-US" altLang="ko-KR" sz="1200" dirty="0" smtClean="0"/>
              <a:t>        	     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()-FLYING_UNIT); </a:t>
            </a:r>
            <a:r>
              <a:rPr lang="en-US" altLang="ko-KR" sz="1200" b="1" dirty="0"/>
              <a:t>break;</a:t>
            </a:r>
          </a:p>
          <a:p>
            <a:r>
              <a:rPr lang="en-US" altLang="ko-KR" sz="1200" b="1" dirty="0" smtClean="0"/>
              <a:t>	case </a:t>
            </a:r>
            <a:r>
              <a:rPr lang="en-US" altLang="ko-KR" sz="1200" b="1" dirty="0" err="1"/>
              <a:t>KeyEvent.</a:t>
            </a:r>
            <a:r>
              <a:rPr lang="en-US" altLang="ko-KR" sz="1200" b="1" i="1" dirty="0" err="1"/>
              <a:t>VK_DOWN</a:t>
            </a:r>
            <a:r>
              <a:rPr lang="en-US" altLang="ko-KR" sz="1200" b="1" i="1" dirty="0"/>
              <a:t>: // DOWN </a:t>
            </a:r>
            <a:r>
              <a:rPr lang="ko-KR" altLang="en-US" sz="1200" b="1" i="1" dirty="0"/>
              <a:t>키</a:t>
            </a:r>
          </a:p>
          <a:p>
            <a:r>
              <a:rPr lang="en-US" altLang="ko-KR" sz="1200" dirty="0" smtClean="0"/>
              <a:t>	     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()+FLYING_UNIT); </a:t>
            </a:r>
            <a:r>
              <a:rPr lang="en-US" altLang="ko-KR" sz="1200" b="1" dirty="0"/>
              <a:t>break;</a:t>
            </a:r>
          </a:p>
          <a:p>
            <a:r>
              <a:rPr lang="en-US" altLang="ko-KR" sz="1200" b="1" dirty="0" smtClean="0"/>
              <a:t>	case </a:t>
            </a:r>
            <a:r>
              <a:rPr lang="en-US" altLang="ko-KR" sz="1200" b="1" dirty="0" err="1"/>
              <a:t>KeyEvent.</a:t>
            </a:r>
            <a:r>
              <a:rPr lang="en-US" altLang="ko-KR" sz="1200" b="1" i="1" dirty="0" err="1"/>
              <a:t>VK_LEFT</a:t>
            </a:r>
            <a:r>
              <a:rPr lang="en-US" altLang="ko-KR" sz="1200" b="1" i="1" dirty="0"/>
              <a:t>: // LEFT </a:t>
            </a:r>
            <a:r>
              <a:rPr lang="ko-KR" altLang="en-US" sz="1200" b="1" i="1" dirty="0"/>
              <a:t>키</a:t>
            </a:r>
          </a:p>
          <a:p>
            <a:r>
              <a:rPr lang="en-US" altLang="ko-KR" sz="1200" dirty="0" smtClean="0"/>
              <a:t>	     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/>
              <a:t>()-FLYING_UNIT,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()); </a:t>
            </a:r>
            <a:r>
              <a:rPr lang="en-US" altLang="ko-KR" sz="1200" b="1" dirty="0"/>
              <a:t>break;</a:t>
            </a:r>
          </a:p>
          <a:p>
            <a:r>
              <a:rPr lang="en-US" altLang="ko-KR" sz="1200" b="1" dirty="0" smtClean="0"/>
              <a:t>	case </a:t>
            </a:r>
            <a:r>
              <a:rPr lang="en-US" altLang="ko-KR" sz="1200" b="1" dirty="0" err="1"/>
              <a:t>KeyEvent.</a:t>
            </a:r>
            <a:r>
              <a:rPr lang="en-US" altLang="ko-KR" sz="1200" b="1" i="1" dirty="0" err="1"/>
              <a:t>VK_RIGHT</a:t>
            </a:r>
            <a:r>
              <a:rPr lang="en-US" altLang="ko-KR" sz="1200" b="1" i="1" dirty="0"/>
              <a:t>: // RIGHT </a:t>
            </a:r>
            <a:r>
              <a:rPr lang="ko-KR" altLang="en-US" sz="1200" b="1" i="1" dirty="0"/>
              <a:t>키</a:t>
            </a:r>
          </a:p>
          <a:p>
            <a:r>
              <a:rPr lang="en-US" altLang="ko-KR" sz="1200" dirty="0" smtClean="0"/>
              <a:t>	     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/>
              <a:t>()+FLYING_UNIT,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()); </a:t>
            </a:r>
            <a:r>
              <a:rPr lang="en-US" altLang="ko-KR" sz="1200" b="1" dirty="0"/>
              <a:t>break;</a:t>
            </a:r>
          </a:p>
          <a:p>
            <a:r>
              <a:rPr lang="en-US" altLang="ko-KR" sz="1200" dirty="0" smtClean="0"/>
              <a:t>          }</a:t>
            </a:r>
            <a:endParaRPr lang="en-US" altLang="ko-KR" sz="1200" dirty="0"/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b="1" dirty="0"/>
              <a:t>public static void main(String [] </a:t>
            </a:r>
            <a:r>
              <a:rPr lang="en-US" altLang="ko-KR" sz="1200" b="1" dirty="0" err="1"/>
              <a:t>args</a:t>
            </a:r>
            <a:r>
              <a:rPr lang="en-US" altLang="ko-KR" sz="1200" b="1" dirty="0"/>
              <a:t>) {</a:t>
            </a:r>
          </a:p>
          <a:p>
            <a:r>
              <a:rPr lang="en-US" altLang="ko-KR" sz="1200" b="1" dirty="0" smtClean="0"/>
              <a:t>     new </a:t>
            </a:r>
            <a:r>
              <a:rPr lang="en-US" altLang="ko-KR" sz="1200" b="1" dirty="0" err="1"/>
              <a:t>FlyingTextEx</a:t>
            </a:r>
            <a:r>
              <a:rPr lang="en-US" altLang="ko-KR" sz="1200" b="1" dirty="0"/>
              <a:t>();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59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Mouse </a:t>
            </a:r>
            <a:r>
              <a:rPr lang="ko-KR" altLang="en-US" sz="3200" dirty="0"/>
              <a:t>이벤트와</a:t>
            </a:r>
            <a:r>
              <a:rPr lang="en-US" altLang="ko-KR" sz="3200" dirty="0"/>
              <a:t> </a:t>
            </a:r>
            <a:r>
              <a:rPr lang="en-US" altLang="ko-KR" sz="3200" dirty="0" err="1"/>
              <a:t>MouseListener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MouseMotionListener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239063"/>
            <a:ext cx="10515600" cy="54824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Mouse </a:t>
            </a:r>
            <a:r>
              <a:rPr lang="ko-KR" altLang="en-US" sz="2000" dirty="0"/>
              <a:t>이벤트 </a:t>
            </a:r>
            <a:r>
              <a:rPr lang="en-US" altLang="ko-KR" sz="2000" dirty="0"/>
              <a:t>: </a:t>
            </a:r>
            <a:r>
              <a:rPr lang="ko-KR" altLang="en-US" sz="1800" dirty="0"/>
              <a:t>사용자의 마우스 조작에 따라 발생하는 이벤트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2"/>
            <a:endParaRPr lang="en-US" altLang="ko-KR" sz="1400" dirty="0" smtClean="0"/>
          </a:p>
          <a:p>
            <a:pPr lvl="2"/>
            <a:r>
              <a:rPr lang="en-US" altLang="ko-KR" sz="1400" dirty="0" err="1" smtClean="0"/>
              <a:t>mouseClicked</a:t>
            </a:r>
            <a:r>
              <a:rPr lang="en-US" altLang="ko-KR" sz="1400" dirty="0"/>
              <a:t>() : </a:t>
            </a:r>
            <a:r>
              <a:rPr lang="ko-KR" altLang="en-US" sz="1400" dirty="0"/>
              <a:t>마우스가 눌러진 위치에서 그대로 떼어질 때 호출</a:t>
            </a:r>
            <a:endParaRPr lang="en-US" altLang="ko-KR" sz="1400" dirty="0"/>
          </a:p>
          <a:p>
            <a:pPr lvl="2"/>
            <a:r>
              <a:rPr lang="en-US" altLang="ko-KR" sz="1400" dirty="0" err="1"/>
              <a:t>mouseReleased</a:t>
            </a:r>
            <a:r>
              <a:rPr lang="en-US" altLang="ko-KR" sz="1400" dirty="0"/>
              <a:t>() : </a:t>
            </a:r>
            <a:r>
              <a:rPr lang="ko-KR" altLang="en-US" sz="1400" dirty="0"/>
              <a:t>마우스가 눌러진 위치에서 그대로 떼어지든 아니든 항상 호출</a:t>
            </a:r>
            <a:endParaRPr lang="en-US" altLang="ko-KR" sz="1400" dirty="0"/>
          </a:p>
          <a:p>
            <a:pPr lvl="2"/>
            <a:r>
              <a:rPr lang="en-US" altLang="ko-KR" sz="1400" dirty="0" err="1"/>
              <a:t>mouseDragged</a:t>
            </a:r>
            <a:r>
              <a:rPr lang="en-US" altLang="ko-KR" sz="1400" dirty="0"/>
              <a:t>(): </a:t>
            </a:r>
            <a:r>
              <a:rPr lang="ko-KR" altLang="en-US" sz="1400" dirty="0"/>
              <a:t>마우스가 드래그되는 동안 계속 </a:t>
            </a:r>
            <a:r>
              <a:rPr lang="ko-KR" altLang="en-US" sz="1400" dirty="0" err="1"/>
              <a:t>여러번</a:t>
            </a:r>
            <a:r>
              <a:rPr lang="ko-KR" altLang="en-US" sz="1400" dirty="0"/>
              <a:t> 호출</a:t>
            </a:r>
            <a:endParaRPr lang="en-US" altLang="ko-KR" sz="1400" dirty="0"/>
          </a:p>
          <a:p>
            <a:pPr lvl="1"/>
            <a:r>
              <a:rPr lang="ko-KR" altLang="en-US" sz="1800" dirty="0"/>
              <a:t>마우스가 눌러진 위치에서 떼어지는 경우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 순서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마우스가 드래그될 때 호출되는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 순서</a:t>
            </a:r>
            <a:endParaRPr lang="en-US" altLang="ko-KR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923" y="1585832"/>
            <a:ext cx="7768281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927648" y="5731561"/>
            <a:ext cx="748883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mousePressed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mouseDragged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mouseDragged</a:t>
            </a:r>
            <a:r>
              <a:rPr lang="en-US" altLang="ko-KR" sz="1200" dirty="0"/>
              <a:t>(),..., </a:t>
            </a:r>
            <a:r>
              <a:rPr lang="en-US" altLang="ko-KR" sz="1200" dirty="0" err="1"/>
              <a:t>mouseDragged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mouseReleased</a:t>
            </a:r>
            <a:r>
              <a:rPr lang="en-US" altLang="ko-KR" sz="1200" dirty="0" smtClean="0"/>
              <a:t>()</a:t>
            </a:r>
            <a:endParaRPr lang="ko-KR" altLang="en-US" sz="1200" strike="sngStrike" dirty="0"/>
          </a:p>
        </p:txBody>
      </p:sp>
      <p:sp>
        <p:nvSpPr>
          <p:cNvPr id="8" name="직사각형 7"/>
          <p:cNvSpPr/>
          <p:nvPr/>
        </p:nvSpPr>
        <p:spPr>
          <a:xfrm>
            <a:off x="2927648" y="5074242"/>
            <a:ext cx="568900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mousePressed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589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6191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마우스 </a:t>
            </a:r>
            <a:r>
              <a:rPr lang="ko-KR" altLang="en-US" sz="4000" dirty="0" err="1" smtClean="0"/>
              <a:t>리스너</a:t>
            </a:r>
            <a:r>
              <a:rPr lang="ko-KR" altLang="en-US" sz="4000" dirty="0" smtClean="0"/>
              <a:t> 달기와 </a:t>
            </a:r>
            <a:r>
              <a:rPr lang="en-US" altLang="ko-KR" sz="4000" dirty="0" err="1" smtClean="0"/>
              <a:t>MouseEvent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객체 활용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09944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마우스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달기</a:t>
            </a:r>
            <a:endParaRPr lang="en-US" altLang="ko-KR" sz="2000" dirty="0"/>
          </a:p>
          <a:p>
            <a:pPr lvl="2"/>
            <a:r>
              <a:rPr lang="ko-KR" altLang="en-US" sz="1400" dirty="0"/>
              <a:t>마우스 </a:t>
            </a:r>
            <a:r>
              <a:rPr lang="ko-KR" altLang="en-US" sz="1400" dirty="0" err="1"/>
              <a:t>리스너는</a:t>
            </a:r>
            <a:r>
              <a:rPr lang="ko-KR" altLang="en-US" sz="1400" dirty="0"/>
              <a:t> 컴포넌트에 다음과 같이 등록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/>
              <a:t>컴포넌트가 마우스 </a:t>
            </a:r>
            <a:r>
              <a:rPr lang="ko-KR" altLang="en-US" sz="1400" dirty="0" err="1"/>
              <a:t>무브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mouseMoved</a:t>
            </a:r>
            <a:r>
              <a:rPr lang="en-US" altLang="ko-KR" sz="1400" dirty="0"/>
              <a:t>())</a:t>
            </a:r>
            <a:r>
              <a:rPr lang="ko-KR" altLang="en-US" sz="1400" dirty="0"/>
              <a:t>나 마우스 </a:t>
            </a:r>
            <a:r>
              <a:rPr lang="ko-KR" altLang="en-US" sz="1400" dirty="0" err="1"/>
              <a:t>드래깅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mouseDraggecd</a:t>
            </a:r>
            <a:r>
              <a:rPr lang="en-US" altLang="ko-KR" sz="1400" dirty="0"/>
              <a:t>())</a:t>
            </a:r>
            <a:r>
              <a:rPr lang="ko-KR" altLang="en-US" sz="1400" dirty="0"/>
              <a:t>을 함께 처리하고자 하면</a:t>
            </a:r>
            <a:r>
              <a:rPr lang="en-US" altLang="ko-KR" sz="1400" dirty="0"/>
              <a:t>, </a:t>
            </a:r>
            <a:r>
              <a:rPr lang="ko-KR" altLang="en-US" sz="1400" dirty="0"/>
              <a:t> </a:t>
            </a:r>
            <a:r>
              <a:rPr lang="en-US" altLang="ko-KR" sz="1400" dirty="0" err="1"/>
              <a:t>MouseMotion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따로 등록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en-US" altLang="ko-KR" sz="2000" dirty="0" err="1"/>
              <a:t>MouseEvent</a:t>
            </a:r>
            <a:r>
              <a:rPr lang="en-US" altLang="ko-KR" sz="2000" dirty="0"/>
              <a:t> </a:t>
            </a:r>
            <a:r>
              <a:rPr lang="ko-KR" altLang="en-US" sz="2000" dirty="0"/>
              <a:t>객체 활용</a:t>
            </a:r>
            <a:endParaRPr lang="en-US" altLang="ko-KR" sz="2000" dirty="0"/>
          </a:p>
          <a:p>
            <a:pPr lvl="1"/>
            <a:r>
              <a:rPr lang="ko-KR" altLang="en-US" sz="1800" dirty="0"/>
              <a:t>마우스 포인터의 위치</a:t>
            </a:r>
            <a:r>
              <a:rPr lang="en-US" altLang="ko-KR" sz="1800" dirty="0"/>
              <a:t>, </a:t>
            </a:r>
            <a:r>
              <a:rPr lang="ko-KR" altLang="en-US" sz="1800" dirty="0"/>
              <a:t>컴포넌트 내 상대 위치</a:t>
            </a:r>
            <a:endParaRPr lang="en-US" altLang="ko-KR" sz="1800" dirty="0"/>
          </a:p>
          <a:p>
            <a:pPr lvl="2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getX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getY</a:t>
            </a:r>
            <a:r>
              <a:rPr lang="en-US" altLang="ko-KR" sz="1400" dirty="0"/>
              <a:t>()</a:t>
            </a:r>
          </a:p>
          <a:p>
            <a:pPr lvl="2"/>
            <a:endParaRPr lang="en-US" altLang="ko-KR" sz="14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마우스 클릭 횟수</a:t>
            </a:r>
            <a:endParaRPr lang="en-US" altLang="ko-KR" sz="1800" dirty="0"/>
          </a:p>
          <a:p>
            <a:pPr lvl="2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getClickCount</a:t>
            </a:r>
            <a:r>
              <a:rPr lang="en-US" altLang="ko-KR" sz="1400" dirty="0"/>
              <a:t>()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endParaRPr lang="en-US" altLang="ko-KR" sz="1400" dirty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43671" y="1793755"/>
            <a:ext cx="576063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component.</a:t>
            </a:r>
            <a:r>
              <a:rPr lang="en-US" altLang="ko-KR" sz="1400" b="1" dirty="0" err="1"/>
              <a:t>addMouseListener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myMouseListener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147699" y="2699324"/>
            <a:ext cx="575661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component.</a:t>
            </a:r>
            <a:r>
              <a:rPr lang="en-US" altLang="ko-KR" sz="1400" b="1" dirty="0" err="1"/>
              <a:t>addMouseMotionListener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myMouseMotionListener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043770" y="3960442"/>
            <a:ext cx="396044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void 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 = </a:t>
            </a:r>
            <a:r>
              <a:rPr lang="en-US" altLang="ko-KR" sz="1200" b="1" dirty="0" err="1"/>
              <a:t>e.getX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마우스가 눌러진 </a:t>
            </a:r>
            <a:r>
              <a:rPr lang="en-US" altLang="ko-KR" sz="1200" dirty="0"/>
              <a:t>x </a:t>
            </a:r>
            <a:r>
              <a:rPr lang="ko-KR" altLang="en-US" sz="1200" dirty="0"/>
              <a:t>좌표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 = </a:t>
            </a:r>
            <a:r>
              <a:rPr lang="en-US" altLang="ko-KR" sz="1200" b="1" dirty="0" err="1"/>
              <a:t>e.getY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마우스가 눌러진 </a:t>
            </a:r>
            <a:r>
              <a:rPr lang="en-US" altLang="ko-KR" sz="1200" dirty="0"/>
              <a:t>y </a:t>
            </a:r>
            <a:r>
              <a:rPr lang="ko-KR" altLang="en-US" sz="1200" dirty="0"/>
              <a:t>좌표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043770" y="5272621"/>
            <a:ext cx="396044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void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e.getClickCount</a:t>
            </a:r>
            <a:r>
              <a:rPr lang="en-US" altLang="ko-KR" sz="1200" b="1" dirty="0"/>
              <a:t>()</a:t>
            </a:r>
            <a:r>
              <a:rPr lang="en-US" altLang="ko-KR" sz="1200" dirty="0"/>
              <a:t> == 2) {</a:t>
            </a:r>
          </a:p>
          <a:p>
            <a:pPr defTabSz="180000"/>
            <a:r>
              <a:rPr lang="en-US" altLang="ko-KR" sz="1200" dirty="0"/>
              <a:t>		... // </a:t>
            </a:r>
            <a:r>
              <a:rPr lang="ko-KR" altLang="en-US" sz="1200" dirty="0"/>
              <a:t>더블클릭 처리 루틴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947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53508" y="-7422"/>
            <a:ext cx="9043379" cy="67945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마우스 이벤트 처리 예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MouseListener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MouseMotionListener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698595" y="761025"/>
            <a:ext cx="6358935" cy="533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// Mouse </a:t>
            </a:r>
            <a:r>
              <a:rPr lang="ko-KR" altLang="en-US" sz="1100" dirty="0" err="1"/>
              <a:t>리스너와</a:t>
            </a:r>
            <a:r>
              <a:rPr lang="ko-KR" altLang="en-US" sz="1100" dirty="0"/>
              <a:t> </a:t>
            </a:r>
            <a:r>
              <a:rPr lang="en-US" altLang="ko-KR" sz="1100" dirty="0" err="1"/>
              <a:t>MouseMotion</a:t>
            </a:r>
            <a:r>
              <a:rPr lang="en-US" altLang="ko-KR" sz="1100" dirty="0"/>
              <a:t> </a:t>
            </a:r>
            <a:r>
              <a:rPr lang="ko-KR" altLang="en-US" sz="1100" dirty="0" err="1"/>
              <a:t>리스너를</a:t>
            </a:r>
            <a:r>
              <a:rPr lang="ko-KR" altLang="en-US" sz="1100" dirty="0"/>
              <a:t> 모두 가진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작성</a:t>
            </a:r>
          </a:p>
          <a:p>
            <a:r>
              <a:rPr lang="en-US" altLang="ko-KR" sz="1100" b="1" dirty="0"/>
              <a:t>class </a:t>
            </a:r>
            <a:r>
              <a:rPr lang="en-US" altLang="ko-KR" sz="1100" b="1" dirty="0" err="1"/>
              <a:t>MyMouseListener</a:t>
            </a:r>
            <a:r>
              <a:rPr lang="en-US" altLang="ko-KR" sz="1100" b="1" dirty="0"/>
              <a:t> implements </a:t>
            </a:r>
            <a:r>
              <a:rPr lang="en-US" altLang="ko-KR" sz="1100" b="1" dirty="0" err="1"/>
              <a:t>MouseListener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MouseMotionListener</a:t>
            </a:r>
            <a:r>
              <a:rPr lang="en-US" altLang="ko-KR" sz="1100" b="1" dirty="0"/>
              <a:t> {</a:t>
            </a:r>
          </a:p>
          <a:p>
            <a:r>
              <a:rPr lang="en-US" altLang="ko-KR" sz="1100" dirty="0"/>
              <a:t>// </a:t>
            </a:r>
            <a:r>
              <a:rPr lang="en-US" altLang="ko-KR" sz="1100" dirty="0" err="1"/>
              <a:t>MouseListener</a:t>
            </a:r>
            <a:r>
              <a:rPr lang="ko-KR" altLang="en-US" sz="1100" dirty="0"/>
              <a:t>의 </a:t>
            </a:r>
            <a:r>
              <a:rPr lang="en-US" altLang="ko-KR" sz="1100" dirty="0"/>
              <a:t>5</a:t>
            </a:r>
            <a:r>
              <a:rPr lang="ko-KR" altLang="en-US" sz="1100" dirty="0"/>
              <a:t>개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구현</a:t>
            </a:r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mousePressed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</a:t>
            </a:r>
          </a:p>
          <a:p>
            <a:r>
              <a:rPr lang="en-US" altLang="ko-KR" sz="1100" dirty="0" err="1"/>
              <a:t>la.setText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mousePressed</a:t>
            </a:r>
            <a:r>
              <a:rPr lang="en-US" altLang="ko-KR" sz="1100" dirty="0"/>
              <a:t> ("+</a:t>
            </a:r>
            <a:r>
              <a:rPr lang="en-US" altLang="ko-KR" sz="1100" dirty="0" err="1"/>
              <a:t>e.getX</a:t>
            </a:r>
            <a:r>
              <a:rPr lang="en-US" altLang="ko-KR" sz="1100" dirty="0"/>
              <a:t>()+","+</a:t>
            </a:r>
            <a:r>
              <a:rPr lang="en-US" altLang="ko-KR" sz="1100" dirty="0" err="1"/>
              <a:t>e.getY</a:t>
            </a:r>
            <a:r>
              <a:rPr lang="en-US" altLang="ko-KR" sz="1100" dirty="0"/>
              <a:t>()+")"); // </a:t>
            </a:r>
            <a:r>
              <a:rPr lang="ko-KR" altLang="en-US" sz="1100" dirty="0"/>
              <a:t>마우스가 눌러진 위치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x,y</a:t>
            </a:r>
            <a:r>
              <a:rPr lang="en-US" altLang="ko-KR" sz="1100" dirty="0"/>
              <a:t>) </a:t>
            </a:r>
            <a:r>
              <a:rPr lang="ko-KR" altLang="en-US" sz="1100" dirty="0"/>
              <a:t>점을 출력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mouseReleased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</a:t>
            </a:r>
          </a:p>
          <a:p>
            <a:r>
              <a:rPr lang="en-US" altLang="ko-KR" sz="1100" dirty="0" err="1"/>
              <a:t>la.setText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MouseReleased</a:t>
            </a:r>
            <a:r>
              <a:rPr lang="en-US" altLang="ko-KR" sz="1100" dirty="0"/>
              <a:t>("+</a:t>
            </a:r>
            <a:r>
              <a:rPr lang="en-US" altLang="ko-KR" sz="1100" dirty="0" err="1"/>
              <a:t>e.getX</a:t>
            </a:r>
            <a:r>
              <a:rPr lang="en-US" altLang="ko-KR" sz="1100" dirty="0"/>
              <a:t>()+","+</a:t>
            </a:r>
            <a:r>
              <a:rPr lang="en-US" altLang="ko-KR" sz="1100" dirty="0" err="1"/>
              <a:t>e.getY</a:t>
            </a:r>
            <a:r>
              <a:rPr lang="en-US" altLang="ko-KR" sz="1100" dirty="0"/>
              <a:t>()+")"); // </a:t>
            </a:r>
            <a:r>
              <a:rPr lang="ko-KR" altLang="en-US" sz="1100" dirty="0"/>
              <a:t>마우스가 떼어진 위치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x,y</a:t>
            </a:r>
            <a:r>
              <a:rPr lang="en-US" altLang="ko-KR" sz="1100" dirty="0"/>
              <a:t>) </a:t>
            </a:r>
            <a:r>
              <a:rPr lang="ko-KR" altLang="en-US" sz="1100" dirty="0"/>
              <a:t>점을 출력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mouseClicked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{}</a:t>
            </a:r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mouseEntered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</a:t>
            </a:r>
          </a:p>
          <a:p>
            <a:r>
              <a:rPr lang="en-US" altLang="ko-KR" sz="1100" dirty="0"/>
              <a:t>Component c = (Component)</a:t>
            </a:r>
            <a:r>
              <a:rPr lang="en-US" altLang="ko-KR" sz="1100" dirty="0" err="1"/>
              <a:t>e.getSource</a:t>
            </a:r>
            <a:r>
              <a:rPr lang="en-US" altLang="ko-KR" sz="1100" dirty="0"/>
              <a:t>(); // </a:t>
            </a:r>
            <a:r>
              <a:rPr lang="ko-KR" altLang="en-US" sz="1100" dirty="0"/>
              <a:t>마우스가 올라간 컴포넌트를 알아낸다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err="1"/>
              <a:t>c.setBackground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Color.</a:t>
            </a:r>
            <a:r>
              <a:rPr lang="en-US" altLang="ko-KR" sz="1100" b="1" i="1" dirty="0" err="1"/>
              <a:t>CYAN</a:t>
            </a:r>
            <a:r>
              <a:rPr lang="en-US" altLang="ko-KR" sz="1100" b="1" i="1" dirty="0"/>
              <a:t>);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mouseExited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</a:t>
            </a:r>
          </a:p>
          <a:p>
            <a:r>
              <a:rPr lang="en-US" altLang="ko-KR" sz="1100" dirty="0"/>
              <a:t>Component c = (Component)</a:t>
            </a:r>
            <a:r>
              <a:rPr lang="en-US" altLang="ko-KR" sz="1100" dirty="0" err="1"/>
              <a:t>e.getSource</a:t>
            </a:r>
            <a:r>
              <a:rPr lang="en-US" altLang="ko-KR" sz="1100" dirty="0"/>
              <a:t>(); // </a:t>
            </a:r>
            <a:r>
              <a:rPr lang="ko-KR" altLang="en-US" sz="1100" dirty="0"/>
              <a:t>마우스가 내려간 컴포넌트를 알아낸다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err="1"/>
              <a:t>c.setBackground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Color.</a:t>
            </a:r>
            <a:r>
              <a:rPr lang="en-US" altLang="ko-KR" sz="1100" b="1" i="1" dirty="0" err="1"/>
              <a:t>YELLOW</a:t>
            </a:r>
            <a:r>
              <a:rPr lang="en-US" altLang="ko-KR" sz="1100" b="1" i="1" dirty="0"/>
              <a:t>);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/>
              <a:t>// </a:t>
            </a:r>
            <a:r>
              <a:rPr lang="en-US" altLang="ko-KR" sz="1100" dirty="0" err="1"/>
              <a:t>MouseMotionListener</a:t>
            </a:r>
            <a:r>
              <a:rPr lang="ko-KR" altLang="en-US" sz="1100" dirty="0"/>
              <a:t>의 </a:t>
            </a:r>
            <a:r>
              <a:rPr lang="en-US" altLang="ko-KR" sz="1100" dirty="0"/>
              <a:t>2</a:t>
            </a:r>
            <a:r>
              <a:rPr lang="ko-KR" altLang="en-US" sz="1100" dirty="0"/>
              <a:t>개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구현</a:t>
            </a:r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mouseDragged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 // </a:t>
            </a:r>
            <a:r>
              <a:rPr lang="ko-KR" altLang="en-US" sz="1100" b="1" dirty="0"/>
              <a:t>마우스가 </a:t>
            </a:r>
            <a:r>
              <a:rPr lang="ko-KR" altLang="en-US" sz="1100" b="1" dirty="0" err="1"/>
              <a:t>드래깅되는</a:t>
            </a:r>
            <a:r>
              <a:rPr lang="ko-KR" altLang="en-US" sz="1100" b="1" dirty="0"/>
              <a:t> 동안 계속 호출</a:t>
            </a:r>
          </a:p>
          <a:p>
            <a:r>
              <a:rPr lang="en-US" altLang="ko-KR" sz="1100" dirty="0" err="1"/>
              <a:t>la.setText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MouseDragged</a:t>
            </a:r>
            <a:r>
              <a:rPr lang="en-US" altLang="ko-KR" sz="1100" dirty="0"/>
              <a:t> ("+</a:t>
            </a:r>
            <a:r>
              <a:rPr lang="en-US" altLang="ko-KR" sz="1100" dirty="0" err="1"/>
              <a:t>e.getX</a:t>
            </a:r>
            <a:r>
              <a:rPr lang="en-US" altLang="ko-KR" sz="1100" dirty="0"/>
              <a:t>()+","+</a:t>
            </a:r>
            <a:r>
              <a:rPr lang="en-US" altLang="ko-KR" sz="1100" dirty="0" err="1"/>
              <a:t>e.getY</a:t>
            </a:r>
            <a:r>
              <a:rPr lang="en-US" altLang="ko-KR" sz="1100" dirty="0"/>
              <a:t>()+")");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mouseMoved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MouseEvent</a:t>
            </a:r>
            <a:r>
              <a:rPr lang="en-US" altLang="ko-KR" sz="1100" b="1" dirty="0"/>
              <a:t> e) { // </a:t>
            </a:r>
            <a:r>
              <a:rPr lang="ko-KR" altLang="en-US" sz="1100" b="1" dirty="0"/>
              <a:t>마우스가 움직이는 동안 계속 호출</a:t>
            </a:r>
          </a:p>
          <a:p>
            <a:r>
              <a:rPr lang="en-US" altLang="ko-KR" sz="1100" dirty="0" err="1"/>
              <a:t>la.setText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MouseMoved</a:t>
            </a:r>
            <a:r>
              <a:rPr lang="en-US" altLang="ko-KR" sz="1100" dirty="0"/>
              <a:t> ("+</a:t>
            </a:r>
            <a:r>
              <a:rPr lang="en-US" altLang="ko-KR" sz="1100" dirty="0" err="1"/>
              <a:t>e.getX</a:t>
            </a:r>
            <a:r>
              <a:rPr lang="en-US" altLang="ko-KR" sz="1100" dirty="0"/>
              <a:t>()+","+</a:t>
            </a:r>
            <a:r>
              <a:rPr lang="en-US" altLang="ko-KR" sz="1100" dirty="0" err="1"/>
              <a:t>e.getY</a:t>
            </a:r>
            <a:r>
              <a:rPr lang="en-US" altLang="ko-KR" sz="1100" dirty="0"/>
              <a:t>()+")");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static void main(String [] </a:t>
            </a:r>
            <a:r>
              <a:rPr lang="en-US" altLang="ko-KR" sz="1100" b="1" dirty="0" err="1"/>
              <a:t>args</a:t>
            </a:r>
            <a:r>
              <a:rPr lang="en-US" altLang="ko-KR" sz="1100" b="1" dirty="0"/>
              <a:t>) {</a:t>
            </a:r>
          </a:p>
          <a:p>
            <a:r>
              <a:rPr lang="en-US" altLang="ko-KR" sz="1100" b="1" dirty="0"/>
              <a:t>new </a:t>
            </a:r>
            <a:r>
              <a:rPr lang="en-US" altLang="ko-KR" sz="1100" b="1" dirty="0" err="1"/>
              <a:t>MouseListenerAllEx</a:t>
            </a:r>
            <a:r>
              <a:rPr lang="en-US" altLang="ko-KR" sz="1100" b="1" dirty="0"/>
              <a:t>();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605691" y="761025"/>
            <a:ext cx="4859821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javax.swing</a:t>
            </a:r>
            <a:r>
              <a:rPr lang="en-US" altLang="ko-KR" sz="1100" b="1" dirty="0"/>
              <a:t>.*;</a:t>
            </a:r>
          </a:p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java.awt.event</a:t>
            </a:r>
            <a:r>
              <a:rPr lang="en-US" altLang="ko-KR" sz="1100" b="1" dirty="0"/>
              <a:t>.*;</a:t>
            </a:r>
          </a:p>
          <a:p>
            <a:r>
              <a:rPr lang="en-US" altLang="ko-KR" sz="1100" b="1" dirty="0"/>
              <a:t>import </a:t>
            </a:r>
            <a:r>
              <a:rPr lang="en-US" altLang="ko-KR" sz="1100" b="1" dirty="0" err="1"/>
              <a:t>java.awt</a:t>
            </a:r>
            <a:r>
              <a:rPr lang="en-US" altLang="ko-KR" sz="1100" b="1" dirty="0"/>
              <a:t>.*;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class </a:t>
            </a:r>
            <a:r>
              <a:rPr lang="en-US" altLang="ko-KR" sz="1100" b="1" u="sng" dirty="0" err="1"/>
              <a:t>MouseListenerAllEx</a:t>
            </a:r>
            <a:r>
              <a:rPr lang="en-US" altLang="ko-KR" sz="1100" b="1" u="sng" dirty="0"/>
              <a:t> extends </a:t>
            </a:r>
            <a:r>
              <a:rPr lang="en-US" altLang="ko-KR" sz="1100" b="1" u="sng" dirty="0" err="1"/>
              <a:t>JFrame</a:t>
            </a:r>
            <a:r>
              <a:rPr lang="en-US" altLang="ko-KR" sz="1100" b="1" u="sng" dirty="0"/>
              <a:t> {</a:t>
            </a:r>
          </a:p>
          <a:p>
            <a:r>
              <a:rPr lang="en-US" altLang="ko-KR" sz="1100" b="1" dirty="0"/>
              <a:t>private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 la = new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("No Mouse Event"); </a:t>
            </a:r>
            <a:endParaRPr lang="en-US" altLang="ko-KR" sz="1100" b="1" dirty="0" smtClean="0"/>
          </a:p>
          <a:p>
            <a:r>
              <a:rPr lang="en-US" altLang="ko-KR" sz="1100" b="1" dirty="0" smtClean="0"/>
              <a:t>// </a:t>
            </a:r>
            <a:r>
              <a:rPr lang="ko-KR" altLang="en-US" sz="1100" b="1" dirty="0"/>
              <a:t>메시지 출력 레이블 컴포넌트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</a:t>
            </a:r>
            <a:r>
              <a:rPr lang="en-US" altLang="ko-KR" sz="1100" b="1" dirty="0" err="1"/>
              <a:t>MouseListenerAllEx</a:t>
            </a:r>
            <a:r>
              <a:rPr lang="en-US" altLang="ko-KR" sz="1100" b="1" dirty="0"/>
              <a:t>() {</a:t>
            </a:r>
          </a:p>
          <a:p>
            <a:r>
              <a:rPr lang="en-US" altLang="ko-KR" sz="1100" dirty="0" err="1"/>
              <a:t>setTitle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MouseListener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MouseMotionListener</a:t>
            </a:r>
            <a:r>
              <a:rPr lang="en-US" altLang="ko-KR" sz="1100" dirty="0"/>
              <a:t> </a:t>
            </a:r>
            <a:r>
              <a:rPr lang="ko-KR" altLang="en-US" sz="1100" dirty="0"/>
              <a:t>예제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err="1"/>
              <a:t>setDefaultCloseOperation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JFrame.</a:t>
            </a:r>
            <a:r>
              <a:rPr lang="en-US" altLang="ko-KR" sz="1100" b="1" i="1" dirty="0" err="1"/>
              <a:t>EXIT_ON_CLOSE</a:t>
            </a:r>
            <a:r>
              <a:rPr lang="en-US" altLang="ko-KR" sz="1100" b="1" i="1" dirty="0"/>
              <a:t>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Container c = 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err="1"/>
              <a:t>c.setLayout</a:t>
            </a:r>
            <a:r>
              <a:rPr lang="en-US" altLang="ko-KR" sz="1100" dirty="0"/>
              <a:t>(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FlowLayout</a:t>
            </a:r>
            <a:r>
              <a:rPr lang="en-US" altLang="ko-KR" sz="1100" b="1" dirty="0"/>
              <a:t>());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MyMouseListenerlistener</a:t>
            </a:r>
            <a:r>
              <a:rPr lang="en-US" altLang="ko-KR" sz="1100" dirty="0"/>
              <a:t>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MyMouseListener</a:t>
            </a:r>
            <a:r>
              <a:rPr lang="en-US" altLang="ko-KR" sz="1100" b="1" dirty="0"/>
              <a:t>(); </a:t>
            </a:r>
            <a:endParaRPr lang="en-US" altLang="ko-KR" sz="1100" b="1" dirty="0" smtClean="0"/>
          </a:p>
          <a:p>
            <a:r>
              <a:rPr lang="en-US" altLang="ko-KR" sz="1100" b="1" dirty="0" smtClean="0"/>
              <a:t>// </a:t>
            </a:r>
            <a:r>
              <a:rPr lang="ko-KR" altLang="en-US" sz="1100" b="1" dirty="0" err="1"/>
              <a:t>리스너</a:t>
            </a:r>
            <a:r>
              <a:rPr lang="ko-KR" altLang="en-US" sz="1100" b="1" dirty="0"/>
              <a:t> 객체 생성</a:t>
            </a:r>
          </a:p>
          <a:p>
            <a:r>
              <a:rPr lang="en-US" altLang="ko-KR" sz="1100" dirty="0" err="1"/>
              <a:t>c.addMouseListener</a:t>
            </a:r>
            <a:r>
              <a:rPr lang="en-US" altLang="ko-KR" sz="1100" dirty="0"/>
              <a:t>(listener); // </a:t>
            </a:r>
            <a:r>
              <a:rPr lang="en-US" altLang="ko-KR" sz="1100" dirty="0" err="1"/>
              <a:t>MouseListener</a:t>
            </a:r>
            <a:r>
              <a:rPr lang="en-US" altLang="ko-KR" sz="1100" dirty="0"/>
              <a:t>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등록</a:t>
            </a:r>
          </a:p>
          <a:p>
            <a:r>
              <a:rPr lang="en-US" altLang="ko-KR" sz="1100" dirty="0" err="1"/>
              <a:t>c.addMouseMotionListener</a:t>
            </a:r>
            <a:r>
              <a:rPr lang="en-US" altLang="ko-KR" sz="1100" dirty="0"/>
              <a:t>(listener</a:t>
            </a:r>
            <a:r>
              <a:rPr lang="en-US" altLang="ko-KR" sz="1100" dirty="0" smtClean="0"/>
              <a:t>);//</a:t>
            </a:r>
            <a:r>
              <a:rPr lang="en-US" altLang="ko-KR" sz="1100" dirty="0" err="1" smtClean="0"/>
              <a:t>MouseMotionListener</a:t>
            </a:r>
            <a:r>
              <a:rPr lang="en-US" altLang="ko-KR" sz="1100" dirty="0" smtClean="0"/>
              <a:t>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등록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c.add</a:t>
            </a:r>
            <a:r>
              <a:rPr lang="en-US" altLang="ko-KR" sz="1100" dirty="0"/>
              <a:t>(la);</a:t>
            </a:r>
          </a:p>
          <a:p>
            <a:r>
              <a:rPr lang="en-US" altLang="ko-KR" sz="1100" dirty="0" err="1"/>
              <a:t>setSize</a:t>
            </a:r>
            <a:r>
              <a:rPr lang="en-US" altLang="ko-KR" sz="1100" dirty="0"/>
              <a:t>(300,200);</a:t>
            </a:r>
          </a:p>
          <a:p>
            <a:r>
              <a:rPr lang="en-US" altLang="ko-KR" sz="1100" dirty="0" err="1"/>
              <a:t>setVisible</a:t>
            </a:r>
            <a:r>
              <a:rPr lang="en-US" altLang="ko-KR" sz="1100" dirty="0"/>
              <a:t>(</a:t>
            </a:r>
            <a:r>
              <a:rPr lang="en-US" altLang="ko-KR" sz="1100" b="1" dirty="0"/>
              <a:t>true);</a:t>
            </a:r>
          </a:p>
          <a:p>
            <a:r>
              <a:rPr lang="en-US" altLang="ko-KR" sz="1100" dirty="0"/>
              <a:t>}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454918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85481" y="35859"/>
            <a:ext cx="11519647" cy="67945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마우스 이벤트 </a:t>
            </a:r>
            <a:r>
              <a:rPr lang="ko-KR" altLang="en-US" sz="2400" dirty="0" smtClean="0"/>
              <a:t>처리 문제 </a:t>
            </a:r>
            <a:r>
              <a:rPr lang="en-US" altLang="ko-KR" sz="2400" dirty="0" smtClean="0"/>
              <a:t>:</a:t>
            </a:r>
            <a:br>
              <a:rPr lang="en-US" altLang="ko-KR" sz="2400" dirty="0" smtClean="0"/>
            </a:br>
            <a:r>
              <a:rPr lang="en-US" altLang="ko-KR" sz="2400" dirty="0" smtClean="0"/>
              <a:t> </a:t>
            </a:r>
            <a:r>
              <a:rPr lang="ko-KR" altLang="en-US" sz="2400" dirty="0" smtClean="0"/>
              <a:t>더블클릭 할 때 마다 </a:t>
            </a:r>
            <a:r>
              <a:rPr lang="ko-KR" altLang="en-US" sz="2400" dirty="0" err="1" smtClean="0"/>
              <a:t>컨텐트</a:t>
            </a:r>
            <a:r>
              <a:rPr lang="ko-KR" altLang="en-US" sz="2400" dirty="0" smtClean="0"/>
              <a:t> 팬의 색이 랜덤으로 변하도록 만드시오</a:t>
            </a:r>
            <a:endParaRPr lang="ko-KR" altLang="en-US" sz="2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11057" y="809333"/>
            <a:ext cx="10268496" cy="5847755"/>
            <a:chOff x="1011057" y="809333"/>
            <a:chExt cx="10268496" cy="5847755"/>
          </a:xfrm>
        </p:grpSpPr>
        <p:sp>
          <p:nvSpPr>
            <p:cNvPr id="8" name="직사각형 7"/>
            <p:cNvSpPr/>
            <p:nvPr/>
          </p:nvSpPr>
          <p:spPr>
            <a:xfrm>
              <a:off x="1011057" y="809333"/>
              <a:ext cx="10268496" cy="58477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import </a:t>
              </a:r>
              <a:r>
                <a:rPr lang="en-US" altLang="ko-KR" sz="1100" b="1" dirty="0" err="1"/>
                <a:t>javax.swing</a:t>
              </a:r>
              <a:r>
                <a:rPr lang="en-US" altLang="ko-KR" sz="1100" b="1" dirty="0"/>
                <a:t>.*;</a:t>
              </a:r>
            </a:p>
            <a:p>
              <a:r>
                <a:rPr lang="en-US" altLang="ko-KR" sz="1100" b="1" dirty="0"/>
                <a:t>import </a:t>
              </a:r>
              <a:r>
                <a:rPr lang="en-US" altLang="ko-KR" sz="1100" b="1" dirty="0" err="1"/>
                <a:t>java.awt.event</a:t>
              </a:r>
              <a:r>
                <a:rPr lang="en-US" altLang="ko-KR" sz="1100" b="1" dirty="0"/>
                <a:t>.*;</a:t>
              </a:r>
            </a:p>
            <a:p>
              <a:r>
                <a:rPr lang="en-US" altLang="ko-KR" sz="1100" b="1" dirty="0"/>
                <a:t>import </a:t>
              </a:r>
              <a:r>
                <a:rPr lang="en-US" altLang="ko-KR" sz="1100" b="1" dirty="0" err="1"/>
                <a:t>java.awt</a:t>
              </a:r>
              <a:r>
                <a:rPr lang="en-US" altLang="ko-KR" sz="1100" b="1" dirty="0"/>
                <a:t>.*;</a:t>
              </a:r>
            </a:p>
            <a:p>
              <a:endParaRPr lang="ko-KR" altLang="en-US" sz="1100" dirty="0"/>
            </a:p>
            <a:p>
              <a:r>
                <a:rPr lang="en-US" altLang="ko-KR" sz="1100" b="1" dirty="0" smtClean="0"/>
                <a:t>public </a:t>
              </a:r>
              <a:r>
                <a:rPr lang="en-US" altLang="ko-KR" sz="1100" b="1" dirty="0"/>
                <a:t>class </a:t>
              </a:r>
              <a:r>
                <a:rPr lang="en-US" altLang="ko-KR" sz="1100" b="1" u="sng" dirty="0" err="1"/>
                <a:t>ClickAndDoubleClickEx</a:t>
              </a:r>
              <a:r>
                <a:rPr lang="en-US" altLang="ko-KR" sz="1100" b="1" u="sng" dirty="0"/>
                <a:t> extends </a:t>
              </a:r>
              <a:r>
                <a:rPr lang="en-US" altLang="ko-KR" sz="1100" b="1" u="sng" dirty="0" err="1"/>
                <a:t>JFrame</a:t>
              </a:r>
              <a:r>
                <a:rPr lang="en-US" altLang="ko-KR" sz="1100" b="1" u="sng" dirty="0"/>
                <a:t> {</a:t>
              </a:r>
            </a:p>
            <a:p>
              <a:r>
                <a:rPr lang="en-US" altLang="ko-KR" sz="1100" b="1" dirty="0" smtClean="0"/>
                <a:t>     public </a:t>
              </a:r>
              <a:r>
                <a:rPr lang="en-US" altLang="ko-KR" sz="1100" b="1" dirty="0" err="1"/>
                <a:t>ClickAndDoubleClickEx</a:t>
              </a:r>
              <a:r>
                <a:rPr lang="en-US" altLang="ko-KR" sz="1100" b="1" dirty="0"/>
                <a:t>() {</a:t>
              </a:r>
            </a:p>
            <a:p>
              <a:r>
                <a:rPr lang="en-US" altLang="ko-KR" sz="1100" dirty="0" smtClean="0"/>
                <a:t>          </a:t>
              </a:r>
              <a:r>
                <a:rPr lang="en-US" altLang="ko-KR" sz="1100" dirty="0" err="1" smtClean="0"/>
                <a:t>setTitle</a:t>
              </a:r>
              <a:r>
                <a:rPr lang="en-US" altLang="ko-KR" sz="1100" dirty="0"/>
                <a:t>("Click and DoubleClick </a:t>
              </a:r>
              <a:r>
                <a:rPr lang="ko-KR" altLang="en-US" sz="1100" dirty="0"/>
                <a:t>예제</a:t>
              </a:r>
              <a:r>
                <a:rPr lang="en-US" altLang="ko-KR" sz="1100" dirty="0"/>
                <a:t>");</a:t>
              </a:r>
            </a:p>
            <a:p>
              <a:r>
                <a:rPr lang="en-US" altLang="ko-KR" sz="1100" dirty="0" smtClean="0"/>
                <a:t>          </a:t>
              </a:r>
              <a:r>
                <a:rPr lang="en-US" altLang="ko-KR" sz="1100" dirty="0" err="1" smtClean="0"/>
                <a:t>setDefaultCloseOperation</a:t>
              </a:r>
              <a:r>
                <a:rPr lang="en-US" altLang="ko-KR" sz="1100" dirty="0" smtClean="0"/>
                <a:t>(</a:t>
              </a:r>
              <a:r>
                <a:rPr lang="en-US" altLang="ko-KR" sz="1100" dirty="0" err="1" smtClean="0"/>
                <a:t>JFrame.</a:t>
              </a:r>
              <a:r>
                <a:rPr lang="en-US" altLang="ko-KR" sz="1100" b="1" i="1" dirty="0" err="1" smtClean="0"/>
                <a:t>EXIT_ON_CLOSE</a:t>
              </a:r>
              <a:r>
                <a:rPr lang="en-US" altLang="ko-KR" sz="1100" b="1" i="1" dirty="0"/>
                <a:t>);</a:t>
              </a:r>
            </a:p>
            <a:p>
              <a:endParaRPr lang="ko-KR" altLang="en-US" sz="1100" dirty="0"/>
            </a:p>
            <a:p>
              <a:r>
                <a:rPr lang="en-US" altLang="ko-KR" sz="1100" dirty="0" smtClean="0"/>
                <a:t>          Container </a:t>
              </a:r>
              <a:r>
                <a:rPr lang="en-US" altLang="ko-KR" sz="1100" dirty="0"/>
                <a:t>c = </a:t>
              </a:r>
              <a:r>
                <a:rPr lang="en-US" altLang="ko-KR" sz="1100" dirty="0" err="1"/>
                <a:t>getContentPane</a:t>
              </a:r>
              <a:r>
                <a:rPr lang="en-US" altLang="ko-KR" sz="1100" dirty="0"/>
                <a:t>();</a:t>
              </a:r>
            </a:p>
            <a:p>
              <a:r>
                <a:rPr lang="en-US" altLang="ko-KR" sz="1100" dirty="0" smtClean="0"/>
                <a:t>          </a:t>
              </a:r>
              <a:r>
                <a:rPr lang="en-US" altLang="ko-KR" sz="1100" dirty="0" err="1" smtClean="0"/>
                <a:t>c.addMouseListener</a:t>
              </a:r>
              <a:r>
                <a:rPr lang="en-US" altLang="ko-KR" sz="1100" dirty="0" smtClean="0"/>
                <a:t>(</a:t>
              </a:r>
              <a:r>
                <a:rPr lang="en-US" altLang="ko-KR" sz="1100" b="1" dirty="0" smtClean="0"/>
                <a:t>new </a:t>
              </a:r>
              <a:r>
                <a:rPr lang="en-US" altLang="ko-KR" sz="1100" b="1" dirty="0" err="1"/>
                <a:t>MyMouseListener</a:t>
              </a:r>
              <a:r>
                <a:rPr lang="en-US" altLang="ko-KR" sz="1100" b="1" dirty="0"/>
                <a:t>()); // Mouse </a:t>
              </a:r>
              <a:r>
                <a:rPr lang="ko-KR" altLang="en-US" sz="1100" b="1" dirty="0" err="1"/>
                <a:t>리스너</a:t>
              </a:r>
              <a:r>
                <a:rPr lang="ko-KR" altLang="en-US" sz="1100" b="1" dirty="0"/>
                <a:t> 달기</a:t>
              </a:r>
            </a:p>
            <a:p>
              <a:r>
                <a:rPr lang="en-US" altLang="ko-KR" sz="1100" dirty="0" smtClean="0"/>
                <a:t>          </a:t>
              </a:r>
              <a:r>
                <a:rPr lang="en-US" altLang="ko-KR" sz="1100" dirty="0" err="1" smtClean="0"/>
                <a:t>setSize</a:t>
              </a:r>
              <a:r>
                <a:rPr lang="en-US" altLang="ko-KR" sz="1100" dirty="0" smtClean="0"/>
                <a:t>(300,200</a:t>
              </a:r>
              <a:r>
                <a:rPr lang="en-US" altLang="ko-KR" sz="1100" dirty="0"/>
                <a:t>);</a:t>
              </a:r>
            </a:p>
            <a:p>
              <a:r>
                <a:rPr lang="en-US" altLang="ko-KR" sz="1100" dirty="0" smtClean="0"/>
                <a:t>          </a:t>
              </a:r>
              <a:r>
                <a:rPr lang="en-US" altLang="ko-KR" sz="1100" dirty="0" err="1" smtClean="0"/>
                <a:t>setVisible</a:t>
              </a:r>
              <a:r>
                <a:rPr lang="en-US" altLang="ko-KR" sz="1100" dirty="0" smtClean="0"/>
                <a:t>(</a:t>
              </a:r>
              <a:r>
                <a:rPr lang="en-US" altLang="ko-KR" sz="1100" b="1" dirty="0" smtClean="0"/>
                <a:t>true</a:t>
              </a:r>
              <a:r>
                <a:rPr lang="en-US" altLang="ko-KR" sz="1100" b="1" dirty="0"/>
                <a:t>);</a:t>
              </a:r>
            </a:p>
            <a:p>
              <a:r>
                <a:rPr lang="en-US" altLang="ko-KR" sz="1100" dirty="0"/>
                <a:t>}</a:t>
              </a:r>
            </a:p>
            <a:p>
              <a:endParaRPr lang="ko-KR" altLang="en-US" sz="1100" dirty="0"/>
            </a:p>
            <a:p>
              <a:r>
                <a:rPr lang="en-US" altLang="ko-KR" sz="1100" dirty="0"/>
                <a:t>// </a:t>
              </a:r>
              <a:r>
                <a:rPr lang="en-US" altLang="ko-KR" sz="1100" dirty="0" err="1"/>
                <a:t>MouseAdapter</a:t>
              </a:r>
              <a:r>
                <a:rPr lang="ko-KR" altLang="en-US" sz="1100" dirty="0"/>
                <a:t>를 상속받아 </a:t>
              </a:r>
              <a:r>
                <a:rPr lang="en-US" altLang="ko-KR" sz="1100" dirty="0"/>
                <a:t>Mouse </a:t>
              </a:r>
              <a:r>
                <a:rPr lang="ko-KR" altLang="en-US" sz="1100" dirty="0" err="1"/>
                <a:t>리스너</a:t>
              </a:r>
              <a:r>
                <a:rPr lang="ko-KR" altLang="en-US" sz="1100" dirty="0"/>
                <a:t> 구현</a:t>
              </a:r>
            </a:p>
            <a:p>
              <a:r>
                <a:rPr lang="en-US" altLang="ko-KR" sz="1100" b="1" dirty="0"/>
                <a:t>class </a:t>
              </a:r>
              <a:r>
                <a:rPr lang="en-US" altLang="ko-KR" sz="1100" b="1" dirty="0" err="1"/>
                <a:t>MyMouseListener</a:t>
              </a:r>
              <a:r>
                <a:rPr lang="en-US" altLang="ko-KR" sz="1100" b="1" dirty="0"/>
                <a:t> extends </a:t>
              </a:r>
              <a:r>
                <a:rPr lang="en-US" altLang="ko-KR" sz="1100" b="1" dirty="0" err="1"/>
                <a:t>MouseAdapter</a:t>
              </a:r>
              <a:r>
                <a:rPr lang="en-US" altLang="ko-KR" sz="1100" b="1" dirty="0"/>
                <a:t> {</a:t>
              </a:r>
            </a:p>
            <a:p>
              <a:r>
                <a:rPr lang="en-US" altLang="ko-KR" sz="1100" b="1" dirty="0" smtClean="0"/>
                <a:t>     public </a:t>
              </a:r>
              <a:r>
                <a:rPr lang="en-US" altLang="ko-KR" sz="1100" b="1" dirty="0"/>
                <a:t>void </a:t>
              </a:r>
              <a:r>
                <a:rPr lang="en-US" altLang="ko-KR" sz="1100" b="1" dirty="0" err="1"/>
                <a:t>mouseClicked</a:t>
              </a:r>
              <a:r>
                <a:rPr lang="en-US" altLang="ko-KR" sz="1100" b="1" dirty="0"/>
                <a:t>(</a:t>
              </a:r>
              <a:r>
                <a:rPr lang="en-US" altLang="ko-KR" sz="1100" b="1" dirty="0" err="1"/>
                <a:t>MouseEvent</a:t>
              </a:r>
              <a:r>
                <a:rPr lang="en-US" altLang="ko-KR" sz="1100" b="1" dirty="0"/>
                <a:t> e) {</a:t>
              </a:r>
            </a:p>
            <a:p>
              <a:r>
                <a:rPr lang="en-US" altLang="ko-KR" sz="1100" b="1" dirty="0" smtClean="0"/>
                <a:t>          if(</a:t>
              </a:r>
              <a:r>
                <a:rPr lang="en-US" altLang="ko-KR" sz="1100" b="1" dirty="0" err="1" smtClean="0"/>
                <a:t>e.getClickCount</a:t>
              </a:r>
              <a:r>
                <a:rPr lang="en-US" altLang="ko-KR" sz="1100" b="1" dirty="0"/>
                <a:t>() == 2) { // </a:t>
              </a:r>
              <a:r>
                <a:rPr lang="ko-KR" altLang="en-US" sz="1100" b="1" dirty="0"/>
                <a:t>더블클릭의 경우</a:t>
              </a:r>
            </a:p>
            <a:p>
              <a:r>
                <a:rPr lang="en-US" altLang="ko-KR" sz="1100" dirty="0" smtClean="0"/>
                <a:t>			// </a:t>
              </a:r>
              <a:r>
                <a:rPr lang="en-US" altLang="ko-KR" sz="1100" dirty="0"/>
                <a:t>[0,255] </a:t>
              </a:r>
              <a:r>
                <a:rPr lang="ko-KR" altLang="en-US" sz="1100" dirty="0"/>
                <a:t>사이의 </a:t>
              </a:r>
              <a:r>
                <a:rPr lang="ko-KR" altLang="en-US" sz="1100" dirty="0" err="1"/>
                <a:t>랜덤한</a:t>
              </a:r>
              <a:r>
                <a:rPr lang="ko-KR" altLang="en-US" sz="1100" dirty="0"/>
                <a:t> </a:t>
              </a:r>
              <a:r>
                <a:rPr lang="en-US" altLang="ko-KR" sz="1100" dirty="0" err="1"/>
                <a:t>r,g,b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정수 값 얻기 </a:t>
              </a:r>
            </a:p>
            <a:p>
              <a:r>
                <a:rPr lang="en-US" altLang="ko-KR" sz="1100" b="1" dirty="0" smtClean="0"/>
                <a:t>          </a:t>
              </a:r>
              <a:r>
                <a:rPr lang="en-US" altLang="ko-KR" sz="1100" b="1" dirty="0" err="1" smtClean="0"/>
                <a:t>int</a:t>
              </a:r>
              <a:r>
                <a:rPr lang="en-US" altLang="ko-KR" sz="1100" b="1" dirty="0" smtClean="0"/>
                <a:t> </a:t>
              </a:r>
              <a:r>
                <a:rPr lang="en-US" altLang="ko-KR" sz="1100" b="1" dirty="0"/>
                <a:t>r = (</a:t>
              </a:r>
              <a:r>
                <a:rPr lang="en-US" altLang="ko-KR" sz="1100" b="1" dirty="0" err="1"/>
                <a:t>int</a:t>
              </a:r>
              <a:r>
                <a:rPr lang="en-US" altLang="ko-KR" sz="1100" b="1" dirty="0"/>
                <a:t>)(</a:t>
              </a:r>
              <a:r>
                <a:rPr lang="en-US" altLang="ko-KR" sz="1100" b="1" dirty="0" err="1"/>
                <a:t>Math.</a:t>
              </a:r>
              <a:r>
                <a:rPr lang="en-US" altLang="ko-KR" sz="1100" b="1" i="1" dirty="0" err="1"/>
                <a:t>random</a:t>
              </a:r>
              <a:r>
                <a:rPr lang="en-US" altLang="ko-KR" sz="1100" b="1" i="1" dirty="0"/>
                <a:t>()*256);</a:t>
              </a:r>
            </a:p>
            <a:p>
              <a:r>
                <a:rPr lang="sv-SE" altLang="ko-KR" sz="1100" b="1" dirty="0" smtClean="0"/>
                <a:t>          int </a:t>
              </a:r>
              <a:r>
                <a:rPr lang="sv-SE" altLang="ko-KR" sz="1100" b="1" dirty="0"/>
                <a:t>g = (int)(Math.</a:t>
              </a:r>
              <a:r>
                <a:rPr lang="sv-SE" altLang="ko-KR" sz="1100" b="1" i="1" dirty="0"/>
                <a:t>random()*256);</a:t>
              </a:r>
            </a:p>
            <a:p>
              <a:r>
                <a:rPr lang="sv-SE" altLang="ko-KR" sz="1100" b="1" dirty="0" smtClean="0"/>
                <a:t>          int </a:t>
              </a:r>
              <a:r>
                <a:rPr lang="sv-SE" altLang="ko-KR" sz="1100" b="1" dirty="0"/>
                <a:t>b = (int)(Math.</a:t>
              </a:r>
              <a:r>
                <a:rPr lang="sv-SE" altLang="ko-KR" sz="1100" b="1" i="1" dirty="0"/>
                <a:t>random()*256);</a:t>
              </a:r>
            </a:p>
            <a:p>
              <a:endParaRPr lang="ko-KR" altLang="en-US" sz="1100" dirty="0"/>
            </a:p>
            <a:p>
              <a:r>
                <a:rPr lang="en-US" altLang="ko-KR" sz="1100" dirty="0" smtClean="0"/>
                <a:t>          Component </a:t>
              </a:r>
              <a:r>
                <a:rPr lang="en-US" altLang="ko-KR" sz="1100" dirty="0"/>
                <a:t>c = (Component)</a:t>
              </a:r>
              <a:r>
                <a:rPr lang="en-US" altLang="ko-KR" sz="1100" dirty="0" err="1"/>
                <a:t>e.getSource</a:t>
              </a:r>
              <a:r>
                <a:rPr lang="en-US" altLang="ko-KR" sz="1100" dirty="0"/>
                <a:t>(); // </a:t>
              </a:r>
              <a:r>
                <a:rPr lang="ko-KR" altLang="en-US" sz="1100" dirty="0"/>
                <a:t>마우스가 클릭된 컴포넌트를 알아낸다</a:t>
              </a:r>
              <a:r>
                <a:rPr lang="en-US" altLang="ko-KR" sz="1100" dirty="0"/>
                <a:t>.</a:t>
              </a:r>
            </a:p>
            <a:p>
              <a:r>
                <a:rPr lang="en-US" altLang="ko-KR" sz="1100" dirty="0" smtClean="0"/>
                <a:t>          </a:t>
              </a:r>
              <a:r>
                <a:rPr lang="en-US" altLang="ko-KR" sz="1100" dirty="0" err="1" smtClean="0"/>
                <a:t>c.setBackground</a:t>
              </a:r>
              <a:r>
                <a:rPr lang="en-US" altLang="ko-KR" sz="1100" dirty="0" smtClean="0"/>
                <a:t>(</a:t>
              </a:r>
              <a:r>
                <a:rPr lang="en-US" altLang="ko-KR" sz="1100" b="1" dirty="0" smtClean="0"/>
                <a:t>new </a:t>
              </a:r>
              <a:r>
                <a:rPr lang="en-US" altLang="ko-KR" sz="1100" b="1" dirty="0"/>
                <a:t>Color(</a:t>
              </a:r>
              <a:r>
                <a:rPr lang="en-US" altLang="ko-KR" sz="1100" b="1" dirty="0" err="1"/>
                <a:t>r,b,g</a:t>
              </a:r>
              <a:r>
                <a:rPr lang="en-US" altLang="ko-KR" sz="1100" b="1" dirty="0"/>
                <a:t>)); // </a:t>
              </a:r>
              <a:r>
                <a:rPr lang="ko-KR" altLang="en-US" sz="1100" b="1" dirty="0"/>
                <a:t>컴포넌트의 배경을 </a:t>
              </a:r>
              <a:r>
                <a:rPr lang="en-US" altLang="ko-KR" sz="1100" b="1" dirty="0" err="1"/>
                <a:t>r,g,b</a:t>
              </a:r>
              <a:r>
                <a:rPr lang="en-US" altLang="ko-KR" sz="1100" b="1" dirty="0"/>
                <a:t> </a:t>
              </a:r>
              <a:r>
                <a:rPr lang="ko-KR" altLang="en-US" sz="1100" b="1" dirty="0"/>
                <a:t>색으로 칠한다</a:t>
              </a:r>
              <a:r>
                <a:rPr lang="en-US" altLang="ko-KR" sz="1100" b="1" dirty="0"/>
                <a:t>.</a:t>
              </a:r>
            </a:p>
            <a:p>
              <a:r>
                <a:rPr lang="en-US" altLang="ko-KR" sz="1100" dirty="0"/>
                <a:t> </a:t>
              </a:r>
              <a:r>
                <a:rPr lang="en-US" altLang="ko-KR" sz="1100" dirty="0" smtClean="0"/>
                <a:t>         }</a:t>
              </a:r>
              <a:endParaRPr lang="en-US" altLang="ko-KR" sz="1100" dirty="0"/>
            </a:p>
            <a:p>
              <a:r>
                <a:rPr lang="en-US" altLang="ko-KR" sz="1100" dirty="0" smtClean="0"/>
                <a:t>     }</a:t>
              </a:r>
              <a:endParaRPr lang="en-US" altLang="ko-KR" sz="1100" dirty="0"/>
            </a:p>
            <a:p>
              <a:r>
                <a:rPr lang="en-US" altLang="ko-KR" sz="1100" dirty="0"/>
                <a:t>}</a:t>
              </a:r>
            </a:p>
            <a:p>
              <a:endParaRPr lang="ko-KR" altLang="en-US" sz="1100" dirty="0"/>
            </a:p>
            <a:p>
              <a:r>
                <a:rPr lang="en-US" altLang="ko-KR" sz="1100" b="1" dirty="0"/>
                <a:t>public static void main(String [] </a:t>
              </a:r>
              <a:r>
                <a:rPr lang="en-US" altLang="ko-KR" sz="1100" b="1" dirty="0" err="1"/>
                <a:t>args</a:t>
              </a:r>
              <a:r>
                <a:rPr lang="en-US" altLang="ko-KR" sz="1100" b="1" dirty="0"/>
                <a:t>) {</a:t>
              </a:r>
            </a:p>
            <a:p>
              <a:r>
                <a:rPr lang="en-US" altLang="ko-KR" sz="1100" b="1" dirty="0" smtClean="0"/>
                <a:t>     new </a:t>
              </a:r>
              <a:r>
                <a:rPr lang="en-US" altLang="ko-KR" sz="1100" b="1" dirty="0" err="1"/>
                <a:t>ClickAndDoubleClickEx</a:t>
              </a:r>
              <a:r>
                <a:rPr lang="en-US" altLang="ko-KR" sz="1100" b="1" dirty="0"/>
                <a:t>();</a:t>
              </a:r>
            </a:p>
            <a:p>
              <a:r>
                <a:rPr lang="en-US" altLang="ko-KR" sz="1100" dirty="0" smtClean="0"/>
                <a:t>     }</a:t>
              </a:r>
              <a:endParaRPr lang="en-US" altLang="ko-KR" sz="1100" dirty="0"/>
            </a:p>
            <a:p>
              <a:r>
                <a:rPr lang="en-US" altLang="ko-KR" sz="1100" dirty="0"/>
                <a:t>}</a:t>
              </a:r>
              <a:endParaRPr lang="en-US" altLang="ko-KR" sz="11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77703" y="1248507"/>
              <a:ext cx="3213273" cy="11079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100" b="1" dirty="0" smtClean="0"/>
                <a:t>힌트</a:t>
              </a:r>
              <a:r>
                <a:rPr lang="en-US" altLang="ko-KR" sz="1100" b="1" dirty="0" smtClean="0"/>
                <a:t>!!</a:t>
              </a:r>
            </a:p>
            <a:p>
              <a:r>
                <a:rPr lang="en-US" altLang="ko-KR" sz="1100" b="1" dirty="0" err="1" smtClean="0"/>
                <a:t>int</a:t>
              </a:r>
              <a:r>
                <a:rPr lang="en-US" altLang="ko-KR" sz="1100" b="1" dirty="0" smtClean="0"/>
                <a:t> </a:t>
              </a:r>
              <a:r>
                <a:rPr lang="en-US" altLang="ko-KR" sz="1100" b="1" dirty="0"/>
                <a:t>r = (</a:t>
              </a:r>
              <a:r>
                <a:rPr lang="en-US" altLang="ko-KR" sz="1100" b="1" dirty="0" err="1"/>
                <a:t>int</a:t>
              </a:r>
              <a:r>
                <a:rPr lang="en-US" altLang="ko-KR" sz="1100" b="1" dirty="0"/>
                <a:t>)(</a:t>
              </a:r>
              <a:r>
                <a:rPr lang="en-US" altLang="ko-KR" sz="1100" b="1" dirty="0" err="1"/>
                <a:t>Math.</a:t>
              </a:r>
              <a:r>
                <a:rPr lang="en-US" altLang="ko-KR" sz="1100" b="1" i="1" dirty="0" err="1"/>
                <a:t>random</a:t>
              </a:r>
              <a:r>
                <a:rPr lang="en-US" altLang="ko-KR" sz="1100" b="1" i="1" dirty="0"/>
                <a:t>()*256);</a:t>
              </a:r>
            </a:p>
            <a:p>
              <a:r>
                <a:rPr lang="sv-SE" altLang="ko-KR" sz="1100" b="1" dirty="0"/>
                <a:t>int g = (int)(Math.</a:t>
              </a:r>
              <a:r>
                <a:rPr lang="sv-SE" altLang="ko-KR" sz="1100" b="1" i="1" dirty="0"/>
                <a:t>random()*256);</a:t>
              </a:r>
            </a:p>
            <a:p>
              <a:r>
                <a:rPr lang="sv-SE" altLang="ko-KR" sz="1100" b="1" dirty="0"/>
                <a:t>int b = (int)(Math.</a:t>
              </a:r>
              <a:r>
                <a:rPr lang="sv-SE" altLang="ko-KR" sz="1100" b="1" i="1" dirty="0"/>
                <a:t>random()*256</a:t>
              </a:r>
              <a:r>
                <a:rPr lang="sv-SE" altLang="ko-KR" sz="1100" b="1" i="1" dirty="0" smtClean="0"/>
                <a:t>);</a:t>
              </a:r>
            </a:p>
            <a:p>
              <a:r>
                <a:rPr lang="sv-SE" altLang="ko-KR" sz="1100" b="1" i="1" dirty="0" smtClean="0"/>
                <a:t>Color c = new Color(r,g,b); //c</a:t>
              </a:r>
              <a:r>
                <a:rPr lang="ko-KR" altLang="en-US" sz="1100" b="1" i="1" dirty="0" smtClean="0"/>
                <a:t>는 </a:t>
              </a:r>
              <a:r>
                <a:rPr lang="ko-KR" altLang="en-US" sz="1100" b="1" i="1" dirty="0" err="1" smtClean="0"/>
                <a:t>랜덤한</a:t>
              </a:r>
              <a:r>
                <a:rPr lang="ko-KR" altLang="en-US" sz="1100" b="1" i="1" dirty="0" smtClean="0"/>
                <a:t> 색</a:t>
              </a:r>
              <a:endParaRPr lang="sv-SE" altLang="ko-KR" sz="1100" b="1" i="1" dirty="0"/>
            </a:p>
            <a:p>
              <a:endParaRPr lang="en-US" altLang="ko-KR" sz="11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011057" y="3702425"/>
              <a:ext cx="6106919" cy="1837764"/>
            </a:xfrm>
            <a:prstGeom prst="rect">
              <a:avLst/>
            </a:prstGeom>
            <a:solidFill>
              <a:srgbClr val="BDD7EE"/>
            </a:solidFill>
            <a:ln>
              <a:solidFill>
                <a:srgbClr val="BDD7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485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824" y="1403290"/>
            <a:ext cx="4584318" cy="33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4642" y="507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/>
              <a:t>스윙 응용프로그램의 이벤트의 실제 예</a:t>
            </a:r>
            <a:endParaRPr lang="ko-KR" altLang="en-US" sz="4000" dirty="0"/>
          </a:p>
        </p:txBody>
      </p:sp>
      <p:pic>
        <p:nvPicPr>
          <p:cNvPr id="8" name="Picture 2" descr="C:\Documents and Settings\황기태\Local Settings\Temporary Internet Files\Content.IE5\O7ZFUOTT\MCj0382582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32" y="5572140"/>
            <a:ext cx="1071570" cy="107157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506211" y="5122804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마우스로 버튼 클릭</a:t>
            </a:r>
            <a:endParaRPr lang="en-US" altLang="ko-KR" sz="1200" dirty="0"/>
          </a:p>
          <a:p>
            <a:r>
              <a:rPr lang="en-US" altLang="ko-KR" sz="1200" dirty="0"/>
              <a:t>(Mouse Event,</a:t>
            </a:r>
          </a:p>
          <a:p>
            <a:r>
              <a:rPr lang="en-US" altLang="ko-KR" sz="1200" dirty="0"/>
              <a:t>Action Event)</a:t>
            </a:r>
            <a:endParaRPr lang="ko-KR" altLang="en-US" sz="1200" dirty="0"/>
          </a:p>
        </p:txBody>
      </p:sp>
      <p:pic>
        <p:nvPicPr>
          <p:cNvPr id="1031" name="Picture 7" descr="C:\Documents and Settings\황기태\Local Settings\Temporary Internet Files\Content.IE5\5W8J510P\MCj036059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7570" y="5572141"/>
            <a:ext cx="1837030" cy="875081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881554" y="5286389"/>
            <a:ext cx="1370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마우스로</a:t>
            </a:r>
            <a:endParaRPr lang="en-US" altLang="ko-KR" sz="1200" dirty="0"/>
          </a:p>
          <a:p>
            <a:r>
              <a:rPr lang="ko-KR" altLang="en-US" sz="1200" dirty="0"/>
              <a:t>윈도우 크기 조절</a:t>
            </a:r>
            <a:endParaRPr lang="en-US" altLang="ko-KR" sz="1200" dirty="0"/>
          </a:p>
          <a:p>
            <a:r>
              <a:rPr lang="en-US" altLang="ko-KR" sz="1200" dirty="0"/>
              <a:t>(Mouse Event,</a:t>
            </a:r>
          </a:p>
          <a:p>
            <a:r>
              <a:rPr lang="en-US" altLang="ko-KR" sz="1200" dirty="0"/>
              <a:t>Container Event)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381753" y="5000637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키보드 입력</a:t>
            </a:r>
            <a:endParaRPr lang="en-US" altLang="ko-KR" sz="1200" dirty="0"/>
          </a:p>
          <a:p>
            <a:r>
              <a:rPr lang="en-US" altLang="ko-KR" sz="1200" dirty="0"/>
              <a:t>(Key</a:t>
            </a:r>
            <a:r>
              <a:rPr lang="ko-KR" altLang="en-US" sz="1200" dirty="0"/>
              <a:t> </a:t>
            </a:r>
            <a:r>
              <a:rPr lang="en-US" altLang="ko-KR" sz="1200" dirty="0"/>
              <a:t>Event)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381884" y="4857761"/>
            <a:ext cx="114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키보드로 메뉴 선택</a:t>
            </a:r>
            <a:endParaRPr lang="en-US" altLang="ko-KR" sz="1200" dirty="0"/>
          </a:p>
          <a:p>
            <a:r>
              <a:rPr lang="en-US" altLang="ko-KR" sz="1200" dirty="0"/>
              <a:t>(Key Event,</a:t>
            </a:r>
          </a:p>
          <a:p>
            <a:r>
              <a:rPr lang="en-US" altLang="ko-KR" sz="1200" dirty="0"/>
              <a:t> Action Event)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238348" y="4786323"/>
            <a:ext cx="1357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마우스로 메뉴 선택</a:t>
            </a:r>
            <a:endParaRPr lang="en-US" altLang="ko-KR" sz="1200" dirty="0"/>
          </a:p>
          <a:p>
            <a:r>
              <a:rPr lang="en-US" altLang="ko-KR" sz="1200" dirty="0"/>
              <a:t>(Mouse Event,</a:t>
            </a:r>
          </a:p>
          <a:p>
            <a:r>
              <a:rPr lang="en-US" altLang="ko-KR" sz="1200" dirty="0"/>
              <a:t>Action Event)</a:t>
            </a:r>
            <a:endParaRPr lang="ko-KR" altLang="en-US" sz="1200" dirty="0"/>
          </a:p>
        </p:txBody>
      </p:sp>
      <p:sp>
        <p:nvSpPr>
          <p:cNvPr id="29" name="자유형 28"/>
          <p:cNvSpPr/>
          <p:nvPr/>
        </p:nvSpPr>
        <p:spPr>
          <a:xfrm>
            <a:off x="3217094" y="2035903"/>
            <a:ext cx="695417" cy="3086900"/>
          </a:xfrm>
          <a:custGeom>
            <a:avLst/>
            <a:gdLst>
              <a:gd name="connsiteX0" fmla="*/ 562252 w 695417"/>
              <a:gd name="connsiteY0" fmla="*/ 3222594 h 3222594"/>
              <a:gd name="connsiteX1" fmla="*/ 82858 w 695417"/>
              <a:gd name="connsiteY1" fmla="*/ 1890944 h 3222594"/>
              <a:gd name="connsiteX2" fmla="*/ 65102 w 695417"/>
              <a:gd name="connsiteY2" fmla="*/ 807868 h 3222594"/>
              <a:gd name="connsiteX3" fmla="*/ 366943 w 695417"/>
              <a:gd name="connsiteY3" fmla="*/ 221942 h 3222594"/>
              <a:gd name="connsiteX4" fmla="*/ 695417 w 695417"/>
              <a:gd name="connsiteY4" fmla="*/ 0 h 322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417" h="3222594">
                <a:moveTo>
                  <a:pt x="562252" y="3222594"/>
                </a:moveTo>
                <a:cubicBezTo>
                  <a:pt x="363984" y="2757996"/>
                  <a:pt x="165716" y="2293398"/>
                  <a:pt x="82858" y="1890944"/>
                </a:cubicBezTo>
                <a:cubicBezTo>
                  <a:pt x="0" y="1488490"/>
                  <a:pt x="17755" y="1086035"/>
                  <a:pt x="65102" y="807868"/>
                </a:cubicBezTo>
                <a:cubicBezTo>
                  <a:pt x="112450" y="529701"/>
                  <a:pt x="261891" y="356587"/>
                  <a:pt x="366943" y="221942"/>
                </a:cubicBezTo>
                <a:cubicBezTo>
                  <a:pt x="471996" y="87297"/>
                  <a:pt x="583706" y="43648"/>
                  <a:pt x="69541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5447929" y="4752470"/>
            <a:ext cx="46287" cy="631794"/>
          </a:xfrm>
          <a:custGeom>
            <a:avLst/>
            <a:gdLst>
              <a:gd name="connsiteX0" fmla="*/ 0 w 622917"/>
              <a:gd name="connsiteY0" fmla="*/ 701336 h 701336"/>
              <a:gd name="connsiteX1" fmla="*/ 328474 w 622917"/>
              <a:gd name="connsiteY1" fmla="*/ 399495 h 701336"/>
              <a:gd name="connsiteX2" fmla="*/ 577049 w 622917"/>
              <a:gd name="connsiteY2" fmla="*/ 88777 h 701336"/>
              <a:gd name="connsiteX3" fmla="*/ 603682 w 622917"/>
              <a:gd name="connsiteY3" fmla="*/ 0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917" h="701336">
                <a:moveTo>
                  <a:pt x="0" y="701336"/>
                </a:moveTo>
                <a:cubicBezTo>
                  <a:pt x="116149" y="601462"/>
                  <a:pt x="232299" y="501588"/>
                  <a:pt x="328474" y="399495"/>
                </a:cubicBezTo>
                <a:cubicBezTo>
                  <a:pt x="424649" y="297402"/>
                  <a:pt x="531181" y="155359"/>
                  <a:pt x="577049" y="88777"/>
                </a:cubicBezTo>
                <a:cubicBezTo>
                  <a:pt x="622917" y="22195"/>
                  <a:pt x="613299" y="11097"/>
                  <a:pt x="603682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자유형 31"/>
          <p:cNvSpPr/>
          <p:nvPr/>
        </p:nvSpPr>
        <p:spPr>
          <a:xfrm>
            <a:off x="6060906" y="1939728"/>
            <a:ext cx="1646808" cy="3194482"/>
          </a:xfrm>
          <a:custGeom>
            <a:avLst/>
            <a:gdLst>
              <a:gd name="connsiteX0" fmla="*/ 1020932 w 1646808"/>
              <a:gd name="connsiteY0" fmla="*/ 3194482 h 3194482"/>
              <a:gd name="connsiteX1" fmla="*/ 1340528 w 1646808"/>
              <a:gd name="connsiteY1" fmla="*/ 2519779 h 3194482"/>
              <a:gd name="connsiteX2" fmla="*/ 1642369 w 1646808"/>
              <a:gd name="connsiteY2" fmla="*/ 948431 h 3194482"/>
              <a:gd name="connsiteX3" fmla="*/ 1313895 w 1646808"/>
              <a:gd name="connsiteY3" fmla="*/ 140563 h 3194482"/>
              <a:gd name="connsiteX4" fmla="*/ 0 w 1646808"/>
              <a:gd name="connsiteY4" fmla="*/ 105053 h 319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6808" h="3194482">
                <a:moveTo>
                  <a:pt x="1020932" y="3194482"/>
                </a:moveTo>
                <a:cubicBezTo>
                  <a:pt x="1128943" y="3044301"/>
                  <a:pt x="1236955" y="2894121"/>
                  <a:pt x="1340528" y="2519779"/>
                </a:cubicBezTo>
                <a:cubicBezTo>
                  <a:pt x="1444101" y="2145437"/>
                  <a:pt x="1646808" y="1344967"/>
                  <a:pt x="1642369" y="948431"/>
                </a:cubicBezTo>
                <a:cubicBezTo>
                  <a:pt x="1637930" y="551895"/>
                  <a:pt x="1587623" y="281126"/>
                  <a:pt x="1313895" y="140563"/>
                </a:cubicBezTo>
                <a:cubicBezTo>
                  <a:pt x="1040167" y="0"/>
                  <a:pt x="520083" y="52526"/>
                  <a:pt x="0" y="10505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8076138" y="1985598"/>
            <a:ext cx="935115" cy="3290655"/>
          </a:xfrm>
          <a:custGeom>
            <a:avLst/>
            <a:gdLst>
              <a:gd name="connsiteX0" fmla="*/ 390618 w 935115"/>
              <a:gd name="connsiteY0" fmla="*/ 3290655 h 3290655"/>
              <a:gd name="connsiteX1" fmla="*/ 710214 w 935115"/>
              <a:gd name="connsiteY1" fmla="*/ 2322989 h 3290655"/>
              <a:gd name="connsiteX2" fmla="*/ 816746 w 935115"/>
              <a:gd name="connsiteY2" fmla="*/ 378780 h 3290655"/>
              <a:gd name="connsiteX3" fmla="*/ 0 w 935115"/>
              <a:gd name="connsiteY3" fmla="*/ 50306 h 329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115" h="3290655">
                <a:moveTo>
                  <a:pt x="390618" y="3290655"/>
                </a:moveTo>
                <a:cubicBezTo>
                  <a:pt x="514905" y="3049478"/>
                  <a:pt x="639193" y="2808302"/>
                  <a:pt x="710214" y="2322989"/>
                </a:cubicBezTo>
                <a:cubicBezTo>
                  <a:pt x="781235" y="1837676"/>
                  <a:pt x="935115" y="757560"/>
                  <a:pt x="816746" y="378780"/>
                </a:cubicBezTo>
                <a:cubicBezTo>
                  <a:pt x="698377" y="0"/>
                  <a:pt x="349188" y="25153"/>
                  <a:pt x="0" y="5030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572431" y="1733551"/>
            <a:ext cx="1228044" cy="3057525"/>
          </a:xfrm>
          <a:custGeom>
            <a:avLst/>
            <a:gdLst>
              <a:gd name="connsiteX0" fmla="*/ 75519 w 1228044"/>
              <a:gd name="connsiteY0" fmla="*/ 3057525 h 3057525"/>
              <a:gd name="connsiteX1" fmla="*/ 123144 w 1228044"/>
              <a:gd name="connsiteY1" fmla="*/ 1419225 h 3057525"/>
              <a:gd name="connsiteX2" fmla="*/ 1228044 w 1228044"/>
              <a:gd name="connsiteY2" fmla="*/ 0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044" h="3057525">
                <a:moveTo>
                  <a:pt x="75519" y="3057525"/>
                </a:moveTo>
                <a:cubicBezTo>
                  <a:pt x="3287" y="2493169"/>
                  <a:pt x="-68944" y="1928813"/>
                  <a:pt x="123144" y="1419225"/>
                </a:cubicBezTo>
                <a:cubicBezTo>
                  <a:pt x="315232" y="909637"/>
                  <a:pt x="771638" y="454818"/>
                  <a:pt x="122804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자바 스윙 프로그램에서 이벤트 처리 과정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이벤트가 처리되는 과정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이벤트 </a:t>
            </a:r>
            <a:r>
              <a:rPr lang="ko-KR" altLang="en-US" dirty="0" smtClean="0"/>
              <a:t>발생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예 </a:t>
            </a:r>
            <a:r>
              <a:rPr lang="en-US" altLang="ko-KR" dirty="0"/>
              <a:t>:</a:t>
            </a:r>
            <a:r>
              <a:rPr lang="ko-KR" altLang="en-US" dirty="0" smtClean="0"/>
              <a:t>마우스의 </a:t>
            </a:r>
            <a:r>
              <a:rPr lang="ko-KR" altLang="en-US" dirty="0"/>
              <a:t>움직임 혹은 </a:t>
            </a:r>
            <a:r>
              <a:rPr lang="ko-KR" altLang="en-US" dirty="0" smtClean="0"/>
              <a:t>키보드입력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현재 발생한 이벤트에 대한 정보를 가진 객체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응용프로그램에 작성된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찾기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err="1" smtClean="0"/>
              <a:t>리스너에</a:t>
            </a:r>
            <a:r>
              <a:rPr lang="ko-KR" altLang="en-US" dirty="0" smtClean="0"/>
              <a:t> 이벤트 객체 전달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err="1" smtClean="0"/>
              <a:t>리스너</a:t>
            </a:r>
            <a:r>
              <a:rPr lang="ko-KR" altLang="en-US" dirty="0" smtClean="0"/>
              <a:t> 코드 실행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07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자바의 이벤트 기반 스윙 응용프로그램의 구조와 이벤트 처리 과정</a:t>
            </a:r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340769"/>
            <a:ext cx="7557914" cy="522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7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이벤트 객체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117170"/>
            <a:ext cx="10515600" cy="5398959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sz="4000" dirty="0" smtClean="0"/>
              <a:t>이벤트 객체</a:t>
            </a:r>
            <a:endParaRPr lang="en-US" altLang="ko-KR" sz="4000" dirty="0" smtClean="0"/>
          </a:p>
          <a:p>
            <a:pPr lvl="1"/>
            <a:r>
              <a:rPr lang="ko-KR" altLang="en-US" sz="4000" dirty="0" smtClean="0"/>
              <a:t>발생한 이벤트에 관한 정보를 가진 객체</a:t>
            </a:r>
            <a:endParaRPr lang="en-US" altLang="ko-KR" sz="4000" dirty="0" smtClean="0"/>
          </a:p>
          <a:p>
            <a:pPr lvl="1"/>
            <a:r>
              <a:rPr lang="ko-KR" altLang="en-US" sz="4000" dirty="0" smtClean="0"/>
              <a:t>이벤트 </a:t>
            </a:r>
            <a:r>
              <a:rPr lang="ko-KR" altLang="en-US" sz="4000" dirty="0" err="1" smtClean="0"/>
              <a:t>리스너에</a:t>
            </a:r>
            <a:r>
              <a:rPr lang="ko-KR" altLang="en-US" sz="4000" dirty="0" smtClean="0"/>
              <a:t> 전달됨</a:t>
            </a:r>
            <a:endParaRPr lang="en-US" altLang="ko-KR" sz="4000" dirty="0" smtClean="0"/>
          </a:p>
          <a:p>
            <a:pPr lvl="2"/>
            <a:r>
              <a:rPr lang="ko-KR" altLang="en-US" sz="3500" dirty="0" smtClean="0"/>
              <a:t>이벤트 </a:t>
            </a:r>
            <a:r>
              <a:rPr lang="ko-KR" altLang="en-US" sz="3500" dirty="0" err="1" smtClean="0"/>
              <a:t>리스너</a:t>
            </a:r>
            <a:r>
              <a:rPr lang="ko-KR" altLang="en-US" sz="3500" dirty="0" smtClean="0"/>
              <a:t> 코드가 발생한 이벤트에 대한 상황을 파악할 수 있게 함</a:t>
            </a:r>
            <a:endParaRPr lang="en-US" altLang="ko-KR" sz="3500" dirty="0" smtClean="0"/>
          </a:p>
          <a:p>
            <a:endParaRPr lang="en-US" altLang="ko-KR" sz="4000" dirty="0" smtClean="0"/>
          </a:p>
          <a:p>
            <a:r>
              <a:rPr lang="ko-KR" altLang="en-US" sz="4000" dirty="0" smtClean="0"/>
              <a:t>이벤트 객체가 포함하는 정보 </a:t>
            </a:r>
            <a:endParaRPr lang="en-US" altLang="ko-KR" sz="4000" dirty="0" smtClean="0"/>
          </a:p>
          <a:p>
            <a:pPr lvl="1"/>
            <a:r>
              <a:rPr lang="ko-KR" altLang="en-US" sz="4000" dirty="0" smtClean="0"/>
              <a:t>이벤트 종류와 이벤트 소스</a:t>
            </a:r>
          </a:p>
          <a:p>
            <a:pPr lvl="1"/>
            <a:r>
              <a:rPr lang="ko-KR" altLang="en-US" sz="4000" dirty="0" smtClean="0"/>
              <a:t>이벤트가 발생한 화면 좌표 및 컴포넌트 내 좌표</a:t>
            </a:r>
          </a:p>
          <a:p>
            <a:pPr lvl="1"/>
            <a:r>
              <a:rPr lang="ko-KR" altLang="en-US" sz="4000" dirty="0" smtClean="0"/>
              <a:t>이벤트가 발생한 버튼이나 메뉴 아이템의 문자열</a:t>
            </a:r>
          </a:p>
          <a:p>
            <a:pPr lvl="1"/>
            <a:r>
              <a:rPr lang="ko-KR" altLang="en-US" sz="4000" dirty="0" smtClean="0"/>
              <a:t>클릭된 마우스 버튼 번호 및 마우스의 클릭 횟수</a:t>
            </a:r>
          </a:p>
          <a:p>
            <a:pPr lvl="1"/>
            <a:r>
              <a:rPr lang="ko-KR" altLang="en-US" sz="4000" dirty="0" smtClean="0"/>
              <a:t>키의 코드 값과 문자 값</a:t>
            </a:r>
          </a:p>
          <a:p>
            <a:pPr lvl="1"/>
            <a:r>
              <a:rPr lang="ko-KR" altLang="en-US" sz="4000" dirty="0" smtClean="0"/>
              <a:t>체크박스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라디오버튼 등과 같은 컴포넌트에 이벤트가 발생하였다면 체크 상태</a:t>
            </a:r>
            <a:endParaRPr lang="en-US" altLang="ko-KR" sz="4000" dirty="0" smtClean="0"/>
          </a:p>
          <a:p>
            <a:endParaRPr lang="en-US" altLang="ko-KR" sz="4000" dirty="0" smtClean="0"/>
          </a:p>
          <a:p>
            <a:r>
              <a:rPr lang="ko-KR" altLang="en-US" sz="4000" dirty="0" smtClean="0"/>
              <a:t>이벤트 소스를 알아 내는 </a:t>
            </a:r>
            <a:r>
              <a:rPr lang="ko-KR" altLang="en-US" sz="4000" dirty="0" err="1" smtClean="0"/>
              <a:t>메소드</a:t>
            </a:r>
            <a:endParaRPr lang="en-US" altLang="ko-KR" sz="4000" dirty="0" smtClean="0"/>
          </a:p>
          <a:p>
            <a:pPr lvl="1"/>
            <a:r>
              <a:rPr lang="en-US" altLang="ko-KR" sz="4000" dirty="0" smtClean="0"/>
              <a:t>Object </a:t>
            </a:r>
            <a:r>
              <a:rPr lang="en-US" altLang="ko-KR" sz="4000" dirty="0" err="1" smtClean="0"/>
              <a:t>getSource</a:t>
            </a:r>
            <a:r>
              <a:rPr lang="en-US" altLang="ko-KR" sz="4000" dirty="0" smtClean="0"/>
              <a:t>()</a:t>
            </a:r>
          </a:p>
          <a:p>
            <a:pPr lvl="2"/>
            <a:r>
              <a:rPr lang="ko-KR" altLang="en-US" sz="3500" dirty="0" smtClean="0"/>
              <a:t>발생한 이벤트의 소스 컴포넌트 리턴</a:t>
            </a:r>
            <a:endParaRPr lang="en-US" altLang="ko-KR" sz="3500" dirty="0" smtClean="0"/>
          </a:p>
          <a:p>
            <a:pPr lvl="2"/>
            <a:r>
              <a:rPr lang="en-US" altLang="ko-KR" sz="3500" dirty="0" smtClean="0"/>
              <a:t>Object </a:t>
            </a:r>
            <a:r>
              <a:rPr lang="ko-KR" altLang="en-US" sz="3500" dirty="0" smtClean="0"/>
              <a:t>타입으로 </a:t>
            </a:r>
            <a:r>
              <a:rPr lang="ko-KR" altLang="en-US" sz="3500" dirty="0" err="1" smtClean="0"/>
              <a:t>리턴하므로</a:t>
            </a:r>
            <a:r>
              <a:rPr lang="ko-KR" altLang="en-US" sz="3500" dirty="0" smtClean="0"/>
              <a:t> 캐스팅하여 사용</a:t>
            </a:r>
            <a:endParaRPr lang="en-US" altLang="ko-KR" sz="3500" dirty="0" smtClean="0"/>
          </a:p>
          <a:p>
            <a:pPr lvl="2"/>
            <a:r>
              <a:rPr lang="ko-KR" altLang="en-US" sz="3500" dirty="0" smtClean="0"/>
              <a:t>모든 이벤트 객체에 대해 적용</a:t>
            </a:r>
            <a:endParaRPr lang="en-US" altLang="ko-KR" sz="3500" dirty="0" smtClean="0"/>
          </a:p>
          <a:p>
            <a:pPr lvl="1"/>
            <a:endParaRPr lang="en-US" altLang="ko-KR" dirty="0"/>
          </a:p>
        </p:txBody>
      </p:sp>
      <p:sp>
        <p:nvSpPr>
          <p:cNvPr id="38" name="슬라이드 번호 개체 틀 3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42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44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이벤트 객체와 이벤트 정보를 </a:t>
            </a:r>
            <a:r>
              <a:rPr lang="ko-KR" altLang="en-US" sz="3600" dirty="0" err="1" smtClean="0"/>
              <a:t>리턴하는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메소드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239200" y="1347008"/>
            <a:ext cx="8021414" cy="5087630"/>
            <a:chOff x="2263914" y="1509723"/>
            <a:chExt cx="8021414" cy="5087630"/>
          </a:xfrm>
        </p:grpSpPr>
        <p:sp>
          <p:nvSpPr>
            <p:cNvPr id="5" name="TextBox 4"/>
            <p:cNvSpPr txBox="1"/>
            <p:nvPr/>
          </p:nvSpPr>
          <p:spPr>
            <a:xfrm>
              <a:off x="6167438" y="1866914"/>
              <a:ext cx="1488934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Object </a:t>
              </a:r>
              <a:r>
                <a:rPr lang="en-US" altLang="ko-KR" sz="1200" dirty="0" err="1"/>
                <a:t>getSource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66977" y="3581426"/>
              <a:ext cx="2136611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String </a:t>
              </a:r>
              <a:r>
                <a:rPr lang="en-US" altLang="ko-KR" sz="1200" dirty="0" err="1"/>
                <a:t>getActionCommand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67769" y="3581426"/>
              <a:ext cx="1617559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Object </a:t>
              </a:r>
              <a:r>
                <a:rPr lang="en-US" altLang="ko-KR" sz="1200" dirty="0" err="1"/>
                <a:t>getItem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getStateChange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13311" y="4295806"/>
              <a:ext cx="139769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getModifiers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1675" y="5581690"/>
              <a:ext cx="1489510" cy="1015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getButton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getClickCount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/>
                <a:t>Point </a:t>
              </a:r>
              <a:r>
                <a:rPr lang="en-US" altLang="ko-KR" sz="1200" dirty="0" err="1"/>
                <a:t>getPoint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getX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getY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45894" y="5581690"/>
              <a:ext cx="1484124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char </a:t>
              </a:r>
              <a:r>
                <a:rPr lang="en-US" altLang="ko-KR" sz="1200" dirty="0" err="1"/>
                <a:t>getKeyChar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getKeyCode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/>
                <a:t>String </a:t>
              </a:r>
              <a:r>
                <a:rPr lang="en-US" altLang="ko-KR" sz="1200" dirty="0" err="1"/>
                <a:t>getKeyText</a:t>
              </a:r>
              <a:r>
                <a:rPr lang="en-US" altLang="ko-KR" sz="1200" dirty="0"/>
                <a:t>()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24497" y="1509723"/>
              <a:ext cx="1192703" cy="3571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EventObject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38744" y="3224235"/>
              <a:ext cx="1785950" cy="3571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ComponentEvent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21830" y="3224235"/>
              <a:ext cx="1192703" cy="3571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ItemEvent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63914" y="3224235"/>
              <a:ext cx="1192703" cy="3571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ActionEvent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24497" y="2295541"/>
              <a:ext cx="1192703" cy="3571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AWTEvent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24497" y="3938615"/>
              <a:ext cx="1192703" cy="3571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InputEvent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hape 36"/>
            <p:cNvCxnSpPr>
              <a:stCxn id="14" idx="0"/>
              <a:endCxn id="15" idx="2"/>
            </p:cNvCxnSpPr>
            <p:nvPr/>
          </p:nvCxnSpPr>
          <p:spPr>
            <a:xfrm rot="5400000" flipH="1" flipV="1">
              <a:off x="4204804" y="1308193"/>
              <a:ext cx="571504" cy="326058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5" idx="0"/>
              <a:endCxn id="11" idx="2"/>
            </p:cNvCxnSpPr>
            <p:nvPr/>
          </p:nvCxnSpPr>
          <p:spPr>
            <a:xfrm rot="5400000" flipH="1" flipV="1">
              <a:off x="5906534" y="2081227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12" idx="0"/>
              <a:endCxn id="15" idx="2"/>
            </p:cNvCxnSpPr>
            <p:nvPr/>
          </p:nvCxnSpPr>
          <p:spPr>
            <a:xfrm rot="16200000" flipV="1">
              <a:off x="5840532" y="2933048"/>
              <a:ext cx="571504" cy="1087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13" idx="0"/>
              <a:endCxn id="15" idx="2"/>
            </p:cNvCxnSpPr>
            <p:nvPr/>
          </p:nvCxnSpPr>
          <p:spPr>
            <a:xfrm rot="16200000" flipV="1">
              <a:off x="7133763" y="1639817"/>
              <a:ext cx="571504" cy="259733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16" idx="0"/>
              <a:endCxn id="12" idx="2"/>
            </p:cNvCxnSpPr>
            <p:nvPr/>
          </p:nvCxnSpPr>
          <p:spPr>
            <a:xfrm rot="5400000" flipH="1" flipV="1">
              <a:off x="5947688" y="3754586"/>
              <a:ext cx="357190" cy="1087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4024299" y="5295937"/>
              <a:ext cx="1192703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MouseEvent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024694" y="5295937"/>
              <a:ext cx="129209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KeyEvent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4" name="꺾인 연결선 23"/>
            <p:cNvCxnSpPr>
              <a:stCxn id="22" idx="0"/>
              <a:endCxn id="16" idx="2"/>
            </p:cNvCxnSpPr>
            <p:nvPr/>
          </p:nvCxnSpPr>
          <p:spPr>
            <a:xfrm rot="5400000" flipH="1" flipV="1">
              <a:off x="4870683" y="4045772"/>
              <a:ext cx="1000132" cy="150019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23" idx="0"/>
              <a:endCxn id="16" idx="2"/>
            </p:cNvCxnSpPr>
            <p:nvPr/>
          </p:nvCxnSpPr>
          <p:spPr>
            <a:xfrm rot="16200000" flipV="1">
              <a:off x="6395729" y="4020924"/>
              <a:ext cx="1000132" cy="15498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92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29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이벤트 객체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이벤트 소스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발생하는 경우</a:t>
            </a:r>
            <a:endParaRPr lang="ko-KR" altLang="en-US" sz="4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484785"/>
            <a:ext cx="5882804" cy="485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1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2739</Words>
  <Application>Microsoft Office PowerPoint</Application>
  <PresentationFormat>와이드스크린</PresentationFormat>
  <Paragraphs>916</Paragraphs>
  <Slides>38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HY강B</vt:lpstr>
      <vt:lpstr>맑은 고딕</vt:lpstr>
      <vt:lpstr>문체부 쓰기 정체</vt:lpstr>
      <vt:lpstr>Arial</vt:lpstr>
      <vt:lpstr>Segoe UI Black</vt:lpstr>
      <vt:lpstr>Wingdings</vt:lpstr>
      <vt:lpstr>Office 테마</vt:lpstr>
      <vt:lpstr>EVENT</vt:lpstr>
      <vt:lpstr>이벤트 기반 프로그래밍</vt:lpstr>
      <vt:lpstr>이벤트 기반 프로그래밍</vt:lpstr>
      <vt:lpstr>스윙 응용프로그램의 이벤트의 실제 예</vt:lpstr>
      <vt:lpstr>자바 스윙 프로그램에서 이벤트 처리 과정</vt:lpstr>
      <vt:lpstr>자바의 이벤트 기반 스윙 응용프로그램의 구조와 이벤트 처리 과정</vt:lpstr>
      <vt:lpstr>이벤트 객체</vt:lpstr>
      <vt:lpstr>이벤트 객체와 이벤트 정보를 리턴하는 메소드</vt:lpstr>
      <vt:lpstr>이벤트 객체, 이벤트 소스, 발생하는 경우</vt:lpstr>
      <vt:lpstr>리스너 인터페이스</vt:lpstr>
      <vt:lpstr>자바에서 제공하는 이벤트 리스너 인터페이스</vt:lpstr>
      <vt:lpstr>이벤트 리스너 작성 과정 사례</vt:lpstr>
      <vt:lpstr>이벤트 리스너 작성 과정 사례</vt:lpstr>
      <vt:lpstr>이벤트 리스너 작성 방법</vt:lpstr>
      <vt:lpstr>예제 1 : 독립 클래스로 Action 이벤트 리스너 만들기</vt:lpstr>
      <vt:lpstr>예제 2 : 내부 클래스로 Action 이벤트 리스너 만들기</vt:lpstr>
      <vt:lpstr>익명 클래스로 이벤트 리스너 작성</vt:lpstr>
      <vt:lpstr>예제 3 : 익명 클래스로 Action 이벤트 리스너 만들기</vt:lpstr>
      <vt:lpstr>예제 4 : 마우스 이벤트 리스너 작성 연습 - 마우스로 문자열 이동시키기</vt:lpstr>
      <vt:lpstr>예제 4의 정답</vt:lpstr>
      <vt:lpstr>어댑터 클래스</vt:lpstr>
      <vt:lpstr>MouseListener대신 MouseAdapter를 사용한 예</vt:lpstr>
      <vt:lpstr>JDK에서 제공하는 어댑터 클래스</vt:lpstr>
      <vt:lpstr>예제 5 : MouseAdapter로 마우스 리스너 작성</vt:lpstr>
      <vt:lpstr>Key 이벤트와 포커스</vt:lpstr>
      <vt:lpstr>KeyListener</vt:lpstr>
      <vt:lpstr>유니코드(Unicode) 키</vt:lpstr>
      <vt:lpstr>가상 키와 입력된 키 판별</vt:lpstr>
      <vt:lpstr>가상 키(Virtual Key)</vt:lpstr>
      <vt:lpstr>예제 6 : KeyListener 활용 – 입력된 문자 키 판별</vt:lpstr>
      <vt:lpstr>예제 6 정답 </vt:lpstr>
      <vt:lpstr>예제 6-1 : 다양한 KeyEvent와 KeyListener 활용 </vt:lpstr>
      <vt:lpstr>예제 7 : KeyListener 활용 – 상(↑), 하(↓), 좌(←), 우(→) 키로 문자열 움직이기</vt:lpstr>
      <vt:lpstr>예제 7 정답</vt:lpstr>
      <vt:lpstr>Mouse 이벤트와 MouseListener, MouseMotionListener</vt:lpstr>
      <vt:lpstr>마우스 리스너 달기와 MouseEvent 객체 활용</vt:lpstr>
      <vt:lpstr>마우스 이벤트 처리 예 : MouseListener와 MouseMotionListener </vt:lpstr>
      <vt:lpstr>마우스 이벤트 처리 문제 :  더블클릭 할 때 마다 컨텐트 팬의 색이 랜덤으로 변하도록 만드시오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</dc:title>
  <dc:creator>Lee HyungSub</dc:creator>
  <cp:lastModifiedBy>Lee HyungSub</cp:lastModifiedBy>
  <cp:revision>14</cp:revision>
  <dcterms:created xsi:type="dcterms:W3CDTF">2019-05-27T14:21:28Z</dcterms:created>
  <dcterms:modified xsi:type="dcterms:W3CDTF">2019-06-03T15:37:14Z</dcterms:modified>
</cp:coreProperties>
</file>