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7" r:id="rId3"/>
    <p:sldId id="28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10" r:id="rId15"/>
    <p:sldId id="307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7" r:id="rId40"/>
    <p:sldId id="334" r:id="rId41"/>
    <p:sldId id="335" r:id="rId42"/>
    <p:sldId id="33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문체부 쓰기 정체" panose="02030609000101010101" pitchFamily="17" charset="-127"/>
              </a:rPr>
              <a:t>GUI</a:t>
            </a:r>
            <a:endParaRPr lang="ko-KR" altLang="en-US" dirty="0">
              <a:latin typeface="메이플스토리" panose="02000300000000000000" pitchFamily="2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16833"/>
            <a:ext cx="6904570" cy="471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9179"/>
            <a:ext cx="10515600" cy="1325563"/>
          </a:xfrm>
        </p:spPr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1"/>
          </p:nvPr>
        </p:nvSpPr>
        <p:spPr>
          <a:xfrm>
            <a:off x="834101" y="14725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응용프로그램은 스윙 컴포넌트를 이용하여 </a:t>
            </a:r>
            <a:r>
              <a:rPr lang="ko-KR" altLang="en-US" sz="1800" dirty="0" err="1"/>
              <a:t>레고</a:t>
            </a:r>
            <a:r>
              <a:rPr lang="ko-KR" altLang="en-US" sz="1800" dirty="0"/>
              <a:t> 블록을 조립하듯이 작성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02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059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0"/>
            <a:ext cx="5295533" cy="6794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패키지 계층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2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4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5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8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5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60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2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9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5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60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59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60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03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45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0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03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45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2345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4059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4631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5238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5774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6309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6917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4273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5416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5416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6524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7131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7202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7167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8381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9524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8988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8417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345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60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631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59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8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31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88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417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88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6363513" y="3746102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7292208" y="3710382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6881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8149463" y="3924697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8595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9078158" y="4031853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6952878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6917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202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917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7595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8988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417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9560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9631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1845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4738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6327795" y="3138878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7381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7667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7881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8994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AWT </a:t>
            </a:r>
            <a:r>
              <a:rPr lang="ko-KR" altLang="en-US"/>
              <a:t>클래스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02185" y="3121018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Swing </a:t>
            </a:r>
            <a:r>
              <a:rPr lang="ko-KR" altLang="en-US"/>
              <a:t>클래스</a:t>
            </a:r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컴포넌트를 포함할 수 없는 순수 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스윙 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포함되지 않고도 화면에 출력되며 독립적으로 존재 가능한 컨테이너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81364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3215680" y="5877272"/>
            <a:ext cx="6336704" cy="612648"/>
          </a:xfrm>
          <a:prstGeom prst="wedgeRoundRectCallout">
            <a:avLst>
              <a:gd name="adj1" fmla="val -16972"/>
              <a:gd name="adj2" fmla="val -50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최상위 컨테이너를 바닥에 깔고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그 위에 컨테이너를 놓고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컴포넌트를 쌓아가는 방식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 </a:t>
            </a:r>
            <a:r>
              <a:rPr lang="ko-KR" altLang="en-US" sz="1200" dirty="0" err="1">
                <a:solidFill>
                  <a:schemeClr val="tx1"/>
                </a:solidFill>
              </a:rPr>
              <a:t>레고</a:t>
            </a:r>
            <a:r>
              <a:rPr lang="ko-KR" altLang="en-US" sz="1200" dirty="0">
                <a:solidFill>
                  <a:schemeClr val="tx1"/>
                </a:solidFill>
              </a:rPr>
              <a:t> 블록을 쌓는 듯이 </a:t>
            </a:r>
            <a:r>
              <a:rPr lang="en-US" altLang="ko-KR" sz="1200" dirty="0">
                <a:solidFill>
                  <a:schemeClr val="tx1"/>
                </a:solidFill>
              </a:rPr>
              <a:t>GUI </a:t>
            </a:r>
            <a:r>
              <a:rPr lang="ko-KR" altLang="en-US" sz="1200" dirty="0">
                <a:solidFill>
                  <a:schemeClr val="tx1"/>
                </a:solidFill>
              </a:rPr>
              <a:t>프로그램을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03512" y="4414426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855912" y="3717033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447928" y="3989448"/>
            <a:ext cx="717868" cy="272415"/>
          </a:xfrm>
          <a:prstGeom prst="wedgeRoundRectCallout">
            <a:avLst>
              <a:gd name="adj1" fmla="val -94512"/>
              <a:gd name="adj2" fmla="val -42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072320" y="2280184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/>
              <a:t>컴포넌트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스윙 </a:t>
            </a:r>
            <a:r>
              <a:rPr lang="en-US" altLang="ko-KR" sz="2000" dirty="0"/>
              <a:t>GUI </a:t>
            </a:r>
            <a:r>
              <a:rPr lang="ko-KR" altLang="en-US" sz="2000" dirty="0"/>
              <a:t>프로그램을 만드는 과정</a:t>
            </a:r>
            <a:endParaRPr lang="en-US" altLang="ko-KR" sz="2000" dirty="0"/>
          </a:p>
          <a:p>
            <a:pPr marL="32004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스윙 프레임 만들기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2. </a:t>
            </a:r>
            <a:r>
              <a:rPr lang="en-US" altLang="ko-KR" sz="1800" dirty="0"/>
              <a:t>main()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스윙 프레임에 스윙 컴포넌트 붙이기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스윙 프로그램 작성에 필요한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</a:t>
            </a:r>
            <a:r>
              <a:rPr lang="en-US" altLang="ko-KR" sz="1800" dirty="0"/>
              <a:t>.*; </a:t>
            </a:r>
            <a:r>
              <a:rPr lang="en-US" altLang="ko-KR" sz="1800" dirty="0"/>
              <a:t>		// </a:t>
            </a:r>
            <a:r>
              <a:rPr lang="ko-KR" altLang="en-US" sz="1800" dirty="0"/>
              <a:t>그래픽 처리를 위한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java.awt.event</a:t>
            </a:r>
            <a:r>
              <a:rPr lang="en-US" altLang="ko-KR" sz="1800" dirty="0"/>
              <a:t>.*; </a:t>
            </a:r>
            <a:r>
              <a:rPr lang="en-US" altLang="ko-KR" sz="1800" dirty="0"/>
              <a:t>	// </a:t>
            </a:r>
            <a:r>
              <a:rPr lang="en-US" altLang="ko-KR" sz="1800" dirty="0"/>
              <a:t>AWT </a:t>
            </a:r>
            <a:r>
              <a:rPr lang="ko-KR" altLang="en-US" sz="1800" dirty="0"/>
              <a:t>이벤트 사용을 위한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</a:t>
            </a:r>
            <a:r>
              <a:rPr lang="en-US" altLang="ko-KR" sz="1800" dirty="0"/>
              <a:t>.*; </a:t>
            </a:r>
            <a:r>
              <a:rPr lang="en-US" altLang="ko-KR" sz="1800" dirty="0"/>
              <a:t>	// </a:t>
            </a:r>
            <a:r>
              <a:rPr lang="ko-KR" altLang="en-US" sz="1800" dirty="0"/>
              <a:t>스윙 컴포넌트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javax.swing.event</a:t>
            </a:r>
            <a:r>
              <a:rPr lang="en-US" altLang="ko-KR" sz="1800" dirty="0"/>
              <a:t>.*; </a:t>
            </a:r>
            <a:r>
              <a:rPr lang="en-US" altLang="ko-KR" sz="1800" dirty="0"/>
              <a:t>	// </a:t>
            </a:r>
            <a:r>
              <a:rPr lang="ko-KR" altLang="en-US" sz="1800" dirty="0"/>
              <a:t>스윙 이벤트를 위한 경로명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8153400" cy="23739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스윙 프레임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스윙 컴포넌트를 담는 최상위 컨테이너</a:t>
            </a:r>
            <a:endParaRPr lang="en-US" altLang="ko-KR" sz="1600" dirty="0"/>
          </a:p>
          <a:p>
            <a:pPr lvl="1"/>
            <a:r>
              <a:rPr lang="en-US" altLang="ko-KR" sz="1400" dirty="0" err="1"/>
              <a:t>JFrame</a:t>
            </a:r>
            <a:r>
              <a:rPr lang="ko-KR" altLang="en-US" sz="1400" dirty="0"/>
              <a:t>을 상속받아 구현</a:t>
            </a:r>
            <a:endParaRPr lang="en-US" altLang="ko-KR" sz="1400" dirty="0"/>
          </a:p>
          <a:p>
            <a:pPr lvl="1"/>
            <a:r>
              <a:rPr lang="ko-KR" altLang="en-US" sz="1400" dirty="0"/>
              <a:t>컴포넌트들은 화면에 보이려면 스윙 프레임에 부착되어야 함</a:t>
            </a:r>
            <a:endParaRPr lang="en-US" altLang="ko-KR" sz="1400" dirty="0"/>
          </a:p>
          <a:p>
            <a:pPr lvl="2"/>
            <a:r>
              <a:rPr lang="ko-KR" altLang="en-US" sz="1200" dirty="0"/>
              <a:t>프레임을 닫으면 프레임에 부착된 모든 컴포넌트가 보이지 않게 됨</a:t>
            </a:r>
            <a:endParaRPr lang="en-US" altLang="ko-KR" sz="1200" dirty="0"/>
          </a:p>
          <a:p>
            <a:r>
              <a:rPr lang="ko-KR" altLang="en-US" sz="1600" dirty="0"/>
              <a:t>스윙 프레임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  <a:r>
              <a:rPr lang="ko-KR" altLang="en-US" sz="1600" dirty="0"/>
              <a:t> 기본 구성</a:t>
            </a:r>
            <a:endParaRPr lang="en-US" altLang="ko-KR" sz="1600" dirty="0"/>
          </a:p>
          <a:p>
            <a:pPr lvl="1"/>
            <a:r>
              <a:rPr lang="ko-KR" altLang="en-US" sz="1400" dirty="0"/>
              <a:t>프레임 </a:t>
            </a:r>
            <a:r>
              <a:rPr lang="en-US" altLang="ko-KR" sz="1400" dirty="0"/>
              <a:t>– </a:t>
            </a:r>
            <a:r>
              <a:rPr lang="ko-KR" altLang="en-US" sz="1400" dirty="0"/>
              <a:t>스윙 프로그램의 기본 틀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메뉴바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메뉴들이 부착되는 공간</a:t>
            </a:r>
            <a:endParaRPr lang="en-US" altLang="ko-KR" sz="1400" dirty="0"/>
          </a:p>
          <a:p>
            <a:pPr lvl="1"/>
            <a:r>
              <a:rPr lang="ko-KR" altLang="en-US" sz="1400" b="1" dirty="0" err="1">
                <a:solidFill>
                  <a:srgbClr val="0070C0"/>
                </a:solidFill>
              </a:rPr>
              <a:t>컨텐트팬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– GUI </a:t>
            </a:r>
            <a:r>
              <a:rPr lang="ko-KR" altLang="en-US" sz="1400" b="1" dirty="0">
                <a:solidFill>
                  <a:srgbClr val="0070C0"/>
                </a:solidFill>
              </a:rPr>
              <a:t>컴포넌트들이 부착되는 공간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7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Frame</a:t>
              </a:r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타이틀 바를 가진 </a:t>
              </a:r>
              <a:r>
                <a:rPr lang="en-US" altLang="ko-KR" sz="1200" dirty="0"/>
                <a:t>Frame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메뉴바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4702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컨텐트팬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</a:p>
            <a:p>
              <a:r>
                <a:rPr lang="ko-KR" altLang="en-US" sz="1200" dirty="0"/>
                <a:t>화면에 출력될</a:t>
              </a:r>
              <a:endParaRPr lang="en-US" altLang="ko-KR" sz="1200" dirty="0"/>
            </a:p>
            <a:p>
              <a:r>
                <a:rPr lang="ko-KR" altLang="en-US" sz="1200" dirty="0"/>
                <a:t>모든 컴포넌트들이</a:t>
              </a:r>
              <a:endParaRPr lang="en-US" altLang="ko-KR" sz="1200" dirty="0"/>
            </a:p>
            <a:p>
              <a:r>
                <a:rPr lang="ko-KR" altLang="en-US" sz="1200" dirty="0"/>
                <a:t>부착되는 공간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만들기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154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프레임 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JFrame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상속받은 클래스 작성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프레임의 크기 반드시 지정</a:t>
            </a:r>
            <a:r>
              <a:rPr lang="en-US" altLang="ko-KR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() </a:t>
            </a:r>
            <a:r>
              <a:rPr lang="ko-KR" altLang="en-US" sz="1600" dirty="0"/>
              <a:t>호</a:t>
            </a:r>
            <a:r>
              <a:rPr lang="ko-KR" altLang="en-US" sz="1600" dirty="0"/>
              <a:t>출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프레임을 화면에 출력하는 코드 반드시 필요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(true) </a:t>
            </a:r>
            <a:r>
              <a:rPr lang="ko-KR" altLang="en-US" sz="1600" dirty="0"/>
              <a:t>호출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2888665"/>
            <a:ext cx="362535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프레임</a:t>
            </a:r>
            <a:r>
              <a:rPr lang="en-US" altLang="ko-KR" sz="1400" dirty="0"/>
              <a:t>");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 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 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mf = new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();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0397" y="2936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</a:t>
            </a:r>
            <a:endParaRPr lang="ko-KR" altLang="en-US" sz="1400" dirty="0"/>
          </a:p>
        </p:txBody>
      </p:sp>
      <p:sp>
        <p:nvSpPr>
          <p:cNvPr id="14" name="왼쪽 중괄호 13"/>
          <p:cNvSpPr/>
          <p:nvPr/>
        </p:nvSpPr>
        <p:spPr>
          <a:xfrm rot="10800000">
            <a:off x="9806019" y="330544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87162" y="41874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</a:p>
          <a:p>
            <a:r>
              <a:rPr lang="ko-KR" altLang="en-US" sz="1400" dirty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8670417" y="4472019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20397" y="559030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  <a:r>
              <a:rPr lang="ko-KR" altLang="en-US" sz="1400" dirty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67" y="3305446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8351040" y="3090003"/>
            <a:ext cx="69357" cy="320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2135560" y="3029060"/>
            <a:ext cx="1311692" cy="442674"/>
          </a:xfrm>
          <a:prstGeom prst="wedgeRoundRectCallout">
            <a:avLst>
              <a:gd name="adj1" fmla="val 74299"/>
              <a:gd name="adj2" fmla="val 54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JFrame</a:t>
            </a:r>
            <a:r>
              <a:rPr lang="ko-KR" altLang="en-US" sz="1000" dirty="0"/>
              <a:t>을 상속받은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작성</a:t>
            </a:r>
            <a:endParaRPr lang="ko-KR" altLang="en-US" sz="10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916024" y="3732567"/>
            <a:ext cx="1571893" cy="272415"/>
          </a:xfrm>
          <a:prstGeom prst="wedgeRoundRectCallout">
            <a:avLst>
              <a:gd name="adj1" fmla="val 99393"/>
              <a:gd name="adj2" fmla="val 154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타이틀 설정</a:t>
            </a:r>
            <a:endParaRPr lang="ko-KR" altLang="en-US" sz="10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1779548" y="4341298"/>
            <a:ext cx="1876172" cy="272415"/>
          </a:xfrm>
          <a:prstGeom prst="wedgeRoundRectCallout">
            <a:avLst>
              <a:gd name="adj1" fmla="val 84765"/>
              <a:gd name="adj2" fmla="val -40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 크기 지정</a:t>
            </a:r>
            <a:endParaRPr lang="ko-KR" altLang="en-US" sz="10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818944" y="4874019"/>
            <a:ext cx="1848391" cy="442674"/>
          </a:xfrm>
          <a:prstGeom prst="wedgeRoundRectCallout">
            <a:avLst>
              <a:gd name="adj1" fmla="val 82903"/>
              <a:gd name="adj2" fmla="val -65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프레임이 화면에</a:t>
            </a:r>
            <a:endParaRPr lang="en-US" altLang="ko-KR" sz="1000" dirty="0"/>
          </a:p>
          <a:p>
            <a:r>
              <a:rPr lang="ko-KR" altLang="en-US" sz="1000" dirty="0"/>
              <a:t> 출력되도록 지정</a:t>
            </a:r>
            <a:endParaRPr lang="ko-KR" altLang="en-US" sz="10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35560" y="5794638"/>
            <a:ext cx="1230866" cy="442674"/>
          </a:xfrm>
          <a:prstGeom prst="wedgeRoundRectCallout">
            <a:avLst>
              <a:gd name="adj1" fmla="val 122948"/>
              <a:gd name="adj2" fmla="val -85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객체 즉</a:t>
            </a:r>
            <a:endParaRPr lang="en-US" altLang="ko-KR" sz="1000" dirty="0"/>
          </a:p>
          <a:p>
            <a:r>
              <a:rPr lang="ko-KR" altLang="en-US" sz="1000" dirty="0"/>
              <a:t>스윙 프레임 생성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70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1 </a:t>
            </a:r>
            <a:r>
              <a:rPr lang="en-US" altLang="ko-KR" sz="3600" dirty="0" smtClean="0"/>
              <a:t>: </a:t>
            </a:r>
            <a:r>
              <a:rPr lang="en-US" altLang="ko-KR" sz="3600" dirty="0"/>
              <a:t>300x300 </a:t>
            </a:r>
            <a:r>
              <a:rPr lang="ko-KR" altLang="en-US" sz="3600" dirty="0"/>
              <a:t>크기의 스윙 프레임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21912" y="1934226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300×300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크기의 스윙 프레임을 만들어라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919" y="2393401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("300x300 </a:t>
            </a:r>
            <a:r>
              <a:rPr lang="ko-KR" altLang="en-US" sz="1400" dirty="0"/>
              <a:t>스윙 프레임 만들기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(300,300</a:t>
            </a:r>
            <a:r>
              <a:rPr lang="en-US" altLang="ko-KR" sz="1400" dirty="0"/>
              <a:t>); // </a:t>
            </a:r>
            <a:r>
              <a:rPr lang="ko-KR" altLang="en-US" sz="1400" dirty="0"/>
              <a:t>프레임 크기 </a:t>
            </a:r>
            <a:r>
              <a:rPr lang="en-US" altLang="ko-KR" sz="1400" dirty="0"/>
              <a:t>300x300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프레임 출력</a:t>
            </a:r>
          </a:p>
          <a:p>
            <a:pPr defTabSz="180000"/>
            <a:r>
              <a:rPr lang="en-US" altLang="ko-KR" sz="1400" dirty="0"/>
              <a:t>	}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 </a:t>
            </a:r>
            <a:r>
              <a:rPr lang="en-US" altLang="ko-KR" sz="1400" dirty="0"/>
              <a:t>frame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71" y="242900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1509548" y="1274865"/>
            <a:ext cx="949518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/>
              <a:t>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</a:p>
          <a:p>
            <a:pPr lvl="2"/>
            <a:r>
              <a:rPr lang="ko-KR" altLang="en-US" dirty="0" smtClean="0"/>
              <a:t>사용자가 편리하게 입출력 할 수 있도록 그래픽으로 화면을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마우스나 키보드로 입력 받을 수 있도록 지원하는 사용자 인터페이스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자바 언어에서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 작성</a:t>
            </a:r>
            <a:endParaRPr lang="en-US" altLang="ko-KR" dirty="0" smtClean="0"/>
          </a:p>
          <a:p>
            <a:pPr lvl="2"/>
            <a:r>
              <a:rPr lang="en-US" altLang="ko-KR" dirty="0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패키지에 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4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스윙 응용프로그램에서 </a:t>
            </a:r>
            <a:r>
              <a:rPr lang="en-US" altLang="ko-KR" sz="4000" dirty="0" smtClean="0"/>
              <a:t>main()</a:t>
            </a:r>
            <a:r>
              <a:rPr lang="ko-KR" altLang="en-US" sz="4000" dirty="0" smtClean="0"/>
              <a:t>의 기능과 위치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기능 최소화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실행되는 시작점으로서의 기능만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프레임을 생성하는 정도의 코드로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5984" y="3481144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 </a:t>
            </a:r>
            <a:r>
              <a:rPr lang="en-US" altLang="ko-KR" sz="1400" dirty="0"/>
              <a:t>frame = new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 // </a:t>
            </a:r>
            <a:r>
              <a:rPr lang="ko-KR" altLang="en-US" sz="1400" dirty="0"/>
              <a:t>스윙 프레임 생성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7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프레임에 컴포넌트 붙이기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03512" y="1340768"/>
            <a:ext cx="8153400" cy="5040560"/>
          </a:xfrm>
        </p:spPr>
        <p:txBody>
          <a:bodyPr>
            <a:noAutofit/>
          </a:bodyPr>
          <a:lstStyle/>
          <a:p>
            <a:pPr lvl="1"/>
            <a:r>
              <a:rPr lang="ko-KR" altLang="en-US" sz="1800" dirty="0"/>
              <a:t>타이틀 달기</a:t>
            </a:r>
            <a:endParaRPr lang="en-US" altLang="ko-KR" sz="1800" dirty="0"/>
          </a:p>
          <a:p>
            <a:pPr lvl="2"/>
            <a:r>
              <a:rPr lang="en-US" altLang="ko-KR" sz="1600" dirty="0"/>
              <a:t>super()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setTitle</a:t>
            </a:r>
            <a:r>
              <a:rPr lang="en-US" altLang="ko-KR" sz="1600" dirty="0"/>
              <a:t>() 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컨텐트팬에</a:t>
            </a:r>
            <a:r>
              <a:rPr lang="ko-KR" altLang="en-US" sz="1800" dirty="0"/>
              <a:t> 컴포넌트 달기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컨텐트팬이란</a:t>
            </a:r>
            <a:r>
              <a:rPr lang="en-US" altLang="ko-KR" sz="1600" dirty="0"/>
              <a:t>? </a:t>
            </a:r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   - </a:t>
            </a:r>
            <a:r>
              <a:rPr lang="ko-KR" altLang="en-US" sz="1600" dirty="0"/>
              <a:t>스윙 컴포넌트들이 부착되는 공간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스윙 프레임에 붙은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    </a:t>
            </a:r>
            <a:r>
              <a:rPr lang="ko-KR" altLang="en-US" sz="1600" dirty="0"/>
              <a:t> 디폴트 </a:t>
            </a:r>
            <a:r>
              <a:rPr lang="ko-KR" altLang="en-US" sz="1600" dirty="0" err="1"/>
              <a:t>컨텐트팬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    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붙이기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변경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1136" y="2744684"/>
            <a:ext cx="38793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...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알아낸다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1136" y="5517233"/>
            <a:ext cx="38633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... // 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을 상속받은 패널을 구현한다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frame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</a:t>
            </a:r>
            <a:r>
              <a:rPr lang="ko-KR" altLang="en-US" sz="1200" dirty="0"/>
              <a:t>객체로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frame.setContentPane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()); </a:t>
            </a:r>
            <a:endParaRPr lang="en-US" altLang="ko-KR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5585096" y="1414518"/>
            <a:ext cx="22322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super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1136" y="4582870"/>
            <a:ext cx="3863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버튼 컴포넌트 생성</a:t>
            </a:r>
          </a:p>
          <a:p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/>
              <a:t>button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</a:t>
            </a:r>
            <a:r>
              <a:rPr lang="en-US" altLang="ko-KR" sz="1200" dirty="0"/>
              <a:t>");</a:t>
            </a:r>
          </a:p>
          <a:p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(button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버튼 부착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89352" y="1414518"/>
            <a:ext cx="230425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720281" y="3529514"/>
            <a:ext cx="1980939" cy="1116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532919" y="4954726"/>
            <a:ext cx="788217" cy="1550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51936" y="5517233"/>
            <a:ext cx="1934680" cy="8623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3097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컨텐트팬에</a:t>
            </a:r>
            <a:r>
              <a:rPr lang="ko-KR" altLang="en-US" sz="4000" dirty="0" smtClean="0"/>
              <a:t> 대한 </a:t>
            </a:r>
            <a:r>
              <a:rPr lang="en-US" altLang="ko-KR" sz="4000" dirty="0" smtClean="0"/>
              <a:t>JDK 1.5 </a:t>
            </a:r>
            <a:r>
              <a:rPr lang="ko-KR" altLang="en-US" sz="4000" dirty="0" smtClean="0"/>
              <a:t>이후의 추가 사항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04102" y="149577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프레임의 </a:t>
            </a:r>
            <a:r>
              <a:rPr lang="ko-KR" altLang="en-US" sz="1600" dirty="0" err="1"/>
              <a:t>컨텐트팬을</a:t>
            </a:r>
            <a:r>
              <a:rPr lang="ko-KR" altLang="en-US" sz="1600" dirty="0"/>
              <a:t> 알아내어 반드시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이후 추가된 사항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프레임에 컴포넌트를 부착하면 프레임이 대신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/>
              <a:t>결론</a:t>
            </a:r>
            <a:endParaRPr lang="en-US" altLang="ko-KR" sz="1800" dirty="0"/>
          </a:p>
          <a:p>
            <a:pPr lvl="2"/>
            <a:r>
              <a:rPr lang="en-US" altLang="ko-KR" sz="1600" dirty="0"/>
              <a:t>JDK1.5</a:t>
            </a:r>
            <a:r>
              <a:rPr lang="ko-KR" altLang="en-US" sz="1600" dirty="0"/>
              <a:t>이전처럼 직접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컴포넌트를 부착하는 것이 바람직함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다루기 능력 필요하기 때문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5680" y="367144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frame.add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프레임이 버튼 컴포넌트를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대신 부착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15680" y="213285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frame.getContentPane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c.add</a:t>
            </a:r>
            <a:r>
              <a:rPr lang="en-US" altLang="ko-KR" sz="1400" dirty="0"/>
              <a:t>(</a:t>
            </a:r>
            <a:r>
              <a:rPr lang="en-US" altLang="ko-KR" sz="1400" dirty="0"/>
              <a:t>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</a:t>
            </a:r>
            <a:r>
              <a:rPr lang="en-US" altLang="ko-KR" sz="1400" dirty="0"/>
              <a:t>"));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직접 컴포넌트 부착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050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2724" y="228600"/>
            <a:ext cx="9671222" cy="68012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</a:t>
            </a:r>
            <a:r>
              <a:rPr lang="en-US" altLang="ko-KR" sz="2800" dirty="0"/>
              <a:t>3</a:t>
            </a:r>
            <a:r>
              <a:rPr lang="ko-KR" altLang="en-US" sz="2800" dirty="0"/>
              <a:t>개의 버튼 컴포넌트를 가진 스윙 프레임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9896" y="1915011"/>
            <a:ext cx="527151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ContentPaneEx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ContentPaneEx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setTitle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ContentPane</a:t>
            </a:r>
            <a:r>
              <a:rPr lang="ko-KR" altLang="en-US" sz="1200" b="1" dirty="0"/>
              <a:t>과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예제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</a:t>
            </a:r>
            <a:r>
              <a:rPr lang="ko-KR" altLang="en-US" sz="1200" dirty="0"/>
              <a:t>프레임의 타이틀 달기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 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알아내기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Color.ORANGE</a:t>
            </a:r>
            <a:r>
              <a:rPr lang="en-US" altLang="ko-KR" sz="1200" dirty="0"/>
              <a:t>); // </a:t>
            </a:r>
            <a:r>
              <a:rPr lang="ko-KR" altLang="en-US" sz="1200" dirty="0"/>
              <a:t>오렌지색 배경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																 // 	</a:t>
            </a:r>
            <a:r>
              <a:rPr lang="ko-KR" altLang="en-US" sz="1200" dirty="0"/>
              <a:t>배치관리자 </a:t>
            </a:r>
            <a:r>
              <a:rPr lang="ko-KR" altLang="en-US" sz="1200" dirty="0"/>
              <a:t>달기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("OK")); </a:t>
            </a:r>
            <a:r>
              <a:rPr lang="en-US" altLang="ko-KR" sz="1200" dirty="0"/>
              <a:t>// OK </a:t>
            </a:r>
            <a:r>
              <a:rPr lang="ko-KR" altLang="en-US" sz="1200" dirty="0"/>
              <a:t>버튼 달기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("Cancel")); // Cancel </a:t>
            </a:r>
            <a:r>
              <a:rPr lang="ko-KR" altLang="en-US" sz="1200" dirty="0"/>
              <a:t>버튼 달기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("Ignore")); // Ignore </a:t>
            </a:r>
            <a:r>
              <a:rPr lang="ko-KR" altLang="en-US" sz="1200" dirty="0"/>
              <a:t>버튼 달기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</a:t>
            </a:r>
            <a:r>
              <a:rPr lang="en-US" altLang="ko-KR" sz="1200" dirty="0"/>
              <a:t>, 150);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300x150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화면에 프레임 출력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ContentPaneEx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 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54" y="206084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3654" y="1353483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콘텐트팬의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배경색을 오렌지색으로 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OK, Cancel, Ignore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버튼을 부착한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스윙 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53365" y="4509120"/>
            <a:ext cx="2016666" cy="783193"/>
          </a:xfrm>
          <a:prstGeom prst="wedgeRoundRectCallout">
            <a:avLst>
              <a:gd name="adj1" fmla="val 81899"/>
              <a:gd name="adj2" fmla="val -1201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FlowLayout</a:t>
            </a:r>
            <a:r>
              <a:rPr lang="ko-KR" altLang="en-US" sz="1000" dirty="0"/>
              <a:t>의 배치관리자는 </a:t>
            </a:r>
            <a:endParaRPr lang="en-US" altLang="ko-KR" sz="1000" dirty="0"/>
          </a:p>
          <a:p>
            <a:r>
              <a:rPr lang="ko-KR" altLang="en-US" sz="1000" dirty="0"/>
              <a:t>뒤에서 배울 내용으로서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컴포넌트를 순서대로 부착하는</a:t>
            </a:r>
            <a:endParaRPr lang="en-US" altLang="ko-KR" sz="1000" dirty="0"/>
          </a:p>
          <a:p>
            <a:r>
              <a:rPr lang="ko-KR" altLang="en-US" sz="1000" dirty="0"/>
              <a:t>일을 맡은 객체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1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스윙 응용프로그램의 종료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431384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응용프로그램 내에서 스스</a:t>
            </a:r>
            <a:r>
              <a:rPr lang="ko-KR" altLang="en-US" sz="1800" dirty="0"/>
              <a:t>로</a:t>
            </a:r>
            <a:r>
              <a:rPr lang="ko-KR" altLang="en-US" sz="1800" dirty="0"/>
              <a:t> 종료하는 방법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600" dirty="0"/>
              <a:t>언제 어디서나 무조건 종료</a:t>
            </a:r>
            <a:endParaRPr lang="en-US" altLang="ko-KR" sz="1600" dirty="0"/>
          </a:p>
          <a:p>
            <a:endParaRPr lang="en-US" altLang="ko-KR" sz="1800" b="1" dirty="0"/>
          </a:p>
          <a:p>
            <a:r>
              <a:rPr lang="ko-KR" altLang="en-US" sz="1800" b="1" dirty="0"/>
              <a:t>프레임의 오른쪽 상단의 종료버튼</a:t>
            </a:r>
            <a:r>
              <a:rPr lang="en-US" altLang="ko-KR" sz="1800" b="1" dirty="0"/>
              <a:t>(X)</a:t>
            </a:r>
            <a:r>
              <a:rPr lang="ko-KR" altLang="en-US" sz="1800" b="1" dirty="0"/>
              <a:t>이 클릭되면 어떤 일이 일어나는가</a:t>
            </a:r>
            <a:r>
              <a:rPr lang="en-US" altLang="ko-KR" sz="1800" b="1" dirty="0"/>
              <a:t>?</a:t>
            </a:r>
          </a:p>
          <a:p>
            <a:pPr lvl="1"/>
            <a:r>
              <a:rPr lang="ko-KR" altLang="en-US" sz="1600" dirty="0"/>
              <a:t>프레임 종료</a:t>
            </a:r>
            <a:r>
              <a:rPr lang="en-US" altLang="ko-KR" sz="1600" dirty="0"/>
              <a:t>,</a:t>
            </a:r>
            <a:r>
              <a:rPr lang="ko-KR" altLang="en-US" sz="1600" dirty="0"/>
              <a:t> 프레임 윈도우를 닫음</a:t>
            </a:r>
            <a:endParaRPr lang="en-US" altLang="ko-KR" sz="1600" dirty="0"/>
          </a:p>
          <a:p>
            <a:pPr lvl="2"/>
            <a:r>
              <a:rPr lang="ko-KR" altLang="en-US" sz="1400" dirty="0"/>
              <a:t>프레임이 화면에서 보이지 않게 됨</a:t>
            </a:r>
            <a:endParaRPr lang="en-US" altLang="ko-KR" sz="1400" dirty="0"/>
          </a:p>
          <a:p>
            <a:pPr lvl="1"/>
            <a:r>
              <a:rPr lang="ko-KR" altLang="en-US" sz="1600" dirty="0"/>
              <a:t>프레임이 보이지 않게 되지만 응용프로그램이 종료한 것 아님</a:t>
            </a:r>
            <a:endParaRPr lang="en-US" altLang="ko-KR" sz="1600" dirty="0"/>
          </a:p>
          <a:p>
            <a:pPr lvl="2"/>
            <a:r>
              <a:rPr lang="ko-KR" altLang="en-US" sz="1400" dirty="0"/>
              <a:t>키보드나 마우스 입력을 받지 못함</a:t>
            </a:r>
            <a:endParaRPr lang="en-US" altLang="ko-KR" sz="1400" dirty="0"/>
          </a:p>
          <a:p>
            <a:pPr lvl="2"/>
            <a:r>
              <a:rPr lang="ko-KR" altLang="en-US" sz="1400" dirty="0"/>
              <a:t>다시 </a:t>
            </a:r>
            <a:r>
              <a:rPr lang="en-US" altLang="ko-KR" sz="1400" b="1" dirty="0" err="1">
                <a:solidFill>
                  <a:srgbClr val="0070C0"/>
                </a:solidFill>
              </a:rPr>
              <a:t>setVisible</a:t>
            </a:r>
            <a:r>
              <a:rPr lang="en-US" altLang="ko-KR" sz="1400" b="1" dirty="0">
                <a:solidFill>
                  <a:srgbClr val="0070C0"/>
                </a:solidFill>
              </a:rPr>
              <a:t>(true)</a:t>
            </a:r>
            <a:r>
              <a:rPr lang="ko-KR" altLang="en-US" sz="1400" dirty="0"/>
              <a:t>를 호출하면</a:t>
            </a:r>
            <a:r>
              <a:rPr lang="en-US" altLang="ko-KR" sz="1400" dirty="0"/>
              <a:t>,</a:t>
            </a:r>
            <a:r>
              <a:rPr lang="ko-KR" altLang="en-US" sz="1400" dirty="0"/>
              <a:t> 보이게 되고 이전 처럼 작동함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프레임 종료버튼이 클릭될 때</a:t>
            </a:r>
            <a:r>
              <a:rPr lang="en-US" altLang="ko-KR" sz="1800" dirty="0"/>
              <a:t>,</a:t>
            </a:r>
            <a:r>
              <a:rPr lang="ko-KR" altLang="en-US" sz="1800" dirty="0"/>
              <a:t> 프레임과 함께 프로그램을 종료시키는 방법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63839" y="1752392"/>
            <a:ext cx="1936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System.exit</a:t>
            </a:r>
            <a:r>
              <a:rPr lang="en-US" altLang="ko-KR" sz="1400" dirty="0"/>
              <a:t>(0</a:t>
            </a:r>
            <a:r>
              <a:rPr lang="en-US" altLang="ko-KR" sz="1400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23878" y="5373217"/>
            <a:ext cx="63904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frame.setDefaultCloseOperation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480083" y="1787451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컨테이너</a:t>
              </a:r>
              <a:r>
                <a:rPr lang="en-US" altLang="ko-KR" sz="1400" dirty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배치관리자</a:t>
              </a:r>
              <a:endParaRPr lang="en-US" altLang="ko-KR" sz="1400" dirty="0"/>
            </a:p>
            <a:p>
              <a:r>
                <a:rPr lang="en-US" altLang="ko-KR" sz="1400" dirty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컴포넌트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컨테이너와 배치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배치관리자 개념</a:t>
            </a:r>
            <a:endParaRPr lang="ko-KR" altLang="en-US" sz="40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838200" y="1557435"/>
            <a:ext cx="519707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컨테이너의 배치관리자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컨테이너마다 하나의 배치관리자 </a:t>
            </a:r>
            <a:r>
              <a:rPr lang="ko-KR" altLang="en-US" sz="1800" dirty="0" smtClean="0"/>
              <a:t>존재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컨테이너에 부착되는 컴포넌트의 위치와 크기 </a:t>
            </a:r>
            <a:r>
              <a:rPr lang="ko-KR" altLang="en-US" sz="1800" dirty="0" smtClean="0"/>
              <a:t>결정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컨테이너의 크기가 변경되면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컴포넌트의 위치와 크기 재결정</a:t>
            </a:r>
            <a:endParaRPr lang="en-US" altLang="ko-KR" sz="1800" dirty="0"/>
          </a:p>
          <a:p>
            <a:pPr lvl="2"/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 관리자 대표 유형 </a:t>
            </a:r>
            <a:r>
              <a:rPr lang="en-US" altLang="ko-KR" smtClean="0"/>
              <a:t>4 </a:t>
            </a:r>
            <a:r>
              <a:rPr lang="ko-KR" altLang="en-US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컴포넌트가 삽입되는 순서대로 왼쪽에서 오른쪽으로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배치할 공간이 없으면 아래로 내려와서 반복한다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공간을 동</a:t>
            </a:r>
            <a:r>
              <a:rPr lang="en-US" altLang="ko-KR" dirty="0" smtClean="0"/>
              <a:t>(EAST),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(CENTER)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영역으로 나눔</a:t>
            </a:r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영역 중 </a:t>
            </a:r>
            <a:r>
              <a:rPr lang="ko-KR" altLang="en-US" dirty="0" smtClean="0"/>
              <a:t>응용프로그램에서 </a:t>
            </a:r>
            <a:r>
              <a:rPr lang="ko-KR" altLang="en-US" dirty="0"/>
              <a:t>지정한 </a:t>
            </a:r>
            <a:r>
              <a:rPr lang="ko-KR" altLang="en-US" dirty="0" smtClean="0"/>
              <a:t>영역에 컴포넌트 배치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/>
              <a:t>컨테이너를 프로그램에서 설정한 동일한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격자로 나눔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컴포넌트는 삽입 순서대로 </a:t>
            </a:r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다시 위에서 아래로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err="1"/>
              <a:t>CardLayout</a:t>
            </a:r>
            <a:endParaRPr lang="en-US" altLang="ko-KR" dirty="0"/>
          </a:p>
          <a:p>
            <a:pPr lvl="2"/>
            <a:r>
              <a:rPr lang="ko-KR" altLang="en-US" dirty="0"/>
              <a:t>컨테이너의 공간에 카드를 쌓아 놓은 듯이 </a:t>
            </a:r>
            <a:r>
              <a:rPr lang="ko-KR" altLang="en-US" dirty="0" smtClean="0"/>
              <a:t>컴포넌트를 </a:t>
            </a:r>
            <a:r>
              <a:rPr lang="ko-KR" altLang="en-US" dirty="0"/>
              <a:t>포개어 </a:t>
            </a:r>
            <a:r>
              <a:rPr lang="ko-KR" altLang="en-US" dirty="0" smtClean="0"/>
              <a:t>배치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8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2166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176120" y="1835532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83810" y="1916832"/>
            <a:ext cx="7511418" cy="4464496"/>
            <a:chOff x="755576" y="1772816"/>
            <a:chExt cx="7511418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35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318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36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컨테이너와 디폴트 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078983" y="1690688"/>
            <a:ext cx="8153400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생성시 자동으로 생성되는 배치관리자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87" y="2564904"/>
            <a:ext cx="7291160" cy="219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컨테이너에 새로운 배치관리자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4327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컨테이너에 새로운 배치관리자 설정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setLayout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LayoutManager</a:t>
            </a:r>
            <a:r>
              <a:rPr lang="en-US" altLang="ko-KR" sz="1800" dirty="0"/>
              <a:t> </a:t>
            </a:r>
            <a:r>
              <a:rPr lang="en-US" altLang="ko-KR" sz="1800" dirty="0"/>
              <a:t>lm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2"/>
            <a:r>
              <a:rPr lang="en-US" altLang="ko-KR" sz="1600" dirty="0"/>
              <a:t>lm</a:t>
            </a:r>
            <a:r>
              <a:rPr lang="ko-KR" altLang="en-US" sz="1600" dirty="0"/>
              <a:t>을 새로운 배치관리자로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1"/>
            <a:r>
              <a:rPr lang="ko-KR" altLang="en-US" sz="1800" dirty="0"/>
              <a:t>사례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JPanel</a:t>
            </a:r>
            <a:r>
              <a:rPr lang="ko-KR" altLang="en-US" sz="1600" dirty="0"/>
              <a:t> 컨테이너에 </a:t>
            </a:r>
            <a:r>
              <a:rPr lang="en-US" altLang="ko-KR" sz="1600" dirty="0" err="1"/>
              <a:t>BorderLayout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배치관리자를 설정하는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컨텐트팬의</a:t>
            </a:r>
            <a:r>
              <a:rPr lang="ko-KR" altLang="en-US" sz="1600" dirty="0"/>
              <a:t> 배치관리자를 </a:t>
            </a:r>
            <a:r>
              <a:rPr lang="en-US" altLang="ko-KR" sz="1600" dirty="0" err="1"/>
              <a:t>FlowLayout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배치관리자로 설정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오류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672" y="314096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()); //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3672" y="4293096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 </a:t>
            </a:r>
            <a:r>
              <a:rPr lang="en-US" altLang="ko-KR" sz="1400" dirty="0"/>
              <a:t>c = </a:t>
            </a:r>
            <a:r>
              <a:rPr lang="en-US" altLang="ko-KR" sz="1400" dirty="0" err="1"/>
              <a:t>frame.getConentPane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알아내기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43672" y="5589241"/>
            <a:ext cx="58326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</a:t>
            </a:r>
            <a:r>
              <a:rPr lang="en-US" altLang="ko-KR" sz="1400" strike="sngStrike" dirty="0" err="1"/>
              <a:t>FlowLayout</a:t>
            </a:r>
            <a:r>
              <a:rPr lang="en-US" altLang="ko-KR" sz="1400" dirty="0"/>
              <a:t>); </a:t>
            </a:r>
            <a:r>
              <a:rPr lang="en-US" altLang="ko-KR" sz="1400" dirty="0"/>
              <a:t>// </a:t>
            </a:r>
            <a:r>
              <a:rPr lang="ko-KR" altLang="en-US" sz="1400" dirty="0"/>
              <a:t>오</a:t>
            </a:r>
            <a:r>
              <a:rPr lang="ko-KR" altLang="en-US" sz="1400" dirty="0"/>
              <a:t>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6" y="5589240"/>
            <a:ext cx="355226" cy="30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7" y="1340768"/>
            <a:ext cx="10401341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AWT(Abstract Windowing Toolkit)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자바가 처음 나</a:t>
            </a:r>
            <a:r>
              <a:rPr lang="ko-KR" altLang="en-US" dirty="0"/>
              <a:t>왔</a:t>
            </a:r>
            <a:r>
              <a:rPr lang="ko-KR" altLang="en-US" dirty="0" smtClean="0"/>
              <a:t>을 때부터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/>
              <a:t>최근에는 거의 사용하지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컴포넌트는 중량 컴포넌트</a:t>
            </a:r>
            <a:r>
              <a:rPr lang="en-US" altLang="ko-KR" dirty="0" smtClean="0"/>
              <a:t>(heavy weight component)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/>
              <a:t> </a:t>
            </a:r>
            <a:r>
              <a:rPr lang="ko-KR" altLang="en-US" dirty="0" smtClean="0"/>
              <a:t>컴포넌트의 그리기는 운영체제에 의해 이루어지</a:t>
            </a:r>
            <a:r>
              <a:rPr lang="ko-KR" altLang="en-US" dirty="0"/>
              <a:t>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의 자원을 많이 소모하고 부담을 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운영체제가 직접 그리기 때문에 속도는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3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2001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컨테이너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99" y="447496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37" y="445268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69" y="445135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06991" y="2724493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ko-KR" altLang="en-US" sz="3600" dirty="0" smtClean="0"/>
              <a:t>의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38200" y="15549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()</a:t>
            </a:r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align,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hGap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vGap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align : </a:t>
            </a:r>
            <a:r>
              <a:rPr lang="ko-KR" altLang="en-US" sz="1600" dirty="0"/>
              <a:t>컴포넌트를 정렬하는 방법 지정</a:t>
            </a:r>
            <a:r>
              <a:rPr lang="en-US" altLang="ko-KR" sz="1600" dirty="0"/>
              <a:t>.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FlowLayout.LEFT</a:t>
            </a:r>
            <a:r>
              <a:rPr lang="en-US" altLang="ko-KR" sz="1600" dirty="0"/>
              <a:t>),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FlowLayout.RIGHT</a:t>
            </a:r>
            <a:r>
              <a:rPr lang="en-US" altLang="ko-KR" sz="1600" dirty="0"/>
              <a:t>), </a:t>
            </a:r>
            <a:r>
              <a:rPr lang="ko-KR" altLang="en-US" sz="1600" dirty="0"/>
              <a:t>중앙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FlowLayout.CENTER</a:t>
            </a:r>
            <a:r>
              <a:rPr lang="en-US" altLang="ko-KR" sz="1600" dirty="0"/>
              <a:t>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))</a:t>
            </a:r>
          </a:p>
          <a:p>
            <a:pPr lvl="2"/>
            <a:r>
              <a:rPr lang="en-US" altLang="ko-KR" sz="1600" dirty="0" err="1"/>
              <a:t>hGap</a:t>
            </a:r>
            <a:r>
              <a:rPr lang="en-US" altLang="ko-KR" sz="1600" dirty="0"/>
              <a:t> : </a:t>
            </a:r>
            <a:r>
              <a:rPr lang="ko-KR" altLang="en-US" sz="1600" dirty="0"/>
              <a:t>좌우 두 컴포넌트 사이의 수평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</a:p>
          <a:p>
            <a:pPr lvl="2"/>
            <a:r>
              <a:rPr lang="en-US" altLang="ko-KR" sz="1600" dirty="0" err="1"/>
              <a:t>vGap</a:t>
            </a:r>
            <a:r>
              <a:rPr lang="en-US" altLang="ko-KR" sz="1600" dirty="0"/>
              <a:t> : </a:t>
            </a:r>
            <a:r>
              <a:rPr lang="ko-KR" altLang="en-US" sz="1600" dirty="0"/>
              <a:t>상하 두 컴포넌트 사이의 수직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81422" y="3692535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FlowLayout.LEFT</a:t>
              </a:r>
              <a:r>
                <a:rPr lang="ko-KR" altLang="en-US" sz="1400" dirty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3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15881" y="1775713"/>
            <a:ext cx="5328591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FlowLayoutEx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FlowLayoutEx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Sample");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알아내기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// </a:t>
            </a:r>
            <a:r>
              <a:rPr lang="ko-KR" altLang="en-US" sz="1200" dirty="0"/>
              <a:t>왼쪽 정렬로</a:t>
            </a:r>
            <a:r>
              <a:rPr lang="en-US" altLang="ko-KR" sz="1200" dirty="0"/>
              <a:t>, </a:t>
            </a:r>
            <a:r>
              <a:rPr lang="ko-KR" altLang="en-US" sz="1200" dirty="0"/>
              <a:t>수평 간격을 </a:t>
            </a:r>
            <a:r>
              <a:rPr lang="en-US" altLang="ko-KR" sz="1200" dirty="0"/>
              <a:t>30, </a:t>
            </a:r>
            <a:r>
              <a:rPr lang="ko-KR" altLang="en-US" sz="1200" dirty="0"/>
              <a:t>수직 간격을 </a:t>
            </a:r>
            <a:r>
              <a:rPr lang="en-US" altLang="ko-KR" sz="1200" dirty="0"/>
              <a:t>40 </a:t>
            </a:r>
            <a:r>
              <a:rPr lang="ko-KR" altLang="en-US" sz="1200" dirty="0"/>
              <a:t>픽셀로 배치하는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contentPane.setLayout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FlowLayout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FlowLayout.LEFT</a:t>
            </a:r>
            <a:r>
              <a:rPr lang="en-US" altLang="ko-KR" sz="1200" b="1" dirty="0"/>
              <a:t>, 30, 40));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("add"));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("sub"));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("div"));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("Calculate</a:t>
            </a:r>
            <a:r>
              <a:rPr lang="en-US" altLang="ko-KR" sz="1200" dirty="0"/>
              <a:t>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</a:t>
            </a:r>
            <a:r>
              <a:rPr lang="en-US" altLang="ko-KR" sz="1200" dirty="0"/>
              <a:t>, 200);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300x200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화면에 프레임 출력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FlowLayoutEx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</a:t>
            </a:r>
            <a:r>
              <a:rPr lang="en-US" altLang="ko-KR" sz="3600" dirty="0" smtClean="0"/>
              <a:t>: </a:t>
            </a:r>
            <a:r>
              <a:rPr lang="en-US" altLang="ko-KR" sz="3600" dirty="0" err="1"/>
              <a:t>FlowLayout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89775" y="1811847"/>
            <a:ext cx="3038937" cy="2755003"/>
            <a:chOff x="5784752" y="1800425"/>
            <a:chExt cx="3038937" cy="27550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752" y="1800425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01834" y="4278429"/>
              <a:ext cx="1988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FlowLayout.LEFT</a:t>
              </a:r>
              <a:r>
                <a:rPr lang="ko-KR" altLang="en-US" sz="1200" dirty="0"/>
                <a:t>로 정렬됨</a:t>
              </a:r>
              <a:endParaRPr lang="ko-KR" altLang="en-US" sz="12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5704565" y="3822113"/>
              <a:ext cx="85725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609111" y="3894345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66235" y="3965783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8525572" y="2929932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61479" y="269989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40 </a:t>
              </a:r>
              <a:r>
                <a:rPr lang="ko-KR" altLang="en-US" sz="1200" dirty="0"/>
                <a:t>픽셀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252185" y="2751337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52119" y="3108527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6359078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6644830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076" y="1340768"/>
            <a:ext cx="8164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FlowLayout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649831"/>
            <a:ext cx="8153400" cy="23591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 공간을 </a:t>
            </a:r>
            <a:r>
              <a:rPr lang="en-US" altLang="ko-KR" sz="1800" dirty="0"/>
              <a:t>5 </a:t>
            </a:r>
            <a:r>
              <a:rPr lang="ko-KR" altLang="en-US" sz="1800" dirty="0"/>
              <a:t>구역으로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배치</a:t>
            </a:r>
            <a:endParaRPr lang="en-US" altLang="ko-KR" sz="1800" dirty="0"/>
          </a:p>
          <a:p>
            <a:pPr lvl="2"/>
            <a:r>
              <a:rPr lang="ko-KR" altLang="en-US" sz="1600" dirty="0"/>
              <a:t>동</a:t>
            </a:r>
            <a:r>
              <a:rPr lang="en-US" altLang="ko-KR" sz="1600" dirty="0"/>
              <a:t>, </a:t>
            </a:r>
            <a:r>
              <a:rPr lang="ko-KR" altLang="en-US" sz="1600" dirty="0"/>
              <a:t>서</a:t>
            </a:r>
            <a:r>
              <a:rPr lang="en-US" altLang="ko-KR" sz="1600" dirty="0"/>
              <a:t>, </a:t>
            </a:r>
            <a:r>
              <a:rPr lang="ko-KR" altLang="en-US" sz="1600" dirty="0"/>
              <a:t>남</a:t>
            </a:r>
            <a:r>
              <a:rPr lang="en-US" altLang="ko-KR" sz="1600" dirty="0"/>
              <a:t>, </a:t>
            </a:r>
            <a:r>
              <a:rPr lang="ko-KR" altLang="en-US" sz="1600" dirty="0"/>
              <a:t>북</a:t>
            </a:r>
            <a:r>
              <a:rPr lang="en-US" altLang="ko-KR" sz="1600" dirty="0"/>
              <a:t>, </a:t>
            </a:r>
            <a:r>
              <a:rPr lang="ko-KR" altLang="en-US" sz="1600" dirty="0"/>
              <a:t>중앙</a:t>
            </a:r>
            <a:endParaRPr lang="en-US" altLang="ko-KR" sz="1600" dirty="0"/>
          </a:p>
          <a:p>
            <a:pPr lvl="1"/>
            <a:r>
              <a:rPr lang="ko-KR" altLang="en-US" sz="1800" dirty="0"/>
              <a:t>배치</a:t>
            </a:r>
            <a:r>
              <a:rPr lang="en-US" altLang="ko-KR" sz="1800" dirty="0"/>
              <a:t>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pPr lvl="2"/>
            <a:r>
              <a:rPr lang="en-US" altLang="ko-KR" sz="1600" dirty="0"/>
              <a:t>add(Component comp,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index)</a:t>
            </a:r>
          </a:p>
          <a:p>
            <a:pPr lvl="3"/>
            <a:r>
              <a:rPr lang="en-US" altLang="ko-KR" sz="1200" dirty="0"/>
              <a:t>comp</a:t>
            </a:r>
            <a:r>
              <a:rPr lang="ko-KR" altLang="en-US" sz="1200" dirty="0"/>
              <a:t>를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공간에 배치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6384032" y="4392017"/>
            <a:ext cx="4134818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container.setLayout</a:t>
            </a:r>
            <a:r>
              <a:rPr lang="en-US" altLang="ko-KR" sz="1050" b="1" dirty="0"/>
              <a:t>(new </a:t>
            </a:r>
            <a:r>
              <a:rPr lang="en-US" altLang="ko-KR" sz="1050" b="1" dirty="0" err="1"/>
              <a:t>BorderLayout</a:t>
            </a:r>
            <a:r>
              <a:rPr lang="en-US" altLang="ko-KR" sz="1050" b="1" dirty="0"/>
              <a:t>());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("div"), </a:t>
            </a:r>
            <a:r>
              <a:rPr lang="en-US" altLang="ko-KR" sz="1050" b="1" dirty="0" err="1"/>
              <a:t>BorderLayout.WEST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("Calculate</a:t>
            </a:r>
            <a:r>
              <a:rPr lang="en-US" altLang="ko-KR" sz="1050" dirty="0"/>
              <a:t>"), </a:t>
            </a:r>
            <a:r>
              <a:rPr lang="en-US" altLang="ko-KR" sz="1050" b="1" dirty="0" err="1"/>
              <a:t>BorderLayout.CENTER</a:t>
            </a:r>
            <a:r>
              <a:rPr lang="en-US" altLang="ko-KR" sz="1050" dirty="0"/>
              <a:t>);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1681687" y="3580976"/>
            <a:ext cx="5422117" cy="2747714"/>
            <a:chOff x="1707296" y="3595240"/>
            <a:chExt cx="5422117" cy="2747714"/>
          </a:xfrm>
        </p:grpSpPr>
        <p:sp>
          <p:nvSpPr>
            <p:cNvPr id="8" name="직사각형 7"/>
            <p:cNvSpPr/>
            <p:nvPr/>
          </p:nvSpPr>
          <p:spPr>
            <a:xfrm>
              <a:off x="1707296" y="5788956"/>
              <a:ext cx="1640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BorderLayout.WEST</a:t>
              </a:r>
              <a:endParaRPr lang="ko-KR" altLang="en-US" sz="1200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744" y="398240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89723" y="3605803"/>
              <a:ext cx="1828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BorderLayout.NORTH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57543" y="6065955"/>
              <a:ext cx="18169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BorderLayout.SOUTH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22793" y="3595240"/>
              <a:ext cx="17149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BorderLayout.EAST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1074" y="6051691"/>
              <a:ext cx="18483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BorderLayout.CENTER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713484" y="3882802"/>
              <a:ext cx="0" cy="50601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713484" y="5674696"/>
              <a:ext cx="0" cy="37954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999500" y="3872240"/>
              <a:ext cx="0" cy="115792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213682" y="5315918"/>
              <a:ext cx="414449" cy="738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5400000" flipH="1" flipV="1">
              <a:off x="2621359" y="4909533"/>
              <a:ext cx="736728" cy="1055436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add()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add()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 </a:t>
            </a:r>
          </a:p>
          <a:p>
            <a:pPr lvl="2"/>
            <a:r>
              <a:rPr lang="en-US" altLang="ko-KR" dirty="0" smtClean="0"/>
              <a:t>comp </a:t>
            </a:r>
            <a:r>
              <a:rPr lang="ko-KR" altLang="en-US" dirty="0" smtClean="0"/>
              <a:t>컴포넌트를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위치에 삽입한다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index : </a:t>
            </a:r>
            <a:r>
              <a:rPr lang="ko-KR" altLang="en-US" dirty="0" smtClean="0"/>
              <a:t>컴포넌트의 위치</a:t>
            </a:r>
          </a:p>
          <a:p>
            <a:pPr marL="685800" lvl="2" indent="0">
              <a:buNone/>
            </a:pPr>
            <a:r>
              <a:rPr lang="ko-KR" altLang="en-US" dirty="0" smtClean="0"/>
              <a:t>            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BorderLayout.EAST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BorderLayout.WEST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남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BorderLayout.SOUTH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BorderLayout.NORTH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중앙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BorderLayout.CENTER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8-4 : </a:t>
            </a:r>
            <a:r>
              <a:rPr lang="en-US" altLang="ko-KR" sz="3600" dirty="0" err="1"/>
              <a:t>BorderLayout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61812" y="1710100"/>
            <a:ext cx="532859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BorderLayoutEx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BorderLayoutEx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BorderLayout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</a:t>
            </a:r>
            <a:r>
              <a:rPr lang="ko-KR" altLang="en-US" sz="1200" dirty="0"/>
              <a:t> 알아내기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BorderLayout</a:t>
            </a:r>
            <a:r>
              <a:rPr lang="en-US" altLang="ko-KR" sz="1200" dirty="0"/>
              <a:t> </a:t>
            </a:r>
            <a:r>
              <a:rPr lang="ko-KR" altLang="en-US" sz="1200" dirty="0"/>
              <a:t>배치관리자 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contentPane.setLayout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BorderLayout</a:t>
            </a:r>
            <a:r>
              <a:rPr lang="en-US" altLang="ko-KR" sz="1200" b="1" dirty="0"/>
              <a:t>(30,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("Calculate"), </a:t>
            </a:r>
            <a:r>
              <a:rPr lang="en-US" altLang="ko-KR" sz="1200" dirty="0" err="1"/>
              <a:t>BorderLayout.CENTER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("add"), </a:t>
            </a:r>
            <a:r>
              <a:rPr lang="en-US" altLang="ko-KR" sz="1200" dirty="0" err="1"/>
              <a:t>BorderLayout.NORTH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("sub"), </a:t>
            </a:r>
            <a:r>
              <a:rPr lang="en-US" altLang="ko-KR" sz="1200" dirty="0" err="1"/>
              <a:t>BorderLayout.SOUTH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"), </a:t>
            </a:r>
            <a:r>
              <a:rPr lang="en-US" altLang="ko-KR" sz="1200" dirty="0" err="1"/>
              <a:t>BorderLayout.EAST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("div"), </a:t>
            </a:r>
            <a:r>
              <a:rPr lang="en-US" altLang="ko-KR" sz="1200" b="1" dirty="0" err="1"/>
              <a:t>BorderLayout.WEST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</a:t>
            </a:r>
            <a:r>
              <a:rPr lang="en-US" altLang="ko-KR" sz="1200" dirty="0"/>
              <a:t>, 200); // 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300x200 </a:t>
            </a:r>
            <a:r>
              <a:rPr lang="ko-KR" altLang="en-US" sz="1200" dirty="0"/>
              <a:t>설정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프레임을 화면에 출력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BorderLayoutEx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72308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BorderLayout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24000" y="1756786"/>
            <a:ext cx="3387572" cy="2429261"/>
            <a:chOff x="35496" y="1943089"/>
            <a:chExt cx="3387572" cy="24292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943089"/>
              <a:ext cx="27395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2558056" y="402391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93244" y="409535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  <a:endParaRPr lang="ko-KR" altLang="en-US" sz="12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557262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43014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48735" y="2494941"/>
              <a:ext cx="0" cy="222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496" y="2724416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 </a:t>
              </a:r>
            </a:p>
            <a:p>
              <a:r>
                <a:rPr lang="en-US" altLang="ko-KR" sz="1200" dirty="0"/>
                <a:t>20 </a:t>
              </a:r>
              <a:r>
                <a:rPr lang="ko-KR" altLang="en-US" sz="1200" dirty="0"/>
                <a:t>픽셀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6080" y="2494941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50654" y="2699825"/>
              <a:ext cx="500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54022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85860"/>
            <a:ext cx="10225216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</a:t>
            </a:r>
            <a:r>
              <a:rPr lang="ko-KR" altLang="en-US" dirty="0"/>
              <a:t>컴포넌트 </a:t>
            </a:r>
            <a:r>
              <a:rPr lang="ko-KR" altLang="en-US" dirty="0" smtClean="0"/>
              <a:t>하나씩 배치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0461" y="4614228"/>
            <a:ext cx="2749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/>
              <a:t> 4x3 </a:t>
            </a:r>
            <a:r>
              <a:rPr lang="ko-KR" altLang="en-US" sz="1200"/>
              <a:t>그리드 레이아웃 설정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총 </a:t>
            </a:r>
            <a:r>
              <a:rPr lang="en-US" altLang="ko-KR" sz="1200"/>
              <a:t>11 </a:t>
            </a:r>
            <a:r>
              <a:rPr lang="ko-KR" altLang="en-US" sz="1200"/>
              <a:t>개의 버튼이 순서대로 </a:t>
            </a:r>
            <a:r>
              <a:rPr lang="en-US" altLang="ko-KR" sz="1200"/>
              <a:t>add </a:t>
            </a:r>
            <a:r>
              <a:rPr lang="ko-KR" altLang="en-US" sz="1200"/>
              <a:t>됨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수직 간격 </a:t>
            </a:r>
            <a:r>
              <a:rPr lang="en-US" altLang="ko-KR" sz="1200"/>
              <a:t>vGap : 5 </a:t>
            </a:r>
            <a:r>
              <a:rPr lang="ko-KR" altLang="en-US" sz="1200"/>
              <a:t>픽셀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수평 간격 </a:t>
            </a:r>
            <a:r>
              <a:rPr lang="en-US" altLang="ko-KR" sz="1200"/>
              <a:t>hGap : 5 </a:t>
            </a:r>
            <a:r>
              <a:rPr lang="ko-KR" altLang="en-US" sz="1200"/>
              <a:t>픽셀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2420046" y="3895704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41598" y="3572539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5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GridLayout</a:t>
            </a:r>
            <a:r>
              <a:rPr lang="en-US" altLang="ko-KR" sz="2800" dirty="0"/>
              <a:t> </a:t>
            </a:r>
            <a:r>
              <a:rPr lang="ko-KR" altLang="en-US" sz="2800" dirty="0"/>
              <a:t>배치관리자를 사용하는 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968" y="2002004"/>
            <a:ext cx="451552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super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</a:t>
            </a:r>
            <a:r>
              <a:rPr lang="en-US" altLang="ko-KR" sz="1200" dirty="0" err="1"/>
              <a:t>contentPane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// </a:t>
            </a:r>
            <a:r>
              <a:rPr lang="en-US" altLang="ko-KR" sz="1200" dirty="0"/>
              <a:t>1x10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</a:t>
            </a:r>
            <a:r>
              <a:rPr lang="ko-KR" altLang="en-US" sz="1200" dirty="0"/>
              <a:t>배치관리자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contentPane.setLayout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GridLayout</a:t>
            </a:r>
            <a:r>
              <a:rPr lang="en-US" altLang="ko-KR" sz="1200" b="1" dirty="0"/>
              <a:t>(1, 10)); </a:t>
            </a:r>
            <a:endParaRPr lang="en-US" altLang="ko-KR" sz="1200" b="1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10</a:t>
            </a:r>
            <a:r>
              <a:rPr lang="ko-KR" altLang="en-US" sz="1200" dirty="0"/>
              <a:t>개의 버튼 부착</a:t>
            </a:r>
          </a:p>
          <a:p>
            <a:pPr defTabSz="180000"/>
            <a:r>
              <a:rPr lang="en-US" altLang="ko-KR" sz="1200" dirty="0"/>
              <a:t>			String </a:t>
            </a:r>
            <a:r>
              <a:rPr lang="en-US" altLang="ko-KR" sz="1200" dirty="0"/>
              <a:t>text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 // </a:t>
            </a:r>
            <a:r>
              <a:rPr lang="en-US" altLang="ko-KR" sz="1200" dirty="0" err="1"/>
              <a:t>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문자열로 변환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button = 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(text);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contentPane.add</a:t>
            </a:r>
            <a:r>
              <a:rPr lang="en-US" altLang="ko-KR" sz="1200" b="1" dirty="0" smtClean="0"/>
              <a:t>(button);</a:t>
            </a:r>
            <a:r>
              <a:rPr lang="en-US" altLang="ko-KR" sz="1200" dirty="0" smtClean="0"/>
              <a:t> // </a:t>
            </a:r>
            <a:r>
              <a:rPr lang="ko-KR" altLang="en-US" sz="1200" dirty="0" err="1" smtClean="0"/>
              <a:t>컨텐트팬에</a:t>
            </a:r>
            <a:r>
              <a:rPr lang="ko-KR" altLang="en-US" sz="1200" dirty="0" smtClean="0"/>
              <a:t> 버튼 부착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(500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988840"/>
            <a:ext cx="3744416" cy="1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31785" y="1340769"/>
            <a:ext cx="789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활용하여 다음 그림과 같이 한 줄에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동일한 크기로 배치하는 스윙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6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아래 화면과 같이 사용자로부터 입력 받는 폼을 작성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942703" y="1725004"/>
            <a:ext cx="700216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smtClean="0"/>
              <a:t>GridLayoutEx2 </a:t>
            </a:r>
            <a:r>
              <a:rPr lang="en-US" altLang="ko-KR" sz="1200" dirty="0"/>
              <a:t>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smtClean="0"/>
              <a:t>GridLayoutEx2()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Sample"); // </a:t>
            </a:r>
            <a:r>
              <a:rPr lang="ko-KR" altLang="en-US" sz="1200" dirty="0"/>
              <a:t>프레임의 타이틀  달기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 // </a:t>
            </a:r>
            <a:r>
              <a:rPr lang="ko-KR" altLang="en-US" sz="1200" dirty="0"/>
              <a:t>프레임 윈도우를 닫으면 프로그램 종료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grid = new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(4, 2); // 4x2 </a:t>
            </a:r>
            <a:r>
              <a:rPr lang="ko-KR" altLang="en-US" sz="1200" dirty="0"/>
              <a:t>격자의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</a:t>
            </a:r>
            <a:r>
              <a:rPr lang="ko-KR" altLang="en-US" sz="1200" dirty="0"/>
              <a:t>배치관리자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grid.setVgap</a:t>
            </a:r>
            <a:r>
              <a:rPr lang="en-US" altLang="ko-KR" sz="1200" dirty="0"/>
              <a:t>(5); //</a:t>
            </a:r>
            <a:r>
              <a:rPr lang="ko-KR" altLang="en-US" sz="1200" dirty="0"/>
              <a:t>격자 사이의 수직 간격을 </a:t>
            </a:r>
            <a:r>
              <a:rPr lang="en-US" altLang="ko-KR" sz="1200" dirty="0"/>
              <a:t>5 </a:t>
            </a:r>
            <a:r>
              <a:rPr lang="ko-KR" altLang="en-US" sz="1200" dirty="0"/>
              <a:t>픽셀로 설정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(grid); // grid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컨텐트팬의</a:t>
            </a:r>
            <a:r>
              <a:rPr lang="ko-KR" altLang="en-US" sz="1200" dirty="0"/>
              <a:t> 배치관리자로 지정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이름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학번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학과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과목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smtClean="0"/>
              <a:t>GridLayoutEx2();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340769"/>
            <a:ext cx="1043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활용하여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 x 2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그리드로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분할하고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Jlabel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컴포넌트와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JTextField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컴포넌트를 부착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 행 사이의 수직 간격은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27" y="2406527"/>
            <a:ext cx="27245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97317" y="1217200"/>
            <a:ext cx="11389883" cy="50405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AWT </a:t>
            </a:r>
            <a:r>
              <a:rPr lang="ko-KR" altLang="en-US" dirty="0"/>
              <a:t>기술을 기반으로 작성된 자바 라이브러리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풍부하고 화려한 고급 컴포넌트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컴포넌트를 모두 스윙으로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. AWT </a:t>
            </a:r>
            <a:r>
              <a:rPr lang="ko-KR" altLang="en-US" dirty="0" smtClean="0"/>
              <a:t>컴포넌트 이름 앞에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자</a:t>
            </a:r>
            <a:r>
              <a:rPr lang="ko-KR" altLang="en-US" dirty="0"/>
              <a:t>를</a:t>
            </a:r>
            <a:r>
              <a:rPr lang="ko-KR" altLang="en-US" dirty="0" smtClean="0"/>
              <a:t> 덧붙임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순수 </a:t>
            </a:r>
            <a:r>
              <a:rPr lang="ko-KR" altLang="en-US" dirty="0"/>
              <a:t>자바 언어로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스윙 컴포넌트는 경량 컴포넌트</a:t>
            </a:r>
            <a:r>
              <a:rPr lang="en-US" altLang="ko-KR" dirty="0" smtClean="0"/>
              <a:t>(light weight component)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스윙 컴포넌트는 운영체제의 도움을 받지 않고 직접 그리기 때문에 운영체제에 부담주지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자바의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사용됨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4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배치관리자 없는 컨테이너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8672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컨테이너가 필요한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응용프로그램에서 직접 컴포넌트의 크기와 위치를 결정하고자 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1. </a:t>
            </a:r>
            <a:r>
              <a:rPr lang="ko-KR" altLang="en-US" sz="1600" dirty="0"/>
              <a:t>컴포넌트의 </a:t>
            </a:r>
            <a:r>
              <a:rPr lang="ko-KR" altLang="en-US" sz="1600" dirty="0"/>
              <a:t>크기나 위치를 개발자 임의로 결정하고자 하는 </a:t>
            </a:r>
            <a:r>
              <a:rPr lang="ko-KR" altLang="en-US" sz="1600" dirty="0"/>
              <a:t>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2. </a:t>
            </a:r>
            <a:r>
              <a:rPr lang="ko-KR" altLang="en-US" sz="1600" dirty="0"/>
              <a:t>게임 </a:t>
            </a:r>
            <a:r>
              <a:rPr lang="ko-KR" altLang="en-US" sz="1600" dirty="0"/>
              <a:t>프로그램과 같이 시간이나 마우스</a:t>
            </a:r>
            <a:r>
              <a:rPr lang="en-US" altLang="ko-KR" sz="1600" dirty="0"/>
              <a:t>/</a:t>
            </a:r>
            <a:r>
              <a:rPr lang="ko-KR" altLang="en-US" sz="1600" dirty="0"/>
              <a:t>키보드의 입력에 따라 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/>
              <a:t>      </a:t>
            </a:r>
            <a:r>
              <a:rPr lang="ko-KR" altLang="en-US" sz="1600" dirty="0"/>
              <a:t>컴포넌트들의 위치와 </a:t>
            </a:r>
            <a:r>
              <a:rPr lang="ko-KR" altLang="en-US" sz="1600" dirty="0"/>
              <a:t>크기가 수시로 변하는 </a:t>
            </a:r>
            <a:r>
              <a:rPr lang="ko-KR" altLang="en-US" sz="1600" dirty="0"/>
              <a:t>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3. </a:t>
            </a:r>
            <a:r>
              <a:rPr lang="ko-KR" altLang="en-US" sz="1600" dirty="0"/>
              <a:t>여러 </a:t>
            </a:r>
            <a:r>
              <a:rPr lang="ko-KR" altLang="en-US" sz="1600" dirty="0"/>
              <a:t>컴포넌트들이 서로 </a:t>
            </a:r>
            <a:r>
              <a:rPr lang="ko-KR" altLang="en-US" sz="1600" dirty="0"/>
              <a:t>겹쳐 출력하고자 하는 경우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컨테이너의 배치 관리자 제거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c</a:t>
            </a:r>
            <a:r>
              <a:rPr lang="en-US" altLang="ko-KR" sz="1600" dirty="0" err="1"/>
              <a:t>ontainer.setLayout</a:t>
            </a:r>
            <a:r>
              <a:rPr lang="en-US" altLang="ko-KR" sz="1600" dirty="0"/>
              <a:t>(null);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컨테이너의 배치관리자가 없어지면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컴포넌트에 대한 어떤 배치도 없음</a:t>
            </a:r>
            <a:endParaRPr lang="en-US" altLang="ko-KR" sz="1600" dirty="0"/>
          </a:p>
          <a:p>
            <a:pPr lvl="2"/>
            <a:r>
              <a:rPr lang="ko-KR" altLang="en-US" sz="1400" dirty="0"/>
              <a:t>추가된 컴포넌트의 크기가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, </a:t>
            </a:r>
            <a:r>
              <a:rPr lang="ko-KR" altLang="en-US" sz="1400" dirty="0"/>
              <a:t>위치는 예측할 수 없게 됨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03912" y="4149081"/>
            <a:ext cx="439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JPanel</a:t>
            </a:r>
            <a:r>
              <a:rPr lang="en-US" altLang="ko-KR" sz="1200" dirty="0"/>
              <a:t> p = new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();</a:t>
            </a:r>
          </a:p>
          <a:p>
            <a:r>
              <a:rPr lang="en-US" altLang="ko-KR" sz="1200" b="1" dirty="0" err="1"/>
              <a:t>p.setLayout</a:t>
            </a:r>
            <a:r>
              <a:rPr lang="en-US" altLang="ko-KR" sz="1200" b="1" dirty="0"/>
              <a:t>(null); // </a:t>
            </a:r>
            <a:r>
              <a:rPr lang="en-US" altLang="ko-KR" sz="1200" b="1" dirty="0" err="1"/>
              <a:t>JPanel</a:t>
            </a:r>
            <a:r>
              <a:rPr lang="ko-KR" altLang="en-US" sz="1200" b="1" dirty="0"/>
              <a:t>의 배치관리자 삭제</a:t>
            </a:r>
            <a:endParaRPr lang="ko-KR" altLang="en-US" sz="1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6159" y="5406316"/>
            <a:ext cx="64807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패널 </a:t>
            </a:r>
            <a:r>
              <a:rPr lang="en-US" altLang="ko-KR" sz="1200" dirty="0"/>
              <a:t>p</a:t>
            </a:r>
            <a:r>
              <a:rPr lang="ko-KR" altLang="en-US" sz="1200" dirty="0"/>
              <a:t>에는 배치관리자가 </a:t>
            </a:r>
            <a:r>
              <a:rPr lang="ko-KR" altLang="en-US" sz="1200" dirty="0"/>
              <a:t>없으면 아래 </a:t>
            </a:r>
            <a:r>
              <a:rPr lang="ko-KR" altLang="en-US" sz="1200" dirty="0"/>
              <a:t>두 </a:t>
            </a:r>
            <a:r>
              <a:rPr lang="ko-KR" altLang="en-US" sz="1200" dirty="0"/>
              <a:t>버튼은 </a:t>
            </a:r>
            <a:r>
              <a:rPr lang="ko-KR" altLang="en-US" sz="1200" dirty="0"/>
              <a:t>배치되지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("me!"));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2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컴포넌트의 절대 위치와 크기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컨테이너에 컴포넌트를 삽입할 때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프로그램에서 컴포넌트의 절대 크기와 위치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컴포넌트들이 서로 겹치게 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컴포넌트의 크기와 위치 설정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	// </a:t>
            </a:r>
            <a:r>
              <a:rPr lang="ko-KR" altLang="en-US" sz="1600" dirty="0"/>
              <a:t>컴포넌트 크기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setLocation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 		// </a:t>
            </a:r>
            <a:r>
              <a:rPr lang="ko-KR" altLang="en-US" sz="1600" dirty="0"/>
              <a:t>컴포넌트 위치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setBounds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// </a:t>
            </a:r>
            <a:r>
              <a:rPr lang="ko-KR" altLang="en-US" sz="1600" dirty="0"/>
              <a:t>위치와 크기 동시 설정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버튼을 </a:t>
            </a:r>
            <a:r>
              <a:rPr lang="en-US" altLang="ko-KR" sz="1600" dirty="0"/>
              <a:t>100×40 </a:t>
            </a:r>
            <a:r>
              <a:rPr lang="ko-KR" altLang="en-US" sz="1600" dirty="0"/>
              <a:t>크기로 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JPanel</a:t>
            </a:r>
            <a:r>
              <a:rPr lang="ko-KR" altLang="en-US" sz="1600" dirty="0"/>
              <a:t>의 </a:t>
            </a:r>
            <a:r>
              <a:rPr lang="en-US" altLang="ko-KR" sz="1600" dirty="0"/>
              <a:t>(50, 50) </a:t>
            </a:r>
            <a:r>
              <a:rPr lang="ko-KR" altLang="en-US" sz="1600" dirty="0"/>
              <a:t>위치에 배치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72344" y="479715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(null); // </a:t>
            </a:r>
            <a:r>
              <a:rPr lang="ko-KR" altLang="en-US" sz="1400" dirty="0"/>
              <a:t>패널 </a:t>
            </a:r>
            <a:r>
              <a:rPr lang="en-US" altLang="ko-KR" sz="1400" dirty="0"/>
              <a:t>p</a:t>
            </a:r>
            <a:r>
              <a:rPr lang="ko-KR" altLang="en-US" sz="1400" dirty="0"/>
              <a:t>의 배치관리자 </a:t>
            </a:r>
            <a:r>
              <a:rPr lang="ko-KR" altLang="en-US" sz="1400" dirty="0"/>
              <a:t>제거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("Click");</a:t>
            </a:r>
          </a:p>
          <a:p>
            <a:r>
              <a:rPr lang="en-US" altLang="ko-KR" sz="1400" b="1" dirty="0" err="1"/>
              <a:t>clickButton.setSize</a:t>
            </a:r>
            <a:r>
              <a:rPr lang="en-US" altLang="ko-KR" sz="1400" b="1" dirty="0"/>
              <a:t>(100, 40); </a:t>
            </a:r>
            <a:r>
              <a:rPr lang="en-US" altLang="ko-KR" sz="1400" b="1" dirty="0"/>
              <a:t>		// </a:t>
            </a:r>
            <a:r>
              <a:rPr lang="ko-KR" altLang="en-US" sz="1400" b="1" dirty="0"/>
              <a:t>버튼 </a:t>
            </a:r>
            <a:r>
              <a:rPr lang="ko-KR" altLang="en-US" sz="1400" b="1" dirty="0"/>
              <a:t>크기를 </a:t>
            </a:r>
            <a:r>
              <a:rPr lang="en-US" altLang="ko-KR" sz="1400" b="1" dirty="0"/>
              <a:t>100×40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b="1" dirty="0" err="1"/>
              <a:t>clickButton.setLocation</a:t>
            </a:r>
            <a:r>
              <a:rPr lang="en-US" altLang="ko-KR" sz="1400" b="1" dirty="0"/>
              <a:t>(50, 50); </a:t>
            </a:r>
            <a:r>
              <a:rPr lang="en-US" altLang="ko-KR" sz="1400" dirty="0"/>
              <a:t>		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버튼 </a:t>
            </a:r>
            <a:r>
              <a:rPr lang="ko-KR" altLang="en-US" sz="1400" b="1" dirty="0"/>
              <a:t>위치를 </a:t>
            </a:r>
            <a:r>
              <a:rPr lang="en-US" altLang="ko-KR" sz="1400" b="1" dirty="0"/>
              <a:t>(50, 50)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dirty="0" err="1"/>
              <a:t>p.add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); </a:t>
            </a:r>
            <a:r>
              <a:rPr lang="en-US" altLang="ko-KR" sz="1400" dirty="0"/>
              <a:t>		// </a:t>
            </a:r>
            <a:r>
              <a:rPr lang="ko-KR" altLang="en-US" sz="1400" dirty="0"/>
              <a:t>패널 </a:t>
            </a:r>
            <a:r>
              <a:rPr lang="ko-KR" altLang="en-US" sz="1400" dirty="0"/>
              <a:t>내 </a:t>
            </a:r>
            <a:r>
              <a:rPr lang="en-US" altLang="ko-KR" sz="1400" dirty="0"/>
              <a:t>(50, 50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100×40 </a:t>
            </a:r>
            <a:r>
              <a:rPr lang="ko-KR" altLang="en-US" sz="1400" dirty="0"/>
              <a:t>크기의 버튼 출력</a:t>
            </a:r>
          </a:p>
        </p:txBody>
      </p:sp>
    </p:spTree>
    <p:extLst>
      <p:ext uri="{BB962C8B-B14F-4D97-AF65-F5344CB8AC3E}">
        <p14:creationId xmlns:p14="http://schemas.microsoft.com/office/powerpoint/2010/main" val="149481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258" y="15205"/>
            <a:ext cx="11180805" cy="13255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배치관리자 없는 컨테이너에 컴포넌트를 절대 위치와 절대 크기로 지정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75920" y="1124745"/>
            <a:ext cx="510686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배치관리자 없이 절대 위치에 배치하는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</a:t>
            </a:r>
            <a:r>
              <a:rPr lang="en-US" altLang="ko-KR" sz="1200" dirty="0" err="1"/>
              <a:t>contentPane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contentPane.setLayout</a:t>
            </a:r>
            <a:r>
              <a:rPr lang="en-US" altLang="ko-KR" sz="1200" b="1" dirty="0"/>
              <a:t>(null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컨텐트팬의</a:t>
            </a:r>
            <a:r>
              <a:rPr lang="ko-KR" altLang="en-US" sz="1200" dirty="0"/>
              <a:t> 배치관리자 제거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("Hello, Press Buttons!");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(130</a:t>
            </a:r>
            <a:r>
              <a:rPr lang="en-US" altLang="ko-KR" sz="1200" b="1" dirty="0"/>
              <a:t>, 50); </a:t>
            </a:r>
            <a:r>
              <a:rPr lang="en-US" altLang="ko-KR" sz="1200" dirty="0"/>
              <a:t>// la</a:t>
            </a:r>
            <a:r>
              <a:rPr lang="ko-KR" altLang="en-US" sz="1200" dirty="0"/>
              <a:t>를 </a:t>
            </a:r>
            <a:r>
              <a:rPr lang="en-US" altLang="ko-KR" sz="1200" dirty="0"/>
              <a:t>(130,50) </a:t>
            </a:r>
            <a:r>
              <a:rPr lang="ko-KR" altLang="en-US" sz="1200" dirty="0"/>
              <a:t>위치로 지정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la.setSize</a:t>
            </a:r>
            <a:r>
              <a:rPr lang="en-US" altLang="ko-KR" sz="1200" b="1" dirty="0"/>
              <a:t>(200</a:t>
            </a:r>
            <a:r>
              <a:rPr lang="en-US" altLang="ko-KR" sz="1200" b="1" dirty="0"/>
              <a:t>, 20); </a:t>
            </a:r>
            <a:r>
              <a:rPr lang="en-US" altLang="ko-KR" sz="1200" dirty="0"/>
              <a:t>// la</a:t>
            </a:r>
            <a:r>
              <a:rPr lang="ko-KR" altLang="en-US" sz="1200" dirty="0"/>
              <a:t>를 </a:t>
            </a:r>
            <a:r>
              <a:rPr lang="en-US" altLang="ko-KR" sz="1200" dirty="0"/>
              <a:t>200x20 </a:t>
            </a:r>
            <a:r>
              <a:rPr lang="ko-KR" altLang="en-US" sz="1200" dirty="0"/>
              <a:t>크기로 지정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(la</a:t>
            </a:r>
            <a:r>
              <a:rPr lang="en-US" altLang="ko-KR" sz="1200" dirty="0"/>
              <a:t>); // la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부착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/>
              <a:t>	// </a:t>
            </a:r>
            <a:r>
              <a:rPr lang="en-US" altLang="ko-KR" sz="1200" dirty="0"/>
              <a:t>9</a:t>
            </a:r>
            <a:r>
              <a:rPr lang="ko-KR" altLang="en-US" sz="1200" dirty="0"/>
              <a:t>개의 버튼 컴포넌트를 생성하고 동일한 크기로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위치는 서로 겹치게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nn-NO" altLang="ko-KR" sz="1200" dirty="0"/>
              <a:t>		for(int </a:t>
            </a:r>
            <a:r>
              <a:rPr lang="nn-NO" altLang="ko-KR" sz="1200" dirty="0"/>
              <a:t>i=1; i&lt;=9; i++)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 </a:t>
            </a:r>
            <a:r>
              <a:rPr lang="en-US" altLang="ko-KR" sz="1200" dirty="0"/>
              <a:t>b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 // </a:t>
            </a:r>
            <a:r>
              <a:rPr lang="ko-KR" altLang="en-US" sz="1200" dirty="0"/>
              <a:t>버튼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b.setLocation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버튼의 위치 설정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b.setSize</a:t>
            </a:r>
            <a:r>
              <a:rPr lang="en-US" altLang="ko-KR" sz="1200" b="1" dirty="0"/>
              <a:t>(50</a:t>
            </a:r>
            <a:r>
              <a:rPr lang="en-US" altLang="ko-KR" sz="1200" b="1" dirty="0"/>
              <a:t>, 20);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버튼의 크기는 동일하게 </a:t>
            </a:r>
            <a:r>
              <a:rPr lang="en-US" altLang="ko-KR" sz="1200" dirty="0"/>
              <a:t>50x20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contentPane.add</a:t>
            </a:r>
            <a:r>
              <a:rPr lang="en-US" altLang="ko-KR" sz="1200" dirty="0"/>
              <a:t>(b</a:t>
            </a:r>
            <a:r>
              <a:rPr lang="en-US" altLang="ko-KR" sz="1200" dirty="0"/>
              <a:t>); // </a:t>
            </a:r>
            <a:r>
              <a:rPr lang="ko-KR" altLang="en-US" sz="1200" dirty="0"/>
              <a:t>버튼을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부착</a:t>
            </a:r>
          </a:p>
          <a:p>
            <a:pPr defTabSz="180000"/>
            <a:r>
              <a:rPr lang="en-US" altLang="ko-KR" sz="1200" dirty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47528" y="1340768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삭제하고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9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버튼과 하나의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63691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스윙 컴포넌트 예시</a:t>
            </a:r>
            <a:endParaRPr lang="ko-KR" altLang="en-US" dirty="0"/>
          </a:p>
        </p:txBody>
      </p:sp>
      <p:pic>
        <p:nvPicPr>
          <p:cNvPr id="5" name="그림 4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3253" y="1435559"/>
            <a:ext cx="571500" cy="26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8457" y="1848797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577" y="1344741"/>
            <a:ext cx="185737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6944" y="2112319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825" y="4153053"/>
            <a:ext cx="161925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0825" y="6025261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그림 10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3153" y="4153053"/>
            <a:ext cx="476250" cy="1914525"/>
          </a:xfrm>
          <a:prstGeom prst="rect">
            <a:avLst/>
          </a:prstGeom>
        </p:spPr>
      </p:pic>
      <p:pic>
        <p:nvPicPr>
          <p:cNvPr id="12" name="그림 11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52578" y="4224491"/>
            <a:ext cx="638175" cy="1724025"/>
          </a:xfrm>
          <a:prstGeom prst="rect">
            <a:avLst/>
          </a:prstGeom>
        </p:spPr>
      </p:pic>
      <p:pic>
        <p:nvPicPr>
          <p:cNvPr id="13" name="그림 12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095" y="4295929"/>
            <a:ext cx="790575" cy="1552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5161" y="60252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그림 14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9017" y="1344741"/>
            <a:ext cx="2781300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99137" y="206482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그림 16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6809" y="1272733"/>
            <a:ext cx="1762125" cy="685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29318" y="2119153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그림 18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8417" y="2856909"/>
            <a:ext cx="3009900" cy="523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4521" y="3504981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4481" y="4369077"/>
            <a:ext cx="2114550" cy="121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26529" y="5593213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그림 22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23073" y="2856909"/>
            <a:ext cx="1885950" cy="266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55121" y="321694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그림 24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0785" y="2856909"/>
            <a:ext cx="2247900" cy="2762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0825" y="3288957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217" y="641136"/>
            <a:ext cx="2914650" cy="19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6997" y="834360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그림 29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593" y="569128"/>
            <a:ext cx="1438275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21617" y="1217200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" name="그림 31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841" y="569128"/>
            <a:ext cx="2419350" cy="2095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5913" y="2657360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9609" y="5765933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13905" y="576593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1297" y="576593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그림 36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5233" y="1577240"/>
            <a:ext cx="2333625" cy="13049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13305" y="294539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41" y="3389669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28" y="3089408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7" y="38609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021" y="301837"/>
            <a:ext cx="6372225" cy="206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04503" y="2436997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77" y="3275651"/>
            <a:ext cx="2800350" cy="2676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10244" y="5952176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9" y="6083963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301" y="2771595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8579" y="1849385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8782" y="4376718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952" y="1340769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4152" y="3995160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90" y="2601781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80" y="2289632"/>
            <a:ext cx="4176464" cy="39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오라클에서 제공하는 스윙 데모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1873037" y="1238276"/>
            <a:ext cx="81534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스윙 데모 사이트</a:t>
            </a:r>
            <a:endParaRPr lang="en-US" altLang="ko-KR" sz="1800" dirty="0" smtClean="0"/>
          </a:p>
          <a:p>
            <a:pPr lvl="2"/>
            <a:r>
              <a:rPr lang="en-US" altLang="ko-KR" sz="1400" dirty="0" smtClean="0">
                <a:hlinkClick r:id="rId3"/>
              </a:rPr>
              <a:t>http://www.oracle.com/technetwork/java/javase/downloads/index.html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Demos and Samples</a:t>
            </a:r>
            <a:r>
              <a:rPr lang="ko-KR" altLang="en-US" sz="1400" dirty="0" smtClean="0"/>
              <a:t> 다운로드</a:t>
            </a:r>
            <a:endParaRPr lang="en-US" altLang="ko-KR" sz="1400" dirty="0" smtClean="0"/>
          </a:p>
          <a:p>
            <a:r>
              <a:rPr lang="ko-KR" altLang="en-US" sz="1800" dirty="0" smtClean="0"/>
              <a:t>스윙 데모 실행 사례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C:\Program Files\Java\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jdk1.8.0_05\demo\</a:t>
            </a:r>
            <a:r>
              <a:rPr lang="en-US" altLang="ko-KR" sz="1600" dirty="0" err="1" smtClean="0"/>
              <a:t>jfc</a:t>
            </a:r>
            <a:r>
              <a:rPr lang="en-US" altLang="ko-KR" sz="1600" dirty="0" smtClean="0"/>
              <a:t>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SwingSet2</a:t>
            </a:r>
          </a:p>
          <a:p>
            <a:pPr lvl="2"/>
            <a:r>
              <a:rPr lang="en-US" altLang="ko-KR" sz="1400" dirty="0" smtClean="0"/>
              <a:t>SwingSet2.jar </a:t>
            </a:r>
            <a:r>
              <a:rPr lang="ko-KR" altLang="en-US" sz="1400" dirty="0" smtClean="0"/>
              <a:t>파일 더블클릭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다양한 스윙 컴포넌트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소스 코드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34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2055</Words>
  <Application>Microsoft Office PowerPoint</Application>
  <PresentationFormat>와이드스크린</PresentationFormat>
  <Paragraphs>725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HY강B</vt:lpstr>
      <vt:lpstr>맑은 고딕</vt:lpstr>
      <vt:lpstr>메이플스토리</vt:lpstr>
      <vt:lpstr>문체부 쓰기 정체</vt:lpstr>
      <vt:lpstr>휴먼엑스포</vt:lpstr>
      <vt:lpstr>Arial</vt:lpstr>
      <vt:lpstr>Arial Narrow</vt:lpstr>
      <vt:lpstr>Office 테마</vt:lpstr>
      <vt:lpstr>GUI</vt:lpstr>
      <vt:lpstr>PowerPoint 프레젠테이션</vt:lpstr>
      <vt:lpstr>PowerPoint 프레젠테이션</vt:lpstr>
      <vt:lpstr>PowerPoint 프레젠테이션</vt:lpstr>
      <vt:lpstr>스윙 컴포넌트 예시</vt:lpstr>
      <vt:lpstr>PowerPoint 프레젠테이션</vt:lpstr>
      <vt:lpstr>PowerPoint 프레젠테이션</vt:lpstr>
      <vt:lpstr>PowerPoint 프레젠테이션</vt:lpstr>
      <vt:lpstr>PowerPoint 프레젠테이션</vt:lpstr>
      <vt:lpstr>스윙 GUI 프로그램 샘플</vt:lpstr>
      <vt:lpstr>GUI 패키지 계층 구조</vt:lpstr>
      <vt:lpstr>컨테이너와 컴포넌트</vt:lpstr>
      <vt:lpstr>컨테이너와 컴포넌트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만들기, JFrame 클래스 상속</vt:lpstr>
      <vt:lpstr>예제 1 : 300x300 크기의 스윙 프레임 만들기</vt:lpstr>
      <vt:lpstr>스윙 응용프로그램에서 main()의 기능과 위치</vt:lpstr>
      <vt:lpstr>프레임에 컴포넌트 붙이기</vt:lpstr>
      <vt:lpstr>컨텐트팬에 대한 JDK 1.5 이후의 추가 사항</vt:lpstr>
      <vt:lpstr>예제 2 : 3개의 버튼 컴포넌트를 가진 스윙 프레임 만들기</vt:lpstr>
      <vt:lpstr>스윙 응용프로그램의 종료</vt:lpstr>
      <vt:lpstr>컨테이너와 배치, 배치관리자 개념</vt:lpstr>
      <vt:lpstr>배치 관리자 대표 유형 4 가지</vt:lpstr>
      <vt:lpstr>배치 관리자 대표 유형 4 가지</vt:lpstr>
      <vt:lpstr>컨테이너와 디폴트 배치관리자</vt:lpstr>
      <vt:lpstr>컨테이너에 새로운 배치관리자 설정</vt:lpstr>
      <vt:lpstr>FlowLayout 배치관리자</vt:lpstr>
      <vt:lpstr>FlowLayout의 생성자</vt:lpstr>
      <vt:lpstr>예제 3 : FlowLayout 배치관리자 활용</vt:lpstr>
      <vt:lpstr>BorderLayout 배치관리자</vt:lpstr>
      <vt:lpstr>BorderLayout 생성자와 add() 메소드</vt:lpstr>
      <vt:lpstr>예제 8-4 : BorderLayout 배치관리자 활용</vt:lpstr>
      <vt:lpstr>GridLayout 배치관리자</vt:lpstr>
      <vt:lpstr>GridLayout 생성자</vt:lpstr>
      <vt:lpstr>예제 5 : GridLayout 배치관리자를 사용하는 예</vt:lpstr>
      <vt:lpstr>예제 6 : 아래 화면과 같이 사용자로부터 입력 받는 폼을 작성</vt:lpstr>
      <vt:lpstr>배치관리자 없는 컨테이너</vt:lpstr>
      <vt:lpstr>컴포넌트의 절대 위치와 크기 설정</vt:lpstr>
      <vt:lpstr>예제 7 : 배치관리자 없는 컨테이너에 컴포넌트를 절대 위치와 절대 크기로 지정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49</cp:revision>
  <dcterms:created xsi:type="dcterms:W3CDTF">2018-03-06T02:17:08Z</dcterms:created>
  <dcterms:modified xsi:type="dcterms:W3CDTF">2019-05-20T17:53:28Z</dcterms:modified>
</cp:coreProperties>
</file>