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1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7F81-C28C-4E79-BE94-50DF73549197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393-9A7F-40F1-B590-DF360C9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3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7F81-C28C-4E79-BE94-50DF73549197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393-9A7F-40F1-B590-DF360C9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9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7F81-C28C-4E79-BE94-50DF73549197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393-9A7F-40F1-B590-DF360C9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7F81-C28C-4E79-BE94-50DF73549197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393-9A7F-40F1-B590-DF360C9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7F81-C28C-4E79-BE94-50DF73549197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393-9A7F-40F1-B590-DF360C9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9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7F81-C28C-4E79-BE94-50DF73549197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393-9A7F-40F1-B590-DF360C9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30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7F81-C28C-4E79-BE94-50DF73549197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393-9A7F-40F1-B590-DF360C9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0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7F81-C28C-4E79-BE94-50DF73549197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393-9A7F-40F1-B590-DF360C9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2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7F81-C28C-4E79-BE94-50DF73549197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393-9A7F-40F1-B590-DF360C9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0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7F81-C28C-4E79-BE94-50DF73549197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393-9A7F-40F1-B590-DF360C9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0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7F81-C28C-4E79-BE94-50DF73549197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393-9A7F-40F1-B590-DF360C9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1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7F81-C28C-4E79-BE94-50DF73549197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E393-9A7F-40F1-B590-DF360C98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1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>
            <a:normAutofit/>
          </a:bodyPr>
          <a:lstStyle/>
          <a:p>
            <a:r>
              <a:rPr lang="en-US" altLang="ko-KR" sz="5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Jsp</a:t>
            </a:r>
            <a:r>
              <a:rPr lang="en-US" altLang="ko-KR" sz="5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</a:t>
            </a:r>
            <a:endParaRPr lang="ko-KR" alt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스크립트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릿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scriptlet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)(p.41)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90" y="1283210"/>
            <a:ext cx="965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ko-KR" altLang="en-US" dirty="0" err="1">
                <a:latin typeface="MalgunGothic"/>
              </a:rPr>
              <a:t>스크립트릿</a:t>
            </a:r>
            <a:r>
              <a:rPr lang="ko-KR" altLang="en-US" dirty="0">
                <a:latin typeface="MalgunGothic"/>
              </a:rPr>
              <a:t> </a:t>
            </a:r>
            <a:r>
              <a:rPr lang="en-US" altLang="ko-KR" dirty="0">
                <a:latin typeface="MalgunGothic"/>
              </a:rPr>
              <a:t>: &lt;% %&gt;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가장 일반적으로 많이 쓰이는 스크립트 요소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주로 프로그래밍의 </a:t>
            </a:r>
            <a:r>
              <a:rPr lang="ko-KR" altLang="en-US" dirty="0" err="1">
                <a:latin typeface="MalgunGothic"/>
              </a:rPr>
              <a:t>로직을</a:t>
            </a:r>
            <a:r>
              <a:rPr lang="ko-KR" altLang="en-US" dirty="0">
                <a:latin typeface="MalgunGothic"/>
              </a:rPr>
              <a:t> 기술할 때 사용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ko-KR" altLang="en-US" dirty="0" err="1">
                <a:latin typeface="MalgunGothic"/>
              </a:rPr>
              <a:t>스크립트릿에서</a:t>
            </a:r>
            <a:r>
              <a:rPr lang="ko-KR" altLang="en-US" dirty="0">
                <a:latin typeface="MalgunGothic"/>
              </a:rPr>
              <a:t> 선언된 변수는 지역변수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MalgunGothic"/>
              </a:rPr>
              <a:t>▶ </a:t>
            </a:r>
            <a:r>
              <a:rPr lang="ko-KR" altLang="en-US" dirty="0" err="1" smtClean="0">
                <a:latin typeface="MalgunGothic"/>
              </a:rPr>
              <a:t>스크립트릿의</a:t>
            </a:r>
            <a:r>
              <a:rPr lang="ko-KR" altLang="en-US" dirty="0" smtClean="0">
                <a:latin typeface="MalgunGothic"/>
              </a:rPr>
              <a:t> 문법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MalgunGothic"/>
              </a:rPr>
              <a:t>	&lt;% </a:t>
            </a:r>
            <a:r>
              <a:rPr lang="ko-KR" altLang="en-US" dirty="0" smtClean="0">
                <a:latin typeface="MalgunGothic"/>
              </a:rPr>
              <a:t>문장 </a:t>
            </a:r>
            <a:r>
              <a:rPr lang="en-US" altLang="ko-KR" dirty="0" smtClean="0">
                <a:latin typeface="MalgunGothic"/>
              </a:rPr>
              <a:t>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5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표현식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(Expression)(p.43)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90" y="1283210"/>
            <a:ext cx="11149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▶ 표현식 </a:t>
            </a:r>
            <a:r>
              <a:rPr lang="en-US" altLang="ko-KR" dirty="0"/>
              <a:t>: &lt;%= %&gt;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JSP </a:t>
            </a:r>
            <a:r>
              <a:rPr lang="ko-KR" altLang="en-US" dirty="0"/>
              <a:t>페이지에서 웹 브라우저에 출력할 부분을 표현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화면에 출력하기 위한 것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ko-KR" altLang="en-US" dirty="0" err="1"/>
              <a:t>스크립트릿</a:t>
            </a:r>
            <a:r>
              <a:rPr lang="ko-KR" altLang="en-US" dirty="0"/>
              <a:t> 내에서 출력할 부분은 </a:t>
            </a:r>
            <a:r>
              <a:rPr lang="ko-KR" altLang="en-US" dirty="0" err="1"/>
              <a:t>내장객체인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  <a:r>
              <a:rPr lang="ko-KR" altLang="en-US" dirty="0"/>
              <a:t>객체의 </a:t>
            </a:r>
            <a:r>
              <a:rPr lang="en-US" altLang="ko-KR" dirty="0"/>
              <a:t>print()</a:t>
            </a:r>
            <a:r>
              <a:rPr lang="ko-KR" altLang="en-US" dirty="0"/>
              <a:t>또는 </a:t>
            </a:r>
            <a:r>
              <a:rPr lang="en-US" altLang="ko-KR" dirty="0" err="1"/>
              <a:t>println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사용해서 출력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표현식의 문법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	&lt;%=</a:t>
            </a:r>
            <a:r>
              <a:rPr lang="ko-KR" altLang="en-US" dirty="0"/>
              <a:t>문장</a:t>
            </a:r>
            <a:r>
              <a:rPr lang="en-US" altLang="ko-KR" dirty="0"/>
              <a:t>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3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주석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comment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)(p.44)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9222" y="906907"/>
            <a:ext cx="11149696" cy="585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JSP </a:t>
            </a:r>
            <a:r>
              <a:rPr lang="ko-KR" altLang="en-US" dirty="0"/>
              <a:t>페이지에서 사용할 수 있는 </a:t>
            </a:r>
            <a:r>
              <a:rPr lang="ko-KR" altLang="en-US" dirty="0" smtClean="0"/>
              <a:t>주석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* HTML </a:t>
            </a:r>
            <a:r>
              <a:rPr lang="ko-KR" altLang="en-US" dirty="0"/>
              <a:t>주석</a:t>
            </a:r>
            <a:r>
              <a:rPr lang="en-US" altLang="ko-KR" dirty="0"/>
              <a:t>, </a:t>
            </a:r>
            <a:r>
              <a:rPr lang="ko-KR" altLang="en-US" dirty="0"/>
              <a:t>자바 주석</a:t>
            </a:r>
            <a:r>
              <a:rPr lang="en-US" altLang="ko-KR" dirty="0"/>
              <a:t>, JSP </a:t>
            </a:r>
            <a:r>
              <a:rPr lang="ko-KR" altLang="en-US" dirty="0"/>
              <a:t>주석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▶ HTML </a:t>
            </a:r>
            <a:r>
              <a:rPr lang="ko-KR" altLang="en-US" dirty="0"/>
              <a:t>주석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HTML </a:t>
            </a:r>
            <a:r>
              <a:rPr lang="ko-KR" altLang="en-US" dirty="0"/>
              <a:t>주석은 </a:t>
            </a:r>
            <a:r>
              <a:rPr lang="en-US" altLang="ko-KR" dirty="0"/>
              <a:t>&lt;!--</a:t>
            </a:r>
            <a:r>
              <a:rPr lang="ko-KR" altLang="en-US" dirty="0"/>
              <a:t>로 시작해서 </a:t>
            </a:r>
            <a:r>
              <a:rPr lang="en-US" altLang="ko-KR" dirty="0"/>
              <a:t>--&gt;</a:t>
            </a:r>
            <a:r>
              <a:rPr lang="ko-KR" altLang="en-US" dirty="0"/>
              <a:t>로 끝나는 형태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/>
              <a:t>HTML </a:t>
            </a:r>
            <a:r>
              <a:rPr lang="ko-KR" altLang="en-US" dirty="0"/>
              <a:t>주석은 </a:t>
            </a:r>
            <a:r>
              <a:rPr lang="en-US" altLang="ko-KR" dirty="0"/>
              <a:t>HTML </a:t>
            </a:r>
            <a:r>
              <a:rPr lang="ko-KR" altLang="en-US" dirty="0"/>
              <a:t>주석을 사용한 페이지를 웹에서 서비스할 때 </a:t>
            </a:r>
            <a:r>
              <a:rPr lang="ko-KR" altLang="en-US" dirty="0" smtClean="0"/>
              <a:t>화면에 주석의 </a:t>
            </a:r>
            <a:r>
              <a:rPr lang="ko-KR" altLang="en-US" dirty="0"/>
              <a:t>내용이 </a:t>
            </a:r>
            <a:r>
              <a:rPr lang="ko-KR" altLang="en-US" dirty="0" smtClean="0"/>
              <a:t>표시되지는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 않으나</a:t>
            </a:r>
            <a:r>
              <a:rPr lang="en-US" altLang="ko-KR" dirty="0"/>
              <a:t>, [</a:t>
            </a:r>
            <a:r>
              <a:rPr lang="ko-KR" altLang="en-US" dirty="0"/>
              <a:t>소스 보기</a:t>
            </a:r>
            <a:r>
              <a:rPr lang="en-US" altLang="ko-KR" dirty="0"/>
              <a:t>]</a:t>
            </a:r>
            <a:r>
              <a:rPr lang="ko-KR" altLang="en-US" dirty="0"/>
              <a:t>를 수행하면 </a:t>
            </a:r>
            <a:r>
              <a:rPr lang="en-US" altLang="ko-KR" dirty="0"/>
              <a:t>HTML </a:t>
            </a:r>
            <a:r>
              <a:rPr lang="ko-KR" altLang="en-US" dirty="0" smtClean="0"/>
              <a:t>주석의내용이 </a:t>
            </a:r>
            <a:r>
              <a:rPr lang="ko-KR" altLang="en-US" dirty="0"/>
              <a:t>화면에 표시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/>
              <a:t>HTML </a:t>
            </a:r>
            <a:r>
              <a:rPr lang="ko-KR" altLang="en-US" dirty="0"/>
              <a:t>주석의 예시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/>
              <a:t>&lt;!-- html </a:t>
            </a:r>
            <a:r>
              <a:rPr lang="ko-KR" altLang="en-US" dirty="0"/>
              <a:t>주석입니다</a:t>
            </a:r>
            <a:r>
              <a:rPr lang="en-US" altLang="ko-KR" dirty="0"/>
              <a:t>. --&gt;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▶ JSP</a:t>
            </a:r>
            <a:r>
              <a:rPr lang="ko-KR" altLang="en-US" dirty="0"/>
              <a:t>주석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/>
              <a:t>JSP </a:t>
            </a:r>
            <a:r>
              <a:rPr lang="ko-KR" altLang="en-US" dirty="0"/>
              <a:t>페이지에서만 사용되며 </a:t>
            </a:r>
            <a:r>
              <a:rPr lang="en-US" altLang="ko-KR" dirty="0"/>
              <a:t>&lt;%--</a:t>
            </a:r>
            <a:r>
              <a:rPr lang="ko-KR" altLang="en-US" dirty="0"/>
              <a:t>로 시작해서 </a:t>
            </a:r>
            <a:r>
              <a:rPr lang="en-US" altLang="ko-KR" dirty="0"/>
              <a:t>--%&gt;</a:t>
            </a:r>
            <a:r>
              <a:rPr lang="ko-KR" altLang="en-US" dirty="0"/>
              <a:t>로 끝나는 형태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/>
              <a:t>JSP </a:t>
            </a:r>
            <a:r>
              <a:rPr lang="ko-KR" altLang="en-US" dirty="0"/>
              <a:t>주석은 해당 페이지를</a:t>
            </a:r>
            <a:r>
              <a:rPr lang="en-US" altLang="ko-KR" dirty="0"/>
              <a:t>, </a:t>
            </a:r>
            <a:r>
              <a:rPr lang="ko-KR" altLang="en-US" dirty="0"/>
              <a:t>웹 브라우저를 통해 출력 결과로서 표시하거나</a:t>
            </a:r>
            <a:r>
              <a:rPr lang="en-US" altLang="ko-KR" dirty="0"/>
              <a:t>, </a:t>
            </a:r>
            <a:r>
              <a:rPr lang="ko-KR" altLang="en-US" dirty="0" smtClean="0"/>
              <a:t>웹 브라우저 상에서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소스 보기</a:t>
            </a:r>
            <a:r>
              <a:rPr lang="en-US" altLang="ko-KR" dirty="0"/>
              <a:t>]</a:t>
            </a:r>
            <a:r>
              <a:rPr lang="ko-KR" altLang="en-US" dirty="0"/>
              <a:t>를 해도 표시 되지 않음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JSP </a:t>
            </a:r>
            <a:r>
              <a:rPr lang="ko-KR" altLang="en-US" dirty="0"/>
              <a:t>주석 </a:t>
            </a:r>
            <a:r>
              <a:rPr lang="ko-KR" altLang="en-US" dirty="0" smtClean="0"/>
              <a:t>내에 </a:t>
            </a:r>
            <a:r>
              <a:rPr lang="ko-KR" altLang="en-US" dirty="0" err="1" smtClean="0"/>
              <a:t>실행코드를</a:t>
            </a:r>
            <a:r>
              <a:rPr lang="ko-KR" altLang="en-US" dirty="0" smtClean="0"/>
              <a:t> </a:t>
            </a:r>
            <a:r>
              <a:rPr lang="ko-KR" altLang="en-US" dirty="0"/>
              <a:t>넣어도 그 코드는 실행되지 않음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/>
              <a:t>JSP </a:t>
            </a:r>
            <a:r>
              <a:rPr lang="ko-KR" altLang="en-US" dirty="0"/>
              <a:t>주석의 예시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/>
              <a:t>&lt;%-- JSP </a:t>
            </a:r>
            <a:r>
              <a:rPr lang="ko-KR" altLang="en-US" dirty="0"/>
              <a:t>주석입니다</a:t>
            </a:r>
            <a:r>
              <a:rPr lang="en-US" altLang="ko-KR" dirty="0"/>
              <a:t>. --%&gt;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0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주석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comment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)(p.45)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9222" y="906907"/>
            <a:ext cx="11149696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ko-KR" altLang="en-US" dirty="0" err="1"/>
              <a:t>자바주석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ko-KR" altLang="en-US" dirty="0"/>
              <a:t>자바 주석은 </a:t>
            </a:r>
            <a:r>
              <a:rPr lang="en-US" altLang="ko-KR" dirty="0"/>
              <a:t>//, /* */</a:t>
            </a:r>
            <a:r>
              <a:rPr lang="ko-KR" altLang="en-US" dirty="0"/>
              <a:t>을 사용해서 작성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/>
              <a:t>//</a:t>
            </a:r>
            <a:r>
              <a:rPr lang="ko-KR" altLang="en-US" dirty="0"/>
              <a:t>은 한 줄짜리 주석을 작성할 때 사용되고</a:t>
            </a:r>
            <a:r>
              <a:rPr lang="en-US" altLang="ko-KR" dirty="0"/>
              <a:t>, /* */</a:t>
            </a:r>
            <a:r>
              <a:rPr lang="ko-KR" altLang="en-US" dirty="0"/>
              <a:t>은 여러 줄의 주석을 </a:t>
            </a:r>
            <a:r>
              <a:rPr lang="ko-KR" altLang="en-US" dirty="0" smtClean="0"/>
              <a:t>작성할 때 </a:t>
            </a:r>
            <a:r>
              <a:rPr lang="ko-KR" altLang="en-US" dirty="0"/>
              <a:t>사용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ko-KR" altLang="en-US" dirty="0" err="1"/>
              <a:t>스크립트릿이나</a:t>
            </a:r>
            <a:r>
              <a:rPr lang="ko-KR" altLang="en-US" dirty="0"/>
              <a:t> 선언문에서 사용되는 주석으로 자바와 주석 처리 방법이 같음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ko-KR" altLang="en-US" dirty="0" err="1"/>
              <a:t>자바주석의</a:t>
            </a:r>
            <a:r>
              <a:rPr lang="ko-KR" altLang="en-US" dirty="0"/>
              <a:t> 예시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//</a:t>
            </a:r>
            <a:r>
              <a:rPr lang="ko-KR" altLang="en-US" dirty="0"/>
              <a:t>주석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/*</a:t>
            </a:r>
            <a:r>
              <a:rPr lang="ko-KR" altLang="en-US" dirty="0"/>
              <a:t>주석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여러 </a:t>
            </a:r>
            <a:r>
              <a:rPr lang="ko-KR" altLang="en-US" dirty="0"/>
              <a:t>줄에 걸친 주석이다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 *</a:t>
            </a:r>
            <a:r>
              <a:rPr lang="en-US" altLang="ko-KR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6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내장 객체의 개요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(p.57~58)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89" y="1139560"/>
            <a:ext cx="111249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내장 객체 </a:t>
            </a:r>
            <a:r>
              <a:rPr lang="en-US" altLang="ko-KR" dirty="0">
                <a:latin typeface="MalgunGothic"/>
              </a:rPr>
              <a:t>(Implicit Object)</a:t>
            </a:r>
            <a:r>
              <a:rPr lang="ko-KR" altLang="en-US" dirty="0">
                <a:latin typeface="MalgunGothic"/>
              </a:rPr>
              <a:t>는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페이지 내에서 제공하는 특수한 </a:t>
            </a:r>
            <a:r>
              <a:rPr lang="ko-KR" altLang="en-US" dirty="0" smtClean="0">
                <a:latin typeface="MalgunGothic"/>
              </a:rPr>
              <a:t>레퍼런스 타입의 </a:t>
            </a:r>
            <a:r>
              <a:rPr lang="ko-KR" altLang="en-US" dirty="0">
                <a:latin typeface="MalgunGothic"/>
              </a:rPr>
              <a:t>변수로 사용하고자 </a:t>
            </a:r>
            <a:endParaRPr lang="en-US" altLang="ko-KR" dirty="0" smtClean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algunGothic"/>
              </a:rPr>
              <a:t> </a:t>
            </a:r>
            <a:r>
              <a:rPr lang="en-US" altLang="ko-KR" dirty="0" smtClean="0">
                <a:latin typeface="MalgunGothic"/>
              </a:rPr>
              <a:t>   </a:t>
            </a:r>
            <a:r>
              <a:rPr lang="ko-KR" altLang="en-US" dirty="0" smtClean="0">
                <a:latin typeface="MalgunGothic"/>
              </a:rPr>
              <a:t>하는 </a:t>
            </a:r>
            <a:r>
              <a:rPr lang="ko-KR" altLang="en-US" dirty="0">
                <a:latin typeface="MalgunGothic"/>
              </a:rPr>
              <a:t>변수와 </a:t>
            </a:r>
            <a:r>
              <a:rPr lang="ko-KR" altLang="en-US" dirty="0" err="1">
                <a:latin typeface="MalgunGothic"/>
              </a:rPr>
              <a:t>메소드로</a:t>
            </a:r>
            <a:r>
              <a:rPr lang="ko-KR" altLang="en-US" dirty="0">
                <a:latin typeface="MalgunGothic"/>
              </a:rPr>
              <a:t> 접근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페이지에서 사용하는 특수한 레퍼런스 타입의 변수는 별도의 선언과 </a:t>
            </a:r>
            <a:r>
              <a:rPr lang="ko-KR" altLang="en-US" dirty="0" smtClean="0">
                <a:latin typeface="MalgunGothic"/>
              </a:rPr>
              <a:t>객체 생성 </a:t>
            </a:r>
            <a:r>
              <a:rPr lang="ko-KR" altLang="en-US" dirty="0">
                <a:latin typeface="MalgunGothic"/>
              </a:rPr>
              <a:t>없이 사용할 수 </a:t>
            </a:r>
            <a:r>
              <a:rPr lang="ko-KR" altLang="en-US" dirty="0" smtClean="0">
                <a:latin typeface="MalgunGothic"/>
              </a:rPr>
              <a:t>있음</a:t>
            </a:r>
            <a:r>
              <a:rPr lang="en-US" altLang="ko-KR" dirty="0" smtClean="0">
                <a:latin typeface="MalgunGothic"/>
              </a:rPr>
              <a:t>.</a:t>
            </a:r>
            <a:endParaRPr lang="ko-KR" altLang="en-US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페이지가 </a:t>
            </a:r>
            <a:r>
              <a:rPr lang="ko-KR" altLang="en-US" dirty="0" err="1">
                <a:latin typeface="MalgunGothic"/>
              </a:rPr>
              <a:t>서블릿으로</a:t>
            </a:r>
            <a:r>
              <a:rPr lang="ko-KR" altLang="en-US" dirty="0">
                <a:latin typeface="MalgunGothic"/>
              </a:rPr>
              <a:t> 변환될 때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컨테이너가 자동적으로 제공을 </a:t>
            </a:r>
            <a:r>
              <a:rPr lang="ko-KR" altLang="en-US" dirty="0" err="1" smtClean="0">
                <a:latin typeface="MalgunGothic"/>
              </a:rPr>
              <a:t>하기때문</a:t>
            </a:r>
            <a:r>
              <a:rPr lang="en-US" altLang="ko-KR" dirty="0" smtClean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JSP </a:t>
            </a:r>
            <a:r>
              <a:rPr lang="ko-KR" altLang="en-US" dirty="0"/>
              <a:t>페이지의 내장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p. 57</a:t>
            </a:r>
            <a:r>
              <a:rPr lang="ko-KR" altLang="en-US" dirty="0" smtClean="0"/>
              <a:t>쪽 표 참조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▶ request, session, application, 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내장 객체는 속성</a:t>
            </a:r>
            <a:r>
              <a:rPr lang="en-US" altLang="ko-KR" dirty="0"/>
              <a:t>(attribute)</a:t>
            </a:r>
            <a:r>
              <a:rPr lang="ko-KR" altLang="en-US" dirty="0" smtClean="0"/>
              <a:t>값을 저장하고 </a:t>
            </a:r>
            <a:r>
              <a:rPr lang="ko-KR" altLang="en-US" dirty="0"/>
              <a:t>읽을 수 </a:t>
            </a:r>
            <a:r>
              <a:rPr lang="ko-KR" altLang="en-US" dirty="0" smtClean="0"/>
              <a:t>있는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 err="1"/>
              <a:t>setAttribute</a:t>
            </a:r>
            <a:r>
              <a:rPr lang="en-US" altLang="ko-KR" dirty="0"/>
              <a:t>()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 err="1"/>
              <a:t>getAttribute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▶ </a:t>
            </a:r>
            <a:r>
              <a:rPr lang="ko-KR" altLang="en-US" dirty="0"/>
              <a:t>속성 값을 저장하고 읽을 수 있는 기능은 </a:t>
            </a:r>
            <a:r>
              <a:rPr lang="ko-KR" altLang="en-US" dirty="0" err="1"/>
              <a:t>내장객체를</a:t>
            </a:r>
            <a:r>
              <a:rPr lang="ko-KR" altLang="en-US" dirty="0"/>
              <a:t> 사용해서 </a:t>
            </a:r>
            <a:r>
              <a:rPr lang="en-US" altLang="ko-KR" dirty="0"/>
              <a:t>JSP </a:t>
            </a:r>
            <a:r>
              <a:rPr lang="ko-KR" altLang="en-US" dirty="0"/>
              <a:t>페이지들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/>
              <a:t>간에 </a:t>
            </a:r>
            <a:r>
              <a:rPr lang="ko-KR" altLang="en-US" dirty="0" smtClean="0"/>
              <a:t>정보를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ko-KR" altLang="en-US" dirty="0"/>
              <a:t>주고받을 수 있게 해 </a:t>
            </a:r>
            <a:r>
              <a:rPr lang="ko-KR" altLang="en-US" dirty="0" smtClean="0"/>
              <a:t>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▶ </a:t>
            </a:r>
            <a:r>
              <a:rPr lang="ko-KR" altLang="en-US" dirty="0"/>
              <a:t>내장 객체의 속성</a:t>
            </a:r>
            <a:r>
              <a:rPr lang="en-US" altLang="ko-KR" dirty="0"/>
              <a:t>(attribute) </a:t>
            </a:r>
            <a:r>
              <a:rPr lang="ko-KR" altLang="en-US" dirty="0"/>
              <a:t>관련된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p. 58</a:t>
            </a:r>
            <a:r>
              <a:rPr lang="ko-KR" altLang="en-US" dirty="0" smtClean="0"/>
              <a:t>쪽 첫번째 표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내장 객체의 종류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(p.58)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89" y="1124628"/>
            <a:ext cx="10597761" cy="4990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MalgunGothic"/>
              </a:rPr>
              <a:t>1) request </a:t>
            </a:r>
            <a:r>
              <a:rPr lang="ko-KR" altLang="en-US" dirty="0" err="1">
                <a:latin typeface="MalgunGothic"/>
              </a:rPr>
              <a:t>내장객체</a:t>
            </a:r>
            <a:endParaRPr lang="ko-KR" altLang="en-US" dirty="0">
              <a:latin typeface="MalgunGothic"/>
            </a:endParaRP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*</a:t>
            </a:r>
            <a:r>
              <a:rPr lang="en-US" altLang="ko-KR" dirty="0" smtClean="0">
                <a:latin typeface="Wingdings-Regular"/>
              </a:rPr>
              <a:t> </a:t>
            </a:r>
            <a:r>
              <a:rPr lang="en-US" altLang="ko-KR" dirty="0">
                <a:latin typeface="MalgunGothic"/>
              </a:rPr>
              <a:t>request </a:t>
            </a:r>
            <a:r>
              <a:rPr lang="ko-KR" altLang="en-US" dirty="0">
                <a:latin typeface="MalgunGothic"/>
              </a:rPr>
              <a:t>객체는 웹 브라우저에서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페이지로 전달되는 정보의 모임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*</a:t>
            </a:r>
            <a:r>
              <a:rPr lang="en-US" altLang="ko-KR" dirty="0" smtClean="0">
                <a:latin typeface="Wingdings-Regular"/>
              </a:rPr>
              <a:t> </a:t>
            </a:r>
            <a:r>
              <a:rPr lang="ko-KR" altLang="en-US" dirty="0">
                <a:latin typeface="MalgunGothic"/>
              </a:rPr>
              <a:t>웹 컨테이너는 요청된 </a:t>
            </a:r>
            <a:r>
              <a:rPr lang="en-US" altLang="ko-KR" dirty="0">
                <a:latin typeface="MalgunGothic"/>
              </a:rPr>
              <a:t>HTTP </a:t>
            </a:r>
            <a:r>
              <a:rPr lang="ko-KR" altLang="en-US" dirty="0">
                <a:latin typeface="MalgunGothic"/>
              </a:rPr>
              <a:t>메시지를 통해 </a:t>
            </a:r>
            <a:r>
              <a:rPr lang="en-US" altLang="ko-KR" dirty="0" err="1">
                <a:latin typeface="MalgunGothic"/>
              </a:rPr>
              <a:t>HttpServletRequest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 smtClean="0">
                <a:latin typeface="MalgunGothic"/>
              </a:rPr>
              <a:t>객체를 얻어내고</a:t>
            </a:r>
            <a:r>
              <a:rPr lang="en-US" altLang="ko-KR" dirty="0">
                <a:latin typeface="MalgunGothic"/>
              </a:rPr>
              <a:t>, </a:t>
            </a:r>
            <a:r>
              <a:rPr lang="ko-KR" altLang="en-US" dirty="0">
                <a:latin typeface="MalgunGothic"/>
              </a:rPr>
              <a:t>이 </a:t>
            </a:r>
            <a:r>
              <a:rPr lang="ko-KR" altLang="en-US" dirty="0" err="1" smtClean="0">
                <a:latin typeface="MalgunGothic"/>
              </a:rPr>
              <a:t>객체로부터</a:t>
            </a:r>
            <a:endParaRPr lang="en-US" altLang="ko-KR" dirty="0" smtClean="0">
              <a:latin typeface="MalgunGothic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MalgunGothic"/>
              </a:rPr>
              <a:t> </a:t>
            </a:r>
            <a:r>
              <a:rPr lang="en-US" altLang="ko-KR" dirty="0" smtClean="0">
                <a:latin typeface="MalgunGothic"/>
              </a:rPr>
              <a:t>  </a:t>
            </a:r>
            <a:r>
              <a:rPr lang="ko-KR" altLang="en-US" dirty="0" smtClean="0">
                <a:latin typeface="MalgunGothic"/>
              </a:rPr>
              <a:t>  사용자의 </a:t>
            </a:r>
            <a:r>
              <a:rPr lang="ko-KR" altLang="en-US" dirty="0">
                <a:latin typeface="MalgunGothic"/>
              </a:rPr>
              <a:t>요구사항을 얻어냄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*</a:t>
            </a:r>
            <a:r>
              <a:rPr lang="en-US" altLang="ko-KR" dirty="0" smtClean="0">
                <a:latin typeface="Wingdings-Regular"/>
              </a:rPr>
              <a:t>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페이지에서는 </a:t>
            </a:r>
            <a:r>
              <a:rPr lang="en-US" altLang="ko-KR" dirty="0" err="1">
                <a:latin typeface="MalgunGothic"/>
              </a:rPr>
              <a:t>HttpServletRequest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객체를 </a:t>
            </a:r>
            <a:r>
              <a:rPr lang="en-US" altLang="ko-KR" dirty="0">
                <a:latin typeface="MalgunGothic"/>
              </a:rPr>
              <a:t>request </a:t>
            </a:r>
            <a:r>
              <a:rPr lang="ko-KR" altLang="en-US" dirty="0" err="1">
                <a:latin typeface="MalgunGothic"/>
              </a:rPr>
              <a:t>객체명으로</a:t>
            </a:r>
            <a:r>
              <a:rPr lang="ko-KR" altLang="en-US" dirty="0">
                <a:latin typeface="MalgunGothic"/>
              </a:rPr>
              <a:t> 사용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en-US" altLang="ko-KR" dirty="0">
                <a:latin typeface="MalgunGothic"/>
              </a:rPr>
              <a:t>request </a:t>
            </a:r>
            <a:r>
              <a:rPr lang="ko-KR" altLang="en-US" dirty="0">
                <a:latin typeface="MalgunGothic"/>
              </a:rPr>
              <a:t>객체에서 사용자의 요구사항을 얻어내는 요청 </a:t>
            </a:r>
            <a:r>
              <a:rPr lang="ko-KR" altLang="en-US" dirty="0" err="1" smtClean="0">
                <a:latin typeface="MalgunGothic"/>
              </a:rPr>
              <a:t>메소드</a:t>
            </a:r>
            <a:endParaRPr lang="en-US" altLang="ko-KR" dirty="0" smtClean="0">
              <a:latin typeface="MalgunGothic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MalgunGothic"/>
              </a:rPr>
              <a:t>	</a:t>
            </a:r>
            <a:r>
              <a:rPr lang="en-US" altLang="ko-KR" dirty="0" smtClean="0">
                <a:latin typeface="MalgunGothic"/>
              </a:rPr>
              <a:t>p.58</a:t>
            </a:r>
            <a:r>
              <a:rPr lang="ko-KR" altLang="en-US" dirty="0" smtClean="0">
                <a:latin typeface="MalgunGothic"/>
              </a:rPr>
              <a:t>쪽 아래 표 참조</a:t>
            </a:r>
            <a:endParaRPr lang="en-US" altLang="ko-KR" dirty="0" smtClean="0">
              <a:latin typeface="MalgunGothic"/>
            </a:endParaRP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request </a:t>
            </a:r>
            <a:r>
              <a:rPr lang="ko-KR" altLang="en-US" dirty="0"/>
              <a:t>객체의 웹 브라우저</a:t>
            </a:r>
            <a:r>
              <a:rPr lang="en-US" altLang="ko-KR" dirty="0"/>
              <a:t>, </a:t>
            </a:r>
            <a:r>
              <a:rPr lang="ko-KR" altLang="en-US" dirty="0"/>
              <a:t>웹 서버 및 요청 헤더의 정보를 가져올 </a:t>
            </a:r>
            <a:r>
              <a:rPr lang="ko-KR" altLang="en-US" dirty="0" smtClean="0"/>
              <a:t>때 사용되는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p60</a:t>
            </a:r>
            <a:r>
              <a:rPr lang="ko-KR" altLang="en-US" dirty="0" smtClean="0"/>
              <a:t>쪽 표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6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내장 객체의 종류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(p.62)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89" y="1124628"/>
            <a:ext cx="10597761" cy="3882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2) response </a:t>
            </a:r>
            <a:r>
              <a:rPr lang="ko-KR" altLang="en-US" dirty="0" err="1"/>
              <a:t>내장객체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response </a:t>
            </a:r>
            <a:r>
              <a:rPr lang="ko-KR" altLang="en-US" dirty="0"/>
              <a:t>객체는 웹 브라우저로 응답할 응답 정보를 가짐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웹 브라우저에 보내는 </a:t>
            </a:r>
            <a:r>
              <a:rPr lang="ko-KR" altLang="en-US" dirty="0" err="1"/>
              <a:t>응답정보는</a:t>
            </a:r>
            <a:r>
              <a:rPr lang="ko-KR" altLang="en-US" dirty="0"/>
              <a:t> </a:t>
            </a:r>
            <a:r>
              <a:rPr lang="en-US" altLang="ko-KR" dirty="0" err="1"/>
              <a:t>HttpServletResponse</a:t>
            </a:r>
            <a:r>
              <a:rPr lang="en-US" altLang="ko-KR" dirty="0"/>
              <a:t> </a:t>
            </a:r>
            <a:r>
              <a:rPr lang="ko-KR" altLang="en-US" dirty="0"/>
              <a:t>객체를 사용하는데</a:t>
            </a:r>
            <a:r>
              <a:rPr lang="en-US" altLang="ko-KR" dirty="0" smtClean="0"/>
              <a:t>, JSP</a:t>
            </a:r>
            <a:r>
              <a:rPr lang="ko-KR" altLang="en-US" dirty="0"/>
              <a:t>에서는 </a:t>
            </a:r>
            <a:r>
              <a:rPr lang="en-US" altLang="ko-KR" dirty="0"/>
              <a:t>response </a:t>
            </a:r>
            <a:r>
              <a:rPr lang="ko-KR" altLang="en-US" dirty="0"/>
              <a:t>객체를 사용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response </a:t>
            </a:r>
            <a:r>
              <a:rPr lang="ko-KR" altLang="en-US" dirty="0"/>
              <a:t>객체는 응답 정보와 관련하여 주로 헤더 정보 입력</a:t>
            </a:r>
            <a:r>
              <a:rPr lang="en-US" altLang="ko-KR" dirty="0"/>
              <a:t>, </a:t>
            </a:r>
            <a:r>
              <a:rPr lang="ko-KR" altLang="en-US" dirty="0" err="1"/>
              <a:t>리다이렉트</a:t>
            </a:r>
            <a:r>
              <a:rPr lang="ko-KR" altLang="en-US" dirty="0"/>
              <a:t> </a:t>
            </a:r>
            <a:r>
              <a:rPr lang="ko-KR" altLang="en-US" dirty="0" smtClean="0"/>
              <a:t>하기 등의 </a:t>
            </a:r>
            <a:r>
              <a:rPr lang="ko-KR" altLang="en-US" dirty="0"/>
              <a:t>기능을 제공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response </a:t>
            </a:r>
            <a:r>
              <a:rPr lang="ko-KR" altLang="en-US" dirty="0"/>
              <a:t>객체에서 자주 사용되는 헤더 정보 입력과 리다이렉트에 </a:t>
            </a:r>
            <a:r>
              <a:rPr lang="ko-KR" altLang="en-US" dirty="0" smtClean="0"/>
              <a:t>관련된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	p. 62</a:t>
            </a:r>
            <a:r>
              <a:rPr lang="ko-KR" altLang="en-US" dirty="0" smtClean="0"/>
              <a:t>쪽 표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8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내장 객체의 종류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(p.63)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89" y="1124628"/>
            <a:ext cx="112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3) out </a:t>
            </a:r>
            <a:r>
              <a:rPr lang="ko-KR" altLang="en-US" dirty="0" err="1"/>
              <a:t>내장객체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JSP </a:t>
            </a:r>
            <a:r>
              <a:rPr lang="ko-KR" altLang="en-US" dirty="0"/>
              <a:t>페이지가 생성한 결과를 웹 브라우저에 전송해 주는 출력 스트림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JSP </a:t>
            </a:r>
            <a:r>
              <a:rPr lang="ko-KR" altLang="en-US" dirty="0"/>
              <a:t>페이지가 웹 브라우저에게 보내는 모든 정보는 </a:t>
            </a:r>
            <a:r>
              <a:rPr lang="en-US" altLang="ko-KR" dirty="0"/>
              <a:t>out </a:t>
            </a:r>
            <a:r>
              <a:rPr lang="ko-KR" altLang="en-US" dirty="0"/>
              <a:t>객체로 통해서 전송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여기서 모든 정보는 </a:t>
            </a:r>
            <a:r>
              <a:rPr lang="en-US" altLang="ko-KR" dirty="0"/>
              <a:t>JSP </a:t>
            </a:r>
            <a:r>
              <a:rPr lang="ko-KR" altLang="en-US" dirty="0"/>
              <a:t>스크립트요소 뿐만 아니라 </a:t>
            </a:r>
            <a:r>
              <a:rPr lang="ko-KR" altLang="en-US" dirty="0" err="1"/>
              <a:t>비스크립트</a:t>
            </a:r>
            <a:r>
              <a:rPr lang="ko-KR" altLang="en-US" dirty="0"/>
              <a:t> 요소인 </a:t>
            </a:r>
            <a:r>
              <a:rPr lang="en-US" altLang="ko-KR" dirty="0"/>
              <a:t>HTML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일반텍스트도 </a:t>
            </a:r>
            <a:r>
              <a:rPr lang="ko-KR" altLang="en-US" dirty="0"/>
              <a:t>모두 포함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out </a:t>
            </a:r>
            <a:r>
              <a:rPr lang="ko-KR" altLang="en-US" dirty="0"/>
              <a:t>객체는 </a:t>
            </a:r>
            <a:r>
              <a:rPr lang="en-US" altLang="ko-KR" dirty="0" err="1"/>
              <a:t>javax.servlet.jsp.JspWriter</a:t>
            </a:r>
            <a:r>
              <a:rPr lang="en-US" altLang="ko-KR" dirty="0"/>
              <a:t> </a:t>
            </a:r>
            <a:r>
              <a:rPr lang="ko-KR" altLang="en-US" dirty="0"/>
              <a:t>클래스 타입으로 </a:t>
            </a:r>
            <a:r>
              <a:rPr lang="en-US" altLang="ko-KR" dirty="0"/>
              <a:t>JSP</a:t>
            </a:r>
            <a:r>
              <a:rPr lang="ko-KR" altLang="en-US" dirty="0"/>
              <a:t>에서는 </a:t>
            </a:r>
            <a:r>
              <a:rPr lang="en-US" altLang="ko-KR" dirty="0"/>
              <a:t>out </a:t>
            </a:r>
            <a:r>
              <a:rPr lang="ko-KR" altLang="en-US" dirty="0" smtClean="0"/>
              <a:t>객체로 사용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주로 많이 사용되는 </a:t>
            </a:r>
            <a:r>
              <a:rPr lang="ko-KR" altLang="en-US" dirty="0" err="1"/>
              <a:t>메소드는</a:t>
            </a:r>
            <a:r>
              <a:rPr lang="ko-KR" altLang="en-US" dirty="0"/>
              <a:t> 웹브라우저에 출력을 하기 위한 </a:t>
            </a:r>
            <a:r>
              <a:rPr lang="en-US" altLang="ko-KR" dirty="0" err="1"/>
              <a:t>println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out </a:t>
            </a:r>
            <a:r>
              <a:rPr lang="ko-KR" altLang="en-US" dirty="0"/>
              <a:t>내장 객체의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	p. 63</a:t>
            </a:r>
            <a:r>
              <a:rPr lang="ko-KR" altLang="en-US" dirty="0" smtClean="0"/>
              <a:t>쪽 표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4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내장 객체의 종류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(p.64)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89" y="1124628"/>
            <a:ext cx="11215600" cy="332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4) 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 err="1"/>
              <a:t>내장객체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객체는 현재 </a:t>
            </a:r>
            <a:r>
              <a:rPr lang="en-US" altLang="ko-KR" dirty="0"/>
              <a:t>JSP </a:t>
            </a:r>
            <a:r>
              <a:rPr lang="ko-KR" altLang="en-US" dirty="0"/>
              <a:t>페이지의 컨텍스트</a:t>
            </a:r>
            <a:r>
              <a:rPr lang="en-US" altLang="ko-KR" dirty="0"/>
              <a:t>(Context)</a:t>
            </a:r>
            <a:r>
              <a:rPr lang="ko-KR" altLang="en-US" dirty="0"/>
              <a:t>를 나타내며</a:t>
            </a:r>
            <a:r>
              <a:rPr lang="en-US" altLang="ko-KR" dirty="0"/>
              <a:t>, </a:t>
            </a:r>
            <a:r>
              <a:rPr lang="ko-KR" altLang="en-US" dirty="0" smtClean="0"/>
              <a:t>주로 다른 </a:t>
            </a:r>
            <a:r>
              <a:rPr lang="ko-KR" altLang="en-US" dirty="0" err="1"/>
              <a:t>내장객체를</a:t>
            </a:r>
            <a:r>
              <a:rPr lang="ko-KR" altLang="en-US" dirty="0"/>
              <a:t> 구하거나</a:t>
            </a:r>
            <a:r>
              <a:rPr lang="en-US" altLang="ko-KR" dirty="0"/>
              <a:t>, </a:t>
            </a:r>
            <a:r>
              <a:rPr lang="ko-KR" altLang="en-US" dirty="0"/>
              <a:t>페이지의 </a:t>
            </a:r>
            <a:r>
              <a:rPr lang="ko-KR" altLang="en-US" dirty="0" err="1"/>
              <a:t>흐름제어</a:t>
            </a:r>
            <a:r>
              <a:rPr lang="ko-KR" altLang="en-US" dirty="0"/>
              <a:t> 그리고 에러 데이터를 얻어낼 </a:t>
            </a:r>
            <a:r>
              <a:rPr lang="ko-KR" altLang="en-US" dirty="0" smtClean="0"/>
              <a:t>때 사용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 err="1"/>
              <a:t>javax.servlet.jsp.PageContext</a:t>
            </a:r>
            <a:r>
              <a:rPr lang="en-US" altLang="ko-KR" dirty="0"/>
              <a:t> </a:t>
            </a:r>
            <a:r>
              <a:rPr lang="ko-KR" altLang="en-US" dirty="0"/>
              <a:t>객체 타입으로</a:t>
            </a:r>
            <a:r>
              <a:rPr lang="en-US" altLang="ko-KR" dirty="0"/>
              <a:t>, JSP</a:t>
            </a:r>
            <a:r>
              <a:rPr lang="ko-KR" altLang="en-US" dirty="0"/>
              <a:t>에서는 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객체로 사용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내장 객체의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	p. 64</a:t>
            </a:r>
            <a:r>
              <a:rPr lang="ko-KR" altLang="en-US" dirty="0" smtClean="0"/>
              <a:t>쪽 표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9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내장 객체의 종류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(p.64)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89" y="1124628"/>
            <a:ext cx="11215600" cy="3882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5) Session </a:t>
            </a:r>
            <a:r>
              <a:rPr lang="ko-KR" altLang="en-US" dirty="0" err="1"/>
              <a:t>내장객체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ko-KR" altLang="en-US" dirty="0"/>
              <a:t>▶ 요청한 웹 브라우저에 관한 정보를 저장하고 관리하는 내장 객체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session </a:t>
            </a:r>
            <a:r>
              <a:rPr lang="ko-KR" altLang="en-US" dirty="0"/>
              <a:t>객체는 </a:t>
            </a:r>
            <a:r>
              <a:rPr lang="en-US" altLang="ko-KR" dirty="0" err="1"/>
              <a:t>javax.servlet.http.HttpSession</a:t>
            </a:r>
            <a:r>
              <a:rPr lang="en-US" altLang="ko-KR" dirty="0"/>
              <a:t> </a:t>
            </a:r>
            <a:r>
              <a:rPr lang="ko-KR" altLang="en-US" dirty="0"/>
              <a:t>객체 타입으로</a:t>
            </a:r>
            <a:r>
              <a:rPr lang="en-US" altLang="ko-KR" dirty="0"/>
              <a:t>, JSP</a:t>
            </a:r>
            <a:r>
              <a:rPr lang="ko-KR" altLang="en-US" dirty="0"/>
              <a:t>에서는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객체로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session </a:t>
            </a:r>
            <a:r>
              <a:rPr lang="ko-KR" altLang="en-US" dirty="0"/>
              <a:t>객체는 웹 브라우저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당 </a:t>
            </a:r>
            <a:r>
              <a:rPr lang="en-US" altLang="ko-KR" dirty="0"/>
              <a:t>1</a:t>
            </a:r>
            <a:r>
              <a:rPr lang="ko-KR" altLang="en-US" dirty="0"/>
              <a:t>개가 할당</a:t>
            </a:r>
            <a:r>
              <a:rPr lang="en-US" altLang="ko-KR" dirty="0"/>
              <a:t>. </a:t>
            </a:r>
            <a:r>
              <a:rPr lang="ko-KR" altLang="en-US" dirty="0"/>
              <a:t>따라서 주로 </a:t>
            </a:r>
            <a:r>
              <a:rPr lang="ko-KR" altLang="en-US" dirty="0" smtClean="0"/>
              <a:t>회원관리 시스템에서 </a:t>
            </a:r>
            <a:r>
              <a:rPr lang="ko-KR" altLang="en-US" dirty="0"/>
              <a:t>사용자 인증에 관련된 작업을 수행할 때 사용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session </a:t>
            </a:r>
            <a:r>
              <a:rPr lang="ko-KR" altLang="en-US" dirty="0"/>
              <a:t>내장 객체의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	p. 64</a:t>
            </a:r>
            <a:r>
              <a:rPr lang="ko-KR" altLang="en-US" dirty="0" smtClean="0"/>
              <a:t>쪽 표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7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페이지 개요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(p.32)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90" y="1116639"/>
            <a:ext cx="10185869" cy="286232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페이지에는 </a:t>
            </a:r>
            <a:r>
              <a:rPr lang="en-US" altLang="ko-KR" dirty="0">
                <a:latin typeface="MalgunGothic"/>
              </a:rPr>
              <a:t>HTML </a:t>
            </a:r>
            <a:r>
              <a:rPr lang="ko-KR" altLang="en-US" dirty="0">
                <a:latin typeface="MalgunGothic"/>
              </a:rPr>
              <a:t>코드와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코드가 함께 포함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en-US" altLang="ko-KR" dirty="0">
                <a:latin typeface="MalgunGothic"/>
              </a:rPr>
              <a:t>HTML </a:t>
            </a:r>
            <a:r>
              <a:rPr lang="ko-KR" altLang="en-US" dirty="0">
                <a:latin typeface="MalgunGothic"/>
              </a:rPr>
              <a:t>부분은 소스 코드의 정보가 모두 표시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단순히 화면에 표시해야 하는 내용 </a:t>
            </a:r>
            <a:r>
              <a:rPr lang="en-US" altLang="ko-KR" dirty="0">
                <a:latin typeface="MalgunGothic"/>
              </a:rPr>
              <a:t>: HTML </a:t>
            </a:r>
            <a:r>
              <a:rPr lang="ko-KR" altLang="en-US" dirty="0">
                <a:latin typeface="MalgunGothic"/>
              </a:rPr>
              <a:t>태그를 사용해서 표시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en-US" altLang="ko-KR" dirty="0">
                <a:latin typeface="MalgunGothic"/>
              </a:rPr>
              <a:t>JSP</a:t>
            </a:r>
            <a:r>
              <a:rPr lang="ko-KR" altLang="en-US" dirty="0">
                <a:latin typeface="MalgunGothic"/>
              </a:rPr>
              <a:t>코드 부분은 화면에 표시되지 않고 실행 결과만 표시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중요한 정보를 가지고 있는 코드나 프로그래밍 </a:t>
            </a:r>
            <a:r>
              <a:rPr lang="ko-KR" altLang="en-US" dirty="0" err="1">
                <a:latin typeface="MalgunGothic"/>
              </a:rPr>
              <a:t>로직은</a:t>
            </a:r>
            <a:r>
              <a:rPr lang="ko-KR" altLang="en-US" dirty="0">
                <a:latin typeface="MalgunGothic"/>
              </a:rPr>
              <a:t>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코드에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2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내장 객체의 종류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(p.65)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89" y="1124628"/>
            <a:ext cx="11215600" cy="4990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6) application </a:t>
            </a:r>
            <a:r>
              <a:rPr lang="ko-KR" altLang="en-US" dirty="0" err="1"/>
              <a:t>내장객체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ko-KR" altLang="en-US" dirty="0"/>
              <a:t>▶ 웹 어플리케이션의 설정 정보를 갖는 </a:t>
            </a:r>
            <a:r>
              <a:rPr lang="en-US" altLang="ko-KR" dirty="0"/>
              <a:t>context</a:t>
            </a:r>
            <a:r>
              <a:rPr lang="ko-KR" altLang="en-US" dirty="0"/>
              <a:t>와 관련이 있는 객체로 </a:t>
            </a:r>
            <a:r>
              <a:rPr lang="ko-KR" altLang="en-US" dirty="0" smtClean="0"/>
              <a:t>웹 어플리케이션과 </a:t>
            </a:r>
            <a:r>
              <a:rPr lang="ko-KR" altLang="en-US" dirty="0"/>
              <a:t>연관됨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application </a:t>
            </a:r>
            <a:r>
              <a:rPr lang="ko-KR" altLang="en-US" dirty="0"/>
              <a:t>객체는 웹 어플리케이션이 실행되는 서버의 설정 정보 및 </a:t>
            </a:r>
            <a:r>
              <a:rPr lang="ko-KR" altLang="en-US" dirty="0" smtClean="0"/>
              <a:t>자원에 대한 </a:t>
            </a:r>
            <a:r>
              <a:rPr lang="ko-KR" altLang="en-US" dirty="0"/>
              <a:t>정보를 얻어내거나</a:t>
            </a:r>
            <a:r>
              <a:rPr lang="en-US" altLang="ko-KR" dirty="0"/>
              <a:t>, </a:t>
            </a:r>
            <a:r>
              <a:rPr lang="ko-KR" altLang="en-US" dirty="0"/>
              <a:t>어플리케이션이 실행되고 있는 동안에 발생할 수 </a:t>
            </a:r>
            <a:r>
              <a:rPr lang="ko-KR" altLang="en-US" dirty="0" smtClean="0"/>
              <a:t>있는 이벤트 </a:t>
            </a:r>
            <a:r>
              <a:rPr lang="ko-KR" altLang="en-US" dirty="0"/>
              <a:t>로그 정보와 관련된 기능들을 제공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application </a:t>
            </a:r>
            <a:r>
              <a:rPr lang="ko-KR" altLang="en-US" dirty="0"/>
              <a:t>기본 객체는 웹 어플리케이션 당 </a:t>
            </a:r>
            <a:r>
              <a:rPr lang="en-US" altLang="ko-KR" dirty="0"/>
              <a:t>1</a:t>
            </a:r>
            <a:r>
              <a:rPr lang="ko-KR" altLang="en-US" dirty="0"/>
              <a:t>개의 객체가 생성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하나의 웹 어플리케이션에서 공유하는 변수로 사용된다</a:t>
            </a:r>
            <a:r>
              <a:rPr lang="en-US" altLang="ko-KR" dirty="0"/>
              <a:t>. </a:t>
            </a:r>
            <a:r>
              <a:rPr lang="ko-KR" altLang="en-US" dirty="0"/>
              <a:t>웹 사이트의 </a:t>
            </a:r>
            <a:r>
              <a:rPr lang="ko-KR" altLang="en-US" dirty="0" smtClean="0"/>
              <a:t>방문자 기록을 </a:t>
            </a:r>
            <a:r>
              <a:rPr lang="ko-KR" altLang="en-US" dirty="0"/>
              <a:t>카운트할 때 사용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▶ application </a:t>
            </a:r>
            <a:r>
              <a:rPr lang="ko-KR" altLang="en-US" dirty="0"/>
              <a:t>객체는 </a:t>
            </a:r>
            <a:r>
              <a:rPr lang="en-US" altLang="ko-KR" dirty="0" err="1"/>
              <a:t>javax.servlet.ServletContext</a:t>
            </a:r>
            <a:r>
              <a:rPr lang="en-US" altLang="ko-KR" dirty="0"/>
              <a:t> </a:t>
            </a:r>
            <a:r>
              <a:rPr lang="ko-KR" altLang="en-US" dirty="0"/>
              <a:t>객체 타입으로 </a:t>
            </a:r>
            <a:r>
              <a:rPr lang="ko-KR" altLang="en-US" dirty="0" smtClean="0"/>
              <a:t>제공하고 </a:t>
            </a:r>
            <a:r>
              <a:rPr lang="en-US" altLang="ko-KR" dirty="0" smtClean="0"/>
              <a:t>application </a:t>
            </a:r>
            <a:r>
              <a:rPr lang="ko-KR" altLang="en-US" dirty="0"/>
              <a:t>객체 형태로 사용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▶ application </a:t>
            </a:r>
            <a:r>
              <a:rPr lang="ko-KR" altLang="en-US" dirty="0"/>
              <a:t>객체 관련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	p. 65</a:t>
            </a:r>
            <a:r>
              <a:rPr lang="ko-KR" altLang="en-US" dirty="0" smtClean="0"/>
              <a:t>쪽 표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8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내장 객체의 종류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(p.66)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89" y="1124628"/>
            <a:ext cx="11215600" cy="443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7)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 err="1"/>
              <a:t>내장객체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내장 객체는 </a:t>
            </a:r>
            <a:r>
              <a:rPr lang="en-US" altLang="ko-KR" dirty="0" err="1"/>
              <a:t>javax.sevlet.ServletConfig</a:t>
            </a:r>
            <a:r>
              <a:rPr lang="en-US" altLang="ko-KR" dirty="0"/>
              <a:t> </a:t>
            </a:r>
            <a:r>
              <a:rPr lang="ko-KR" altLang="en-US" dirty="0" err="1"/>
              <a:t>객체타입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 err="1"/>
              <a:t>ServletConfig</a:t>
            </a:r>
            <a:r>
              <a:rPr lang="en-US" altLang="ko-KR" dirty="0"/>
              <a:t> </a:t>
            </a:r>
            <a:r>
              <a:rPr lang="ko-KR" altLang="en-US" dirty="0"/>
              <a:t>객체는 </a:t>
            </a:r>
            <a:r>
              <a:rPr lang="ko-KR" altLang="en-US" dirty="0" err="1"/>
              <a:t>서블릿이</a:t>
            </a:r>
            <a:r>
              <a:rPr lang="ko-KR" altLang="en-US" dirty="0"/>
              <a:t> 초기화 되는 동안 참조해야 할 정보를 </a:t>
            </a:r>
            <a:r>
              <a:rPr lang="ko-KR" altLang="en-US" dirty="0" smtClean="0"/>
              <a:t>전달해 주는 </a:t>
            </a:r>
            <a:r>
              <a:rPr lang="ko-KR" altLang="en-US" dirty="0"/>
              <a:t>역할을 함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ko-KR" altLang="en-US" dirty="0" err="1"/>
              <a:t>서블릿이</a:t>
            </a:r>
            <a:r>
              <a:rPr lang="ko-KR" altLang="en-US" dirty="0"/>
              <a:t> 초기화 될 때 참조해야 하는 정보를 가지고 있다가 전달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내장 객체는 컨테이너당 </a:t>
            </a:r>
            <a:r>
              <a:rPr lang="en-US" altLang="ko-KR" dirty="0"/>
              <a:t>1</a:t>
            </a:r>
            <a:r>
              <a:rPr lang="ko-KR" altLang="en-US" dirty="0"/>
              <a:t>개의 객체가 생성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같은 컨테이너에서 서비스되는 모든 페이지는 같은 객체를 공유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내장 객체의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	p. 66</a:t>
            </a:r>
            <a:r>
              <a:rPr lang="ko-KR" altLang="en-US" dirty="0" smtClean="0"/>
              <a:t>쪽 표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1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내장 객체의 종류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(p.67)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3038" y="1017536"/>
            <a:ext cx="116153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8) page </a:t>
            </a:r>
            <a:r>
              <a:rPr lang="ko-KR" altLang="en-US" dirty="0" err="1"/>
              <a:t>내장객체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JSP </a:t>
            </a:r>
            <a:r>
              <a:rPr lang="ko-KR" altLang="en-US" dirty="0"/>
              <a:t>페이지 그 자체를 나타내는 객체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JSP </a:t>
            </a:r>
            <a:r>
              <a:rPr lang="ko-KR" altLang="en-US" dirty="0"/>
              <a:t>페이지 내에서 </a:t>
            </a:r>
            <a:r>
              <a:rPr lang="en-US" altLang="ko-KR" dirty="0"/>
              <a:t>page </a:t>
            </a:r>
            <a:r>
              <a:rPr lang="ko-KR" altLang="en-US" dirty="0"/>
              <a:t>객체는 </a:t>
            </a:r>
            <a:r>
              <a:rPr lang="en-US" altLang="ko-KR" dirty="0"/>
              <a:t>this </a:t>
            </a:r>
            <a:r>
              <a:rPr lang="ko-KR" altLang="en-US" dirty="0"/>
              <a:t>키워드</a:t>
            </a:r>
            <a:r>
              <a:rPr lang="en-US" altLang="ko-KR" dirty="0"/>
              <a:t>(this : </a:t>
            </a:r>
            <a:r>
              <a:rPr lang="ko-KR" altLang="en-US" dirty="0"/>
              <a:t>자바에서 자기 </a:t>
            </a:r>
            <a:r>
              <a:rPr lang="ko-KR" altLang="en-US" dirty="0" smtClean="0"/>
              <a:t>자신을 가리키는 </a:t>
            </a:r>
            <a:r>
              <a:rPr lang="ko-KR" altLang="en-US" dirty="0"/>
              <a:t>레퍼런스</a:t>
            </a:r>
            <a:r>
              <a:rPr lang="en-US" altLang="ko-KR" dirty="0"/>
              <a:t>)</a:t>
            </a:r>
            <a:r>
              <a:rPr lang="ko-KR" altLang="en-US" dirty="0"/>
              <a:t>로 자기 자신을 참조할 수 있음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page </a:t>
            </a:r>
            <a:r>
              <a:rPr lang="ko-KR" altLang="en-US" dirty="0"/>
              <a:t>객체는 </a:t>
            </a:r>
            <a:r>
              <a:rPr lang="en-US" altLang="ko-KR" dirty="0" err="1"/>
              <a:t>javax.servlet.jsp.HttpJspPage</a:t>
            </a:r>
            <a:r>
              <a:rPr lang="en-US" altLang="ko-KR" dirty="0"/>
              <a:t> </a:t>
            </a:r>
            <a:r>
              <a:rPr lang="ko-KR" altLang="en-US" dirty="0"/>
              <a:t>객체 타입으로 </a:t>
            </a:r>
            <a:r>
              <a:rPr lang="en-US" altLang="ko-KR" dirty="0"/>
              <a:t>JSP </a:t>
            </a:r>
            <a:r>
              <a:rPr lang="ko-KR" altLang="en-US" dirty="0"/>
              <a:t>내장 객체이다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▶ 웹 컨테이너는 </a:t>
            </a:r>
            <a:r>
              <a:rPr lang="ko-KR" altLang="en-US" dirty="0" err="1"/>
              <a:t>자바만을</a:t>
            </a:r>
            <a:r>
              <a:rPr lang="ko-KR" altLang="en-US" dirty="0"/>
              <a:t> 스크립트 언어로 지원하기 때문에 </a:t>
            </a:r>
            <a:r>
              <a:rPr lang="en-US" altLang="ko-KR" dirty="0"/>
              <a:t>page </a:t>
            </a:r>
            <a:r>
              <a:rPr lang="ko-KR" altLang="en-US" dirty="0"/>
              <a:t>객체는 </a:t>
            </a:r>
            <a:r>
              <a:rPr lang="ko-KR" altLang="en-US" dirty="0" smtClean="0"/>
              <a:t>현재 거의 </a:t>
            </a:r>
            <a:r>
              <a:rPr lang="ko-KR" altLang="en-US" dirty="0"/>
              <a:t>사용 되지 않는 내장 객체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9) exception </a:t>
            </a:r>
            <a:r>
              <a:rPr lang="ko-KR" altLang="en-US" dirty="0" err="1"/>
              <a:t>내장객체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JSP </a:t>
            </a:r>
            <a:r>
              <a:rPr lang="ko-KR" altLang="en-US" dirty="0"/>
              <a:t>페이지에서 예외가 발생하였을 경우</a:t>
            </a:r>
            <a:r>
              <a:rPr lang="en-US" altLang="ko-KR" dirty="0"/>
              <a:t>, </a:t>
            </a:r>
            <a:r>
              <a:rPr lang="ko-KR" altLang="en-US" dirty="0"/>
              <a:t>예외를 처리할 페이지에 </a:t>
            </a:r>
            <a:r>
              <a:rPr lang="ko-KR" altLang="en-US" dirty="0" smtClean="0"/>
              <a:t>전달되는 객체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exception </a:t>
            </a:r>
            <a:r>
              <a:rPr lang="ko-KR" altLang="en-US" dirty="0"/>
              <a:t>객체는 </a:t>
            </a:r>
            <a:r>
              <a:rPr lang="en-US" altLang="ko-KR" dirty="0"/>
              <a:t>page </a:t>
            </a:r>
            <a:r>
              <a:rPr lang="ko-KR" altLang="en-US" dirty="0" err="1"/>
              <a:t>디렉티브의</a:t>
            </a:r>
            <a:r>
              <a:rPr lang="ko-KR" altLang="en-US" dirty="0"/>
              <a:t>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en-US" altLang="ko-KR" dirty="0"/>
              <a:t>true</a:t>
            </a:r>
            <a:r>
              <a:rPr lang="ko-KR" altLang="en-US" dirty="0"/>
              <a:t>로 지정한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페이지에서만 </a:t>
            </a:r>
            <a:r>
              <a:rPr lang="ko-KR" altLang="en-US" dirty="0"/>
              <a:t>사용 가능한 내장 객체로</a:t>
            </a:r>
            <a:r>
              <a:rPr lang="en-US" altLang="ko-KR" dirty="0"/>
              <a:t>, </a:t>
            </a:r>
            <a:r>
              <a:rPr lang="en-US" altLang="ko-KR" dirty="0" err="1"/>
              <a:t>java.lang.Throwable</a:t>
            </a:r>
            <a:r>
              <a:rPr lang="en-US" altLang="ko-KR" dirty="0"/>
              <a:t> </a:t>
            </a:r>
            <a:r>
              <a:rPr lang="ko-KR" altLang="en-US" dirty="0"/>
              <a:t>객체 타입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exception </a:t>
            </a:r>
            <a:r>
              <a:rPr lang="ko-KR" altLang="en-US" dirty="0"/>
              <a:t>내장 객체의 </a:t>
            </a:r>
            <a:r>
              <a:rPr lang="ko-KR" altLang="en-US" dirty="0" err="1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p. 67</a:t>
            </a:r>
            <a:r>
              <a:rPr lang="ko-KR" altLang="en-US" dirty="0" smtClean="0"/>
              <a:t>쪽 표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1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내장객체의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영역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(p.67)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90" y="994873"/>
            <a:ext cx="10346724" cy="502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웹 어플리케이션은 </a:t>
            </a:r>
            <a:r>
              <a:rPr lang="en-US" altLang="ko-KR" dirty="0">
                <a:latin typeface="MalgunGothic"/>
              </a:rPr>
              <a:t>page, request, session, application </a:t>
            </a:r>
            <a:r>
              <a:rPr lang="ko-KR" altLang="en-US" dirty="0">
                <a:latin typeface="MalgunGothic"/>
              </a:rPr>
              <a:t>이라는 </a:t>
            </a:r>
            <a:r>
              <a:rPr lang="en-US" altLang="ko-KR" dirty="0">
                <a:latin typeface="MalgunGothic"/>
              </a:rPr>
              <a:t>4</a:t>
            </a:r>
            <a:r>
              <a:rPr lang="ko-KR" altLang="en-US" dirty="0">
                <a:latin typeface="MalgunGothic"/>
              </a:rPr>
              <a:t>개의 </a:t>
            </a:r>
            <a:r>
              <a:rPr lang="ko-KR" altLang="en-US" dirty="0" smtClean="0">
                <a:latin typeface="MalgunGothic"/>
              </a:rPr>
              <a:t>영역을 가지고 </a:t>
            </a:r>
            <a:r>
              <a:rPr lang="ko-KR" altLang="en-US" dirty="0">
                <a:latin typeface="MalgunGothic"/>
              </a:rPr>
              <a:t>있음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내장 객체의 영역은 객체의 </a:t>
            </a:r>
            <a:r>
              <a:rPr lang="ko-KR" altLang="en-US" dirty="0" err="1">
                <a:latin typeface="MalgunGothic"/>
              </a:rPr>
              <a:t>유효기간이라고도</a:t>
            </a:r>
            <a:r>
              <a:rPr lang="ko-KR" altLang="en-US" dirty="0">
                <a:latin typeface="MalgunGothic"/>
              </a:rPr>
              <a:t> 불리며</a:t>
            </a:r>
            <a:r>
              <a:rPr lang="en-US" altLang="ko-KR" dirty="0">
                <a:latin typeface="MalgunGothic"/>
              </a:rPr>
              <a:t>, </a:t>
            </a:r>
            <a:r>
              <a:rPr lang="ko-KR" altLang="en-US" dirty="0">
                <a:latin typeface="MalgunGothic"/>
              </a:rPr>
              <a:t>객체 공유 범위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algunGothic"/>
              </a:rPr>
              <a:t>▶ </a:t>
            </a:r>
            <a:r>
              <a:rPr lang="en-US" altLang="ko-KR" b="1" dirty="0">
                <a:latin typeface="MalgunGothicBold"/>
              </a:rPr>
              <a:t>page </a:t>
            </a:r>
            <a:r>
              <a:rPr lang="ko-KR" altLang="en-US" b="1" dirty="0">
                <a:latin typeface="MalgunGothicBold"/>
              </a:rPr>
              <a:t>영역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Wingdings-Regular"/>
              </a:rPr>
              <a:t>* </a:t>
            </a:r>
            <a:r>
              <a:rPr lang="ko-KR" altLang="en-US" dirty="0" smtClean="0">
                <a:latin typeface="MalgunGothic"/>
              </a:rPr>
              <a:t>한 </a:t>
            </a:r>
            <a:r>
              <a:rPr lang="ko-KR" altLang="en-US" dirty="0">
                <a:latin typeface="MalgunGothic"/>
              </a:rPr>
              <a:t>번의 웹 브라우저</a:t>
            </a:r>
            <a:r>
              <a:rPr lang="en-US" altLang="ko-KR" dirty="0">
                <a:latin typeface="MalgunGothic"/>
              </a:rPr>
              <a:t>(</a:t>
            </a:r>
            <a:r>
              <a:rPr lang="ko-KR" altLang="en-US" dirty="0">
                <a:latin typeface="MalgunGothic"/>
              </a:rPr>
              <a:t>클라이언트</a:t>
            </a:r>
            <a:r>
              <a:rPr lang="en-US" altLang="ko-KR" dirty="0">
                <a:latin typeface="MalgunGothic"/>
              </a:rPr>
              <a:t>)</a:t>
            </a:r>
            <a:r>
              <a:rPr lang="ko-KR" altLang="en-US" dirty="0">
                <a:latin typeface="MalgunGothic"/>
              </a:rPr>
              <a:t>의 요청에 대해 하나의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페이지가 호출</a:t>
            </a:r>
            <a:r>
              <a:rPr lang="en-US" altLang="ko-KR" dirty="0" smtClean="0">
                <a:latin typeface="MalgunGothic"/>
              </a:rPr>
              <a:t>. </a:t>
            </a:r>
            <a:r>
              <a:rPr lang="ko-KR" altLang="en-US" dirty="0" smtClean="0">
                <a:latin typeface="MalgunGothic"/>
              </a:rPr>
              <a:t>웹 </a:t>
            </a:r>
            <a:r>
              <a:rPr lang="ko-KR" altLang="en-US" dirty="0">
                <a:latin typeface="MalgunGothic"/>
              </a:rPr>
              <a:t>브라우저의 요청이 들어오면 이때 단 한 개의 페이지만 대응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Wingdings-Regular"/>
              </a:rPr>
              <a:t>*</a:t>
            </a:r>
            <a:r>
              <a:rPr lang="en-US" altLang="ko-KR" dirty="0" smtClean="0">
                <a:latin typeface="Wingdings-Regular"/>
              </a:rPr>
              <a:t> </a:t>
            </a:r>
            <a:r>
              <a:rPr lang="en-US" altLang="ko-KR" dirty="0">
                <a:latin typeface="MalgunGothic"/>
              </a:rPr>
              <a:t>page </a:t>
            </a:r>
            <a:r>
              <a:rPr lang="ko-KR" altLang="en-US" dirty="0">
                <a:latin typeface="MalgunGothic"/>
              </a:rPr>
              <a:t>영역은 객체를 하나의 페이지 내에서만 공유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Wingdings-Regular"/>
              </a:rPr>
              <a:t>*</a:t>
            </a:r>
            <a:r>
              <a:rPr lang="en-US" altLang="ko-KR" dirty="0" smtClean="0">
                <a:latin typeface="Wingdings-Regular"/>
              </a:rPr>
              <a:t> </a:t>
            </a:r>
            <a:r>
              <a:rPr lang="en-US" altLang="ko-KR" dirty="0">
                <a:latin typeface="MalgunGothic"/>
              </a:rPr>
              <a:t>page </a:t>
            </a:r>
            <a:r>
              <a:rPr lang="ko-KR" altLang="en-US" dirty="0">
                <a:latin typeface="MalgunGothic"/>
              </a:rPr>
              <a:t>영역은 </a:t>
            </a:r>
            <a:r>
              <a:rPr lang="en-US" altLang="ko-KR" dirty="0" err="1">
                <a:latin typeface="MalgunGothic"/>
              </a:rPr>
              <a:t>pageContext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내장 객체를 사용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algunGothic"/>
              </a:rPr>
              <a:t>▶ </a:t>
            </a:r>
            <a:r>
              <a:rPr lang="en-US" altLang="ko-KR" b="1" dirty="0">
                <a:latin typeface="MalgunGothicBold"/>
              </a:rPr>
              <a:t>request </a:t>
            </a:r>
            <a:r>
              <a:rPr lang="ko-KR" altLang="en-US" b="1" dirty="0">
                <a:latin typeface="MalgunGothicBold"/>
              </a:rPr>
              <a:t>영역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Wingdings-Regular"/>
              </a:rPr>
              <a:t>*</a:t>
            </a:r>
            <a:r>
              <a:rPr lang="en-US" altLang="ko-KR" dirty="0" smtClean="0">
                <a:latin typeface="Wingdings-Regular"/>
              </a:rPr>
              <a:t> </a:t>
            </a:r>
            <a:r>
              <a:rPr lang="ko-KR" altLang="en-US" dirty="0">
                <a:latin typeface="MalgunGothic"/>
              </a:rPr>
              <a:t>한 번의 웹 브라우저</a:t>
            </a:r>
            <a:r>
              <a:rPr lang="en-US" altLang="ko-KR" dirty="0">
                <a:latin typeface="MalgunGothic"/>
              </a:rPr>
              <a:t>(</a:t>
            </a:r>
            <a:r>
              <a:rPr lang="ko-KR" altLang="en-US" dirty="0">
                <a:latin typeface="MalgunGothic"/>
              </a:rPr>
              <a:t>클라이언트</a:t>
            </a:r>
            <a:r>
              <a:rPr lang="en-US" altLang="ko-KR" dirty="0">
                <a:latin typeface="MalgunGothic"/>
              </a:rPr>
              <a:t>)</a:t>
            </a:r>
            <a:r>
              <a:rPr lang="ko-KR" altLang="en-US" dirty="0">
                <a:latin typeface="MalgunGothic"/>
              </a:rPr>
              <a:t>의 요청에 대해 같은 요청을 </a:t>
            </a:r>
            <a:r>
              <a:rPr lang="ko-KR" altLang="en-US" dirty="0" smtClean="0">
                <a:latin typeface="MalgunGothic"/>
              </a:rPr>
              <a:t>공유하는 페이지가 </a:t>
            </a:r>
            <a:r>
              <a:rPr lang="ko-KR" altLang="en-US" dirty="0">
                <a:latin typeface="MalgunGothic"/>
              </a:rPr>
              <a:t>대응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Wingdings-Regular"/>
              </a:rPr>
              <a:t>*</a:t>
            </a:r>
            <a:r>
              <a:rPr lang="en-US" altLang="ko-KR" dirty="0" smtClean="0">
                <a:latin typeface="Wingdings-Regular"/>
              </a:rPr>
              <a:t> </a:t>
            </a:r>
            <a:r>
              <a:rPr lang="ko-KR" altLang="en-US" dirty="0">
                <a:latin typeface="MalgunGothic"/>
              </a:rPr>
              <a:t>웹 브라우저의 한 번의 요청에 단지 한 개의 페이지만 요청될 수 있고</a:t>
            </a:r>
            <a:r>
              <a:rPr lang="en-US" altLang="ko-KR" dirty="0">
                <a:latin typeface="MalgunGothic"/>
              </a:rPr>
              <a:t>, </a:t>
            </a:r>
            <a:r>
              <a:rPr lang="ko-KR" altLang="en-US" dirty="0" smtClean="0">
                <a:latin typeface="MalgunGothic"/>
              </a:rPr>
              <a:t>때에 따라 </a:t>
            </a:r>
            <a:r>
              <a:rPr lang="ko-KR" altLang="en-US" dirty="0">
                <a:latin typeface="MalgunGothic"/>
              </a:rPr>
              <a:t>같은 </a:t>
            </a:r>
            <a:r>
              <a:rPr lang="en-US" altLang="ko-KR" dirty="0">
                <a:latin typeface="MalgunGothic"/>
              </a:rPr>
              <a:t>request </a:t>
            </a:r>
            <a:r>
              <a:rPr lang="ko-KR" altLang="en-US" dirty="0">
                <a:latin typeface="MalgunGothic"/>
              </a:rPr>
              <a:t>영역이면 두개의 페이지가 같은 요청을 공유 할 수 </a:t>
            </a:r>
            <a:r>
              <a:rPr lang="ko-KR" altLang="en-US" dirty="0" smtClean="0">
                <a:latin typeface="MalgunGothic"/>
              </a:rPr>
              <a:t>있음</a:t>
            </a:r>
            <a:r>
              <a:rPr lang="en-US" altLang="ko-KR" dirty="0" smtClean="0">
                <a:latin typeface="MalgunGothic"/>
              </a:rPr>
              <a:t>.</a:t>
            </a:r>
            <a:endParaRPr lang="ko-KR" altLang="en-US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Wingdings-Regular"/>
              </a:rPr>
              <a:t>*</a:t>
            </a:r>
            <a:r>
              <a:rPr lang="en-US" altLang="ko-KR" dirty="0" smtClean="0">
                <a:latin typeface="Wingdings-Regular"/>
              </a:rPr>
              <a:t> </a:t>
            </a:r>
            <a:r>
              <a:rPr lang="en-US" altLang="ko-KR" dirty="0">
                <a:latin typeface="MalgunGothic"/>
              </a:rPr>
              <a:t>request </a:t>
            </a:r>
            <a:r>
              <a:rPr lang="ko-KR" altLang="en-US" dirty="0">
                <a:latin typeface="MalgunGothic"/>
              </a:rPr>
              <a:t>영역은 객체를 하나 또는 두 개의 페이지 내에서 공유할 수 있음</a:t>
            </a:r>
            <a:r>
              <a:rPr lang="en-US" altLang="ko-KR" dirty="0">
                <a:latin typeface="MalgunGothic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6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내장객체의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영역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(p.68)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90" y="994873"/>
            <a:ext cx="1084489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* </a:t>
            </a:r>
            <a:r>
              <a:rPr lang="en-US" altLang="ko-KR" dirty="0"/>
              <a:t>include </a:t>
            </a:r>
            <a:r>
              <a:rPr lang="ko-KR" altLang="en-US" dirty="0"/>
              <a:t>액션 태그</a:t>
            </a:r>
            <a:r>
              <a:rPr lang="en-US" altLang="ko-KR" dirty="0"/>
              <a:t>, forward </a:t>
            </a:r>
            <a:r>
              <a:rPr lang="ko-KR" altLang="en-US" dirty="0"/>
              <a:t>액션 태그를 사용하면 </a:t>
            </a:r>
            <a:r>
              <a:rPr lang="en-US" altLang="ko-KR" dirty="0"/>
              <a:t>request </a:t>
            </a:r>
            <a:r>
              <a:rPr lang="ko-KR" altLang="en-US" dirty="0" err="1" smtClean="0"/>
              <a:t>기본객체를</a:t>
            </a:r>
            <a:r>
              <a:rPr lang="ko-KR" altLang="en-US" dirty="0" smtClean="0"/>
              <a:t> 공유하게 </a:t>
            </a:r>
            <a:r>
              <a:rPr lang="ko-KR" altLang="en-US" dirty="0"/>
              <a:t>되어서 같은 </a:t>
            </a:r>
            <a:r>
              <a:rPr lang="en-US" altLang="ko-KR" dirty="0"/>
              <a:t>request </a:t>
            </a:r>
            <a:r>
              <a:rPr lang="ko-KR" altLang="en-US" dirty="0"/>
              <a:t>영역이 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en-US" altLang="ko-KR" dirty="0" smtClean="0"/>
              <a:t> </a:t>
            </a:r>
            <a:r>
              <a:rPr lang="ko-KR" altLang="en-US" dirty="0"/>
              <a:t>주로 페이지 모듈화에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en-US" altLang="ko-KR" dirty="0" smtClean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영역은 </a:t>
            </a:r>
            <a:r>
              <a:rPr lang="en-US" altLang="ko-KR" dirty="0"/>
              <a:t>request </a:t>
            </a:r>
            <a:r>
              <a:rPr lang="ko-KR" altLang="en-US" dirty="0"/>
              <a:t>기본 객체를 사용한다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▶ </a:t>
            </a:r>
            <a:r>
              <a:rPr lang="en-US" altLang="ko-KR" b="1" dirty="0"/>
              <a:t>session</a:t>
            </a:r>
            <a:r>
              <a:rPr lang="ko-KR" altLang="en-US" b="1" dirty="0"/>
              <a:t>영역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en-US" altLang="ko-KR" dirty="0" smtClean="0"/>
              <a:t> </a:t>
            </a:r>
            <a:r>
              <a:rPr lang="ko-KR" altLang="en-US" dirty="0"/>
              <a:t>웹 브라우저 당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session </a:t>
            </a:r>
            <a:r>
              <a:rPr lang="ko-KR" altLang="en-US" dirty="0"/>
              <a:t>객체가 생성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* </a:t>
            </a:r>
            <a:r>
              <a:rPr lang="ko-KR" altLang="en-US" dirty="0"/>
              <a:t>같은 웹 브라우저 내에서 요청되는 페이지들은 같은 객체를 공유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* </a:t>
            </a:r>
            <a:r>
              <a:rPr lang="ko-KR" altLang="en-US" dirty="0"/>
              <a:t>주로 회원관리에서 </a:t>
            </a:r>
            <a:r>
              <a:rPr lang="ko-KR" altLang="en-US" dirty="0" smtClean="0"/>
              <a:t>회원 인증에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* </a:t>
            </a:r>
            <a:r>
              <a:rPr lang="en-US" altLang="ko-KR" dirty="0"/>
              <a:t>session </a:t>
            </a:r>
            <a:r>
              <a:rPr lang="ko-KR" altLang="en-US" dirty="0"/>
              <a:t>영역은 </a:t>
            </a:r>
            <a:r>
              <a:rPr lang="en-US" altLang="ko-KR" dirty="0"/>
              <a:t>session </a:t>
            </a:r>
            <a:r>
              <a:rPr lang="ko-KR" altLang="en-US" dirty="0"/>
              <a:t>내장 객체를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▶ </a:t>
            </a:r>
            <a:r>
              <a:rPr lang="en-US" altLang="ko-KR" b="1" dirty="0"/>
              <a:t>application</a:t>
            </a:r>
            <a:r>
              <a:rPr lang="ko-KR" altLang="en-US" b="1" dirty="0"/>
              <a:t>영역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en-US" altLang="ko-KR" dirty="0" smtClean="0"/>
              <a:t> </a:t>
            </a:r>
            <a:r>
              <a:rPr lang="ko-KR" altLang="en-US" dirty="0"/>
              <a:t>하나의 웹 어플리케이션 당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application </a:t>
            </a:r>
            <a:r>
              <a:rPr lang="ko-KR" altLang="en-US" dirty="0"/>
              <a:t>객체가 생성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en-US" altLang="ko-KR" dirty="0" smtClean="0"/>
              <a:t> </a:t>
            </a:r>
            <a:r>
              <a:rPr lang="ko-KR" altLang="en-US" dirty="0"/>
              <a:t>같은 웹 어플리케이션에 요청되는 페이지들은 같은 객체를 공유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en-US" altLang="ko-KR" dirty="0" smtClean="0"/>
              <a:t> </a:t>
            </a:r>
            <a:r>
              <a:rPr lang="en-US" altLang="ko-KR" dirty="0"/>
              <a:t>application</a:t>
            </a:r>
            <a:r>
              <a:rPr lang="ko-KR" altLang="en-US" dirty="0"/>
              <a:t>영역은 </a:t>
            </a:r>
            <a:r>
              <a:rPr lang="en-US" altLang="ko-KR" dirty="0"/>
              <a:t>application </a:t>
            </a:r>
            <a:r>
              <a:rPr lang="ko-KR" altLang="en-US" dirty="0"/>
              <a:t>기본 객체를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0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액션태그의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개요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(p.69)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90" y="1004668"/>
            <a:ext cx="9864594" cy="332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액션 태그는 페이지와 페이지 사이의 제어를 이동시킬 수도 있고</a:t>
            </a:r>
            <a:r>
              <a:rPr lang="en-US" altLang="ko-KR" dirty="0">
                <a:latin typeface="MalgunGothic"/>
              </a:rPr>
              <a:t>, </a:t>
            </a:r>
            <a:r>
              <a:rPr lang="ko-KR" altLang="en-US" dirty="0">
                <a:latin typeface="MalgunGothic"/>
              </a:rPr>
              <a:t>다른 </a:t>
            </a:r>
            <a:r>
              <a:rPr lang="ko-KR" altLang="en-US" dirty="0" smtClean="0">
                <a:latin typeface="MalgunGothic"/>
              </a:rPr>
              <a:t>페이지의 실행 </a:t>
            </a:r>
            <a:r>
              <a:rPr lang="ko-KR" altLang="en-US" dirty="0">
                <a:latin typeface="MalgunGothic"/>
              </a:rPr>
              <a:t>결과를 현재의 페이지에 포함시킬 수 있음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ko-KR" altLang="en-US" dirty="0" err="1">
                <a:latin typeface="MalgunGothic"/>
              </a:rPr>
              <a:t>자바빈도</a:t>
            </a:r>
            <a:r>
              <a:rPr lang="ko-KR" altLang="en-US" dirty="0">
                <a:latin typeface="MalgunGothic"/>
              </a:rPr>
              <a:t>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페이지에서 사용할 수 있는 기능을 제공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웹 브라우저에서 자바 애플릿을 실행시킬 수 있도록 지원하는 기능도 있음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en-US" altLang="ko-KR" dirty="0">
                <a:latin typeface="MalgunGothic"/>
              </a:rPr>
              <a:t>JSP</a:t>
            </a:r>
            <a:r>
              <a:rPr lang="ko-KR" altLang="en-US" dirty="0">
                <a:latin typeface="MalgunGothic"/>
              </a:rPr>
              <a:t>에서 제공하는 액션 </a:t>
            </a:r>
            <a:r>
              <a:rPr lang="ko-KR" altLang="en-US" dirty="0" smtClean="0">
                <a:latin typeface="MalgunGothic"/>
              </a:rPr>
              <a:t>태그</a:t>
            </a:r>
            <a:endParaRPr lang="en-US" altLang="ko-KR" dirty="0" smtClean="0">
              <a:latin typeface="MalgunGothic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MalgunGothic"/>
              </a:rPr>
              <a:t>	p.69 </a:t>
            </a:r>
            <a:r>
              <a:rPr lang="ko-KR" altLang="en-US" dirty="0" smtClean="0">
                <a:latin typeface="MalgunGothic"/>
              </a:rPr>
              <a:t>표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2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모듈화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(p.69)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89" y="1202375"/>
            <a:ext cx="102105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MalgunGothic"/>
              </a:rPr>
              <a:t>1. include </a:t>
            </a:r>
            <a:r>
              <a:rPr lang="ko-KR" altLang="en-US" dirty="0" err="1">
                <a:latin typeface="MalgunGothic"/>
              </a:rPr>
              <a:t>액션태그</a:t>
            </a:r>
            <a:r>
              <a:rPr lang="en-US" altLang="ko-KR" dirty="0">
                <a:latin typeface="MalgunGothic"/>
              </a:rPr>
              <a:t>(&lt;</a:t>
            </a:r>
            <a:r>
              <a:rPr lang="en-US" altLang="ko-KR" dirty="0" err="1">
                <a:latin typeface="MalgunGothic"/>
              </a:rPr>
              <a:t>jsp:include</a:t>
            </a:r>
            <a:r>
              <a:rPr lang="en-US" altLang="ko-KR" dirty="0">
                <a:latin typeface="MalgunGothic"/>
              </a:rPr>
              <a:t>&gt;</a:t>
            </a:r>
            <a:r>
              <a:rPr lang="ko-KR" altLang="en-US" dirty="0" err="1">
                <a:latin typeface="MalgunGothic"/>
              </a:rPr>
              <a:t>액션태그</a:t>
            </a:r>
            <a:r>
              <a:rPr lang="en-US" altLang="ko-KR" dirty="0">
                <a:latin typeface="MalgunGothic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페이지의 모듈화에 사용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MalgunGothic"/>
              </a:rPr>
              <a:t>    - </a:t>
            </a:r>
            <a:r>
              <a:rPr lang="en-US" altLang="ko-KR" dirty="0">
                <a:latin typeface="MalgunGothic"/>
              </a:rPr>
              <a:t>include </a:t>
            </a:r>
            <a:r>
              <a:rPr lang="ko-KR" altLang="en-US" dirty="0" err="1">
                <a:latin typeface="MalgunGothic"/>
              </a:rPr>
              <a:t>액션태그와</a:t>
            </a:r>
            <a:r>
              <a:rPr lang="ko-KR" altLang="en-US" dirty="0">
                <a:latin typeface="MalgunGothic"/>
              </a:rPr>
              <a:t> </a:t>
            </a:r>
            <a:r>
              <a:rPr lang="en-US" altLang="ko-KR" dirty="0">
                <a:latin typeface="MalgunGothic"/>
              </a:rPr>
              <a:t>include </a:t>
            </a:r>
            <a:r>
              <a:rPr lang="ko-KR" altLang="en-US" dirty="0" err="1">
                <a:latin typeface="MalgunGothic"/>
              </a:rPr>
              <a:t>디렉티브</a:t>
            </a:r>
            <a:endParaRPr lang="ko-KR" altLang="en-US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en-US" altLang="ko-KR" dirty="0">
                <a:latin typeface="MalgunGothic"/>
              </a:rPr>
              <a:t>include </a:t>
            </a:r>
            <a:r>
              <a:rPr lang="ko-KR" altLang="en-US" dirty="0" err="1">
                <a:latin typeface="MalgunGothic"/>
              </a:rPr>
              <a:t>디렉티브는</a:t>
            </a:r>
            <a:r>
              <a:rPr lang="ko-KR" altLang="en-US" dirty="0">
                <a:latin typeface="MalgunGothic"/>
              </a:rPr>
              <a:t> 주로 </a:t>
            </a:r>
            <a:r>
              <a:rPr lang="ko-KR" altLang="en-US" dirty="0" err="1">
                <a:latin typeface="MalgunGothic"/>
              </a:rPr>
              <a:t>조각코드를</a:t>
            </a:r>
            <a:r>
              <a:rPr lang="ko-KR" altLang="en-US" dirty="0">
                <a:latin typeface="MalgunGothic"/>
              </a:rPr>
              <a:t> 삽입할 때 사용되고 </a:t>
            </a:r>
            <a:r>
              <a:rPr lang="en-US" altLang="ko-KR" dirty="0">
                <a:latin typeface="MalgunGothic"/>
              </a:rPr>
              <a:t>include </a:t>
            </a:r>
            <a:r>
              <a:rPr lang="ko-KR" altLang="en-US" dirty="0">
                <a:latin typeface="MalgunGothic"/>
              </a:rPr>
              <a:t>액션 </a:t>
            </a:r>
            <a:r>
              <a:rPr lang="ko-KR" altLang="en-US" dirty="0" smtClean="0">
                <a:latin typeface="MalgunGothic"/>
              </a:rPr>
              <a:t>태그는 페이지를 </a:t>
            </a:r>
            <a:r>
              <a:rPr lang="ko-KR" altLang="en-US" dirty="0">
                <a:latin typeface="MalgunGothic"/>
              </a:rPr>
              <a:t>모듈화 할 때 사용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MalgunGothic"/>
              </a:rPr>
              <a:t>    - </a:t>
            </a:r>
            <a:r>
              <a:rPr lang="ko-KR" altLang="en-US" dirty="0">
                <a:latin typeface="MalgunGothic"/>
              </a:rPr>
              <a:t>템플릿 페이지를 작성할 때 사용</a:t>
            </a:r>
            <a:r>
              <a:rPr lang="en-US" altLang="ko-KR" dirty="0">
                <a:latin typeface="MalgunGothic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1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모듈화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(p.70)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89" y="1202375"/>
            <a:ext cx="102105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① </a:t>
            </a:r>
            <a:r>
              <a:rPr lang="en-US" altLang="ko-KR" dirty="0"/>
              <a:t>include </a:t>
            </a:r>
            <a:r>
              <a:rPr lang="ko-KR" altLang="en-US" dirty="0" err="1"/>
              <a:t>액션태그의</a:t>
            </a:r>
            <a:r>
              <a:rPr lang="ko-KR" altLang="en-US" dirty="0"/>
              <a:t> </a:t>
            </a:r>
            <a:r>
              <a:rPr lang="ko-KR" altLang="en-US" dirty="0" err="1"/>
              <a:t>기본사용법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▶ include </a:t>
            </a:r>
            <a:r>
              <a:rPr lang="ko-KR" altLang="en-US" dirty="0" err="1"/>
              <a:t>액션태그</a:t>
            </a:r>
            <a:r>
              <a:rPr lang="en-US" altLang="ko-KR" dirty="0"/>
              <a:t>(&lt;</a:t>
            </a:r>
            <a:r>
              <a:rPr lang="en-US" altLang="ko-KR" dirty="0" err="1"/>
              <a:t>jsp:include</a:t>
            </a:r>
            <a:r>
              <a:rPr lang="en-US" altLang="ko-KR" dirty="0"/>
              <a:t>&gt;)</a:t>
            </a:r>
            <a:r>
              <a:rPr lang="ko-KR" altLang="en-US" dirty="0"/>
              <a:t>의 사용법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 page="</a:t>
            </a:r>
            <a:r>
              <a:rPr lang="ko-KR" altLang="en-US" dirty="0"/>
              <a:t>포함될 페이지</a:t>
            </a:r>
            <a:r>
              <a:rPr lang="en-US" altLang="ko-KR" dirty="0"/>
              <a:t>" flush="true"/&gt;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/>
              <a:t>page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현재 페이지에 결과가 포함될 페이지 명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/>
              <a:t>flush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포함될 페이지로 제어가 이동될 때 현재 포함하는 </a:t>
            </a:r>
            <a:r>
              <a:rPr lang="ko-KR" altLang="en-US" dirty="0" smtClean="0"/>
              <a:t>페이지가 지금까지 </a:t>
            </a:r>
            <a:r>
              <a:rPr lang="ko-KR" altLang="en-US" dirty="0"/>
              <a:t>출력 버퍼에 </a:t>
            </a:r>
            <a:r>
              <a:rPr lang="ko-KR" altLang="en-US" dirty="0" smtClean="0"/>
              <a:t>   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저장한 </a:t>
            </a:r>
            <a:r>
              <a:rPr lang="ko-KR" altLang="en-US" dirty="0"/>
              <a:t>결과를 처리하는 방법을 결정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/>
              <a:t>include </a:t>
            </a:r>
            <a:r>
              <a:rPr lang="ko-KR" altLang="en-US" dirty="0"/>
              <a:t>액션 태그의 권장 형태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&lt;</a:t>
            </a:r>
            <a:r>
              <a:rPr lang="en-US" altLang="ko-KR" dirty="0" err="1"/>
              <a:t>jsp:include</a:t>
            </a:r>
            <a:r>
              <a:rPr lang="en-US" altLang="ko-KR" dirty="0"/>
              <a:t> page="</a:t>
            </a:r>
            <a:r>
              <a:rPr lang="ko-KR" altLang="en-US" dirty="0"/>
              <a:t>포함될 페이지</a:t>
            </a:r>
            <a:r>
              <a:rPr lang="en-US" altLang="ko-KR" dirty="0"/>
              <a:t>" flush="false"/&gt;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4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모듈화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(p.70)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89" y="1202375"/>
            <a:ext cx="102105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include </a:t>
            </a:r>
            <a:r>
              <a:rPr lang="ko-KR" altLang="en-US" dirty="0" err="1"/>
              <a:t>액션태그의</a:t>
            </a:r>
            <a:r>
              <a:rPr lang="ko-KR" altLang="en-US" dirty="0"/>
              <a:t> </a:t>
            </a:r>
            <a:r>
              <a:rPr lang="ko-KR" altLang="en-US" dirty="0" smtClean="0"/>
              <a:t>처리과정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129" y="84088"/>
            <a:ext cx="6359037" cy="22365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2789" y="1952135"/>
            <a:ext cx="10297297" cy="4191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① 웹 브라우저가 </a:t>
            </a:r>
            <a:r>
              <a:rPr lang="en-US" altLang="ko-KR" dirty="0" err="1">
                <a:latin typeface="MalgunGothic"/>
              </a:rPr>
              <a:t>a.jsp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페이지를 웹 서버에 요청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② 서버는 </a:t>
            </a:r>
            <a:r>
              <a:rPr lang="ko-KR" altLang="en-US" dirty="0" err="1">
                <a:latin typeface="MalgunGothic"/>
              </a:rPr>
              <a:t>요청받은</a:t>
            </a:r>
            <a:r>
              <a:rPr lang="ko-KR" altLang="en-US" dirty="0">
                <a:latin typeface="MalgunGothic"/>
              </a:rPr>
              <a:t> </a:t>
            </a:r>
            <a:r>
              <a:rPr lang="en-US" altLang="ko-KR" dirty="0" err="1">
                <a:latin typeface="MalgunGothic"/>
              </a:rPr>
              <a:t>a.jsp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페이지를 처리하는데</a:t>
            </a:r>
            <a:r>
              <a:rPr lang="en-US" altLang="ko-KR" dirty="0">
                <a:latin typeface="MalgunGothic"/>
              </a:rPr>
              <a:t>, </a:t>
            </a:r>
            <a:r>
              <a:rPr lang="en-US" altLang="ko-KR" dirty="0" err="1">
                <a:latin typeface="MalgunGothic"/>
              </a:rPr>
              <a:t>a.jsp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페이지 내에서 </a:t>
            </a:r>
            <a:r>
              <a:rPr lang="ko-KR" altLang="en-US" dirty="0" err="1" smtClean="0">
                <a:latin typeface="MalgunGothic"/>
              </a:rPr>
              <a:t>출력내용은</a:t>
            </a:r>
            <a:r>
              <a:rPr lang="ko-KR" altLang="en-US" dirty="0" smtClean="0">
                <a:latin typeface="MalgunGothic"/>
              </a:rPr>
              <a:t> </a:t>
            </a:r>
            <a:r>
              <a:rPr lang="ko-KR" altLang="en-US" dirty="0" err="1" smtClean="0">
                <a:latin typeface="MalgunGothic"/>
              </a:rPr>
              <a:t>출력버퍼에</a:t>
            </a:r>
            <a:r>
              <a:rPr lang="ko-KR" altLang="en-US" dirty="0" smtClean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저장하는 등의 작업을 처리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③ 이때 </a:t>
            </a:r>
            <a:r>
              <a:rPr lang="en-US" altLang="ko-KR" dirty="0">
                <a:latin typeface="MalgunGothic"/>
              </a:rPr>
              <a:t>&lt;</a:t>
            </a:r>
            <a:r>
              <a:rPr lang="en-US" altLang="ko-KR" dirty="0" err="1">
                <a:latin typeface="MalgunGothic"/>
              </a:rPr>
              <a:t>jsp:include</a:t>
            </a:r>
            <a:r>
              <a:rPr lang="en-US" altLang="ko-KR" dirty="0">
                <a:latin typeface="MalgunGothic"/>
              </a:rPr>
              <a:t> page="</a:t>
            </a:r>
            <a:r>
              <a:rPr lang="en-US" altLang="ko-KR" dirty="0" err="1">
                <a:latin typeface="MalgunGothic"/>
              </a:rPr>
              <a:t>b.jsp</a:t>
            </a:r>
            <a:r>
              <a:rPr lang="en-US" altLang="ko-KR" dirty="0">
                <a:latin typeface="MalgunGothic"/>
              </a:rPr>
              <a:t>" </a:t>
            </a:r>
            <a:r>
              <a:rPr lang="en-US" altLang="ko-KR" b="1" dirty="0">
                <a:latin typeface="MalgunGothicBold"/>
              </a:rPr>
              <a:t>flush="false"</a:t>
            </a:r>
            <a:r>
              <a:rPr lang="en-US" altLang="ko-KR" dirty="0">
                <a:latin typeface="MalgunGothic"/>
              </a:rPr>
              <a:t>/&gt; </a:t>
            </a:r>
            <a:r>
              <a:rPr lang="ko-KR" altLang="en-US" dirty="0">
                <a:latin typeface="MalgunGothic"/>
              </a:rPr>
              <a:t>문장을 만나면 하던 </a:t>
            </a:r>
            <a:r>
              <a:rPr lang="ko-KR" altLang="en-US" dirty="0" smtClean="0">
                <a:latin typeface="MalgunGothic"/>
              </a:rPr>
              <a:t>작업을 멈추고 </a:t>
            </a:r>
            <a:r>
              <a:rPr lang="ko-KR" altLang="en-US" dirty="0">
                <a:latin typeface="MalgunGothic"/>
              </a:rPr>
              <a:t>프로그램 제어를 </a:t>
            </a:r>
            <a:r>
              <a:rPr lang="en-US" altLang="ko-KR" dirty="0" err="1">
                <a:latin typeface="MalgunGothic"/>
              </a:rPr>
              <a:t>b.jsp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페이지로 이동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④ </a:t>
            </a:r>
            <a:r>
              <a:rPr lang="en-US" altLang="ko-KR" dirty="0" err="1">
                <a:latin typeface="MalgunGothic"/>
              </a:rPr>
              <a:t>b.jsp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페이지를 처리한다</a:t>
            </a:r>
            <a:r>
              <a:rPr lang="en-US" altLang="ko-KR" dirty="0">
                <a:latin typeface="MalgunGothic"/>
              </a:rPr>
              <a:t>. </a:t>
            </a:r>
            <a:r>
              <a:rPr lang="en-US" altLang="ko-KR" dirty="0" err="1">
                <a:latin typeface="MalgunGothic"/>
              </a:rPr>
              <a:t>b.jsp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페이지 내에 </a:t>
            </a:r>
            <a:r>
              <a:rPr lang="ko-KR" altLang="en-US" dirty="0" err="1">
                <a:latin typeface="MalgunGothic"/>
              </a:rPr>
              <a:t>출력내용은</a:t>
            </a:r>
            <a:r>
              <a:rPr lang="ko-KR" altLang="en-US" dirty="0">
                <a:latin typeface="MalgunGothic"/>
              </a:rPr>
              <a:t> </a:t>
            </a:r>
            <a:r>
              <a:rPr lang="ko-KR" altLang="en-US" dirty="0" err="1">
                <a:latin typeface="MalgunGothic"/>
              </a:rPr>
              <a:t>출력버퍼에</a:t>
            </a:r>
            <a:r>
              <a:rPr lang="ko-KR" altLang="en-US" dirty="0">
                <a:latin typeface="MalgunGothic"/>
              </a:rPr>
              <a:t> </a:t>
            </a:r>
            <a:r>
              <a:rPr lang="ko-KR" altLang="en-US" dirty="0" smtClean="0">
                <a:latin typeface="MalgunGothic"/>
              </a:rPr>
              <a:t>저장하는 등의 </a:t>
            </a:r>
            <a:r>
              <a:rPr lang="ko-KR" altLang="en-US" dirty="0">
                <a:latin typeface="MalgunGothic"/>
              </a:rPr>
              <a:t>작업을 처리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⑤ </a:t>
            </a:r>
            <a:r>
              <a:rPr lang="en-US" altLang="ko-KR" dirty="0" err="1">
                <a:latin typeface="MalgunGothic"/>
              </a:rPr>
              <a:t>b.jsp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페이지의 처리가 끝나면</a:t>
            </a:r>
            <a:r>
              <a:rPr lang="en-US" altLang="ko-KR" dirty="0">
                <a:latin typeface="MalgunGothic"/>
              </a:rPr>
              <a:t>, </a:t>
            </a:r>
            <a:r>
              <a:rPr lang="ko-KR" altLang="en-US" dirty="0">
                <a:latin typeface="MalgunGothic"/>
              </a:rPr>
              <a:t>다시 </a:t>
            </a:r>
            <a:r>
              <a:rPr lang="en-US" altLang="ko-KR" dirty="0" err="1">
                <a:latin typeface="MalgunGothic"/>
              </a:rPr>
              <a:t>a.jsp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페이지로 프로그램의 제어가 이동하는데</a:t>
            </a:r>
            <a:r>
              <a:rPr lang="en-US" altLang="ko-KR" dirty="0" smtClean="0">
                <a:latin typeface="MalgunGothic"/>
              </a:rPr>
              <a:t>, </a:t>
            </a:r>
            <a:r>
              <a:rPr lang="ko-KR" altLang="en-US" dirty="0" err="1" smtClean="0">
                <a:latin typeface="MalgunGothic"/>
              </a:rPr>
              <a:t>이동위치는</a:t>
            </a:r>
            <a:r>
              <a:rPr lang="ko-KR" altLang="en-US" dirty="0" smtClean="0">
                <a:latin typeface="MalgunGothic"/>
              </a:rPr>
              <a:t> </a:t>
            </a:r>
            <a:r>
              <a:rPr lang="en-US" altLang="ko-KR" dirty="0">
                <a:latin typeface="MalgunGothic"/>
              </a:rPr>
              <a:t>&lt;</a:t>
            </a:r>
            <a:r>
              <a:rPr lang="en-US" altLang="ko-KR" dirty="0" err="1">
                <a:latin typeface="MalgunGothic"/>
              </a:rPr>
              <a:t>jsp:include</a:t>
            </a:r>
            <a:r>
              <a:rPr lang="en-US" altLang="ko-KR" dirty="0">
                <a:latin typeface="MalgunGothic"/>
              </a:rPr>
              <a:t> page="</a:t>
            </a:r>
            <a:r>
              <a:rPr lang="en-US" altLang="ko-KR" dirty="0" err="1">
                <a:latin typeface="MalgunGothic"/>
              </a:rPr>
              <a:t>b.jsp</a:t>
            </a:r>
            <a:r>
              <a:rPr lang="en-US" altLang="ko-KR" dirty="0">
                <a:latin typeface="MalgunGothic"/>
              </a:rPr>
              <a:t>" flush="false"/&gt; </a:t>
            </a:r>
            <a:r>
              <a:rPr lang="ko-KR" altLang="en-US" dirty="0">
                <a:latin typeface="MalgunGothic"/>
              </a:rPr>
              <a:t>문장 다음 행이 됨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⑥ </a:t>
            </a:r>
            <a:r>
              <a:rPr lang="en-US" altLang="ko-KR" dirty="0" err="1">
                <a:latin typeface="MalgunGothic"/>
              </a:rPr>
              <a:t>a.jsp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페이지의 나머지 부분을 처리한다</a:t>
            </a:r>
            <a:r>
              <a:rPr lang="en-US" altLang="ko-KR" dirty="0">
                <a:latin typeface="MalgunGothic"/>
              </a:rPr>
              <a:t>. </a:t>
            </a:r>
            <a:r>
              <a:rPr lang="ko-KR" altLang="en-US" dirty="0">
                <a:latin typeface="MalgunGothic"/>
              </a:rPr>
              <a:t>출력할 내용이 있으면 </a:t>
            </a:r>
            <a:r>
              <a:rPr lang="ko-KR" altLang="en-US" dirty="0" err="1">
                <a:latin typeface="MalgunGothic"/>
              </a:rPr>
              <a:t>출력버퍼에</a:t>
            </a:r>
            <a:r>
              <a:rPr lang="ko-KR" altLang="en-US" dirty="0">
                <a:latin typeface="MalgunGothic"/>
              </a:rPr>
              <a:t> 저장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⑦ </a:t>
            </a:r>
            <a:r>
              <a:rPr lang="ko-KR" altLang="en-US" dirty="0" err="1">
                <a:latin typeface="MalgunGothic"/>
              </a:rPr>
              <a:t>출력버퍼의</a:t>
            </a:r>
            <a:r>
              <a:rPr lang="ko-KR" altLang="en-US" dirty="0">
                <a:latin typeface="MalgunGothic"/>
              </a:rPr>
              <a:t> 내용을 웹 브라우저로 응답</a:t>
            </a:r>
            <a:r>
              <a:rPr lang="en-US" altLang="ko-KR" dirty="0">
                <a:latin typeface="MalgunGothic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1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모듈화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(p.72)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89" y="1202375"/>
            <a:ext cx="10210583" cy="443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② </a:t>
            </a:r>
            <a:r>
              <a:rPr lang="en-US" altLang="ko-KR" dirty="0"/>
              <a:t>include </a:t>
            </a:r>
            <a:r>
              <a:rPr lang="ko-KR" altLang="en-US" dirty="0"/>
              <a:t>액션태그에서 포함되는 페이지에 값 전달하기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▶ 포함되는 </a:t>
            </a:r>
            <a:r>
              <a:rPr lang="en-US" altLang="ko-KR" dirty="0"/>
              <a:t>JSP </a:t>
            </a:r>
            <a:r>
              <a:rPr lang="ko-KR" altLang="en-US" dirty="0"/>
              <a:t>페이지에 값 전달은 요청 </a:t>
            </a:r>
            <a:r>
              <a:rPr lang="ko-KR" altLang="en-US" dirty="0" err="1"/>
              <a:t>파라미터를</a:t>
            </a:r>
            <a:r>
              <a:rPr lang="ko-KR" altLang="en-US" dirty="0"/>
              <a:t> 추가적으로 지정해서 사용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include</a:t>
            </a:r>
            <a:r>
              <a:rPr lang="ko-KR" altLang="en-US" dirty="0"/>
              <a:t>액션 태그의 바디</a:t>
            </a:r>
            <a:r>
              <a:rPr lang="en-US" altLang="ko-KR" dirty="0"/>
              <a:t>(body) </a:t>
            </a:r>
            <a:r>
              <a:rPr lang="ko-KR" altLang="en-US" dirty="0"/>
              <a:t>안에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r>
              <a:rPr lang="en-US" altLang="ko-KR" dirty="0"/>
              <a:t>(&lt;</a:t>
            </a:r>
            <a:r>
              <a:rPr lang="en-US" altLang="ko-KR" dirty="0" err="1"/>
              <a:t>jsp:param</a:t>
            </a:r>
            <a:r>
              <a:rPr lang="en-US" altLang="ko-KR" dirty="0"/>
              <a:t>&gt;)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* </a:t>
            </a:r>
            <a:r>
              <a:rPr lang="en-US" altLang="ko-KR" dirty="0"/>
              <a:t>name</a:t>
            </a:r>
            <a:r>
              <a:rPr lang="ko-KR" altLang="en-US" dirty="0"/>
              <a:t>속성 </a:t>
            </a:r>
            <a:r>
              <a:rPr lang="en-US" altLang="ko-KR" dirty="0"/>
              <a:t>: JSP </a:t>
            </a:r>
            <a:r>
              <a:rPr lang="ko-KR" altLang="en-US" dirty="0"/>
              <a:t>페이지에 전달할 </a:t>
            </a:r>
            <a:r>
              <a:rPr lang="ko-KR" altLang="en-US" dirty="0" err="1"/>
              <a:t>파라미터의</a:t>
            </a:r>
            <a:r>
              <a:rPr lang="ko-KR" altLang="en-US" dirty="0"/>
              <a:t> 이름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* </a:t>
            </a:r>
            <a:r>
              <a:rPr lang="en-US" altLang="ko-KR" dirty="0"/>
              <a:t>value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전달할 </a:t>
            </a:r>
            <a:r>
              <a:rPr lang="ko-KR" altLang="en-US" dirty="0" err="1"/>
              <a:t>파라미터의</a:t>
            </a:r>
            <a:r>
              <a:rPr lang="ko-KR" altLang="en-US" dirty="0"/>
              <a:t> 값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 page="</a:t>
            </a:r>
            <a:r>
              <a:rPr lang="en-US" altLang="ko-KR" dirty="0" err="1"/>
              <a:t>b.jsp</a:t>
            </a:r>
            <a:r>
              <a:rPr lang="en-US" altLang="ko-KR" dirty="0"/>
              <a:t>" flush="false"&gt;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&lt;</a:t>
            </a:r>
            <a:r>
              <a:rPr lang="en-US" altLang="ko-KR" b="1" dirty="0" err="1"/>
              <a:t>jsp:param</a:t>
            </a:r>
            <a:r>
              <a:rPr lang="en-US" altLang="ko-KR" b="1" dirty="0"/>
              <a:t> name="p1" value="&lt;%=</a:t>
            </a:r>
            <a:r>
              <a:rPr lang="en-US" altLang="ko-KR" b="1" dirty="0" err="1"/>
              <a:t>var</a:t>
            </a:r>
            <a:r>
              <a:rPr lang="en-US" altLang="ko-KR" b="1" dirty="0"/>
              <a:t>%&gt;"/&gt;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&lt;/</a:t>
            </a:r>
            <a:r>
              <a:rPr lang="en-US" altLang="ko-KR" dirty="0" err="1"/>
              <a:t>jsp:include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6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페이지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처리 과정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(p.32)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90" y="1022168"/>
            <a:ext cx="10663664" cy="2945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웹 브라우저에서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페이지를 웹 서버로 요청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웹 서버는 </a:t>
            </a:r>
            <a:r>
              <a:rPr lang="en-US" altLang="ko-KR" dirty="0">
                <a:latin typeface="MalgunGothic"/>
              </a:rPr>
              <a:t>JSP</a:t>
            </a:r>
            <a:r>
              <a:rPr lang="ko-KR" altLang="en-US" dirty="0">
                <a:latin typeface="MalgunGothic"/>
              </a:rPr>
              <a:t>에 대한 요청을 웹 컨테이너로 넘김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이러한 요청을 받은 웹 컨테이너는 해당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페이지를 찾아서 </a:t>
            </a:r>
            <a:r>
              <a:rPr lang="ko-KR" altLang="en-US" dirty="0" err="1">
                <a:latin typeface="MalgunGothic"/>
              </a:rPr>
              <a:t>서블릿</a:t>
            </a:r>
            <a:r>
              <a:rPr lang="en-US" altLang="ko-KR" dirty="0">
                <a:latin typeface="MalgunGothic"/>
              </a:rPr>
              <a:t>(.java</a:t>
            </a:r>
            <a:r>
              <a:rPr lang="ko-KR" altLang="en-US" dirty="0" err="1" smtClean="0">
                <a:latin typeface="MalgunGothic"/>
              </a:rPr>
              <a:t>파일생성</a:t>
            </a:r>
            <a:r>
              <a:rPr lang="en-US" altLang="ko-KR" dirty="0">
                <a:latin typeface="MalgunGothic"/>
              </a:rPr>
              <a:t>)</a:t>
            </a:r>
            <a:r>
              <a:rPr lang="ko-KR" altLang="en-US" dirty="0">
                <a:latin typeface="MalgunGothic"/>
              </a:rPr>
              <a:t>으로 </a:t>
            </a:r>
            <a:r>
              <a:rPr lang="ko-KR" altLang="en-US" dirty="0" smtClean="0">
                <a:latin typeface="MalgunGothic"/>
              </a:rPr>
              <a:t>변환하는</a:t>
            </a:r>
            <a:r>
              <a:rPr lang="en-US" altLang="ko-KR" dirty="0" smtClean="0">
                <a:latin typeface="MalgunGothic"/>
              </a:rPr>
              <a:t/>
            </a:r>
            <a:br>
              <a:rPr lang="en-US" altLang="ko-KR" dirty="0" smtClean="0">
                <a:latin typeface="MalgunGothic"/>
              </a:rPr>
            </a:br>
            <a:r>
              <a:rPr lang="en-US" altLang="ko-KR" dirty="0" smtClean="0">
                <a:latin typeface="MalgunGothic"/>
              </a:rPr>
              <a:t>    </a:t>
            </a:r>
            <a:r>
              <a:rPr lang="ko-KR" altLang="en-US" dirty="0" err="1" smtClean="0">
                <a:latin typeface="MalgunGothic"/>
              </a:rPr>
              <a:t>파싱</a:t>
            </a:r>
            <a:r>
              <a:rPr lang="en-US" altLang="ko-KR" dirty="0">
                <a:latin typeface="MalgunGothic"/>
              </a:rPr>
              <a:t>(parsing)</a:t>
            </a:r>
            <a:r>
              <a:rPr lang="ko-KR" altLang="en-US" dirty="0">
                <a:latin typeface="MalgunGothic"/>
              </a:rPr>
              <a:t>의 과정을 거친 후 컴파일</a:t>
            </a:r>
            <a:r>
              <a:rPr lang="en-US" altLang="ko-KR" dirty="0">
                <a:latin typeface="MalgunGothic"/>
              </a:rPr>
              <a:t>(.class</a:t>
            </a:r>
            <a:r>
              <a:rPr lang="ko-KR" altLang="en-US" dirty="0">
                <a:latin typeface="MalgunGothic"/>
              </a:rPr>
              <a:t>파일 생성</a:t>
            </a:r>
            <a:r>
              <a:rPr lang="en-US" altLang="ko-KR" dirty="0">
                <a:latin typeface="MalgunGothic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ko-KR" altLang="en-US" dirty="0" err="1">
                <a:latin typeface="MalgunGothic"/>
              </a:rPr>
              <a:t>컴파일된</a:t>
            </a:r>
            <a:r>
              <a:rPr lang="ko-KR" altLang="en-US" dirty="0">
                <a:latin typeface="MalgunGothic"/>
              </a:rPr>
              <a:t> </a:t>
            </a:r>
            <a:r>
              <a:rPr lang="ko-KR" altLang="en-US" dirty="0" err="1">
                <a:latin typeface="MalgunGothic"/>
              </a:rPr>
              <a:t>서블릿</a:t>
            </a:r>
            <a:r>
              <a:rPr lang="en-US" altLang="ko-KR" dirty="0">
                <a:latin typeface="MalgunGothic"/>
              </a:rPr>
              <a:t>(.class)</a:t>
            </a:r>
            <a:r>
              <a:rPr lang="ko-KR" altLang="en-US" dirty="0">
                <a:latin typeface="MalgunGothic"/>
              </a:rPr>
              <a:t>은 최종적으로 웹 브라우저에 응답되어져 사용자는 </a:t>
            </a:r>
            <a:r>
              <a:rPr lang="ko-KR" altLang="en-US" dirty="0" err="1" smtClean="0">
                <a:latin typeface="MalgunGothic"/>
              </a:rPr>
              <a:t>응답결과를</a:t>
            </a:r>
            <a:r>
              <a:rPr lang="ko-KR" altLang="en-US" dirty="0" smtClean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봄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이러한 과정은 해당 </a:t>
            </a:r>
            <a:r>
              <a:rPr lang="en-US" altLang="ko-KR" dirty="0" err="1">
                <a:latin typeface="MalgunGothic"/>
              </a:rPr>
              <a:t>jsp</a:t>
            </a:r>
            <a:r>
              <a:rPr lang="ko-KR" altLang="en-US" dirty="0">
                <a:latin typeface="MalgunGothic"/>
              </a:rPr>
              <a:t>페이지가 최초로 요청되었을 때 </a:t>
            </a:r>
            <a:r>
              <a:rPr lang="ko-KR" altLang="en-US" b="1" dirty="0">
                <a:latin typeface="MalgunGothicBold"/>
              </a:rPr>
              <a:t>단 한번만 실행</a:t>
            </a:r>
            <a:r>
              <a:rPr lang="ko-KR" altLang="en-US" dirty="0">
                <a:latin typeface="MalgunGothic"/>
              </a:rPr>
              <a:t>되고</a:t>
            </a:r>
            <a:r>
              <a:rPr lang="en-US" altLang="ko-KR" dirty="0" smtClean="0">
                <a:latin typeface="MalgunGothic"/>
              </a:rPr>
              <a:t>,</a:t>
            </a:r>
            <a:r>
              <a:rPr lang="ko-KR" altLang="en-US" dirty="0" smtClean="0">
                <a:latin typeface="MalgunGothic"/>
              </a:rPr>
              <a:t>이후 </a:t>
            </a:r>
            <a:r>
              <a:rPr lang="ko-KR" altLang="en-US" dirty="0">
                <a:latin typeface="MalgunGothic"/>
              </a:rPr>
              <a:t>같은 </a:t>
            </a:r>
            <a:r>
              <a:rPr lang="ko-KR" altLang="en-US" dirty="0" smtClean="0">
                <a:latin typeface="MalgunGothic"/>
              </a:rPr>
              <a:t>페이지에</a:t>
            </a:r>
            <a:endParaRPr lang="en-US" altLang="ko-KR" dirty="0" smtClean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algunGothic"/>
              </a:rPr>
              <a:t> </a:t>
            </a:r>
            <a:r>
              <a:rPr lang="en-US" altLang="ko-KR" dirty="0" smtClean="0">
                <a:latin typeface="MalgunGothic"/>
              </a:rPr>
              <a:t>  </a:t>
            </a:r>
            <a:r>
              <a:rPr lang="ko-KR" altLang="en-US" dirty="0" smtClean="0">
                <a:latin typeface="MalgunGothic"/>
              </a:rPr>
              <a:t> 대한 </a:t>
            </a:r>
            <a:r>
              <a:rPr lang="ko-KR" altLang="en-US" dirty="0">
                <a:latin typeface="MalgunGothic"/>
              </a:rPr>
              <a:t>요청이 있으면 변환된 </a:t>
            </a:r>
            <a:r>
              <a:rPr lang="ko-KR" altLang="en-US" dirty="0" err="1">
                <a:latin typeface="MalgunGothic"/>
              </a:rPr>
              <a:t>서블릿</a:t>
            </a:r>
            <a:r>
              <a:rPr lang="ko-KR" altLang="en-US" dirty="0">
                <a:latin typeface="MalgunGothic"/>
              </a:rPr>
              <a:t> 파일로 서비스를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73" y="4082787"/>
            <a:ext cx="7319510" cy="23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모듈화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(p.73)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89" y="1086526"/>
            <a:ext cx="10811945" cy="4607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③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페이지의 중복 처리 영역 </a:t>
            </a:r>
            <a:r>
              <a:rPr lang="en-US" altLang="ko-KR" dirty="0">
                <a:latin typeface="MalgunGothic"/>
              </a:rPr>
              <a:t>: JSP </a:t>
            </a:r>
            <a:r>
              <a:rPr lang="ko-KR" altLang="en-US" dirty="0">
                <a:latin typeface="MalgunGothic"/>
              </a:rPr>
              <a:t>페이지의 모듈화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중복되는 페이지의 호출은 </a:t>
            </a:r>
            <a:r>
              <a:rPr lang="en-US" altLang="ko-KR" dirty="0">
                <a:latin typeface="MalgunGothic"/>
              </a:rPr>
              <a:t>include</a:t>
            </a:r>
            <a:r>
              <a:rPr lang="ko-KR" altLang="en-US" dirty="0">
                <a:latin typeface="MalgunGothic"/>
              </a:rPr>
              <a:t>액션 태그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MalgunGothicBold"/>
              </a:rPr>
              <a:t>상 단 </a:t>
            </a:r>
            <a:r>
              <a:rPr lang="en-US" altLang="ko-KR" dirty="0">
                <a:latin typeface="MalgunGothic"/>
              </a:rPr>
              <a:t>: </a:t>
            </a:r>
            <a:r>
              <a:rPr lang="ko-KR" altLang="en-US" dirty="0">
                <a:latin typeface="MalgunGothic"/>
              </a:rPr>
              <a:t>로고 포함한 메뉴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MalgunGothicBold"/>
              </a:rPr>
              <a:t>좌측메뉴 </a:t>
            </a:r>
            <a:r>
              <a:rPr lang="en-US" altLang="ko-KR" dirty="0">
                <a:latin typeface="MalgunGothic"/>
              </a:rPr>
              <a:t>: </a:t>
            </a:r>
            <a:r>
              <a:rPr lang="ko-KR" altLang="en-US" dirty="0">
                <a:latin typeface="MalgunGothic"/>
              </a:rPr>
              <a:t>하위 메뉴 포함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MalgunGothicBold"/>
              </a:rPr>
              <a:t>중 앙 </a:t>
            </a:r>
            <a:r>
              <a:rPr lang="en-US" altLang="ko-KR" dirty="0">
                <a:latin typeface="MalgunGothic"/>
              </a:rPr>
              <a:t>: </a:t>
            </a:r>
            <a:r>
              <a:rPr lang="ko-KR" altLang="en-US" dirty="0">
                <a:latin typeface="MalgunGothic"/>
              </a:rPr>
              <a:t>내용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MalgunGothicBold"/>
              </a:rPr>
              <a:t>하 단 </a:t>
            </a:r>
            <a:r>
              <a:rPr lang="en-US" altLang="ko-KR" dirty="0">
                <a:latin typeface="MalgunGothic"/>
              </a:rPr>
              <a:t>: </a:t>
            </a:r>
            <a:r>
              <a:rPr lang="ko-KR" altLang="en-US" dirty="0">
                <a:latin typeface="MalgunGothic"/>
              </a:rPr>
              <a:t>회사소개 찾아오는 길</a:t>
            </a:r>
            <a:r>
              <a:rPr lang="en-US" altLang="ko-KR" dirty="0">
                <a:latin typeface="MalgunGothic"/>
              </a:rPr>
              <a:t>, </a:t>
            </a:r>
            <a:r>
              <a:rPr lang="ko-KR" altLang="en-US" dirty="0">
                <a:latin typeface="MalgunGothic"/>
              </a:rPr>
              <a:t>보안 정책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등의 내용을 포함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주로 중앙의 </a:t>
            </a:r>
            <a:r>
              <a:rPr lang="ko-KR" altLang="en-US" dirty="0" err="1">
                <a:latin typeface="MalgunGothic"/>
              </a:rPr>
              <a:t>내용부분의</a:t>
            </a:r>
            <a:r>
              <a:rPr lang="ko-KR" altLang="en-US" dirty="0">
                <a:latin typeface="MalgunGothic"/>
              </a:rPr>
              <a:t> 내용만 계속 바뀌게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되는 같은 구조를 계속 유지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각각 상단</a:t>
            </a:r>
            <a:r>
              <a:rPr lang="en-US" altLang="ko-KR" dirty="0">
                <a:latin typeface="MalgunGothic"/>
              </a:rPr>
              <a:t>, </a:t>
            </a:r>
            <a:r>
              <a:rPr lang="ko-KR" altLang="en-US" dirty="0">
                <a:latin typeface="MalgunGothic"/>
              </a:rPr>
              <a:t>좌측</a:t>
            </a:r>
            <a:r>
              <a:rPr lang="en-US" altLang="ko-KR" dirty="0">
                <a:latin typeface="MalgunGothic"/>
              </a:rPr>
              <a:t>, </a:t>
            </a:r>
            <a:r>
              <a:rPr lang="ko-KR" altLang="en-US" dirty="0">
                <a:latin typeface="MalgunGothic"/>
              </a:rPr>
              <a:t>하단은 같은 페이지를 유지하고 중앙의 내용만 바뀌는 이것은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algunGothic"/>
              </a:rPr>
              <a:t>&lt;</a:t>
            </a:r>
            <a:r>
              <a:rPr lang="en-US" altLang="ko-KR" dirty="0" err="1">
                <a:latin typeface="MalgunGothic"/>
              </a:rPr>
              <a:t>jsp:include</a:t>
            </a:r>
            <a:r>
              <a:rPr lang="en-US" altLang="ko-KR" dirty="0">
                <a:latin typeface="MalgunGothic"/>
              </a:rPr>
              <a:t>&gt;</a:t>
            </a:r>
            <a:r>
              <a:rPr lang="ko-KR" altLang="en-US" dirty="0">
                <a:latin typeface="MalgunGothic"/>
              </a:rPr>
              <a:t>액션 태그를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83" y="1429968"/>
            <a:ext cx="3612995" cy="32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페이지의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흐름제어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forward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액션태그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(p.74)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89" y="1202375"/>
            <a:ext cx="102105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forward </a:t>
            </a:r>
            <a:r>
              <a:rPr lang="ko-KR" altLang="en-US" dirty="0" err="1"/>
              <a:t>액션태그</a:t>
            </a:r>
            <a:r>
              <a:rPr lang="en-US" altLang="ko-KR" dirty="0"/>
              <a:t>(&lt;</a:t>
            </a:r>
            <a:r>
              <a:rPr lang="en-US" altLang="ko-KR" dirty="0" err="1"/>
              <a:t>jsp:forward</a:t>
            </a:r>
            <a:r>
              <a:rPr lang="en-US" altLang="ko-KR" dirty="0"/>
              <a:t>&gt;)</a:t>
            </a:r>
            <a:r>
              <a:rPr lang="ko-KR" altLang="en-US" dirty="0"/>
              <a:t>는 다른 페이지로 프로그램의 제어를 이동할 </a:t>
            </a:r>
            <a:r>
              <a:rPr lang="ko-KR" altLang="en-US" dirty="0" smtClean="0"/>
              <a:t>때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JSP </a:t>
            </a:r>
            <a:r>
              <a:rPr lang="ko-KR" altLang="en-US" dirty="0"/>
              <a:t>페이지 내에 </a:t>
            </a:r>
            <a:r>
              <a:rPr lang="en-US" altLang="ko-KR" dirty="0"/>
              <a:t>forward </a:t>
            </a:r>
            <a:r>
              <a:rPr lang="ko-KR" altLang="en-US" dirty="0" err="1"/>
              <a:t>액션태그를</a:t>
            </a:r>
            <a:r>
              <a:rPr lang="ko-KR" altLang="en-US" dirty="0"/>
              <a:t> 만나게 되면</a:t>
            </a:r>
            <a:r>
              <a:rPr lang="en-US" altLang="ko-KR" dirty="0"/>
              <a:t>, </a:t>
            </a:r>
            <a:r>
              <a:rPr lang="ko-KR" altLang="en-US" dirty="0"/>
              <a:t>그전까지 </a:t>
            </a:r>
            <a:r>
              <a:rPr lang="ko-KR" altLang="en-US" dirty="0" err="1"/>
              <a:t>출력버퍼에</a:t>
            </a:r>
            <a:r>
              <a:rPr lang="ko-KR" altLang="en-US" dirty="0"/>
              <a:t> </a:t>
            </a:r>
            <a:r>
              <a:rPr lang="ko-KR" altLang="en-US" dirty="0" smtClean="0"/>
              <a:t>저장되어 있던 </a:t>
            </a:r>
            <a:r>
              <a:rPr lang="ko-KR" altLang="en-US" dirty="0"/>
              <a:t>내용을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제거하고</a:t>
            </a:r>
            <a:r>
              <a:rPr lang="en-US" altLang="ko-KR" dirty="0"/>
              <a:t>, forward </a:t>
            </a:r>
            <a:r>
              <a:rPr lang="ko-KR" altLang="en-US" dirty="0" err="1"/>
              <a:t>액션태그가</a:t>
            </a:r>
            <a:r>
              <a:rPr lang="ko-KR" altLang="en-US" dirty="0"/>
              <a:t> 지정하는 페이지로 이동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▶ 사용자가 입력한 값에 따라 여러 페이지로 이동해야 할 경우에 사용하면 좋음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- </a:t>
            </a:r>
            <a:r>
              <a:rPr lang="en-US" altLang="ko-KR" dirty="0"/>
              <a:t>forward </a:t>
            </a:r>
            <a:r>
              <a:rPr lang="ko-KR" altLang="en-US" dirty="0" err="1"/>
              <a:t>액션태그를</a:t>
            </a:r>
            <a:r>
              <a:rPr lang="ko-KR" altLang="en-US" dirty="0"/>
              <a:t> 잘 이해하면 모델</a:t>
            </a:r>
            <a:r>
              <a:rPr lang="en-US" altLang="ko-KR" dirty="0"/>
              <a:t>2(Model2)</a:t>
            </a:r>
            <a:r>
              <a:rPr lang="ko-KR" altLang="en-US" dirty="0"/>
              <a:t>에서 컨트롤러에 대한 </a:t>
            </a:r>
            <a:r>
              <a:rPr lang="ko-KR" altLang="en-US" dirty="0" smtClean="0"/>
              <a:t>이해가 쉬움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① </a:t>
            </a:r>
            <a:r>
              <a:rPr lang="en-US" altLang="ko-KR" dirty="0"/>
              <a:t>forward </a:t>
            </a:r>
            <a:r>
              <a:rPr lang="ko-KR" altLang="en-US" dirty="0" err="1"/>
              <a:t>액션태그의</a:t>
            </a:r>
            <a:r>
              <a:rPr lang="ko-KR" altLang="en-US" dirty="0"/>
              <a:t> 기본적인 사용법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&lt;</a:t>
            </a:r>
            <a:r>
              <a:rPr lang="en-US" altLang="ko-KR" dirty="0" err="1"/>
              <a:t>jsp:forward</a:t>
            </a:r>
            <a:r>
              <a:rPr lang="en-US" altLang="ko-KR" dirty="0"/>
              <a:t> page="</a:t>
            </a:r>
            <a:r>
              <a:rPr lang="ko-KR" altLang="en-US" dirty="0"/>
              <a:t>이동할 </a:t>
            </a:r>
            <a:r>
              <a:rPr lang="ko-KR" altLang="en-US" dirty="0" err="1"/>
              <a:t>페이지명</a:t>
            </a:r>
            <a:r>
              <a:rPr lang="en-US" altLang="ko-KR" dirty="0"/>
              <a:t>"/&gt;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&lt;</a:t>
            </a:r>
            <a:r>
              <a:rPr lang="en-US" altLang="ko-KR" dirty="0" err="1"/>
              <a:t>jsp:forward</a:t>
            </a:r>
            <a:r>
              <a:rPr lang="en-US" altLang="ko-KR" dirty="0"/>
              <a:t> page="</a:t>
            </a:r>
            <a:r>
              <a:rPr lang="ko-KR" altLang="en-US" dirty="0"/>
              <a:t>이동할 </a:t>
            </a:r>
            <a:r>
              <a:rPr lang="ko-KR" altLang="en-US" dirty="0" err="1"/>
              <a:t>페이지명</a:t>
            </a:r>
            <a:r>
              <a:rPr lang="en-US" altLang="ko-KR" dirty="0"/>
              <a:t>"&gt;&lt;/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&lt;</a:t>
            </a:r>
            <a:r>
              <a:rPr lang="en-US" altLang="ko-KR" dirty="0" err="1"/>
              <a:t>jsp:forward</a:t>
            </a:r>
            <a:r>
              <a:rPr lang="en-US" altLang="ko-KR" dirty="0"/>
              <a:t> page='&lt;%=expression + ".</a:t>
            </a:r>
            <a:r>
              <a:rPr lang="en-US" altLang="ko-KR" dirty="0" err="1"/>
              <a:t>jsp</a:t>
            </a:r>
            <a:r>
              <a:rPr lang="en-US" altLang="ko-KR" dirty="0"/>
              <a:t>"%&gt;'/&gt;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② </a:t>
            </a:r>
            <a:r>
              <a:rPr lang="en-US" altLang="ko-KR" dirty="0"/>
              <a:t>page </a:t>
            </a:r>
            <a:r>
              <a:rPr lang="ko-KR" altLang="en-US" dirty="0"/>
              <a:t>속성에 이동할 페이지 명을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7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페이지의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흐름제어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forward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액션태그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(p.74)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89" y="1202375"/>
            <a:ext cx="107130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forward</a:t>
            </a:r>
            <a:r>
              <a:rPr lang="ko-KR" altLang="en-US" dirty="0"/>
              <a:t>액션 태그의 </a:t>
            </a:r>
            <a:r>
              <a:rPr lang="ko-KR" altLang="en-US" dirty="0" smtClean="0"/>
              <a:t>처리과정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① 웹 브라우저에서 웹 서버로 </a:t>
            </a:r>
            <a:r>
              <a:rPr lang="en-US" altLang="ko-KR" dirty="0" err="1"/>
              <a:t>a.jsp</a:t>
            </a:r>
            <a:r>
              <a:rPr lang="en-US" altLang="ko-KR" dirty="0"/>
              <a:t> </a:t>
            </a:r>
            <a:r>
              <a:rPr lang="ko-KR" altLang="en-US" dirty="0"/>
              <a:t>페이지를 요청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② 요청된 </a:t>
            </a:r>
            <a:r>
              <a:rPr lang="en-US" altLang="ko-KR" dirty="0" err="1"/>
              <a:t>a.jsp</a:t>
            </a:r>
            <a:r>
              <a:rPr lang="en-US" altLang="ko-KR" dirty="0"/>
              <a:t> </a:t>
            </a:r>
            <a:r>
              <a:rPr lang="ko-KR" altLang="en-US" dirty="0"/>
              <a:t>페이지를 수행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③ </a:t>
            </a:r>
            <a:r>
              <a:rPr lang="en-US" altLang="ko-KR" dirty="0" err="1"/>
              <a:t>a.jsp</a:t>
            </a:r>
            <a:r>
              <a:rPr lang="en-US" altLang="ko-KR" dirty="0"/>
              <a:t> </a:t>
            </a:r>
            <a:r>
              <a:rPr lang="ko-KR" altLang="en-US" dirty="0"/>
              <a:t>페이지를 수행하다가 </a:t>
            </a: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  <a:r>
              <a:rPr lang="ko-KR" altLang="en-US" dirty="0"/>
              <a:t>액션 태그를 만나면 </a:t>
            </a:r>
            <a:r>
              <a:rPr lang="ko-KR" altLang="en-US" dirty="0" smtClean="0"/>
              <a:t>이제까지 저장되어 </a:t>
            </a:r>
            <a:r>
              <a:rPr lang="ko-KR" altLang="en-US" dirty="0"/>
              <a:t>있는 </a:t>
            </a:r>
            <a:r>
              <a:rPr lang="ko-KR" altLang="en-US" dirty="0" err="1"/>
              <a:t>출력버퍼의</a:t>
            </a:r>
            <a:r>
              <a:rPr lang="ko-KR" altLang="en-US" dirty="0"/>
              <a:t> 내용을 제거하고 프로그램 제어를 </a:t>
            </a:r>
            <a:r>
              <a:rPr lang="en-US" altLang="ko-KR" dirty="0"/>
              <a:t>page </a:t>
            </a:r>
            <a:r>
              <a:rPr lang="ko-KR" altLang="en-US" dirty="0" smtClean="0"/>
              <a:t>속성에서 지정한 </a:t>
            </a:r>
            <a:r>
              <a:rPr lang="en-US" altLang="ko-KR" dirty="0" err="1"/>
              <a:t>b.jsp</a:t>
            </a:r>
            <a:r>
              <a:rPr lang="ko-KR" altLang="en-US" dirty="0"/>
              <a:t>로 이동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④ </a:t>
            </a:r>
            <a:r>
              <a:rPr lang="en-US" altLang="ko-KR" dirty="0" err="1"/>
              <a:t>b.jsp</a:t>
            </a:r>
            <a:r>
              <a:rPr lang="en-US" altLang="ko-KR" dirty="0"/>
              <a:t> </a:t>
            </a:r>
            <a:r>
              <a:rPr lang="ko-KR" altLang="en-US" dirty="0"/>
              <a:t>페이지를 수행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⑤ </a:t>
            </a:r>
            <a:r>
              <a:rPr lang="en-US" altLang="ko-KR" dirty="0" err="1"/>
              <a:t>b.jsp</a:t>
            </a:r>
            <a:r>
              <a:rPr lang="en-US" altLang="ko-KR" dirty="0"/>
              <a:t> </a:t>
            </a:r>
            <a:r>
              <a:rPr lang="ko-KR" altLang="en-US" dirty="0"/>
              <a:t>페이지를 수행한 결과를 웹 브라우저에게 응답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44" y="1699269"/>
            <a:ext cx="2963010" cy="20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페이지의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흐름제어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forward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액션태그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(p.76)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2790" y="1265191"/>
            <a:ext cx="8279027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▶ </a:t>
            </a:r>
            <a:r>
              <a:rPr lang="en-US" altLang="ko-KR" dirty="0" smtClean="0">
                <a:latin typeface="MalgunGothic"/>
              </a:rPr>
              <a:t>forward </a:t>
            </a:r>
            <a:r>
              <a:rPr lang="ko-KR" altLang="en-US" dirty="0">
                <a:latin typeface="MalgunGothic"/>
              </a:rPr>
              <a:t>액션태그에서 </a:t>
            </a:r>
            <a:r>
              <a:rPr lang="ko-KR" altLang="en-US" dirty="0" err="1">
                <a:latin typeface="MalgunGothic"/>
              </a:rPr>
              <a:t>포워딩되는</a:t>
            </a:r>
            <a:r>
              <a:rPr lang="ko-KR" altLang="en-US" dirty="0">
                <a:latin typeface="MalgunGothic"/>
              </a:rPr>
              <a:t> 페이지에 값 전달하기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MalgunGothic"/>
              </a:rPr>
              <a:t>&lt;</a:t>
            </a:r>
            <a:r>
              <a:rPr lang="en-US" altLang="ko-KR" dirty="0" err="1">
                <a:latin typeface="MalgunGothic"/>
              </a:rPr>
              <a:t>jsp:forward</a:t>
            </a:r>
            <a:r>
              <a:rPr lang="en-US" altLang="ko-KR" dirty="0">
                <a:latin typeface="MalgunGothic"/>
              </a:rPr>
              <a:t> page="</a:t>
            </a:r>
            <a:r>
              <a:rPr lang="ko-KR" altLang="en-US" b="1" dirty="0">
                <a:latin typeface="MalgunGothicBold"/>
              </a:rPr>
              <a:t>이동할 </a:t>
            </a:r>
            <a:r>
              <a:rPr lang="ko-KR" altLang="en-US" b="1" dirty="0" err="1">
                <a:latin typeface="MalgunGothicBold"/>
              </a:rPr>
              <a:t>페이지명</a:t>
            </a:r>
            <a:r>
              <a:rPr lang="en-US" altLang="ko-KR" dirty="0">
                <a:latin typeface="MalgunGothic"/>
              </a:rPr>
              <a:t>"&gt;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MalgunGothicBold"/>
              </a:rPr>
              <a:t>&lt;</a:t>
            </a:r>
            <a:r>
              <a:rPr lang="en-US" altLang="ko-KR" b="1" dirty="0" err="1">
                <a:latin typeface="MalgunGothicBold"/>
              </a:rPr>
              <a:t>jsp:param</a:t>
            </a:r>
            <a:r>
              <a:rPr lang="en-US" altLang="ko-KR" b="1" dirty="0">
                <a:latin typeface="MalgunGothicBold"/>
              </a:rPr>
              <a:t> name="paramName1" value="var1"/&gt;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MalgunGothicBold"/>
              </a:rPr>
              <a:t>&lt;</a:t>
            </a:r>
            <a:r>
              <a:rPr lang="en-US" altLang="ko-KR" b="1" dirty="0" err="1">
                <a:latin typeface="MalgunGothicBold"/>
              </a:rPr>
              <a:t>jsp:param</a:t>
            </a:r>
            <a:r>
              <a:rPr lang="en-US" altLang="ko-KR" b="1" dirty="0">
                <a:latin typeface="MalgunGothicBold"/>
              </a:rPr>
              <a:t> name="paramName2" value="var2"/&gt;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MalgunGothic"/>
              </a:rPr>
              <a:t>&lt;/</a:t>
            </a:r>
            <a:r>
              <a:rPr lang="en-US" altLang="ko-KR" dirty="0" err="1">
                <a:latin typeface="MalgunGothic"/>
              </a:rPr>
              <a:t>jsp:forward</a:t>
            </a:r>
            <a:r>
              <a:rPr lang="en-US" altLang="ko-KR" dirty="0">
                <a:latin typeface="MalgunGothic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3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에러 처리의 개요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(p.77)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89" y="1105065"/>
            <a:ext cx="10515383" cy="2218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en-US" altLang="ko-KR" dirty="0">
                <a:latin typeface="MalgunGothic"/>
              </a:rPr>
              <a:t>JSP</a:t>
            </a:r>
            <a:r>
              <a:rPr lang="ko-KR" altLang="en-US" dirty="0">
                <a:latin typeface="MalgunGothic"/>
              </a:rPr>
              <a:t>에서의 에러 메시지는 보기 불편하며</a:t>
            </a:r>
            <a:r>
              <a:rPr lang="en-US" altLang="ko-KR" dirty="0">
                <a:latin typeface="MalgunGothic"/>
              </a:rPr>
              <a:t>, </a:t>
            </a:r>
            <a:r>
              <a:rPr lang="ko-KR" altLang="en-US" dirty="0">
                <a:latin typeface="MalgunGothic"/>
              </a:rPr>
              <a:t>에러는 주로 </a:t>
            </a:r>
            <a:r>
              <a:rPr lang="en-US" altLang="ko-KR" dirty="0">
                <a:latin typeface="MalgunGothic"/>
              </a:rPr>
              <a:t>"500 Servlet error"</a:t>
            </a:r>
            <a:r>
              <a:rPr lang="ko-KR" altLang="en-US" dirty="0" smtClean="0">
                <a:latin typeface="MalgunGothic"/>
              </a:rPr>
              <a:t>가 발생됨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en-US" altLang="ko-KR" dirty="0">
                <a:latin typeface="MalgunGothic"/>
              </a:rPr>
              <a:t>page</a:t>
            </a:r>
            <a:r>
              <a:rPr lang="ko-KR" altLang="en-US" dirty="0" err="1">
                <a:latin typeface="MalgunGothic"/>
              </a:rPr>
              <a:t>디렉티브의</a:t>
            </a:r>
            <a:r>
              <a:rPr lang="ko-KR" altLang="en-US" dirty="0">
                <a:latin typeface="MalgunGothic"/>
              </a:rPr>
              <a:t> </a:t>
            </a:r>
            <a:r>
              <a:rPr lang="en-US" altLang="ko-KR" dirty="0" err="1">
                <a:latin typeface="MalgunGothic"/>
              </a:rPr>
              <a:t>errorPage</a:t>
            </a:r>
            <a:r>
              <a:rPr lang="ko-KR" altLang="en-US" dirty="0">
                <a:latin typeface="MalgunGothic"/>
              </a:rPr>
              <a:t>속성을 사용한 </a:t>
            </a:r>
            <a:r>
              <a:rPr lang="ko-KR" altLang="en-US" dirty="0" err="1">
                <a:latin typeface="MalgunGothic"/>
              </a:rPr>
              <a:t>에러처리</a:t>
            </a:r>
            <a:r>
              <a:rPr lang="ko-KR" altLang="en-US" dirty="0">
                <a:latin typeface="MalgunGothic"/>
              </a:rPr>
              <a:t> 방법은 과거에 </a:t>
            </a:r>
            <a:r>
              <a:rPr lang="ko-KR" altLang="en-US" dirty="0" smtClean="0">
                <a:latin typeface="MalgunGothic"/>
              </a:rPr>
              <a:t>사용하던 에러의 </a:t>
            </a:r>
            <a:r>
              <a:rPr lang="ko-KR" altLang="en-US" dirty="0">
                <a:latin typeface="MalgunGothic"/>
              </a:rPr>
              <a:t>처리방법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MalgunGothic"/>
              </a:rPr>
              <a:t>    - </a:t>
            </a:r>
            <a:r>
              <a:rPr lang="ko-KR" altLang="en-US" dirty="0">
                <a:latin typeface="MalgunGothic"/>
              </a:rPr>
              <a:t>최근에 나온 웹 컨테이너들은 지원하지 않음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따라서 에러의 처리는 에러 </a:t>
            </a:r>
            <a:r>
              <a:rPr lang="ko-KR" altLang="en-US" dirty="0" err="1">
                <a:latin typeface="MalgunGothic"/>
              </a:rPr>
              <a:t>코드별</a:t>
            </a:r>
            <a:r>
              <a:rPr lang="ko-KR" altLang="en-US" dirty="0">
                <a:latin typeface="MalgunGothic"/>
              </a:rPr>
              <a:t> 처리를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55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에러별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코드 처리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(p.78)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89" y="1105065"/>
            <a:ext cx="10515383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HTTP</a:t>
            </a:r>
            <a:r>
              <a:rPr lang="ko-KR" altLang="en-US" dirty="0"/>
              <a:t>에서 발생할 수 있는 에러는 여러 가지가 있음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en-US" altLang="ko-KR" dirty="0"/>
              <a:t>200</a:t>
            </a:r>
            <a:r>
              <a:rPr lang="ko-KR" altLang="en-US" dirty="0"/>
              <a:t>번은 </a:t>
            </a:r>
            <a:r>
              <a:rPr lang="en-US" altLang="ko-KR" dirty="0"/>
              <a:t>OK, </a:t>
            </a:r>
            <a:r>
              <a:rPr lang="ko-KR" altLang="en-US" dirty="0"/>
              <a:t>에러 없이 전송이 성공했을 때 응답됨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▶ 주로 발생하는 것은 </a:t>
            </a:r>
            <a:r>
              <a:rPr lang="en-US" altLang="ko-KR" dirty="0"/>
              <a:t>404</a:t>
            </a:r>
            <a:r>
              <a:rPr lang="ko-KR" altLang="en-US" dirty="0"/>
              <a:t>번 </a:t>
            </a:r>
            <a:r>
              <a:rPr lang="en-US" altLang="ko-KR" dirty="0"/>
              <a:t>Page fault </a:t>
            </a:r>
            <a:r>
              <a:rPr lang="ko-KR" altLang="en-US" dirty="0"/>
              <a:t>에러와</a:t>
            </a:r>
            <a:r>
              <a:rPr lang="en-US" altLang="ko-KR" dirty="0"/>
              <a:t>, 500</a:t>
            </a:r>
            <a:r>
              <a:rPr lang="ko-KR" altLang="en-US" dirty="0"/>
              <a:t>번 </a:t>
            </a:r>
            <a:r>
              <a:rPr lang="en-US" altLang="ko-KR" dirty="0"/>
              <a:t>Internal Server </a:t>
            </a:r>
            <a:r>
              <a:rPr lang="ko-KR" altLang="en-US" dirty="0" smtClean="0"/>
              <a:t>에러를 처리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▶ </a:t>
            </a:r>
            <a:r>
              <a:rPr lang="ko-KR" altLang="en-US" dirty="0" err="1"/>
              <a:t>에러코드별</a:t>
            </a:r>
            <a:r>
              <a:rPr lang="ko-KR" altLang="en-US" dirty="0"/>
              <a:t> 처리방법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/>
              <a:t>web.xml</a:t>
            </a:r>
            <a:r>
              <a:rPr lang="ko-KR" altLang="en-US" dirty="0"/>
              <a:t>에 </a:t>
            </a:r>
            <a:r>
              <a:rPr lang="en-US" altLang="ko-KR" b="1" dirty="0"/>
              <a:t>&lt;error-page&gt; </a:t>
            </a:r>
            <a:r>
              <a:rPr lang="ko-KR" altLang="en-US" dirty="0"/>
              <a:t>태그를 기술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&lt;</a:t>
            </a:r>
            <a:r>
              <a:rPr lang="en-US" altLang="ko-KR" dirty="0"/>
              <a:t>error-code&gt; : </a:t>
            </a:r>
            <a:r>
              <a:rPr lang="ko-KR" altLang="en-US" dirty="0"/>
              <a:t>처리할 에러 코드 기술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&lt;</a:t>
            </a:r>
            <a:r>
              <a:rPr lang="en-US" altLang="ko-KR" dirty="0"/>
              <a:t>location&gt; : </a:t>
            </a:r>
            <a:r>
              <a:rPr lang="ko-KR" altLang="en-US" dirty="0"/>
              <a:t>에러 처리 페이지의 위치를 기술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928642" y="40523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MalgunGothic"/>
              </a:rPr>
              <a:t>&lt;error-page&gt; &lt;!--404</a:t>
            </a:r>
            <a:r>
              <a:rPr lang="ko-KR" altLang="en-US" dirty="0" err="1">
                <a:latin typeface="MalgunGothic"/>
              </a:rPr>
              <a:t>에러처리</a:t>
            </a:r>
            <a:r>
              <a:rPr lang="en-US" altLang="ko-KR" dirty="0">
                <a:latin typeface="MalgunGothic"/>
              </a:rPr>
              <a:t>--&gt;</a:t>
            </a:r>
          </a:p>
          <a:p>
            <a:r>
              <a:rPr lang="en-US" altLang="ko-KR" dirty="0">
                <a:latin typeface="MalgunGothic"/>
              </a:rPr>
              <a:t>&lt;error-code&gt;404&lt;/error-code&gt;</a:t>
            </a:r>
          </a:p>
          <a:p>
            <a:r>
              <a:rPr lang="en-US" altLang="ko-KR" dirty="0">
                <a:latin typeface="MalgunGothic"/>
              </a:rPr>
              <a:t>&lt;location&gt;/error/404code.jsp&lt;/location&gt;</a:t>
            </a:r>
          </a:p>
          <a:p>
            <a:r>
              <a:rPr lang="en-US" altLang="ko-KR" dirty="0">
                <a:latin typeface="MalgunGothic"/>
              </a:rPr>
              <a:t>&lt;/error-page&gt;</a:t>
            </a:r>
          </a:p>
          <a:p>
            <a:r>
              <a:rPr lang="en-US" altLang="ko-KR" dirty="0">
                <a:latin typeface="MalgunGothic"/>
              </a:rPr>
              <a:t>&lt;error-page&gt; &lt;!--500</a:t>
            </a:r>
            <a:r>
              <a:rPr lang="ko-KR" altLang="en-US" dirty="0" err="1">
                <a:latin typeface="MalgunGothic"/>
              </a:rPr>
              <a:t>에러처리</a:t>
            </a:r>
            <a:r>
              <a:rPr lang="en-US" altLang="ko-KR" dirty="0">
                <a:latin typeface="MalgunGothic"/>
              </a:rPr>
              <a:t>--&gt;</a:t>
            </a:r>
          </a:p>
          <a:p>
            <a:r>
              <a:rPr lang="en-US" altLang="ko-KR" dirty="0">
                <a:latin typeface="MalgunGothic"/>
              </a:rPr>
              <a:t>&lt;error-code&gt;500&lt;/error-code&gt;</a:t>
            </a:r>
          </a:p>
          <a:p>
            <a:r>
              <a:rPr lang="en-US" altLang="ko-KR" dirty="0">
                <a:latin typeface="MalgunGothic"/>
              </a:rPr>
              <a:t>&lt;location&gt;/error/500code.jsp&lt;/location&gt;</a:t>
            </a:r>
          </a:p>
          <a:p>
            <a:r>
              <a:rPr lang="en-US" altLang="ko-KR" dirty="0">
                <a:latin typeface="MalgunGothic"/>
              </a:rPr>
              <a:t>&lt;/error-page&gt;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6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자바 빈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javaBean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개요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(p.84)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90" y="906907"/>
            <a:ext cx="10297297" cy="502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ko-KR" altLang="en-US" dirty="0" err="1">
                <a:latin typeface="MalgunGothic"/>
              </a:rPr>
              <a:t>자바빈</a:t>
            </a:r>
            <a:r>
              <a:rPr lang="en-US" altLang="ko-KR" dirty="0">
                <a:latin typeface="MalgunGothic"/>
              </a:rPr>
              <a:t>(JavaBean) </a:t>
            </a:r>
            <a:r>
              <a:rPr lang="ko-KR" altLang="en-US" dirty="0">
                <a:latin typeface="MalgunGothic"/>
              </a:rPr>
              <a:t>클래스 작성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Wingdings-Regular"/>
              </a:rPr>
              <a:t>   * </a:t>
            </a:r>
            <a:r>
              <a:rPr lang="ko-KR" altLang="en-US" dirty="0">
                <a:latin typeface="MalgunGothic"/>
              </a:rPr>
              <a:t>자바의 클래스를 작성할 때의 기본적인 순서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MalgunGothic"/>
              </a:rPr>
              <a:t>	1</a:t>
            </a:r>
            <a:r>
              <a:rPr lang="en-US" altLang="ko-KR" dirty="0">
                <a:latin typeface="MalgunGothic"/>
              </a:rPr>
              <a:t>. package </a:t>
            </a:r>
            <a:r>
              <a:rPr lang="ko-KR" altLang="en-US" dirty="0" err="1">
                <a:latin typeface="MalgunGothic"/>
              </a:rPr>
              <a:t>패키지명</a:t>
            </a:r>
            <a:r>
              <a:rPr lang="en-US" altLang="ko-KR" dirty="0">
                <a:latin typeface="MalgunGothic"/>
              </a:rPr>
              <a:t>; //</a:t>
            </a:r>
            <a:r>
              <a:rPr lang="ko-KR" altLang="en-US" dirty="0">
                <a:latin typeface="MalgunGothic"/>
              </a:rPr>
              <a:t>없으면 </a:t>
            </a:r>
            <a:r>
              <a:rPr lang="ko-KR" altLang="en-US" dirty="0" err="1">
                <a:latin typeface="MalgunGothic"/>
              </a:rPr>
              <a:t>생략가능</a:t>
            </a:r>
            <a:endParaRPr lang="ko-KR" altLang="en-US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MalgunGothic"/>
              </a:rPr>
              <a:t>	2</a:t>
            </a:r>
            <a:r>
              <a:rPr lang="en-US" altLang="ko-KR" dirty="0">
                <a:latin typeface="MalgunGothic"/>
              </a:rPr>
              <a:t>. import </a:t>
            </a:r>
            <a:r>
              <a:rPr lang="ko-KR" altLang="en-US" dirty="0" err="1">
                <a:latin typeface="MalgunGothic"/>
              </a:rPr>
              <a:t>패키지명을</a:t>
            </a:r>
            <a:r>
              <a:rPr lang="ko-KR" altLang="en-US" dirty="0">
                <a:latin typeface="MalgunGothic"/>
              </a:rPr>
              <a:t> 포함한 클래스의 </a:t>
            </a:r>
            <a:r>
              <a:rPr lang="ko-KR" altLang="en-US" dirty="0" err="1">
                <a:latin typeface="MalgunGothic"/>
              </a:rPr>
              <a:t>풀네임</a:t>
            </a:r>
            <a:r>
              <a:rPr lang="en-US" altLang="ko-KR" dirty="0">
                <a:latin typeface="MalgunGothic"/>
              </a:rPr>
              <a:t>; //</a:t>
            </a:r>
            <a:r>
              <a:rPr lang="ko-KR" altLang="en-US" dirty="0">
                <a:latin typeface="MalgunGothic"/>
              </a:rPr>
              <a:t>없으면 </a:t>
            </a:r>
            <a:r>
              <a:rPr lang="ko-KR" altLang="en-US" dirty="0" err="1">
                <a:latin typeface="MalgunGothic"/>
              </a:rPr>
              <a:t>생략가능</a:t>
            </a:r>
            <a:endParaRPr lang="ko-KR" altLang="en-US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MalgunGothic"/>
              </a:rPr>
              <a:t>	3</a:t>
            </a:r>
            <a:r>
              <a:rPr lang="en-US" altLang="ko-KR" dirty="0">
                <a:latin typeface="MalgunGothic"/>
              </a:rPr>
              <a:t>. class </a:t>
            </a:r>
            <a:r>
              <a:rPr lang="ko-KR" altLang="en-US" dirty="0" err="1">
                <a:latin typeface="MalgunGothic"/>
              </a:rPr>
              <a:t>클래스명</a:t>
            </a:r>
            <a:r>
              <a:rPr lang="en-US" altLang="ko-KR" dirty="0">
                <a:latin typeface="MalgunGothic"/>
              </a:rPr>
              <a:t>{ }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Wingdings-Regular"/>
              </a:rPr>
              <a:t>   * </a:t>
            </a:r>
            <a:r>
              <a:rPr lang="ko-KR" altLang="en-US" dirty="0">
                <a:latin typeface="MalgunGothic"/>
              </a:rPr>
              <a:t>자바의 클래스를 선언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MalgunGothic"/>
              </a:rPr>
              <a:t>      </a:t>
            </a:r>
            <a:r>
              <a:rPr lang="ko-KR" altLang="en-US" dirty="0" err="1" smtClean="0">
                <a:latin typeface="MalgunGothic"/>
              </a:rPr>
              <a:t>접근제어자</a:t>
            </a:r>
            <a:r>
              <a:rPr lang="ko-KR" altLang="en-US" dirty="0" smtClean="0">
                <a:latin typeface="MalgunGothic"/>
              </a:rPr>
              <a:t> </a:t>
            </a:r>
            <a:r>
              <a:rPr lang="en-US" altLang="ko-KR" dirty="0">
                <a:latin typeface="MalgunGothic"/>
              </a:rPr>
              <a:t>[</a:t>
            </a:r>
            <a:r>
              <a:rPr lang="ko-KR" altLang="en-US" dirty="0">
                <a:latin typeface="MalgunGothic"/>
              </a:rPr>
              <a:t>키워드</a:t>
            </a:r>
            <a:r>
              <a:rPr lang="en-US" altLang="ko-KR" dirty="0">
                <a:latin typeface="MalgunGothic"/>
              </a:rPr>
              <a:t>] class </a:t>
            </a:r>
            <a:r>
              <a:rPr lang="ko-KR" altLang="en-US" dirty="0" err="1">
                <a:latin typeface="MalgunGothic"/>
              </a:rPr>
              <a:t>클래스명</a:t>
            </a:r>
            <a:r>
              <a:rPr lang="ko-KR" altLang="en-US" dirty="0">
                <a:latin typeface="MalgunGothic"/>
              </a:rPr>
              <a:t> </a:t>
            </a:r>
            <a:r>
              <a:rPr lang="en-US" altLang="ko-KR" dirty="0">
                <a:latin typeface="MalgunGothic"/>
              </a:rPr>
              <a:t>{ }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ko-KR" altLang="en-US" dirty="0" err="1">
                <a:latin typeface="MalgunGothic"/>
              </a:rPr>
              <a:t>자바빈의</a:t>
            </a:r>
            <a:r>
              <a:rPr lang="ko-KR" altLang="en-US" dirty="0">
                <a:latin typeface="MalgunGothic"/>
              </a:rPr>
              <a:t> 클래스 선언 접근 </a:t>
            </a:r>
            <a:r>
              <a:rPr lang="ko-KR" altLang="en-US" dirty="0" err="1">
                <a:latin typeface="MalgunGothic"/>
              </a:rPr>
              <a:t>제어자는</a:t>
            </a:r>
            <a:r>
              <a:rPr lang="ko-KR" altLang="en-US" dirty="0">
                <a:latin typeface="MalgunGothic"/>
              </a:rPr>
              <a:t> 주로 </a:t>
            </a:r>
            <a:r>
              <a:rPr lang="en-US" altLang="ko-KR" dirty="0">
                <a:latin typeface="MalgunGothic"/>
              </a:rPr>
              <a:t>public</a:t>
            </a:r>
            <a:r>
              <a:rPr lang="ko-KR" altLang="en-US" dirty="0">
                <a:latin typeface="MalgunGothic"/>
              </a:rPr>
              <a:t>을 사용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ko-KR" altLang="en-US" dirty="0" err="1">
                <a:latin typeface="MalgunGothic"/>
              </a:rPr>
              <a:t>멤버변수</a:t>
            </a:r>
            <a:r>
              <a:rPr lang="ko-KR" altLang="en-US" dirty="0">
                <a:latin typeface="MalgunGothic"/>
              </a:rPr>
              <a:t> </a:t>
            </a:r>
            <a:r>
              <a:rPr lang="en-US" altLang="ko-KR" dirty="0">
                <a:latin typeface="MalgunGothic"/>
              </a:rPr>
              <a:t>: </a:t>
            </a:r>
            <a:r>
              <a:rPr lang="ko-KR" altLang="en-US" dirty="0">
                <a:latin typeface="MalgunGothic"/>
              </a:rPr>
              <a:t>접근 </a:t>
            </a:r>
            <a:r>
              <a:rPr lang="ko-KR" altLang="en-US" dirty="0" err="1">
                <a:latin typeface="MalgunGothic"/>
              </a:rPr>
              <a:t>제어자는</a:t>
            </a:r>
            <a:r>
              <a:rPr lang="ko-KR" altLang="en-US" dirty="0">
                <a:latin typeface="MalgunGothic"/>
              </a:rPr>
              <a:t> </a:t>
            </a:r>
            <a:r>
              <a:rPr lang="en-US" altLang="ko-KR" dirty="0">
                <a:latin typeface="MalgunGothic"/>
              </a:rPr>
              <a:t>private</a:t>
            </a:r>
            <a:r>
              <a:rPr lang="ko-KR" altLang="en-US" dirty="0">
                <a:latin typeface="MalgunGothic"/>
              </a:rPr>
              <a:t>을 사용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Wingdings-Regular"/>
              </a:rPr>
              <a:t>   * </a:t>
            </a:r>
            <a:r>
              <a:rPr lang="ko-KR" altLang="en-US" dirty="0">
                <a:latin typeface="MalgunGothic"/>
              </a:rPr>
              <a:t>자바빈에서는 </a:t>
            </a:r>
            <a:r>
              <a:rPr lang="ko-KR" altLang="en-US" dirty="0" err="1">
                <a:latin typeface="MalgunGothic"/>
              </a:rPr>
              <a:t>멤버변수를</a:t>
            </a:r>
            <a:r>
              <a:rPr lang="ko-KR" altLang="en-US" dirty="0">
                <a:latin typeface="MalgunGothic"/>
              </a:rPr>
              <a:t> </a:t>
            </a:r>
            <a:r>
              <a:rPr lang="ko-KR" altLang="en-US" dirty="0" err="1">
                <a:latin typeface="MalgunGothic"/>
              </a:rPr>
              <a:t>프로퍼티</a:t>
            </a:r>
            <a:r>
              <a:rPr lang="en-US" altLang="ko-KR" dirty="0">
                <a:latin typeface="MalgunGothic"/>
              </a:rPr>
              <a:t>(property)</a:t>
            </a:r>
            <a:r>
              <a:rPr lang="ko-KR" altLang="en-US" dirty="0">
                <a:latin typeface="MalgunGothic"/>
              </a:rPr>
              <a:t>라고도 부름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en-US" altLang="ko-KR" dirty="0">
                <a:latin typeface="MalgunGothic"/>
              </a:rPr>
              <a:t>setter/getter </a:t>
            </a:r>
            <a:r>
              <a:rPr lang="ko-KR" altLang="en-US" dirty="0" err="1">
                <a:latin typeface="MalgunGothic"/>
              </a:rPr>
              <a:t>메소드</a:t>
            </a:r>
            <a:r>
              <a:rPr lang="ko-KR" altLang="en-US" dirty="0">
                <a:latin typeface="MalgunGothic"/>
              </a:rPr>
              <a:t> </a:t>
            </a:r>
            <a:r>
              <a:rPr lang="en-US" altLang="ko-KR" dirty="0">
                <a:latin typeface="MalgunGothic"/>
              </a:rPr>
              <a:t>: </a:t>
            </a:r>
            <a:r>
              <a:rPr lang="ko-KR" altLang="en-US" dirty="0" err="1">
                <a:latin typeface="MalgunGothic"/>
              </a:rPr>
              <a:t>프로퍼티의</a:t>
            </a:r>
            <a:r>
              <a:rPr lang="ko-KR" altLang="en-US" dirty="0">
                <a:latin typeface="MalgunGothic"/>
              </a:rPr>
              <a:t> 값을 저장하고 얻어내는 </a:t>
            </a:r>
            <a:r>
              <a:rPr lang="ko-KR" altLang="en-US" dirty="0" err="1">
                <a:latin typeface="MalgunGothic"/>
              </a:rPr>
              <a:t>메소드</a:t>
            </a:r>
            <a:r>
              <a:rPr lang="en-US" altLang="ko-KR" dirty="0">
                <a:latin typeface="MalgunGothic"/>
              </a:rPr>
              <a:t>, </a:t>
            </a:r>
            <a:r>
              <a:rPr lang="ko-KR" altLang="en-US" dirty="0">
                <a:latin typeface="MalgunGothic"/>
              </a:rPr>
              <a:t>접근 </a:t>
            </a:r>
            <a:r>
              <a:rPr lang="ko-KR" altLang="en-US" dirty="0" err="1" smtClean="0">
                <a:latin typeface="MalgunGothic"/>
              </a:rPr>
              <a:t>제어자는</a:t>
            </a:r>
            <a:r>
              <a:rPr lang="ko-KR" altLang="en-US" dirty="0" smtClean="0">
                <a:latin typeface="MalgunGothic"/>
              </a:rPr>
              <a:t> </a:t>
            </a:r>
            <a:r>
              <a:rPr lang="en-US" altLang="ko-KR" dirty="0" smtClean="0">
                <a:latin typeface="MalgunGothic"/>
              </a:rPr>
              <a:t>public</a:t>
            </a:r>
            <a:r>
              <a:rPr lang="ko-KR" altLang="en-US" dirty="0">
                <a:latin typeface="MalgunGothic"/>
              </a:rPr>
              <a:t>을 사용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ko-KR" altLang="en-US" dirty="0" err="1">
                <a:latin typeface="MalgunGothic"/>
              </a:rPr>
              <a:t>자바빈</a:t>
            </a:r>
            <a:r>
              <a:rPr lang="ko-KR" altLang="en-US" dirty="0">
                <a:latin typeface="MalgunGothic"/>
              </a:rPr>
              <a:t> </a:t>
            </a:r>
            <a:r>
              <a:rPr lang="ko-KR" altLang="en-US" dirty="0" err="1" smtClean="0">
                <a:latin typeface="MalgunGothic"/>
              </a:rPr>
              <a:t>클래스예시</a:t>
            </a:r>
            <a:endParaRPr lang="ko-KR" altLang="en-US" dirty="0">
              <a:latin typeface="MalgunGothic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05881" y="5560425"/>
            <a:ext cx="60795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MalgunGothic"/>
              </a:rPr>
              <a:t>package </a:t>
            </a:r>
            <a:r>
              <a:rPr lang="en-US" altLang="ko-KR" dirty="0" err="1">
                <a:latin typeface="MalgunGothic"/>
              </a:rPr>
              <a:t>bean.logon</a:t>
            </a:r>
            <a:r>
              <a:rPr lang="en-US" altLang="ko-KR" dirty="0">
                <a:latin typeface="MalgunGothic"/>
              </a:rPr>
              <a:t>;</a:t>
            </a:r>
          </a:p>
          <a:p>
            <a:r>
              <a:rPr lang="en-US" altLang="ko-KR" dirty="0">
                <a:latin typeface="MalgunGothic"/>
              </a:rPr>
              <a:t>public class </a:t>
            </a:r>
            <a:r>
              <a:rPr lang="en-US" altLang="ko-KR" dirty="0" err="1">
                <a:latin typeface="MalgunGothic"/>
              </a:rPr>
              <a:t>DbDataLogin</a:t>
            </a:r>
            <a:r>
              <a:rPr lang="en-US" altLang="ko-KR" dirty="0">
                <a:latin typeface="MalgunGothic"/>
              </a:rPr>
              <a:t> { //</a:t>
            </a:r>
            <a:r>
              <a:rPr lang="ko-KR" altLang="en-US" dirty="0" err="1">
                <a:latin typeface="MalgunGothic"/>
              </a:rPr>
              <a:t>자바빈</a:t>
            </a:r>
            <a:r>
              <a:rPr lang="ko-KR" altLang="en-US" dirty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클래스 </a:t>
            </a:r>
            <a:r>
              <a:rPr lang="ko-KR" altLang="en-US" dirty="0" err="1">
                <a:latin typeface="MalgunGothic"/>
              </a:rPr>
              <a:t>프로퍼티</a:t>
            </a:r>
            <a:endParaRPr lang="ko-KR" altLang="en-US" dirty="0">
              <a:latin typeface="MalgunGothic"/>
            </a:endParaRPr>
          </a:p>
          <a:p>
            <a:r>
              <a:rPr lang="en-US" altLang="ko-KR" dirty="0">
                <a:latin typeface="MalgunGothic"/>
              </a:rPr>
              <a:t>private String id;</a:t>
            </a:r>
          </a:p>
          <a:p>
            <a:r>
              <a:rPr lang="en-US" altLang="ko-KR" dirty="0">
                <a:latin typeface="MalgunGothic"/>
              </a:rPr>
              <a:t>//setter</a:t>
            </a:r>
            <a:r>
              <a:rPr lang="ko-KR" altLang="en-US" dirty="0" err="1">
                <a:latin typeface="MalgunGothic"/>
              </a:rPr>
              <a:t>메소드</a:t>
            </a:r>
            <a:endParaRPr lang="ko-KR" altLang="en-US" dirty="0">
              <a:latin typeface="MalgunGothic"/>
            </a:endParaRPr>
          </a:p>
          <a:p>
            <a:r>
              <a:rPr lang="en-US" altLang="ko-KR" dirty="0">
                <a:latin typeface="MalgunGothic"/>
              </a:rPr>
              <a:t>public void </a:t>
            </a:r>
            <a:r>
              <a:rPr lang="en-US" altLang="ko-KR" dirty="0" err="1">
                <a:latin typeface="MalgunGothic"/>
              </a:rPr>
              <a:t>setId</a:t>
            </a:r>
            <a:r>
              <a:rPr lang="en-US" altLang="ko-KR" dirty="0">
                <a:latin typeface="MalgunGothic"/>
              </a:rPr>
              <a:t>(String id) </a:t>
            </a:r>
            <a:r>
              <a:rPr lang="en-US" altLang="ko-KR" dirty="0">
                <a:latin typeface="MalgunGothic"/>
              </a:rPr>
              <a:t>{ this.id=</a:t>
            </a:r>
            <a:r>
              <a:rPr lang="en-US" altLang="ko-KR" dirty="0" err="1">
                <a:latin typeface="MalgunGothic"/>
              </a:rPr>
              <a:t>id.trim</a:t>
            </a:r>
            <a:r>
              <a:rPr lang="en-US" altLang="ko-KR" dirty="0">
                <a:latin typeface="MalgunGothic"/>
              </a:rPr>
              <a:t>();}</a:t>
            </a:r>
          </a:p>
          <a:p>
            <a:r>
              <a:rPr lang="en-US" altLang="ko-KR" dirty="0">
                <a:latin typeface="MalgunGothic"/>
              </a:rPr>
              <a:t>//getter</a:t>
            </a:r>
            <a:r>
              <a:rPr lang="ko-KR" altLang="en-US" dirty="0" err="1">
                <a:latin typeface="MalgunGothic"/>
              </a:rPr>
              <a:t>메소드</a:t>
            </a:r>
            <a:endParaRPr lang="ko-KR" altLang="en-US" dirty="0">
              <a:latin typeface="MalgunGothic"/>
            </a:endParaRPr>
          </a:p>
          <a:p>
            <a:r>
              <a:rPr lang="en-US" altLang="ko-KR" dirty="0">
                <a:latin typeface="MalgunGothic"/>
              </a:rPr>
              <a:t>public String </a:t>
            </a:r>
            <a:r>
              <a:rPr lang="en-US" altLang="ko-KR" dirty="0" err="1">
                <a:latin typeface="MalgunGothic"/>
              </a:rPr>
              <a:t>getId</a:t>
            </a:r>
            <a:r>
              <a:rPr lang="en-US" altLang="ko-KR" dirty="0">
                <a:latin typeface="MalgunGothic"/>
              </a:rPr>
              <a:t>() </a:t>
            </a:r>
            <a:r>
              <a:rPr lang="en-US" altLang="ko-KR" dirty="0">
                <a:latin typeface="MalgunGothic"/>
              </a:rPr>
              <a:t>{ return </a:t>
            </a:r>
            <a:r>
              <a:rPr lang="en-US" altLang="ko-KR" dirty="0">
                <a:latin typeface="MalgunGothic"/>
              </a:rPr>
              <a:t>id</a:t>
            </a:r>
            <a:r>
              <a:rPr lang="en-US" altLang="ko-KR" dirty="0">
                <a:latin typeface="MalgunGothic"/>
              </a:rPr>
              <a:t>; }</a:t>
            </a:r>
            <a:endParaRPr lang="ko-KR" altLang="en-US" dirty="0">
              <a:latin typeface="MalgunGothic"/>
            </a:endParaRPr>
          </a:p>
        </p:txBody>
      </p:sp>
    </p:spTree>
    <p:extLst>
      <p:ext uri="{BB962C8B-B14F-4D97-AF65-F5344CB8AC3E}">
        <p14:creationId xmlns:p14="http://schemas.microsoft.com/office/powerpoint/2010/main" val="26894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자바 빈과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액션태그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연동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(p.85)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90" y="983042"/>
            <a:ext cx="9856356" cy="332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페이지에서는 </a:t>
            </a:r>
            <a:r>
              <a:rPr lang="ko-KR" altLang="en-US" dirty="0" err="1">
                <a:latin typeface="MalgunGothic"/>
              </a:rPr>
              <a:t>자바빈을</a:t>
            </a:r>
            <a:r>
              <a:rPr lang="ko-KR" altLang="en-US" dirty="0">
                <a:latin typeface="MalgunGothic"/>
              </a:rPr>
              <a:t> 사용하기 위해서 </a:t>
            </a:r>
            <a:r>
              <a:rPr lang="en-US" altLang="ko-KR" dirty="0">
                <a:latin typeface="MalgunGothic"/>
              </a:rPr>
              <a:t>3</a:t>
            </a:r>
            <a:r>
              <a:rPr lang="ko-KR" altLang="en-US" dirty="0">
                <a:latin typeface="MalgunGothic"/>
              </a:rPr>
              <a:t>가지의 </a:t>
            </a:r>
            <a:r>
              <a:rPr lang="ko-KR" altLang="en-US" dirty="0" err="1">
                <a:latin typeface="MalgunGothic"/>
              </a:rPr>
              <a:t>액션태그를</a:t>
            </a:r>
            <a:r>
              <a:rPr lang="ko-KR" altLang="en-US" dirty="0">
                <a:latin typeface="MalgunGothic"/>
              </a:rPr>
              <a:t> 제공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Wingdings-Regular"/>
              </a:rPr>
              <a:t>* </a:t>
            </a:r>
            <a:r>
              <a:rPr lang="ko-KR" altLang="en-US" dirty="0" err="1">
                <a:latin typeface="MalgunGothic"/>
              </a:rPr>
              <a:t>자바빈</a:t>
            </a:r>
            <a:r>
              <a:rPr lang="ko-KR" altLang="en-US" dirty="0">
                <a:latin typeface="MalgunGothic"/>
              </a:rPr>
              <a:t> 객체를 생성 </a:t>
            </a:r>
            <a:r>
              <a:rPr lang="en-US" altLang="ko-KR" dirty="0" err="1">
                <a:latin typeface="MalgunGothic"/>
              </a:rPr>
              <a:t>useBean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 err="1">
                <a:latin typeface="MalgunGothic"/>
              </a:rPr>
              <a:t>액션태그</a:t>
            </a:r>
            <a:r>
              <a:rPr lang="en-US" altLang="ko-KR" dirty="0">
                <a:latin typeface="MalgunGothic"/>
              </a:rPr>
              <a:t>(&lt;</a:t>
            </a:r>
            <a:r>
              <a:rPr lang="en-US" altLang="ko-KR" dirty="0" err="1">
                <a:latin typeface="MalgunGothic"/>
              </a:rPr>
              <a:t>jsp:useBean</a:t>
            </a:r>
            <a:r>
              <a:rPr lang="en-US" altLang="ko-KR" dirty="0">
                <a:latin typeface="MalgunGothic"/>
              </a:rPr>
              <a:t>&gt;)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Wingdings-Regular"/>
              </a:rPr>
              <a:t>* </a:t>
            </a:r>
            <a:r>
              <a:rPr lang="ko-KR" altLang="en-US" dirty="0" err="1">
                <a:latin typeface="MalgunGothic"/>
              </a:rPr>
              <a:t>자바빈</a:t>
            </a:r>
            <a:r>
              <a:rPr lang="ko-KR" altLang="en-US" dirty="0">
                <a:latin typeface="MalgunGothic"/>
              </a:rPr>
              <a:t> 객체의 </a:t>
            </a:r>
            <a:r>
              <a:rPr lang="ko-KR" altLang="en-US" dirty="0" err="1">
                <a:latin typeface="MalgunGothic"/>
              </a:rPr>
              <a:t>프로퍼티</a:t>
            </a:r>
            <a:r>
              <a:rPr lang="ko-KR" altLang="en-US" dirty="0">
                <a:latin typeface="MalgunGothic"/>
              </a:rPr>
              <a:t> 값을 저장 </a:t>
            </a:r>
            <a:r>
              <a:rPr lang="en-US" altLang="ko-KR" dirty="0" err="1">
                <a:latin typeface="MalgunGothic"/>
              </a:rPr>
              <a:t>setProperty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 err="1">
                <a:latin typeface="MalgunGothic"/>
              </a:rPr>
              <a:t>액션태그</a:t>
            </a:r>
            <a:r>
              <a:rPr lang="ko-KR" altLang="en-US" dirty="0">
                <a:latin typeface="MalgunGothic"/>
              </a:rPr>
              <a:t> </a:t>
            </a:r>
            <a:r>
              <a:rPr lang="en-US" altLang="ko-KR" dirty="0">
                <a:latin typeface="MalgunGothic"/>
              </a:rPr>
              <a:t>(&lt;</a:t>
            </a:r>
            <a:r>
              <a:rPr lang="en-US" altLang="ko-KR" dirty="0" err="1">
                <a:latin typeface="MalgunGothic"/>
              </a:rPr>
              <a:t>jsp:setProperty</a:t>
            </a:r>
            <a:r>
              <a:rPr lang="en-US" altLang="ko-KR" dirty="0">
                <a:latin typeface="MalgunGothic"/>
              </a:rPr>
              <a:t>&gt;)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Wingdings-Regular"/>
              </a:rPr>
              <a:t>* </a:t>
            </a:r>
            <a:r>
              <a:rPr lang="ko-KR" altLang="en-US" dirty="0" err="1">
                <a:latin typeface="MalgunGothic"/>
              </a:rPr>
              <a:t>자바빈</a:t>
            </a:r>
            <a:r>
              <a:rPr lang="ko-KR" altLang="en-US" dirty="0">
                <a:latin typeface="MalgunGothic"/>
              </a:rPr>
              <a:t> 객체에서 저장된 </a:t>
            </a:r>
            <a:r>
              <a:rPr lang="ko-KR" altLang="en-US" dirty="0" err="1">
                <a:latin typeface="MalgunGothic"/>
              </a:rPr>
              <a:t>프로퍼티</a:t>
            </a:r>
            <a:r>
              <a:rPr lang="ko-KR" altLang="en-US" dirty="0">
                <a:latin typeface="MalgunGothic"/>
              </a:rPr>
              <a:t> 값을 얻어내기 </a:t>
            </a:r>
            <a:r>
              <a:rPr lang="en-US" altLang="ko-KR" dirty="0" err="1">
                <a:latin typeface="MalgunGothic"/>
              </a:rPr>
              <a:t>getProperty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 err="1" smtClean="0">
                <a:latin typeface="MalgunGothic"/>
              </a:rPr>
              <a:t>액션태그</a:t>
            </a:r>
            <a:r>
              <a:rPr lang="ko-KR" altLang="en-US" dirty="0" smtClean="0">
                <a:latin typeface="MalgunGothic"/>
              </a:rPr>
              <a:t> </a:t>
            </a:r>
            <a:r>
              <a:rPr lang="en-US" altLang="ko-KR" dirty="0" smtClean="0">
                <a:latin typeface="MalgunGothic"/>
              </a:rPr>
              <a:t>(&lt;</a:t>
            </a:r>
            <a:r>
              <a:rPr lang="en-US" altLang="ko-KR" dirty="0" err="1">
                <a:latin typeface="MalgunGothic"/>
              </a:rPr>
              <a:t>jsp:getProperty</a:t>
            </a:r>
            <a:r>
              <a:rPr lang="en-US" altLang="ko-KR" dirty="0">
                <a:latin typeface="MalgunGothic"/>
              </a:rPr>
              <a:t>&gt;)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ko-KR" altLang="en-US" dirty="0" err="1">
                <a:latin typeface="MalgunGothic"/>
              </a:rPr>
              <a:t>자바빈</a:t>
            </a:r>
            <a:r>
              <a:rPr lang="ko-KR" altLang="en-US" dirty="0">
                <a:latin typeface="MalgunGothic"/>
              </a:rPr>
              <a:t> 관련 </a:t>
            </a:r>
            <a:r>
              <a:rPr lang="ko-KR" altLang="en-US" dirty="0" err="1" smtClean="0">
                <a:latin typeface="MalgunGothic"/>
              </a:rPr>
              <a:t>액션태그</a:t>
            </a:r>
            <a:endParaRPr lang="en-US" altLang="ko-KR" dirty="0" smtClean="0">
              <a:latin typeface="MalgunGothic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MalgunGothic"/>
              </a:rPr>
              <a:t>	p.85 </a:t>
            </a:r>
            <a:r>
              <a:rPr lang="ko-KR" altLang="en-US" dirty="0" smtClean="0">
                <a:latin typeface="MalgunGothic"/>
              </a:rPr>
              <a:t>표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2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쿠키 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(p.103)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90" y="983042"/>
            <a:ext cx="113118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▶ 쿠키의 개요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@ </a:t>
            </a:r>
            <a:r>
              <a:rPr lang="en-US" altLang="ko-KR" dirty="0"/>
              <a:t>HTTP </a:t>
            </a:r>
            <a:r>
              <a:rPr lang="ko-KR" altLang="en-US" dirty="0"/>
              <a:t>프로토콜은 상태가 없음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* </a:t>
            </a:r>
            <a:r>
              <a:rPr lang="ko-KR" altLang="en-US" dirty="0"/>
              <a:t>이전에 무엇을 했고</a:t>
            </a:r>
            <a:r>
              <a:rPr lang="en-US" altLang="ko-KR" dirty="0"/>
              <a:t>, </a:t>
            </a:r>
            <a:r>
              <a:rPr lang="ko-KR" altLang="en-US" dirty="0"/>
              <a:t>지금 무엇을 했는지에 대한 정보를 갖고 있지 않음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  * </a:t>
            </a:r>
            <a:r>
              <a:rPr lang="ko-KR" altLang="en-US" dirty="0"/>
              <a:t>웹 브라우저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의 요청에 대한 응답을 하고 나면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smtClean="0"/>
              <a:t>클라이언트와의 연결을 </a:t>
            </a:r>
            <a:r>
              <a:rPr lang="ko-KR" altLang="en-US" dirty="0"/>
              <a:t>지속하지 않음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@ </a:t>
            </a:r>
            <a:r>
              <a:rPr lang="ko-KR" altLang="en-US" dirty="0"/>
              <a:t>이런 부분을 해결하기 위해서 웹 서버 측에 웹 브라우저의 정보를 저장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 * </a:t>
            </a:r>
            <a:r>
              <a:rPr lang="ko-KR" altLang="en-US" dirty="0"/>
              <a:t>이후 계속 되는 웹 브라우저의 요청에 포함되어 있는 웹 브라우저의 </a:t>
            </a:r>
            <a:r>
              <a:rPr lang="ko-KR" altLang="en-US" dirty="0" smtClean="0"/>
              <a:t>정보와 서버에 </a:t>
            </a:r>
            <a:r>
              <a:rPr lang="ko-KR" altLang="en-US" dirty="0"/>
              <a:t>저장되어 있는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각각의 </a:t>
            </a:r>
            <a:r>
              <a:rPr lang="ko-KR" altLang="en-US" dirty="0"/>
              <a:t>웹 브라우저에 대한 정보를 비교해서 동일한 </a:t>
            </a:r>
            <a:r>
              <a:rPr lang="ko-KR" altLang="en-US" dirty="0" smtClean="0"/>
              <a:t>웹 브라우저로부터 </a:t>
            </a:r>
            <a:r>
              <a:rPr lang="ko-KR" altLang="en-US" dirty="0"/>
              <a:t>온 요청을 판단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@ </a:t>
            </a:r>
            <a:r>
              <a:rPr lang="ko-KR" altLang="en-US" dirty="0"/>
              <a:t>쿠키는 상태가 없는 프로토콜을 위해 상태를 지속시키기 위한 방법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@ </a:t>
            </a:r>
            <a:r>
              <a:rPr lang="ko-KR" altLang="en-US" dirty="0"/>
              <a:t>쿠키는 웹 브라우저의 정보를 웹 브라우저에 저장하므로</a:t>
            </a:r>
            <a:r>
              <a:rPr lang="en-US" altLang="ko-KR" dirty="0"/>
              <a:t>, </a:t>
            </a:r>
            <a:r>
              <a:rPr lang="ko-KR" altLang="en-US" dirty="0"/>
              <a:t>이후에 </a:t>
            </a:r>
            <a:r>
              <a:rPr lang="ko-KR" altLang="en-US" dirty="0" smtClean="0"/>
              <a:t>서버로 전송되는 </a:t>
            </a:r>
            <a:r>
              <a:rPr lang="ko-KR" altLang="en-US" dirty="0"/>
              <a:t>요청에는 </a:t>
            </a:r>
            <a:r>
              <a:rPr lang="ko-KR" altLang="en-US" dirty="0" smtClean="0"/>
              <a:t>쿠키가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   가지고 </a:t>
            </a:r>
            <a:r>
              <a:rPr lang="ko-KR" altLang="en-US" dirty="0"/>
              <a:t>있는 정보가 같이 포함되어서 전송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@ </a:t>
            </a:r>
            <a:r>
              <a:rPr lang="ko-KR" altLang="en-US" dirty="0"/>
              <a:t>웹 서버는 웹 브라우저의 요청에 포함되어 있을 쿠키를 읽어서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smtClean="0"/>
              <a:t>웹 브라우저인지 이전에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 </a:t>
            </a:r>
            <a:r>
              <a:rPr lang="ko-KR" altLang="en-US" dirty="0"/>
              <a:t>요청을 했던 웹 브라우저인지를 판단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쿠키의 사용 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(p.104)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8368" y="983042"/>
            <a:ext cx="115962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@ </a:t>
            </a:r>
            <a:r>
              <a:rPr lang="en-US" altLang="ko-KR" dirty="0"/>
              <a:t>JSP</a:t>
            </a:r>
            <a:r>
              <a:rPr lang="ko-KR" altLang="en-US" dirty="0"/>
              <a:t>에서 쿠키를 사용하기 위해서는 </a:t>
            </a:r>
            <a:r>
              <a:rPr lang="en-US" altLang="ko-KR" dirty="0" err="1"/>
              <a:t>javax.servlet.http</a:t>
            </a:r>
            <a:r>
              <a:rPr lang="en-US" altLang="ko-KR" dirty="0"/>
              <a:t> </a:t>
            </a:r>
            <a:r>
              <a:rPr lang="ko-KR" altLang="en-US" dirty="0"/>
              <a:t>패키지에 있는 </a:t>
            </a:r>
            <a:r>
              <a:rPr lang="en-US" altLang="ko-KR" dirty="0" smtClean="0"/>
              <a:t>Cookie </a:t>
            </a:r>
            <a:r>
              <a:rPr lang="ko-KR" altLang="en-US" dirty="0" smtClean="0"/>
              <a:t>클래스의 </a:t>
            </a:r>
            <a:r>
              <a:rPr lang="ko-KR" altLang="en-US" dirty="0"/>
              <a:t>객체를 생성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smtClean="0"/>
              <a:t> </a:t>
            </a:r>
            <a:r>
              <a:rPr lang="ko-KR" altLang="en-US" dirty="0"/>
              <a:t>생성된 쿠키에는 각각의 웹 브라우저를 판별할 수 있는 정보가 포함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smtClean="0"/>
              <a:t> </a:t>
            </a:r>
            <a:r>
              <a:rPr lang="ko-KR" altLang="en-US" dirty="0"/>
              <a:t>생성된 쿠키는 웹 서버가 웹 브라우저의 요청에 응답할 때</a:t>
            </a:r>
            <a:r>
              <a:rPr lang="en-US" altLang="ko-KR" dirty="0"/>
              <a:t>, response </a:t>
            </a:r>
            <a:r>
              <a:rPr lang="ko-KR" altLang="en-US" dirty="0" smtClean="0"/>
              <a:t>객체에 실려서 </a:t>
            </a:r>
            <a:r>
              <a:rPr lang="ko-KR" altLang="en-US" dirty="0"/>
              <a:t>사용자의 웹 </a:t>
            </a:r>
            <a:r>
              <a:rPr lang="ko-KR" altLang="en-US" dirty="0" smtClean="0"/>
              <a:t>브라우저에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저장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smtClean="0"/>
              <a:t> </a:t>
            </a:r>
            <a:r>
              <a:rPr lang="ko-KR" altLang="en-US" dirty="0"/>
              <a:t>웹 브라우저에 저장된 쿠키는 다시 사용자가 웹 서버에 요청을 할 때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객체에 </a:t>
            </a:r>
            <a:r>
              <a:rPr lang="ko-KR" altLang="en-US" dirty="0"/>
              <a:t>실려서 웹 서버에 전달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smtClean="0"/>
              <a:t> </a:t>
            </a:r>
            <a:r>
              <a:rPr lang="ko-KR" altLang="en-US" dirty="0"/>
              <a:t>키는 이름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유효기간</a:t>
            </a:r>
            <a:r>
              <a:rPr lang="en-US" altLang="ko-KR" dirty="0"/>
              <a:t>, </a:t>
            </a:r>
            <a:r>
              <a:rPr lang="ko-KR" altLang="en-US" dirty="0"/>
              <a:t>도메인</a:t>
            </a:r>
            <a:r>
              <a:rPr lang="en-US" altLang="ko-KR" dirty="0"/>
              <a:t>, </a:t>
            </a:r>
            <a:r>
              <a:rPr lang="ko-KR" altLang="en-US" dirty="0"/>
              <a:t>경로 등으로 이루어짐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smtClean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에서 쿠키를 생성할 때에는 </a:t>
            </a:r>
            <a:r>
              <a:rPr lang="en-US" altLang="ko-KR" dirty="0"/>
              <a:t>Cookie </a:t>
            </a:r>
            <a:r>
              <a:rPr lang="ko-KR" altLang="en-US" dirty="0"/>
              <a:t>클래스를 사용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/>
              <a:t>Cookie </a:t>
            </a:r>
            <a:r>
              <a:rPr lang="en-US" altLang="ko-KR" dirty="0" err="1"/>
              <a:t>cookie</a:t>
            </a:r>
            <a:r>
              <a:rPr lang="en-US" altLang="ko-KR" dirty="0"/>
              <a:t> = new Cookie(String name, String value);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- </a:t>
            </a:r>
            <a:r>
              <a:rPr lang="en-US" altLang="ko-KR" dirty="0"/>
              <a:t>name : </a:t>
            </a:r>
            <a:r>
              <a:rPr lang="ko-KR" altLang="en-US" dirty="0"/>
              <a:t>생성 되어지는 쿠키의 이름을 설정하는 매개변수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- </a:t>
            </a:r>
            <a:r>
              <a:rPr lang="en-US" altLang="ko-KR" dirty="0"/>
              <a:t>value : </a:t>
            </a:r>
            <a:r>
              <a:rPr lang="ko-KR" altLang="en-US" dirty="0"/>
              <a:t>이 쿠키에 해당하는 값을 설정하는 매개변수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smtClean="0"/>
              <a:t> </a:t>
            </a:r>
            <a:r>
              <a:rPr lang="ko-KR" altLang="en-US" dirty="0"/>
              <a:t>쿠키를 생성한 후에는 반드시 </a:t>
            </a:r>
            <a:r>
              <a:rPr lang="en-US" altLang="ko-KR" dirty="0"/>
              <a:t>response </a:t>
            </a:r>
            <a:r>
              <a:rPr lang="ko-KR" altLang="en-US" dirty="0"/>
              <a:t>객체의 </a:t>
            </a:r>
            <a:r>
              <a:rPr lang="en-US" altLang="ko-KR" dirty="0" err="1"/>
              <a:t>addCookie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사용해서 쿠키를 </a:t>
            </a:r>
            <a:r>
              <a:rPr lang="ko-KR" altLang="en-US" dirty="0"/>
              <a:t>추가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 err="1"/>
              <a:t>response.addCookie</a:t>
            </a:r>
            <a:r>
              <a:rPr lang="en-US" altLang="ko-KR" dirty="0"/>
              <a:t>(name);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6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페이지가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서블릿으로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변환되는 과정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(p.33)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41" t="4461" r="2120" b="4302"/>
          <a:stretch/>
        </p:blipFill>
        <p:spPr>
          <a:xfrm>
            <a:off x="3253945" y="4643186"/>
            <a:ext cx="5362833" cy="21830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1318" y="906907"/>
            <a:ext cx="115633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MalgunGothic"/>
              </a:rPr>
              <a:t>▶ </a:t>
            </a:r>
            <a:r>
              <a:rPr lang="en-US" altLang="ko-KR" sz="1600" dirty="0">
                <a:latin typeface="MalgunGothic"/>
              </a:rPr>
              <a:t>JSP</a:t>
            </a:r>
            <a:r>
              <a:rPr lang="ko-KR" altLang="en-US" sz="1600" dirty="0">
                <a:latin typeface="MalgunGothic"/>
              </a:rPr>
              <a:t>페이지가 </a:t>
            </a:r>
            <a:r>
              <a:rPr lang="ko-KR" altLang="en-US" sz="1600" dirty="0" err="1">
                <a:latin typeface="MalgunGothic"/>
              </a:rPr>
              <a:t>서블릿으로</a:t>
            </a:r>
            <a:r>
              <a:rPr lang="ko-KR" altLang="en-US" sz="1600" dirty="0">
                <a:latin typeface="MalgunGothic"/>
              </a:rPr>
              <a:t> 변환되는 과정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MalgunGothic"/>
              </a:rPr>
              <a:t>①단계 </a:t>
            </a:r>
            <a:r>
              <a:rPr lang="en-US" altLang="ko-KR" sz="1600" dirty="0">
                <a:latin typeface="MalgunGothic"/>
              </a:rPr>
              <a:t>: </a:t>
            </a:r>
            <a:r>
              <a:rPr lang="ko-KR" altLang="en-US" sz="1600" dirty="0">
                <a:latin typeface="MalgunGothic"/>
              </a:rPr>
              <a:t>사용자의 웹 브라우저에서 </a:t>
            </a:r>
            <a:r>
              <a:rPr lang="en-US" altLang="ko-KR" sz="1600" dirty="0">
                <a:latin typeface="MalgunGothic"/>
              </a:rPr>
              <a:t>http://serverURL/xxx.jsp</a:t>
            </a:r>
            <a:r>
              <a:rPr lang="ko-KR" altLang="en-US" sz="1600" dirty="0">
                <a:latin typeface="MalgunGothic"/>
              </a:rPr>
              <a:t>과 같은 형태로 </a:t>
            </a:r>
            <a:r>
              <a:rPr lang="ko-KR" altLang="en-US" sz="1600" dirty="0" smtClean="0">
                <a:latin typeface="MalgunGothic"/>
              </a:rPr>
              <a:t>해당페이지를 </a:t>
            </a:r>
            <a:r>
              <a:rPr lang="ko-KR" altLang="en-US" sz="1600" dirty="0">
                <a:latin typeface="MalgunGothic"/>
              </a:rPr>
              <a:t>요청 한다</a:t>
            </a:r>
            <a:r>
              <a:rPr lang="en-US" altLang="ko-KR" sz="1600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MalgunGothic"/>
              </a:rPr>
              <a:t>②단계 </a:t>
            </a:r>
            <a:r>
              <a:rPr lang="en-US" altLang="ko-KR" sz="1600" dirty="0">
                <a:latin typeface="MalgunGothic"/>
              </a:rPr>
              <a:t>: </a:t>
            </a:r>
            <a:r>
              <a:rPr lang="ko-KR" altLang="en-US" sz="1600" dirty="0">
                <a:latin typeface="MalgunGothic"/>
              </a:rPr>
              <a:t>웹 서버는 요청한 해당 페이지를 처리하기 위해서 </a:t>
            </a:r>
            <a:r>
              <a:rPr lang="en-US" altLang="ko-KR" sz="1600" dirty="0">
                <a:latin typeface="MalgunGothic"/>
              </a:rPr>
              <a:t>JSP </a:t>
            </a:r>
            <a:r>
              <a:rPr lang="ko-KR" altLang="en-US" sz="1600" dirty="0" smtClean="0">
                <a:latin typeface="MalgunGothic"/>
              </a:rPr>
              <a:t>컨테이너에 페이지의 </a:t>
            </a:r>
            <a:r>
              <a:rPr lang="ko-KR" altLang="en-US" sz="1600" dirty="0">
                <a:latin typeface="MalgunGothic"/>
              </a:rPr>
              <a:t>처리를 넘긴다</a:t>
            </a:r>
            <a:r>
              <a:rPr lang="en-US" altLang="ko-KR" sz="1600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MalgunGothic"/>
              </a:rPr>
              <a:t>③단계 </a:t>
            </a:r>
            <a:r>
              <a:rPr lang="en-US" altLang="ko-KR" sz="1600" dirty="0">
                <a:latin typeface="MalgunGothic"/>
              </a:rPr>
              <a:t>: </a:t>
            </a:r>
            <a:r>
              <a:rPr lang="ko-KR" altLang="en-US" sz="1600" dirty="0">
                <a:latin typeface="MalgunGothic"/>
              </a:rPr>
              <a:t>해당 </a:t>
            </a:r>
            <a:r>
              <a:rPr lang="en-US" altLang="ko-KR" sz="1600" dirty="0">
                <a:latin typeface="MalgunGothic"/>
              </a:rPr>
              <a:t>JSP</a:t>
            </a:r>
            <a:r>
              <a:rPr lang="ko-KR" altLang="en-US" sz="1600" dirty="0">
                <a:latin typeface="MalgunGothic"/>
              </a:rPr>
              <a:t>페이지가 처음 요청된 것이면 </a:t>
            </a:r>
            <a:r>
              <a:rPr lang="en-US" altLang="ko-KR" sz="1600" dirty="0">
                <a:latin typeface="MalgunGothic"/>
              </a:rPr>
              <a:t>JSP</a:t>
            </a:r>
            <a:r>
              <a:rPr lang="ko-KR" altLang="en-US" sz="1600" dirty="0">
                <a:latin typeface="MalgunGothic"/>
              </a:rPr>
              <a:t>페이지를 </a:t>
            </a:r>
            <a:r>
              <a:rPr lang="ko-KR" altLang="en-US" sz="1600" dirty="0" err="1" smtClean="0">
                <a:latin typeface="MalgunGothic"/>
              </a:rPr>
              <a:t>서블릿으로</a:t>
            </a:r>
            <a:r>
              <a:rPr lang="ko-KR" altLang="en-US" sz="1600" dirty="0" smtClean="0">
                <a:latin typeface="MalgunGothic"/>
              </a:rPr>
              <a:t> </a:t>
            </a:r>
            <a:r>
              <a:rPr lang="ko-KR" altLang="en-US" sz="1600" dirty="0" err="1" smtClean="0">
                <a:latin typeface="MalgunGothic"/>
              </a:rPr>
              <a:t>파싱</a:t>
            </a:r>
            <a:r>
              <a:rPr lang="en-US" altLang="ko-KR" sz="1600" dirty="0">
                <a:latin typeface="MalgunGothic"/>
              </a:rPr>
              <a:t>(</a:t>
            </a:r>
            <a:r>
              <a:rPr lang="ko-KR" altLang="en-US" sz="1600" dirty="0">
                <a:latin typeface="MalgunGothic"/>
              </a:rPr>
              <a:t>변환</a:t>
            </a:r>
            <a:r>
              <a:rPr lang="en-US" altLang="ko-KR" sz="1600" dirty="0">
                <a:latin typeface="MalgunGothic"/>
              </a:rPr>
              <a:t>) </a:t>
            </a:r>
            <a:r>
              <a:rPr lang="ko-KR" altLang="en-US" sz="1600" dirty="0">
                <a:latin typeface="MalgunGothic"/>
              </a:rPr>
              <a:t>한다</a:t>
            </a:r>
            <a:r>
              <a:rPr lang="en-US" altLang="ko-KR" sz="1600" dirty="0">
                <a:latin typeface="MalgunGothic"/>
              </a:rPr>
              <a:t>. </a:t>
            </a:r>
            <a:r>
              <a:rPr lang="ko-KR" altLang="en-US" sz="1600" dirty="0">
                <a:latin typeface="MalgunGothic"/>
              </a:rPr>
              <a:t>이전에 요청되었던 페이지일 경우</a:t>
            </a:r>
            <a:r>
              <a:rPr lang="en-US" altLang="ko-KR" sz="1600" dirty="0">
                <a:latin typeface="MalgunGothic"/>
              </a:rPr>
              <a:t>, </a:t>
            </a:r>
            <a:endParaRPr lang="en-US" altLang="ko-KR" sz="1600" dirty="0" smtClean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MalgunGothic"/>
              </a:rPr>
              <a:t> </a:t>
            </a:r>
            <a:r>
              <a:rPr lang="en-US" altLang="ko-KR" sz="1600" dirty="0" smtClean="0">
                <a:latin typeface="MalgunGothic"/>
              </a:rPr>
              <a:t>           </a:t>
            </a:r>
            <a:r>
              <a:rPr lang="ko-KR" altLang="en-US" sz="1600" dirty="0" smtClean="0">
                <a:latin typeface="MalgunGothic"/>
              </a:rPr>
              <a:t>다시 </a:t>
            </a:r>
            <a:r>
              <a:rPr lang="ko-KR" altLang="en-US" sz="1600" dirty="0" err="1">
                <a:latin typeface="MalgunGothic"/>
              </a:rPr>
              <a:t>파싱할</a:t>
            </a:r>
            <a:r>
              <a:rPr lang="ko-KR" altLang="en-US" sz="1600" dirty="0">
                <a:latin typeface="MalgunGothic"/>
              </a:rPr>
              <a:t> </a:t>
            </a:r>
            <a:r>
              <a:rPr lang="ko-KR" altLang="en-US" sz="1600" dirty="0" smtClean="0">
                <a:latin typeface="MalgunGothic"/>
              </a:rPr>
              <a:t>필요가 없으므로 </a:t>
            </a:r>
            <a:r>
              <a:rPr lang="ko-KR" altLang="en-US" sz="1600" dirty="0">
                <a:latin typeface="MalgunGothic"/>
              </a:rPr>
              <a:t>바로 ⑤단계로 넘어간다</a:t>
            </a:r>
            <a:r>
              <a:rPr lang="en-US" altLang="ko-KR" sz="1600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MalgunGothic"/>
              </a:rPr>
              <a:t>④단계 </a:t>
            </a:r>
            <a:r>
              <a:rPr lang="en-US" altLang="ko-KR" sz="1600" dirty="0">
                <a:latin typeface="MalgunGothic"/>
              </a:rPr>
              <a:t>: </a:t>
            </a:r>
            <a:r>
              <a:rPr lang="ko-KR" altLang="en-US" sz="1600" dirty="0" err="1">
                <a:latin typeface="MalgunGothic"/>
              </a:rPr>
              <a:t>서블릿</a:t>
            </a:r>
            <a:r>
              <a:rPr lang="ko-KR" altLang="en-US" sz="1600" dirty="0">
                <a:latin typeface="MalgunGothic"/>
              </a:rPr>
              <a:t> 파일은 자바에서 실행 가능한 상태인 클래스 파일로 컴파일 된다</a:t>
            </a:r>
            <a:r>
              <a:rPr lang="en-US" altLang="ko-KR" sz="1600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MalgunGothic"/>
              </a:rPr>
              <a:t>⑤단계 </a:t>
            </a:r>
            <a:r>
              <a:rPr lang="en-US" altLang="ko-KR" sz="1600" dirty="0">
                <a:latin typeface="MalgunGothic"/>
              </a:rPr>
              <a:t>: </a:t>
            </a:r>
            <a:r>
              <a:rPr lang="ko-KR" altLang="en-US" sz="1600" dirty="0">
                <a:latin typeface="MalgunGothic"/>
              </a:rPr>
              <a:t>클래스 파일은 메모리에 적재가 되어 실행된다</a:t>
            </a:r>
            <a:r>
              <a:rPr lang="en-US" altLang="ko-KR" sz="1600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MalgunGothic"/>
              </a:rPr>
              <a:t>⑥단계 </a:t>
            </a:r>
            <a:r>
              <a:rPr lang="en-US" altLang="ko-KR" sz="1600" dirty="0">
                <a:latin typeface="MalgunGothic"/>
              </a:rPr>
              <a:t>: </a:t>
            </a:r>
            <a:r>
              <a:rPr lang="ko-KR" altLang="en-US" sz="1600" dirty="0">
                <a:latin typeface="MalgunGothic"/>
              </a:rPr>
              <a:t>이 </a:t>
            </a:r>
            <a:r>
              <a:rPr lang="ko-KR" altLang="en-US" sz="1600" dirty="0" err="1">
                <a:latin typeface="MalgunGothic"/>
              </a:rPr>
              <a:t>실행결과는</a:t>
            </a:r>
            <a:r>
              <a:rPr lang="ko-KR" altLang="en-US" sz="1600" dirty="0">
                <a:latin typeface="MalgunGothic"/>
              </a:rPr>
              <a:t> 다시 웹 서버에게 넘겨진다</a:t>
            </a:r>
            <a:r>
              <a:rPr lang="en-US" altLang="ko-KR" sz="1600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MalgunGothic"/>
              </a:rPr>
              <a:t>⑦단계 </a:t>
            </a:r>
            <a:r>
              <a:rPr lang="en-US" altLang="ko-KR" sz="1600" dirty="0">
                <a:latin typeface="MalgunGothic"/>
              </a:rPr>
              <a:t>: </a:t>
            </a:r>
            <a:r>
              <a:rPr lang="ko-KR" altLang="en-US" sz="1600" dirty="0">
                <a:latin typeface="MalgunGothic"/>
              </a:rPr>
              <a:t>웹 서버는 웹 브라우저가 인식할 수 있는 </a:t>
            </a:r>
            <a:r>
              <a:rPr lang="en-US" altLang="ko-KR" sz="1600" dirty="0">
                <a:latin typeface="MalgunGothic"/>
              </a:rPr>
              <a:t>HTML </a:t>
            </a:r>
            <a:r>
              <a:rPr lang="ko-KR" altLang="en-US" sz="1600" dirty="0">
                <a:latin typeface="MalgunGothic"/>
              </a:rPr>
              <a:t>형태로 결과를 </a:t>
            </a:r>
            <a:r>
              <a:rPr lang="ko-KR" altLang="en-US" sz="1600" dirty="0" smtClean="0">
                <a:latin typeface="MalgunGothic"/>
              </a:rPr>
              <a:t>웹 브라우저에게 </a:t>
            </a:r>
            <a:r>
              <a:rPr lang="ko-KR" altLang="en-US" sz="1600" dirty="0">
                <a:latin typeface="MalgunGothic"/>
              </a:rPr>
              <a:t>응답한다</a:t>
            </a:r>
            <a:r>
              <a:rPr lang="en-US" altLang="ko-KR" sz="1600" dirty="0">
                <a:latin typeface="MalgunGothic"/>
              </a:rPr>
              <a:t>. </a:t>
            </a:r>
            <a:r>
              <a:rPr lang="ko-KR" altLang="en-US" sz="1600" dirty="0">
                <a:latin typeface="MalgunGothic"/>
              </a:rPr>
              <a:t>웹서버로부터 응답 받은 </a:t>
            </a:r>
            <a:endParaRPr lang="en-US" altLang="ko-KR" sz="1600" dirty="0" smtClean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MalgunGothic"/>
              </a:rPr>
              <a:t> </a:t>
            </a:r>
            <a:r>
              <a:rPr lang="en-US" altLang="ko-KR" sz="1600" dirty="0" smtClean="0">
                <a:latin typeface="MalgunGothic"/>
              </a:rPr>
              <a:t>           </a:t>
            </a:r>
            <a:r>
              <a:rPr lang="ko-KR" altLang="en-US" sz="1600" dirty="0" smtClean="0">
                <a:latin typeface="MalgunGothic"/>
              </a:rPr>
              <a:t>결과물인 </a:t>
            </a:r>
            <a:r>
              <a:rPr lang="en-US" altLang="ko-KR" sz="1600" dirty="0">
                <a:latin typeface="MalgunGothic"/>
              </a:rPr>
              <a:t>HTML </a:t>
            </a:r>
            <a:r>
              <a:rPr lang="ko-KR" altLang="en-US" sz="1600" dirty="0" smtClean="0">
                <a:latin typeface="MalgunGothic"/>
              </a:rPr>
              <a:t>페이지를 웹브라우저에서 </a:t>
            </a:r>
            <a:r>
              <a:rPr lang="ko-KR" altLang="en-US" sz="1600" dirty="0">
                <a:latin typeface="MalgunGothic"/>
              </a:rPr>
              <a:t>실행시켜서 해당 페이지가 웹 브라우저에 표시된다</a:t>
            </a:r>
            <a:r>
              <a:rPr lang="en-US" altLang="ko-KR" sz="1600" dirty="0">
                <a:latin typeface="MalgunGothic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4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쿠키의 사용 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(p.104)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8368" y="906907"/>
            <a:ext cx="11596274" cy="585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@ </a:t>
            </a:r>
            <a:r>
              <a:rPr lang="ko-KR" altLang="en-US" dirty="0"/>
              <a:t>쿠키의 수명</a:t>
            </a:r>
            <a:r>
              <a:rPr lang="en-US" altLang="ko-KR" dirty="0"/>
              <a:t>(</a:t>
            </a:r>
            <a:r>
              <a:rPr lang="ko-KR" altLang="en-US" dirty="0"/>
              <a:t>지속시간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cookie</a:t>
            </a:r>
            <a:r>
              <a:rPr lang="ko-KR" altLang="en-US" dirty="0"/>
              <a:t>객체의 </a:t>
            </a:r>
            <a:r>
              <a:rPr lang="en-US" altLang="ko-KR" dirty="0" err="1"/>
              <a:t>setMaxAge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사용해서 지정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 err="1"/>
              <a:t>cookie.setMaxAge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expiry);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smtClean="0"/>
              <a:t> </a:t>
            </a:r>
            <a:r>
              <a:rPr lang="ko-KR" altLang="en-US" dirty="0"/>
              <a:t>웹 브라우저의 요청과 함께 </a:t>
            </a:r>
            <a:r>
              <a:rPr lang="en-US" altLang="ko-KR" dirty="0"/>
              <a:t>request </a:t>
            </a:r>
            <a:r>
              <a:rPr lang="ko-KR" altLang="en-US" dirty="0"/>
              <a:t>객체에 실려 온 쿠키를 읽어 올 때는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객체의 </a:t>
            </a:r>
            <a:r>
              <a:rPr lang="en-US" altLang="ko-KR" dirty="0" err="1"/>
              <a:t>getCookies</a:t>
            </a:r>
            <a:r>
              <a:rPr lang="en-US" altLang="ko-KR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* </a:t>
            </a:r>
            <a:r>
              <a:rPr lang="en-US" altLang="ko-KR" dirty="0"/>
              <a:t>Cookie[] cookies = </a:t>
            </a:r>
            <a:r>
              <a:rPr lang="en-US" altLang="ko-KR" dirty="0" err="1"/>
              <a:t>request.getCookies</a:t>
            </a:r>
            <a:r>
              <a:rPr lang="en-US" altLang="ko-KR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smtClean="0"/>
              <a:t> </a:t>
            </a:r>
            <a:r>
              <a:rPr lang="ko-KR" altLang="en-US" dirty="0"/>
              <a:t>쿠키를 작성해서 사용하는 순서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① </a:t>
            </a:r>
            <a:r>
              <a:rPr lang="ko-KR" altLang="en-US" dirty="0"/>
              <a:t>먼저 쿠키를 생성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② </a:t>
            </a:r>
            <a:r>
              <a:rPr lang="ko-KR" altLang="en-US" dirty="0"/>
              <a:t>쿠키에 필요한 설정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-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쿠키의 </a:t>
            </a:r>
            <a:r>
              <a:rPr lang="ko-KR" altLang="en-US" dirty="0" err="1"/>
              <a:t>유효시간</a:t>
            </a:r>
            <a:r>
              <a:rPr lang="en-US" altLang="ko-KR" dirty="0"/>
              <a:t>, </a:t>
            </a:r>
            <a:r>
              <a:rPr lang="ko-KR" altLang="en-US" dirty="0"/>
              <a:t>쿠키에 대한 설명 등을 적용하고</a:t>
            </a:r>
            <a:r>
              <a:rPr lang="en-US" altLang="ko-KR" dirty="0"/>
              <a:t>, </a:t>
            </a:r>
            <a:r>
              <a:rPr lang="ko-KR" altLang="en-US" dirty="0"/>
              <a:t>도메인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패스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③ </a:t>
            </a:r>
            <a:r>
              <a:rPr lang="ko-KR" altLang="en-US" dirty="0"/>
              <a:t>웹 브라우저에 생성된 쿠키를 전송</a:t>
            </a:r>
            <a:r>
              <a:rPr lang="en-US" altLang="ko-KR" dirty="0"/>
              <a:t>. (response)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smtClean="0"/>
              <a:t> </a:t>
            </a:r>
            <a:r>
              <a:rPr lang="ko-KR" altLang="en-US" dirty="0"/>
              <a:t>웹 브라우저에 저장된 쿠키를 사용하는 절차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① </a:t>
            </a:r>
            <a:r>
              <a:rPr lang="ko-KR" altLang="en-US" dirty="0"/>
              <a:t>웹 브라우저의 요청에서 쿠키를 </a:t>
            </a:r>
            <a:r>
              <a:rPr lang="ko-KR" altLang="en-US" dirty="0" err="1"/>
              <a:t>얻어옴</a:t>
            </a:r>
            <a:r>
              <a:rPr lang="en-US" altLang="ko-KR" dirty="0"/>
              <a:t>.( request)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② </a:t>
            </a:r>
            <a:r>
              <a:rPr lang="ko-KR" altLang="en-US" dirty="0"/>
              <a:t>쿠키는 이름</a:t>
            </a:r>
            <a:r>
              <a:rPr lang="en-US" altLang="ko-KR" dirty="0"/>
              <a:t>, </a:t>
            </a:r>
            <a:r>
              <a:rPr lang="ko-KR" altLang="en-US" dirty="0"/>
              <a:t>값의 쌍으로 된 </a:t>
            </a:r>
            <a:r>
              <a:rPr lang="ko-KR" altLang="en-US" dirty="0" err="1"/>
              <a:t>배열형태로</a:t>
            </a:r>
            <a:r>
              <a:rPr lang="ko-KR" altLang="en-US" dirty="0"/>
              <a:t> 리턴 </a:t>
            </a:r>
            <a:r>
              <a:rPr lang="en-US" altLang="ko-KR" dirty="0"/>
              <a:t>. </a:t>
            </a:r>
            <a:r>
              <a:rPr lang="ko-KR" altLang="en-US" dirty="0"/>
              <a:t>리턴 된 쿠키의 </a:t>
            </a:r>
            <a:r>
              <a:rPr lang="ko-KR" altLang="en-US" dirty="0" smtClean="0"/>
              <a:t>배열에서 쿠키 </a:t>
            </a:r>
            <a:r>
              <a:rPr lang="ko-KR" altLang="en-US" dirty="0"/>
              <a:t>이름을 가져옴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③ </a:t>
            </a:r>
            <a:r>
              <a:rPr lang="ko-KR" altLang="en-US" dirty="0"/>
              <a:t>쿠키 이름을 통해서 해당 쿠키에 설정된 값을 추출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4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쿠키의 사용 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(p.107)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8368" y="899414"/>
            <a:ext cx="1159627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▶ 쿠키를 사용한 회원 인증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/>
              <a:t>쿠키와 세션이 사용되는 가장 대표적인 서비스는 회원인증이다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 err="1"/>
              <a:t>소핑몰의</a:t>
            </a:r>
            <a:r>
              <a:rPr lang="ko-KR" altLang="en-US" dirty="0"/>
              <a:t> 장바구니 서비스 구현 할 때 사용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/>
              <a:t>회원인증 시스템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 * </a:t>
            </a:r>
            <a:r>
              <a:rPr lang="ko-KR" altLang="en-US" dirty="0"/>
              <a:t>데이터베이스와 연동하여 사용자가 회원인지 아닌지를 판단하여 회원이면 </a:t>
            </a:r>
            <a:r>
              <a:rPr lang="ko-KR" altLang="en-US" dirty="0" err="1" smtClean="0"/>
              <a:t>로그인된</a:t>
            </a:r>
            <a:r>
              <a:rPr lang="ko-KR" altLang="en-US" dirty="0" smtClean="0"/>
              <a:t> </a:t>
            </a:r>
            <a:r>
              <a:rPr lang="ko-KR" altLang="en-US" dirty="0"/>
              <a:t>페이지로 이동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/>
              <a:t>만약 회원이 아니라면 회원 테이블에 입력한 아이디와 패스워드가 없기 </a:t>
            </a:r>
            <a:r>
              <a:rPr lang="ko-KR" altLang="en-US" dirty="0" smtClean="0"/>
              <a:t>때문에 다시 </a:t>
            </a:r>
            <a:r>
              <a:rPr lang="ko-KR" altLang="en-US" dirty="0"/>
              <a:t>로그인 페이지로 이동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</a:t>
            </a:r>
            <a:r>
              <a:rPr lang="ko-KR" altLang="en-US" dirty="0"/>
              <a:t>테이블에 회원 아이디가 존재할 경우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* </a:t>
            </a:r>
            <a:r>
              <a:rPr lang="ko-KR" altLang="en-US" dirty="0"/>
              <a:t>이후 방문할 페이지는 회원 아이디를 쿠키나 세션에 저장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* </a:t>
            </a:r>
            <a:r>
              <a:rPr lang="ko-KR" altLang="en-US" dirty="0"/>
              <a:t>어떤 페이지에서도 회원에 대한 아이디를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3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세션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(p.107)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90" y="750388"/>
            <a:ext cx="10729567" cy="4434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MalgunGothic"/>
              </a:rPr>
              <a:t>1. </a:t>
            </a:r>
            <a:r>
              <a:rPr lang="ko-KR" altLang="en-US" dirty="0">
                <a:latin typeface="MalgunGothic"/>
              </a:rPr>
              <a:t>세션의 개요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MalgunGothic"/>
              </a:rPr>
              <a:t>- </a:t>
            </a:r>
            <a:r>
              <a:rPr lang="ko-KR" altLang="en-US" dirty="0">
                <a:latin typeface="MalgunGothic"/>
              </a:rPr>
              <a:t>웹 서버 쪽의 웹 컨테이너에 상태를 유지하기 위한 정보를 저장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MalgunGothic"/>
              </a:rPr>
              <a:t>- </a:t>
            </a:r>
            <a:r>
              <a:rPr lang="ko-KR" altLang="en-US" dirty="0">
                <a:latin typeface="MalgunGothic"/>
              </a:rPr>
              <a:t>세션은 사용자의 정보를 유지하기 위해 </a:t>
            </a:r>
            <a:r>
              <a:rPr lang="en-US" altLang="ko-KR" dirty="0" err="1">
                <a:latin typeface="MalgunGothic"/>
              </a:rPr>
              <a:t>javax.servlet.http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패키지의 </a:t>
            </a:r>
            <a:r>
              <a:rPr lang="en-US" altLang="ko-KR" dirty="0" err="1" smtClean="0">
                <a:latin typeface="MalgunGothic"/>
              </a:rPr>
              <a:t>HttpSession</a:t>
            </a:r>
            <a:r>
              <a:rPr lang="en-US" altLang="ko-KR" dirty="0" smtClean="0">
                <a:latin typeface="MalgunGothic"/>
              </a:rPr>
              <a:t> </a:t>
            </a:r>
            <a:r>
              <a:rPr lang="ko-KR" altLang="en-US" dirty="0" smtClean="0">
                <a:latin typeface="MalgunGothic"/>
              </a:rPr>
              <a:t>인터페이스를 </a:t>
            </a:r>
            <a:r>
              <a:rPr lang="ko-KR" altLang="en-US" dirty="0">
                <a:latin typeface="MalgunGothic"/>
              </a:rPr>
              <a:t>구현해서 사용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MalgunGothic"/>
              </a:rPr>
              <a:t>- </a:t>
            </a:r>
            <a:r>
              <a:rPr lang="ko-KR" altLang="en-US" dirty="0">
                <a:latin typeface="MalgunGothic"/>
              </a:rPr>
              <a:t>사용자의 정보를 유지하기 위해서는 쿠키를 사용하는 것보다 세션을 사용한 웹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브라우저와 </a:t>
            </a:r>
            <a:r>
              <a:rPr lang="ko-KR" altLang="en-US" dirty="0" err="1">
                <a:latin typeface="MalgunGothic"/>
              </a:rPr>
              <a:t>웹서버의</a:t>
            </a:r>
            <a:r>
              <a:rPr lang="ko-KR" altLang="en-US" dirty="0">
                <a:latin typeface="MalgunGothic"/>
              </a:rPr>
              <a:t> </a:t>
            </a:r>
            <a:r>
              <a:rPr lang="ko-KR" altLang="en-US" dirty="0" err="1">
                <a:latin typeface="MalgunGothic"/>
              </a:rPr>
              <a:t>상태유지가</a:t>
            </a:r>
            <a:r>
              <a:rPr lang="ko-KR" altLang="en-US" dirty="0">
                <a:latin typeface="MalgunGothic"/>
              </a:rPr>
              <a:t> 훨씬 </a:t>
            </a:r>
            <a:r>
              <a:rPr lang="ko-KR" altLang="en-US" b="1" dirty="0">
                <a:latin typeface="MalgunGothicBold"/>
              </a:rPr>
              <a:t>안정적이고 보안상의 문제도 해결</a:t>
            </a:r>
            <a:r>
              <a:rPr lang="ko-KR" altLang="en-US" dirty="0">
                <a:latin typeface="MalgunGothic"/>
              </a:rPr>
              <a:t>할 수 있음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MalgunGothic"/>
              </a:rPr>
              <a:t>- </a:t>
            </a:r>
            <a:r>
              <a:rPr lang="ko-KR" altLang="en-US" dirty="0">
                <a:latin typeface="MalgunGothic"/>
              </a:rPr>
              <a:t>세션은 웹 브라우저 당 </a:t>
            </a:r>
            <a:r>
              <a:rPr lang="en-US" altLang="ko-KR" dirty="0">
                <a:latin typeface="MalgunGothic"/>
              </a:rPr>
              <a:t>1</a:t>
            </a:r>
            <a:r>
              <a:rPr lang="ko-KR" altLang="en-US" dirty="0">
                <a:latin typeface="MalgunGothic"/>
              </a:rPr>
              <a:t>개씩 생성되어 웹 컨테이너에 저장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MalgunGothic"/>
              </a:rPr>
              <a:t>- </a:t>
            </a:r>
            <a:r>
              <a:rPr lang="ko-KR" altLang="en-US" dirty="0">
                <a:latin typeface="MalgunGothic"/>
              </a:rPr>
              <a:t>세션과 웹 브라우저의 관계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589" y="4356287"/>
            <a:ext cx="3463910" cy="250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세션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(p.116~117)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90" y="906907"/>
            <a:ext cx="10729567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세션의 사용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세션에서 </a:t>
            </a:r>
            <a:r>
              <a:rPr lang="ko-KR" altLang="en-US" dirty="0"/>
              <a:t>웹 브라우저와의 상태를 유지하기 위해 제공되는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	 p.116 </a:t>
            </a:r>
            <a:r>
              <a:rPr lang="ko-KR" altLang="en-US" dirty="0" smtClean="0"/>
              <a:t>표 참조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* 세션의 사용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세션 속성의 설정은 </a:t>
            </a:r>
            <a:r>
              <a:rPr lang="en-US" altLang="ko-KR" dirty="0"/>
              <a:t>session</a:t>
            </a:r>
            <a:r>
              <a:rPr lang="ko-KR" altLang="en-US" dirty="0"/>
              <a:t>객체의 </a:t>
            </a:r>
            <a:r>
              <a:rPr lang="en-US" altLang="ko-KR" dirty="0" err="1"/>
              <a:t>setAttribute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session.setAttribute</a:t>
            </a:r>
            <a:r>
              <a:rPr lang="en-US" altLang="ko-KR" dirty="0"/>
              <a:t>("id", "abcd@naver.com");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세션의 속성을 사용하려면 </a:t>
            </a:r>
            <a:r>
              <a:rPr lang="en-US" altLang="ko-KR" dirty="0"/>
              <a:t>session</a:t>
            </a:r>
            <a:r>
              <a:rPr lang="ko-KR" altLang="en-US" dirty="0"/>
              <a:t>객체의 </a:t>
            </a:r>
            <a:r>
              <a:rPr lang="en-US" altLang="ko-KR" dirty="0" err="1"/>
              <a:t>getAttribute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String </a:t>
            </a:r>
            <a:r>
              <a:rPr lang="en-US" altLang="ko-KR" dirty="0"/>
              <a:t>id = (String)</a:t>
            </a:r>
            <a:r>
              <a:rPr lang="en-US" altLang="ko-KR" dirty="0" err="1"/>
              <a:t>session.getAttribute</a:t>
            </a:r>
            <a:r>
              <a:rPr lang="en-US" altLang="ko-KR" dirty="0"/>
              <a:t>("id");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세션의 속성을 삭제하려면</a:t>
            </a:r>
            <a:r>
              <a:rPr lang="en-US" altLang="ko-KR" dirty="0"/>
              <a:t>, session</a:t>
            </a:r>
            <a:r>
              <a:rPr lang="ko-KR" altLang="en-US" dirty="0"/>
              <a:t>객체의 </a:t>
            </a:r>
            <a:r>
              <a:rPr lang="en-US" altLang="ko-KR" dirty="0" err="1"/>
              <a:t>removeAttribute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session.removeAttribute</a:t>
            </a:r>
            <a:r>
              <a:rPr lang="en-US" altLang="ko-KR" dirty="0"/>
              <a:t>("id");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세션의 모든 속성을 삭제할 때는 </a:t>
            </a:r>
            <a:r>
              <a:rPr lang="en-US" altLang="ko-KR" dirty="0"/>
              <a:t>session</a:t>
            </a:r>
            <a:r>
              <a:rPr lang="ko-KR" altLang="en-US" dirty="0"/>
              <a:t>객체의 </a:t>
            </a:r>
            <a:r>
              <a:rPr lang="en-US" altLang="ko-KR" dirty="0"/>
              <a:t>invalidate()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session.invalidate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1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</a:t>
            </a:r>
            <a:endParaRPr lang="ko-KR" alt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1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페이지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디렉티브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(Directive)(p.34)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2790" y="1185900"/>
            <a:ext cx="104577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MalgunGothic"/>
              </a:rPr>
              <a:t>▶ &lt;%@ page%&gt;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페이지에 대한 정보는 </a:t>
            </a:r>
            <a:r>
              <a:rPr lang="en-US" altLang="ko-KR" dirty="0">
                <a:latin typeface="MalgunGothic"/>
              </a:rPr>
              <a:t>page </a:t>
            </a:r>
            <a:r>
              <a:rPr lang="ko-KR" altLang="en-US" dirty="0" err="1">
                <a:latin typeface="MalgunGothic"/>
              </a:rPr>
              <a:t>디렉티브</a:t>
            </a:r>
            <a:r>
              <a:rPr lang="en-US" altLang="ko-KR" dirty="0">
                <a:latin typeface="MalgunGothic"/>
              </a:rPr>
              <a:t>(Directive)</a:t>
            </a:r>
            <a:r>
              <a:rPr lang="ko-KR" altLang="en-US" dirty="0">
                <a:latin typeface="MalgunGothic"/>
              </a:rPr>
              <a:t>의 속성들을 사용해서 정의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생성되는 문서의 타입</a:t>
            </a:r>
            <a:r>
              <a:rPr lang="en-US" altLang="ko-KR" dirty="0">
                <a:latin typeface="MalgunGothic"/>
              </a:rPr>
              <a:t>, </a:t>
            </a:r>
            <a:r>
              <a:rPr lang="ko-KR" altLang="en-US" dirty="0" err="1">
                <a:latin typeface="MalgunGothic"/>
              </a:rPr>
              <a:t>스크립팅언어</a:t>
            </a:r>
            <a:r>
              <a:rPr lang="en-US" altLang="ko-KR" dirty="0">
                <a:latin typeface="MalgunGothic"/>
              </a:rPr>
              <a:t>, import</a:t>
            </a:r>
            <a:r>
              <a:rPr lang="ko-KR" altLang="en-US" dirty="0">
                <a:latin typeface="MalgunGothic"/>
              </a:rPr>
              <a:t>할 클래스</a:t>
            </a:r>
            <a:r>
              <a:rPr lang="en-US" altLang="ko-KR" dirty="0">
                <a:latin typeface="MalgunGothic"/>
              </a:rPr>
              <a:t>, </a:t>
            </a:r>
            <a:r>
              <a:rPr lang="ko-KR" altLang="en-US" dirty="0">
                <a:latin typeface="MalgunGothic"/>
              </a:rPr>
              <a:t>세션 및 </a:t>
            </a:r>
            <a:r>
              <a:rPr lang="ko-KR" altLang="en-US" dirty="0" smtClean="0">
                <a:latin typeface="MalgunGothic"/>
              </a:rPr>
              <a:t>버퍼의 사용여부</a:t>
            </a:r>
            <a:r>
              <a:rPr lang="en-US" altLang="ko-KR" dirty="0">
                <a:latin typeface="MalgunGothic"/>
              </a:rPr>
              <a:t>, </a:t>
            </a:r>
            <a:r>
              <a:rPr lang="ko-KR" altLang="en-US" dirty="0">
                <a:latin typeface="MalgunGothic"/>
              </a:rPr>
              <a:t>버퍼의 크기 등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페이지에서 필요한 </a:t>
            </a:r>
            <a:r>
              <a:rPr lang="ko-KR" altLang="en-US" dirty="0" smtClean="0">
                <a:latin typeface="MalgunGothic"/>
              </a:rPr>
              <a:t>설정 정보를 </a:t>
            </a:r>
            <a:r>
              <a:rPr lang="ko-KR" altLang="en-US" dirty="0">
                <a:latin typeface="MalgunGothic"/>
              </a:rPr>
              <a:t>지정</a:t>
            </a:r>
            <a:r>
              <a:rPr lang="en-US" altLang="ko-KR" dirty="0" smtClean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▶ page </a:t>
            </a:r>
            <a:r>
              <a:rPr lang="ko-KR" altLang="en-US" dirty="0" err="1"/>
              <a:t>디렉티브</a:t>
            </a:r>
            <a:r>
              <a:rPr lang="en-US" altLang="ko-KR" dirty="0"/>
              <a:t>(Directive)</a:t>
            </a:r>
            <a:r>
              <a:rPr lang="ko-KR" altLang="en-US" dirty="0"/>
              <a:t>의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p.34 </a:t>
            </a:r>
            <a:r>
              <a:rPr lang="ko-KR" altLang="en-US" dirty="0" smtClean="0"/>
              <a:t>표 참고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0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include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디렉티브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(Directive)(p.36~37)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89" y="889844"/>
            <a:ext cx="1113322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MalgunGothic"/>
              </a:rPr>
              <a:t>▶ &lt;%@ include%&gt;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MalgunGothic"/>
              </a:rPr>
              <a:t>▶ </a:t>
            </a:r>
            <a:r>
              <a:rPr lang="en-US" altLang="ko-KR" sz="1600" dirty="0">
                <a:latin typeface="MalgunGothic"/>
              </a:rPr>
              <a:t>JSP</a:t>
            </a:r>
            <a:r>
              <a:rPr lang="ko-KR" altLang="en-US" sz="1600" dirty="0">
                <a:latin typeface="MalgunGothic"/>
              </a:rPr>
              <a:t>페이지에서는 여러 </a:t>
            </a:r>
            <a:r>
              <a:rPr lang="en-US" altLang="ko-KR" sz="1600" dirty="0">
                <a:latin typeface="MalgunGothic"/>
              </a:rPr>
              <a:t>JSP </a:t>
            </a:r>
            <a:r>
              <a:rPr lang="ko-KR" altLang="en-US" sz="1600" dirty="0">
                <a:latin typeface="MalgunGothic"/>
              </a:rPr>
              <a:t>페이지에서 공통적으로 사용되는 내용이 있을 때</a:t>
            </a:r>
            <a:r>
              <a:rPr lang="en-US" altLang="ko-KR" sz="1600" dirty="0" smtClean="0">
                <a:latin typeface="MalgunGothic"/>
              </a:rPr>
              <a:t>,</a:t>
            </a:r>
            <a:r>
              <a:rPr lang="ko-KR" altLang="en-US" sz="1600" dirty="0" smtClean="0">
                <a:latin typeface="MalgunGothic"/>
              </a:rPr>
              <a:t>이러한 </a:t>
            </a:r>
            <a:r>
              <a:rPr lang="ko-KR" altLang="en-US" sz="1600" dirty="0">
                <a:latin typeface="MalgunGothic"/>
              </a:rPr>
              <a:t>내용을 별도의 파일로 저장해 두었다가 필요한 </a:t>
            </a:r>
            <a:r>
              <a:rPr lang="en-US" altLang="ko-KR" sz="1600" dirty="0">
                <a:latin typeface="MalgunGothic"/>
              </a:rPr>
              <a:t>JSP </a:t>
            </a:r>
            <a:r>
              <a:rPr lang="ko-KR" altLang="en-US" sz="1600" dirty="0">
                <a:latin typeface="MalgunGothic"/>
              </a:rPr>
              <a:t>페이지 내에 </a:t>
            </a:r>
            <a:r>
              <a:rPr lang="ko-KR" altLang="en-US" sz="1600" dirty="0" smtClean="0">
                <a:latin typeface="MalgunGothic"/>
              </a:rPr>
              <a:t>삽입할 수 </a:t>
            </a:r>
            <a:r>
              <a:rPr lang="ko-KR" altLang="en-US" sz="1600" dirty="0">
                <a:latin typeface="MalgunGothic"/>
              </a:rPr>
              <a:t>있는 기능을 제공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MalgunGothic"/>
              </a:rPr>
              <a:t>▶ 공통적으로 포함될 내용을 가진 파일을 해당 </a:t>
            </a:r>
            <a:r>
              <a:rPr lang="en-US" altLang="ko-KR" sz="1600" dirty="0">
                <a:latin typeface="MalgunGothic"/>
              </a:rPr>
              <a:t>JSP </a:t>
            </a:r>
            <a:r>
              <a:rPr lang="ko-KR" altLang="en-US" sz="1600" dirty="0">
                <a:latin typeface="MalgunGothic"/>
              </a:rPr>
              <a:t>페이지 내에 삽입하는 </a:t>
            </a:r>
            <a:r>
              <a:rPr lang="ko-KR" altLang="en-US" sz="1600" dirty="0" smtClean="0">
                <a:latin typeface="MalgunGothic"/>
              </a:rPr>
              <a:t>기능을 제공하는 </a:t>
            </a:r>
            <a:r>
              <a:rPr lang="ko-KR" altLang="en-US" sz="1600" dirty="0">
                <a:latin typeface="MalgunGothic"/>
              </a:rPr>
              <a:t>것이 </a:t>
            </a:r>
            <a:r>
              <a:rPr lang="en-US" altLang="ko-KR" sz="1600" dirty="0">
                <a:latin typeface="MalgunGothic"/>
              </a:rPr>
              <a:t>include </a:t>
            </a:r>
            <a:r>
              <a:rPr lang="ko-KR" altLang="en-US" sz="1600" dirty="0" err="1">
                <a:latin typeface="MalgunGothic"/>
              </a:rPr>
              <a:t>디렉티브이다</a:t>
            </a:r>
            <a:r>
              <a:rPr lang="en-US" altLang="ko-KR" sz="1600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MalgunGothic"/>
              </a:rPr>
              <a:t>▶ </a:t>
            </a:r>
            <a:r>
              <a:rPr lang="en-US" altLang="ko-KR" sz="1600" dirty="0">
                <a:latin typeface="MalgunGothic"/>
              </a:rPr>
              <a:t>include </a:t>
            </a:r>
            <a:r>
              <a:rPr lang="ko-KR" altLang="en-US" sz="1600" dirty="0" err="1">
                <a:latin typeface="MalgunGothic"/>
              </a:rPr>
              <a:t>디렉티브는</a:t>
            </a:r>
            <a:r>
              <a:rPr lang="ko-KR" altLang="en-US" sz="1600" dirty="0">
                <a:latin typeface="MalgunGothic"/>
              </a:rPr>
              <a:t> </a:t>
            </a:r>
            <a:r>
              <a:rPr lang="en-US" altLang="ko-KR" sz="1600" dirty="0">
                <a:latin typeface="MalgunGothic"/>
              </a:rPr>
              <a:t>&lt;%@ include</a:t>
            </a:r>
            <a:r>
              <a:rPr lang="ko-KR" altLang="en-US" sz="1600" dirty="0">
                <a:latin typeface="MalgunGothic"/>
              </a:rPr>
              <a:t>로 시작되며</a:t>
            </a:r>
            <a:r>
              <a:rPr lang="en-US" altLang="ko-KR" sz="1600" dirty="0">
                <a:latin typeface="MalgunGothic"/>
              </a:rPr>
              <a:t>, </a:t>
            </a:r>
            <a:r>
              <a:rPr lang="ko-KR" altLang="en-US" sz="1600" dirty="0">
                <a:latin typeface="MalgunGothic"/>
              </a:rPr>
              <a:t>포함시킬 파일명을 </a:t>
            </a:r>
            <a:r>
              <a:rPr lang="en-US" altLang="ko-KR" sz="1600" dirty="0">
                <a:latin typeface="MalgunGothic"/>
              </a:rPr>
              <a:t>file</a:t>
            </a:r>
            <a:r>
              <a:rPr lang="ko-KR" altLang="en-US" sz="1600" dirty="0" smtClean="0">
                <a:latin typeface="MalgunGothic"/>
              </a:rPr>
              <a:t>속성의 값으로 </a:t>
            </a:r>
            <a:r>
              <a:rPr lang="ko-KR" altLang="en-US" sz="1600" dirty="0">
                <a:latin typeface="MalgunGothic"/>
              </a:rPr>
              <a:t>기술</a:t>
            </a:r>
            <a:r>
              <a:rPr lang="en-US" altLang="ko-KR" sz="1600" dirty="0">
                <a:latin typeface="Malgun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MalgunGothic"/>
              </a:rPr>
              <a:t>▶ &lt;%@ include file="</a:t>
            </a:r>
            <a:r>
              <a:rPr lang="ko-KR" altLang="en-US" sz="1600" dirty="0">
                <a:latin typeface="MalgunGothic"/>
              </a:rPr>
              <a:t>포함될 파일의 </a:t>
            </a:r>
            <a:r>
              <a:rPr lang="en-US" altLang="ko-KR" sz="1600" dirty="0" err="1">
                <a:latin typeface="MalgunGothic"/>
              </a:rPr>
              <a:t>url</a:t>
            </a:r>
            <a:r>
              <a:rPr lang="en-US" altLang="ko-KR" sz="1600" dirty="0" smtClean="0">
                <a:latin typeface="MalgunGothic"/>
              </a:rPr>
              <a:t>"%&gt;</a:t>
            </a:r>
            <a:endParaRPr lang="en-US" altLang="ko-KR" sz="1600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MalgunGothic"/>
              </a:rPr>
              <a:t>▶ </a:t>
            </a:r>
            <a:r>
              <a:rPr lang="en-US" altLang="ko-KR" sz="1600" dirty="0">
                <a:latin typeface="MalgunGothic"/>
              </a:rPr>
              <a:t>include </a:t>
            </a:r>
            <a:r>
              <a:rPr lang="ko-KR" altLang="en-US" sz="1600" dirty="0" err="1">
                <a:latin typeface="MalgunGothic"/>
              </a:rPr>
              <a:t>디렉티브의</a:t>
            </a:r>
            <a:r>
              <a:rPr lang="ko-KR" altLang="en-US" sz="1600" dirty="0">
                <a:latin typeface="MalgunGothic"/>
              </a:rPr>
              <a:t> </a:t>
            </a:r>
            <a:r>
              <a:rPr lang="ko-KR" altLang="en-US" sz="1600" dirty="0" smtClean="0">
                <a:latin typeface="MalgunGothic"/>
              </a:rPr>
              <a:t>처리과정</a:t>
            </a:r>
            <a:endParaRPr lang="en-US" altLang="ko-KR" sz="1600" dirty="0" smtClean="0">
              <a:latin typeface="MalgunGothic"/>
            </a:endParaRPr>
          </a:p>
          <a:p>
            <a:endParaRPr lang="en-US" altLang="ko-KR" sz="1600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MalgunGothic"/>
              </a:rPr>
              <a:t>					</a:t>
            </a:r>
            <a:r>
              <a:rPr lang="ko-KR" altLang="en-US" sz="1600" dirty="0" smtClean="0">
                <a:latin typeface="MalgunGothic"/>
              </a:rPr>
              <a:t>▶ </a:t>
            </a:r>
            <a:r>
              <a:rPr lang="en-US" altLang="ko-KR" sz="1600" dirty="0">
                <a:latin typeface="MalgunGothic"/>
              </a:rPr>
              <a:t>include </a:t>
            </a:r>
            <a:r>
              <a:rPr lang="ko-KR" altLang="en-US" sz="1600" dirty="0" err="1">
                <a:latin typeface="MalgunGothic"/>
              </a:rPr>
              <a:t>디렉티브를</a:t>
            </a:r>
            <a:r>
              <a:rPr lang="ko-KR" altLang="en-US" sz="1600" dirty="0">
                <a:latin typeface="MalgunGothic"/>
              </a:rPr>
              <a:t> 사용한 </a:t>
            </a:r>
            <a:r>
              <a:rPr lang="en-US" altLang="ko-KR" sz="1600" dirty="0">
                <a:latin typeface="MalgunGothic"/>
              </a:rPr>
              <a:t>JSP </a:t>
            </a:r>
            <a:r>
              <a:rPr lang="ko-KR" altLang="en-US" sz="1600" dirty="0">
                <a:latin typeface="MalgunGothic"/>
              </a:rPr>
              <a:t>페이지가 컴파일 되는 </a:t>
            </a:r>
            <a:r>
              <a:rPr lang="ko-KR" altLang="en-US" sz="1600" dirty="0" smtClean="0">
                <a:latin typeface="MalgunGothic"/>
              </a:rPr>
              <a:t>과정에서</a:t>
            </a:r>
            <a:endParaRPr lang="en-US" altLang="ko-KR" sz="1600" dirty="0" smtClean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MalgunGothic"/>
              </a:rPr>
              <a:t> </a:t>
            </a:r>
            <a:r>
              <a:rPr lang="en-US" altLang="ko-KR" sz="1600" dirty="0" smtClean="0">
                <a:latin typeface="MalgunGothic"/>
              </a:rPr>
              <a:t>                                                                      include </a:t>
            </a:r>
            <a:r>
              <a:rPr lang="ko-KR" altLang="en-US" sz="1600" dirty="0" smtClean="0">
                <a:latin typeface="MalgunGothic"/>
              </a:rPr>
              <a:t>되는 </a:t>
            </a:r>
            <a:r>
              <a:rPr lang="en-US" altLang="ko-KR" sz="1600" dirty="0" smtClean="0">
                <a:latin typeface="MalgunGothic"/>
              </a:rPr>
              <a:t>JSP </a:t>
            </a:r>
            <a:r>
              <a:rPr lang="ko-KR" altLang="en-US" sz="1600" dirty="0">
                <a:latin typeface="MalgunGothic"/>
              </a:rPr>
              <a:t>페이지의 소스 내용을 그대로 포함해서 </a:t>
            </a:r>
            <a:r>
              <a:rPr lang="ko-KR" altLang="en-US" sz="1600" dirty="0" smtClean="0">
                <a:latin typeface="MalgunGothic"/>
              </a:rPr>
              <a:t>컴파일</a:t>
            </a:r>
            <a:endParaRPr lang="en-US" altLang="ko-KR" sz="1600" dirty="0" smtClean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MalgunGothic"/>
              </a:rPr>
              <a:t>					</a:t>
            </a:r>
            <a:r>
              <a:rPr lang="ko-KR" altLang="en-US" sz="1600" dirty="0" smtClean="0">
                <a:latin typeface="MalgunGothic"/>
              </a:rPr>
              <a:t>▶ </a:t>
            </a:r>
            <a:r>
              <a:rPr lang="ko-KR" altLang="en-US" sz="1600" dirty="0">
                <a:latin typeface="MalgunGothic"/>
              </a:rPr>
              <a:t>복사 </a:t>
            </a:r>
            <a:r>
              <a:rPr lang="en-US" altLang="ko-KR" sz="1600" dirty="0">
                <a:latin typeface="MalgunGothic"/>
              </a:rPr>
              <a:t>&amp; </a:t>
            </a:r>
            <a:r>
              <a:rPr lang="ko-KR" altLang="en-US" sz="1600" dirty="0" err="1">
                <a:latin typeface="MalgunGothic"/>
              </a:rPr>
              <a:t>붙여넣기</a:t>
            </a:r>
            <a:r>
              <a:rPr lang="ko-KR" altLang="en-US" sz="1600" dirty="0">
                <a:latin typeface="MalgunGothic"/>
              </a:rPr>
              <a:t> 식으로 두개의 파일이 하나의 파일로 합쳐진 </a:t>
            </a:r>
            <a:r>
              <a:rPr lang="ko-KR" altLang="en-US" sz="1600" dirty="0" smtClean="0">
                <a:latin typeface="MalgunGothic"/>
              </a:rPr>
              <a:t>후</a:t>
            </a:r>
            <a:endParaRPr lang="en-US" altLang="ko-KR" sz="1600" dirty="0" smtClean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MalgunGothic"/>
              </a:rPr>
              <a:t>	</a:t>
            </a:r>
            <a:r>
              <a:rPr lang="en-US" altLang="ko-KR" sz="1600" dirty="0" smtClean="0">
                <a:latin typeface="MalgunGothic"/>
              </a:rPr>
              <a:t>				 </a:t>
            </a:r>
            <a:r>
              <a:rPr lang="ko-KR" altLang="en-US" sz="1600" dirty="0" smtClean="0">
                <a:latin typeface="MalgunGothic"/>
              </a:rPr>
              <a:t>   하나의 파일로서 </a:t>
            </a:r>
            <a:r>
              <a:rPr lang="ko-KR" altLang="en-US" sz="1600" dirty="0">
                <a:latin typeface="MalgunGothic"/>
              </a:rPr>
              <a:t>변환되고 컴파일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MalgunGothic"/>
              </a:rPr>
              <a:t>					</a:t>
            </a:r>
            <a:r>
              <a:rPr lang="ko-KR" altLang="en-US" sz="1600" dirty="0" smtClean="0">
                <a:latin typeface="MalgunGothic"/>
              </a:rPr>
              <a:t>▶ </a:t>
            </a:r>
            <a:r>
              <a:rPr lang="en-US" altLang="ko-KR" sz="1600" dirty="0">
                <a:latin typeface="MalgunGothic"/>
              </a:rPr>
              <a:t>include </a:t>
            </a:r>
            <a:r>
              <a:rPr lang="ko-KR" altLang="en-US" sz="1600" dirty="0" err="1">
                <a:latin typeface="MalgunGothic"/>
              </a:rPr>
              <a:t>디렉티브는</a:t>
            </a:r>
            <a:r>
              <a:rPr lang="ko-KR" altLang="en-US" sz="1600" dirty="0">
                <a:latin typeface="MalgunGothic"/>
              </a:rPr>
              <a:t> 주로 </a:t>
            </a:r>
            <a:r>
              <a:rPr lang="ko-KR" altLang="en-US" sz="1600" dirty="0" err="1">
                <a:latin typeface="MalgunGothic"/>
              </a:rPr>
              <a:t>조각코드를</a:t>
            </a:r>
            <a:r>
              <a:rPr lang="ko-KR" altLang="en-US" sz="1600" dirty="0">
                <a:latin typeface="MalgunGothic"/>
              </a:rPr>
              <a:t> 삽입할 때 사용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MalgunGothic"/>
              </a:rPr>
              <a:t>					</a:t>
            </a:r>
            <a:r>
              <a:rPr lang="ko-KR" altLang="en-US" sz="1600" dirty="0" smtClean="0">
                <a:latin typeface="MalgunGothic"/>
              </a:rPr>
              <a:t>▶ </a:t>
            </a:r>
            <a:r>
              <a:rPr lang="ko-KR" altLang="en-US" sz="1600" dirty="0" err="1">
                <a:latin typeface="MalgunGothic"/>
              </a:rPr>
              <a:t>조각코드를</a:t>
            </a:r>
            <a:r>
              <a:rPr lang="ko-KR" altLang="en-US" sz="1600" dirty="0">
                <a:latin typeface="MalgunGothic"/>
              </a:rPr>
              <a:t> 가지는 페이지의 내용은 어떤 값을 가지는 변수를 </a:t>
            </a:r>
            <a:r>
              <a:rPr lang="ko-KR" altLang="en-US" sz="1600" dirty="0" smtClean="0">
                <a:latin typeface="MalgunGothic"/>
              </a:rPr>
              <a:t>정의</a:t>
            </a:r>
            <a:r>
              <a:rPr lang="en-US" altLang="ko-KR" sz="1600" dirty="0" smtClean="0">
                <a:latin typeface="MalgunGothic"/>
              </a:rPr>
              <a:t>					    </a:t>
            </a:r>
            <a:r>
              <a:rPr lang="ko-KR" altLang="en-US" sz="1600" dirty="0" smtClean="0">
                <a:latin typeface="MalgunGothic"/>
              </a:rPr>
              <a:t>하고 있는 경우에 </a:t>
            </a:r>
            <a:r>
              <a:rPr lang="ko-KR" altLang="en-US" sz="1600" dirty="0">
                <a:latin typeface="MalgunGothic"/>
              </a:rPr>
              <a:t>주로 사용</a:t>
            </a:r>
            <a:r>
              <a:rPr lang="en-US" altLang="ko-KR" sz="1600" dirty="0">
                <a:latin typeface="MalgunGothic"/>
              </a:rPr>
              <a:t>.</a:t>
            </a:r>
            <a:endParaRPr lang="ko-KR" altLang="en-US" sz="1600" dirty="0">
              <a:latin typeface="Malgun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28" y="3806325"/>
            <a:ext cx="4489823" cy="242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taglib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디렉티브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(Directive)(p.38)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90" y="1185900"/>
            <a:ext cx="10177632" cy="2218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MalgunGothic"/>
              </a:rPr>
              <a:t>▶ &lt;%@ </a:t>
            </a:r>
            <a:r>
              <a:rPr lang="en-US" altLang="ko-KR" dirty="0" err="1">
                <a:latin typeface="MalgunGothic"/>
              </a:rPr>
              <a:t>taglib</a:t>
            </a:r>
            <a:r>
              <a:rPr lang="en-US" altLang="ko-KR" dirty="0">
                <a:latin typeface="MalgunGothic"/>
              </a:rPr>
              <a:t>%&gt;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MalgunGothic"/>
              </a:rPr>
              <a:t>▶ </a:t>
            </a:r>
            <a:r>
              <a:rPr lang="en-US" altLang="ko-KR" dirty="0" err="1">
                <a:latin typeface="MalgunGothic"/>
              </a:rPr>
              <a:t>taglib</a:t>
            </a:r>
            <a:r>
              <a:rPr lang="en-US" altLang="ko-KR" dirty="0">
                <a:latin typeface="MalgunGothic"/>
              </a:rPr>
              <a:t> </a:t>
            </a:r>
            <a:r>
              <a:rPr lang="ko-KR" altLang="en-US" dirty="0" err="1">
                <a:latin typeface="MalgunGothic"/>
              </a:rPr>
              <a:t>디렉티브는</a:t>
            </a:r>
            <a:r>
              <a:rPr lang="ko-KR" altLang="en-US" dirty="0">
                <a:latin typeface="MalgunGothic"/>
              </a:rPr>
              <a:t> 표현 언어</a:t>
            </a:r>
            <a:r>
              <a:rPr lang="en-US" altLang="ko-KR" dirty="0">
                <a:latin typeface="MalgunGothic"/>
              </a:rPr>
              <a:t>(EL : Expression Language), JSTL(JSP Standard </a:t>
            </a:r>
            <a:r>
              <a:rPr lang="en-US" altLang="ko-KR" dirty="0" smtClean="0">
                <a:latin typeface="MalgunGothic"/>
              </a:rPr>
              <a:t>Tag Library</a:t>
            </a:r>
            <a:r>
              <a:rPr lang="en-US" altLang="ko-KR" dirty="0">
                <a:latin typeface="MalgunGothic"/>
              </a:rPr>
              <a:t>), </a:t>
            </a:r>
            <a:r>
              <a:rPr lang="ko-KR" altLang="en-US" dirty="0" err="1">
                <a:latin typeface="MalgunGothic"/>
              </a:rPr>
              <a:t>커스텀</a:t>
            </a:r>
            <a:r>
              <a:rPr lang="ko-KR" altLang="en-US" dirty="0">
                <a:latin typeface="MalgunGothic"/>
              </a:rPr>
              <a:t> 태그</a:t>
            </a:r>
            <a:r>
              <a:rPr lang="en-US" altLang="ko-KR" dirty="0">
                <a:latin typeface="MalgunGothic"/>
              </a:rPr>
              <a:t>(Custom Tag)</a:t>
            </a:r>
            <a:r>
              <a:rPr lang="ko-KR" altLang="en-US" dirty="0">
                <a:latin typeface="MalgunGothic"/>
              </a:rPr>
              <a:t>를 </a:t>
            </a:r>
            <a:r>
              <a:rPr lang="en-US" altLang="ko-KR" dirty="0">
                <a:latin typeface="MalgunGothic"/>
              </a:rPr>
              <a:t>JSP</a:t>
            </a:r>
            <a:r>
              <a:rPr lang="ko-KR" altLang="en-US" dirty="0">
                <a:latin typeface="MalgunGothic"/>
              </a:rPr>
              <a:t>페이지 내에 사용할 때 사용됨</a:t>
            </a:r>
            <a:r>
              <a:rPr lang="en-US" altLang="ko-KR" dirty="0">
                <a:latin typeface="MalgunGothic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MalgunGothic"/>
              </a:rPr>
              <a:t>▶ 이 예제는 중급 기술 분야</a:t>
            </a:r>
            <a:r>
              <a:rPr lang="en-US" altLang="ko-KR" dirty="0">
                <a:latin typeface="MalgunGothic"/>
              </a:rPr>
              <a:t>(EL, JSTL, Custom Tag)</a:t>
            </a:r>
            <a:r>
              <a:rPr lang="ko-KR" altLang="en-US" dirty="0">
                <a:latin typeface="MalgunGothic"/>
              </a:rPr>
              <a:t>에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4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스크립트 요소의 이해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(p.39)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2790" y="1172512"/>
            <a:ext cx="1086961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424456"/>
                </a:solidFill>
                <a:latin typeface="MalgunGothic"/>
              </a:rPr>
              <a:t>▶ </a:t>
            </a:r>
            <a:r>
              <a:rPr lang="en-US" altLang="ko-KR" dirty="0">
                <a:solidFill>
                  <a:srgbClr val="424456"/>
                </a:solidFill>
                <a:latin typeface="MalgunGothic"/>
              </a:rPr>
              <a:t>JSP </a:t>
            </a:r>
            <a:r>
              <a:rPr lang="ko-KR" altLang="en-US" dirty="0">
                <a:solidFill>
                  <a:srgbClr val="424456"/>
                </a:solidFill>
                <a:latin typeface="MalgunGothic"/>
              </a:rPr>
              <a:t>페이지에서는 선언문</a:t>
            </a:r>
            <a:r>
              <a:rPr lang="en-US" altLang="ko-KR" dirty="0">
                <a:solidFill>
                  <a:srgbClr val="424456"/>
                </a:solidFill>
                <a:latin typeface="MalgunGothic"/>
              </a:rPr>
              <a:t>(Declaration), </a:t>
            </a:r>
            <a:r>
              <a:rPr lang="ko-KR" altLang="en-US" dirty="0" err="1">
                <a:solidFill>
                  <a:srgbClr val="424456"/>
                </a:solidFill>
                <a:latin typeface="MalgunGothic"/>
              </a:rPr>
              <a:t>스크립트릿</a:t>
            </a:r>
            <a:r>
              <a:rPr lang="en-US" altLang="ko-KR" dirty="0">
                <a:solidFill>
                  <a:srgbClr val="424456"/>
                </a:solidFill>
                <a:latin typeface="MalgunGothic"/>
              </a:rPr>
              <a:t>(</a:t>
            </a:r>
            <a:r>
              <a:rPr lang="en-US" altLang="ko-KR" dirty="0" err="1">
                <a:solidFill>
                  <a:srgbClr val="424456"/>
                </a:solidFill>
                <a:latin typeface="MalgunGothic"/>
              </a:rPr>
              <a:t>Scriptlet</a:t>
            </a:r>
            <a:r>
              <a:rPr lang="en-US" altLang="ko-KR" dirty="0">
                <a:solidFill>
                  <a:srgbClr val="424456"/>
                </a:solidFill>
                <a:latin typeface="MalgunGothic"/>
              </a:rPr>
              <a:t>), </a:t>
            </a:r>
            <a:r>
              <a:rPr lang="ko-KR" altLang="en-US" dirty="0">
                <a:solidFill>
                  <a:srgbClr val="424456"/>
                </a:solidFill>
                <a:latin typeface="MalgunGothic"/>
              </a:rPr>
              <a:t>표현식</a:t>
            </a:r>
            <a:r>
              <a:rPr lang="en-US" altLang="ko-KR" dirty="0">
                <a:solidFill>
                  <a:srgbClr val="424456"/>
                </a:solidFill>
                <a:latin typeface="MalgunGothic"/>
              </a:rPr>
              <a:t>(Expression</a:t>
            </a:r>
            <a:r>
              <a:rPr lang="en-US" altLang="ko-KR" dirty="0" smtClean="0">
                <a:solidFill>
                  <a:srgbClr val="424456"/>
                </a:solidFill>
                <a:latin typeface="MalgunGothic"/>
              </a:rPr>
              <a:t>) </a:t>
            </a:r>
            <a:r>
              <a:rPr lang="ko-KR" altLang="en-US" dirty="0" smtClean="0">
                <a:solidFill>
                  <a:srgbClr val="424456"/>
                </a:solidFill>
                <a:latin typeface="MalgunGothic"/>
              </a:rPr>
              <a:t>이라는 </a:t>
            </a:r>
            <a:r>
              <a:rPr lang="en-US" altLang="ko-KR" dirty="0">
                <a:solidFill>
                  <a:srgbClr val="424456"/>
                </a:solidFill>
                <a:latin typeface="MalgunGothic"/>
              </a:rPr>
              <a:t>3</a:t>
            </a:r>
            <a:r>
              <a:rPr lang="ko-KR" altLang="en-US" dirty="0">
                <a:solidFill>
                  <a:srgbClr val="424456"/>
                </a:solidFill>
                <a:latin typeface="MalgunGothic"/>
              </a:rPr>
              <a:t>가지의 스크립트 요소를 제공</a:t>
            </a:r>
            <a:r>
              <a:rPr lang="en-US" altLang="ko-KR" dirty="0">
                <a:solidFill>
                  <a:srgbClr val="424456"/>
                </a:solidFill>
                <a:latin typeface="MalgunGothic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000000"/>
                </a:solidFill>
                <a:latin typeface="MalgunGothic"/>
              </a:rPr>
              <a:t>* 선언문</a:t>
            </a:r>
            <a:r>
              <a:rPr lang="en-US" altLang="ko-KR" dirty="0">
                <a:solidFill>
                  <a:srgbClr val="000000"/>
                </a:solidFill>
                <a:latin typeface="MalgunGothic"/>
              </a:rPr>
              <a:t>(Declaration) - &lt;%! %&gt; : </a:t>
            </a:r>
            <a:r>
              <a:rPr lang="ko-KR" altLang="en-US" dirty="0" err="1">
                <a:solidFill>
                  <a:srgbClr val="000000"/>
                </a:solidFill>
                <a:latin typeface="MalgunGothic"/>
              </a:rPr>
              <a:t>전역변수</a:t>
            </a:r>
            <a:r>
              <a:rPr lang="ko-KR" altLang="en-US" dirty="0">
                <a:solidFill>
                  <a:srgbClr val="000000"/>
                </a:solidFill>
                <a:latin typeface="MalgunGothic"/>
              </a:rPr>
              <a:t> 선언 및 </a:t>
            </a:r>
            <a:r>
              <a:rPr lang="ko-KR" altLang="en-US" dirty="0" err="1">
                <a:solidFill>
                  <a:srgbClr val="000000"/>
                </a:solidFill>
                <a:latin typeface="MalgunGothic"/>
              </a:rPr>
              <a:t>메소드</a:t>
            </a:r>
            <a:r>
              <a:rPr lang="ko-KR" altLang="en-US" dirty="0">
                <a:solidFill>
                  <a:srgbClr val="000000"/>
                </a:solidFill>
                <a:latin typeface="MalgunGothic"/>
              </a:rPr>
              <a:t> 선언에 사용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000000"/>
                </a:solidFill>
                <a:latin typeface="MalgunGothic"/>
              </a:rPr>
              <a:t>* </a:t>
            </a:r>
            <a:r>
              <a:rPr lang="ko-KR" altLang="en-US" dirty="0" err="1">
                <a:solidFill>
                  <a:srgbClr val="000000"/>
                </a:solidFill>
                <a:latin typeface="MalgunGothic"/>
              </a:rPr>
              <a:t>스크립트릿</a:t>
            </a:r>
            <a:r>
              <a:rPr lang="en-US" altLang="ko-KR" dirty="0">
                <a:solidFill>
                  <a:srgbClr val="000000"/>
                </a:solidFill>
                <a:latin typeface="MalgunGothic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MalgunGothic"/>
              </a:rPr>
              <a:t>Scriptlet</a:t>
            </a:r>
            <a:r>
              <a:rPr lang="en-US" altLang="ko-KR" dirty="0">
                <a:solidFill>
                  <a:srgbClr val="000000"/>
                </a:solidFill>
                <a:latin typeface="MalgunGothic"/>
              </a:rPr>
              <a:t>) - &lt;% %&gt; : </a:t>
            </a:r>
            <a:r>
              <a:rPr lang="ko-KR" altLang="en-US" dirty="0">
                <a:solidFill>
                  <a:srgbClr val="000000"/>
                </a:solidFill>
                <a:latin typeface="MalgunGothic"/>
              </a:rPr>
              <a:t>프로그래밍 코드 기술에 사용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000000"/>
                </a:solidFill>
                <a:latin typeface="MalgunGothic"/>
              </a:rPr>
              <a:t>* 표현식</a:t>
            </a:r>
            <a:r>
              <a:rPr lang="en-US" altLang="ko-KR" dirty="0">
                <a:solidFill>
                  <a:srgbClr val="000000"/>
                </a:solidFill>
                <a:latin typeface="MalgunGothic"/>
              </a:rPr>
              <a:t>(Expression) - &lt;%=%&gt; : </a:t>
            </a:r>
            <a:r>
              <a:rPr lang="ko-KR" altLang="en-US" dirty="0">
                <a:solidFill>
                  <a:srgbClr val="000000"/>
                </a:solidFill>
                <a:latin typeface="MalgunGothic"/>
              </a:rPr>
              <a:t>화면에 출력할 내용 기술에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선언문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(p.40)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2789" y="1178687"/>
            <a:ext cx="10021113" cy="4607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선언문</a:t>
            </a:r>
            <a:r>
              <a:rPr lang="en-US" altLang="ko-KR" dirty="0">
                <a:latin typeface="MalgunGothic"/>
              </a:rPr>
              <a:t>:&lt;%! %&gt;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선언문은 </a:t>
            </a:r>
            <a:r>
              <a:rPr lang="en-US" altLang="ko-KR" dirty="0">
                <a:latin typeface="MalgunGothic"/>
              </a:rPr>
              <a:t>JSP </a:t>
            </a:r>
            <a:r>
              <a:rPr lang="ko-KR" altLang="en-US" dirty="0">
                <a:latin typeface="MalgunGothic"/>
              </a:rPr>
              <a:t>페이지 내에서 필요한 </a:t>
            </a:r>
            <a:r>
              <a:rPr lang="ko-KR" altLang="en-US" dirty="0" err="1">
                <a:latin typeface="MalgunGothic"/>
              </a:rPr>
              <a:t>멤버변수나</a:t>
            </a:r>
            <a:r>
              <a:rPr lang="ko-KR" altLang="en-US" dirty="0">
                <a:latin typeface="MalgunGothic"/>
              </a:rPr>
              <a:t> </a:t>
            </a:r>
            <a:r>
              <a:rPr lang="ko-KR" altLang="en-US" dirty="0" err="1">
                <a:latin typeface="MalgunGothic"/>
              </a:rPr>
              <a:t>메소드가</a:t>
            </a:r>
            <a:r>
              <a:rPr lang="ko-KR" altLang="en-US" dirty="0">
                <a:latin typeface="MalgunGothic"/>
              </a:rPr>
              <a:t> 필요할 때 </a:t>
            </a:r>
            <a:r>
              <a:rPr lang="ko-KR" altLang="en-US" dirty="0" smtClean="0">
                <a:latin typeface="MalgunGothic"/>
              </a:rPr>
              <a:t>선언해 사용하는 </a:t>
            </a:r>
            <a:r>
              <a:rPr lang="ko-KR" altLang="en-US" dirty="0">
                <a:latin typeface="MalgunGothic"/>
              </a:rPr>
              <a:t>요소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선언문의 문법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</a:t>
            </a:r>
            <a:r>
              <a:rPr lang="en-US" altLang="ko-KR" dirty="0">
                <a:latin typeface="MalgunGothic"/>
              </a:rPr>
              <a:t>&lt;%! </a:t>
            </a:r>
            <a:r>
              <a:rPr lang="ko-KR" altLang="en-US" dirty="0">
                <a:latin typeface="MalgunGothic"/>
              </a:rPr>
              <a:t>문장 </a:t>
            </a:r>
            <a:r>
              <a:rPr lang="en-US" altLang="ko-KR" dirty="0">
                <a:latin typeface="MalgunGothic"/>
              </a:rPr>
              <a:t>%&gt;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Gothic"/>
              </a:rPr>
              <a:t>▶ 선언문에서 변수 및 </a:t>
            </a:r>
            <a:r>
              <a:rPr lang="ko-KR" altLang="en-US" dirty="0" err="1">
                <a:latin typeface="MalgunGothic"/>
              </a:rPr>
              <a:t>메소드</a:t>
            </a:r>
            <a:r>
              <a:rPr lang="ko-KR" altLang="en-US" dirty="0">
                <a:latin typeface="MalgunGothic"/>
              </a:rPr>
              <a:t> 선언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algunGothic"/>
              </a:rPr>
              <a:t>&lt;%!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MalgunGothic"/>
              </a:rPr>
              <a:t>	String </a:t>
            </a:r>
            <a:r>
              <a:rPr lang="en-US" altLang="ko-KR" dirty="0">
                <a:latin typeface="MalgunGothic"/>
              </a:rPr>
              <a:t>id = "</a:t>
            </a:r>
            <a:r>
              <a:rPr lang="en-US" altLang="ko-KR" dirty="0" err="1">
                <a:latin typeface="MalgunGothic"/>
              </a:rPr>
              <a:t>Kingdora</a:t>
            </a:r>
            <a:r>
              <a:rPr lang="en-US" altLang="ko-KR" dirty="0">
                <a:latin typeface="MalgunGothic"/>
              </a:rPr>
              <a:t>"; //</a:t>
            </a:r>
            <a:r>
              <a:rPr lang="ko-KR" altLang="en-US" dirty="0" err="1">
                <a:latin typeface="MalgunGothic"/>
              </a:rPr>
              <a:t>멤버변수</a:t>
            </a:r>
            <a:r>
              <a:rPr lang="ko-KR" altLang="en-US" dirty="0">
                <a:latin typeface="MalgunGothic"/>
              </a:rPr>
              <a:t> 선언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MalgunGothic"/>
              </a:rPr>
              <a:t>	public </a:t>
            </a:r>
            <a:r>
              <a:rPr lang="en-US" altLang="ko-KR" dirty="0">
                <a:latin typeface="MalgunGothic"/>
              </a:rPr>
              <a:t>String </a:t>
            </a:r>
            <a:r>
              <a:rPr lang="en-US" altLang="ko-KR" dirty="0" err="1">
                <a:latin typeface="MalgunGothic"/>
              </a:rPr>
              <a:t>getId</a:t>
            </a:r>
            <a:r>
              <a:rPr lang="en-US" altLang="ko-KR" dirty="0">
                <a:latin typeface="MalgunGothic"/>
              </a:rPr>
              <a:t>( ) { //</a:t>
            </a:r>
            <a:r>
              <a:rPr lang="ko-KR" altLang="en-US" dirty="0" err="1">
                <a:latin typeface="MalgunGothic"/>
              </a:rPr>
              <a:t>메소드</a:t>
            </a:r>
            <a:r>
              <a:rPr lang="ko-KR" altLang="en-US" dirty="0">
                <a:latin typeface="MalgunGothic"/>
              </a:rPr>
              <a:t> 선언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MalgunGothic"/>
              </a:rPr>
              <a:t>		return </a:t>
            </a:r>
            <a:r>
              <a:rPr lang="en-US" altLang="ko-KR" dirty="0">
                <a:latin typeface="MalgunGothic"/>
              </a:rPr>
              <a:t>id;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MalgunGothic"/>
              </a:rPr>
              <a:t>	}</a:t>
            </a:r>
            <a:endParaRPr lang="en-US" altLang="ko-KR" dirty="0">
              <a:latin typeface="MalgunGothic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algunGothic"/>
              </a:rPr>
              <a:t>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1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3857</Words>
  <Application>Microsoft Office PowerPoint</Application>
  <PresentationFormat>와이드스크린</PresentationFormat>
  <Paragraphs>411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HY중고딕</vt:lpstr>
      <vt:lpstr>MalgunGothic</vt:lpstr>
      <vt:lpstr>MalgunGothicBold</vt:lpstr>
      <vt:lpstr>Wingdings-Regular</vt:lpstr>
      <vt:lpstr>나눔스퀘어 ExtraBold</vt:lpstr>
      <vt:lpstr>맑은 고딕</vt:lpstr>
      <vt:lpstr>Arial</vt:lpstr>
      <vt:lpstr>Office 테마</vt:lpstr>
      <vt:lpstr>Jsp 최종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&lt;쿠키와 세션&gt;</dc:title>
  <dc:creator>HyungSub Lee</dc:creator>
  <cp:lastModifiedBy>User</cp:lastModifiedBy>
  <cp:revision>26</cp:revision>
  <dcterms:created xsi:type="dcterms:W3CDTF">2020-08-30T13:35:35Z</dcterms:created>
  <dcterms:modified xsi:type="dcterms:W3CDTF">2020-12-07T01:49:06Z</dcterms:modified>
</cp:coreProperties>
</file>