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E9BF"/>
    <a:srgbClr val="1ADADA"/>
    <a:srgbClr val="0066FF"/>
    <a:srgbClr val="EA34A9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F663-4035-4EE1-9F45-DB06605FB20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683B4-A2CD-4301-89AD-1C5B70B13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6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jsp:include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496" y="58488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top.jsp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96" y="2385899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left.jsp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96" y="3724208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bottom.jsp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96" y="1231217"/>
            <a:ext cx="7638950" cy="42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2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307" y="0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layout2.jsp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38" y="646331"/>
            <a:ext cx="11784589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4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jsp: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parm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으로 포함할 페이지에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파라미터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추가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790" y="3080952"/>
            <a:ext cx="11009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jsp:param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태그를 이용하여 포함할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페이지에 </a:t>
            </a:r>
            <a:r>
              <a:rPr lang="ko-KR" altLang="en-US" sz="2400" dirty="0" err="1" smtClean="0"/>
              <a:t>파라미터를</a:t>
            </a:r>
            <a:r>
              <a:rPr lang="ko-KR" altLang="en-US" sz="2400" dirty="0" smtClean="0"/>
              <a:t> 추가할 수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</a:t>
            </a:r>
            <a:r>
              <a:rPr lang="en-US" altLang="ko-KR" sz="2400" dirty="0" err="1" smtClean="0"/>
              <a:t>jsp:param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jsp:include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액션태그의 자식태그로 추가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value </a:t>
            </a:r>
            <a:r>
              <a:rPr lang="ko-KR" altLang="en-US" sz="2400" dirty="0" smtClean="0"/>
              <a:t>속성에는 값을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직접 지정하거나 </a:t>
            </a:r>
            <a:r>
              <a:rPr lang="ko-KR" altLang="en-US" sz="2400" dirty="0" err="1" smtClean="0"/>
              <a:t>표현식을</a:t>
            </a:r>
            <a:r>
              <a:rPr lang="ko-KR" altLang="en-US" sz="2400" dirty="0" smtClean="0"/>
              <a:t> 이용해서 값을 지정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3054285" y="1298824"/>
            <a:ext cx="7424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jsp:include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page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"/module/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top.jsp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flush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jsp:param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"param1"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"value1"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jsp:param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"param2" </a:t>
            </a:r>
            <a:r>
              <a:rPr lang="en-US" altLang="ko-KR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"value2" 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jsp:include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46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307" y="0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info.jsp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07" y="646331"/>
            <a:ext cx="8516850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1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307" y="0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infoSub.jsp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07" y="646331"/>
            <a:ext cx="8766808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9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307" y="0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body_main.jsp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97" y="1272241"/>
            <a:ext cx="8480271" cy="40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5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307" y="0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body_sub.jsp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61487" y="2943703"/>
            <a:ext cx="596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http://localhost:8090/0621/body_main.jsp?name=mirim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390" y="3382276"/>
            <a:ext cx="5334000" cy="3190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92899" y="4585970"/>
            <a:ext cx="430971" cy="300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62241" y="4244882"/>
            <a:ext cx="535459" cy="263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90704" y="5725298"/>
            <a:ext cx="535459" cy="263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69364" y="5061773"/>
            <a:ext cx="682225" cy="459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98" y="646331"/>
            <a:ext cx="7724301" cy="35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jsp: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parm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으로 포함할 페이지에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파라미터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추가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8953" y="3064476"/>
            <a:ext cx="8983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jsp:param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액션 태그는 기존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값을 유지한 채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새로운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값을 추가하며</a:t>
            </a:r>
            <a:r>
              <a:rPr lang="en-US" altLang="ko-KR" sz="24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이때 새롭게 추가된 </a:t>
            </a: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값이 우선한다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618953" y="2080766"/>
            <a:ext cx="5960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</a:t>
            </a:r>
            <a:r>
              <a:rPr lang="ko-KR" altLang="en-US" dirty="0" smtClean="0"/>
              <a:t>localhost:8090/0621/body_main.jsp?name=mirim</a:t>
            </a:r>
            <a:endParaRPr lang="en-US" altLang="ko-KR" dirty="0" smtClean="0"/>
          </a:p>
          <a:p>
            <a:r>
              <a:rPr lang="ko-KR" altLang="en-US" dirty="0" smtClean="0"/>
              <a:t>위와 같이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방식으로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값을 전달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742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include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디렉티브를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이용한 중복된 코드 삽입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790" y="1837038"/>
            <a:ext cx="11092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include </a:t>
            </a:r>
            <a:r>
              <a:rPr lang="ko-KR" altLang="en-US" sz="2400" dirty="0" err="1" smtClean="0"/>
              <a:t>디렉티브도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jsp:include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액션 태그처럼 지정한 페이지를 현재 위치에 포함시키는 기능을 제공한다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하지만 작동 방식에 차이가 있음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&lt;</a:t>
            </a:r>
            <a:r>
              <a:rPr lang="en-US" altLang="ko-KR" sz="2400" dirty="0" err="1"/>
              <a:t>jsp:include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액션태그는 다른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로 실행의 흐름을 이동시킴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include </a:t>
            </a:r>
            <a:r>
              <a:rPr lang="ko-KR" altLang="en-US" sz="2400" dirty="0" err="1" smtClean="0"/>
              <a:t>디렉티브는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다른파일의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내용을현재</a:t>
            </a:r>
            <a:r>
              <a:rPr lang="ko-KR" altLang="en-US" sz="2400" dirty="0" smtClean="0"/>
              <a:t> 위치에 삽입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파일을 자바파일로 변환하고 컴파일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0560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include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디렉티브를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이용한 중복된 코드 삽입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882" y="1334530"/>
            <a:ext cx="341046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main.jsp</a:t>
            </a:r>
            <a:endParaRPr lang="en-US" altLang="ko-KR" dirty="0" smtClean="0"/>
          </a:p>
          <a:p>
            <a:r>
              <a:rPr lang="ko-KR" altLang="en-US" dirty="0" smtClean="0"/>
              <a:t>코드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&lt;%@ page file=“</a:t>
            </a:r>
            <a:r>
              <a:rPr lang="en-US" altLang="ko-KR" dirty="0" err="1" smtClean="0"/>
              <a:t>sub.jspf</a:t>
            </a:r>
            <a:r>
              <a:rPr lang="en-US" altLang="ko-KR" dirty="0" smtClean="0"/>
              <a:t>”%&gt;</a:t>
            </a:r>
          </a:p>
          <a:p>
            <a:r>
              <a:rPr lang="ko-KR" altLang="en-US" dirty="0" smtClean="0"/>
              <a:t>코드</a:t>
            </a:r>
            <a:r>
              <a:rPr lang="en-US" altLang="ko-KR" dirty="0" smtClean="0"/>
              <a:t>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94854" y="1334530"/>
            <a:ext cx="1425146" cy="81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sub.jspf</a:t>
            </a:r>
            <a:endParaRPr lang="en-US" altLang="ko-KR" dirty="0" smtClean="0"/>
          </a:p>
          <a:p>
            <a:r>
              <a:rPr lang="ko-KR" altLang="en-US" dirty="0" smtClean="0"/>
              <a:t>코드</a:t>
            </a:r>
            <a:r>
              <a:rPr lang="en-US" altLang="ko-KR" dirty="0" smtClean="0"/>
              <a:t>sub1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5692348" y="2648067"/>
            <a:ext cx="296562" cy="881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2349" y="2718486"/>
            <a:ext cx="450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main.jsp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위치에 </a:t>
            </a:r>
            <a:endParaRPr lang="en-US" altLang="ko-KR" dirty="0" smtClean="0"/>
          </a:p>
          <a:p>
            <a:r>
              <a:rPr lang="ko-KR" altLang="en-US" dirty="0" smtClean="0"/>
              <a:t>포함할 페이지의 코드를 삽입시킨 결과를</a:t>
            </a:r>
            <a:endParaRPr lang="en-US" altLang="ko-KR" dirty="0" smtClean="0"/>
          </a:p>
          <a:p>
            <a:r>
              <a:rPr lang="ko-KR" altLang="en-US" dirty="0" smtClean="0"/>
              <a:t>자바코드로 작성한다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28056" y="3641816"/>
            <a:ext cx="1396312" cy="1366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자바코드</a:t>
            </a:r>
            <a:endParaRPr lang="en-US" altLang="ko-KR" dirty="0" smtClean="0"/>
          </a:p>
          <a:p>
            <a:r>
              <a:rPr lang="ko-KR" altLang="en-US" dirty="0" smtClean="0"/>
              <a:t>코드</a:t>
            </a:r>
            <a:r>
              <a:rPr lang="en-US" altLang="ko-KR" dirty="0" smtClean="0"/>
              <a:t>1</a:t>
            </a:r>
          </a:p>
          <a:p>
            <a:r>
              <a:rPr lang="ko-KR" altLang="en-US" dirty="0" smtClean="0"/>
              <a:t>코드</a:t>
            </a:r>
            <a:r>
              <a:rPr lang="en-US" altLang="ko-KR" dirty="0" smtClean="0"/>
              <a:t>sub1</a:t>
            </a:r>
          </a:p>
          <a:p>
            <a:r>
              <a:rPr lang="ko-KR" altLang="en-US" dirty="0" smtClean="0"/>
              <a:t>코드</a:t>
            </a:r>
            <a:r>
              <a:rPr lang="en-US" altLang="ko-KR" dirty="0" smtClean="0"/>
              <a:t>2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5677931" y="5120905"/>
            <a:ext cx="296562" cy="881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64494" y="5296876"/>
            <a:ext cx="450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자바코드를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클래스로 컴파일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03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jsp: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include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액션테그를</a:t>
            </a:r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이용한 공통 영역 작성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790" y="1927655"/>
            <a:ext cx="10799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보통 하나의 웹 사이트를 구성하는 페이지들은 동일한 상단 메뉴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좌측메뉴 그리고 하단 </a:t>
            </a:r>
            <a:r>
              <a:rPr lang="ko-KR" altLang="en-US" sz="2400" dirty="0" err="1" smtClean="0"/>
              <a:t>푸터를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갖음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이런 공통 구성 요소를 위한 코드를 모든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페이지 마다 작성한다면 코드 중복 발생</a:t>
            </a:r>
            <a:r>
              <a:rPr lang="en-US" altLang="ko-KR" sz="2400" dirty="0" smtClean="0"/>
              <a:t>,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후에 구성요소 일부를 수정할 경우 모든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페이지를 수정해야 하는 부담 발생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이때 사용하는 </a:t>
            </a:r>
            <a:r>
              <a:rPr lang="ko-KR" altLang="en-US" sz="2400" dirty="0" err="1" smtClean="0"/>
              <a:t>액션테그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jsp:include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2038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307" y="0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includer.jsp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00" y="3831818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includee.jspf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308233" y="1477327"/>
            <a:ext cx="6096000" cy="2677656"/>
            <a:chOff x="5338119" y="2323573"/>
            <a:chExt cx="6096000" cy="2677656"/>
          </a:xfrm>
        </p:grpSpPr>
        <p:sp>
          <p:nvSpPr>
            <p:cNvPr id="9" name="직사각형 8"/>
            <p:cNvSpPr/>
            <p:nvPr/>
          </p:nvSpPr>
          <p:spPr>
            <a:xfrm>
              <a:off x="5338119" y="2692905"/>
              <a:ext cx="6096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dirty="0"/>
                <a:t>&lt;html&gt;</a:t>
              </a:r>
            </a:p>
            <a:p>
              <a:r>
                <a:rPr lang="ko-KR" altLang="en-US" dirty="0"/>
                <a:t>&lt;head&gt;&lt;title&gt;include </a:t>
              </a:r>
              <a:r>
                <a:rPr lang="ko-KR" altLang="en-US" dirty="0" err="1"/>
                <a:t>디렉티브</a:t>
              </a:r>
              <a:r>
                <a:rPr lang="ko-KR" altLang="en-US" dirty="0"/>
                <a:t>&lt;/title&gt;&lt;/head&gt;</a:t>
              </a:r>
            </a:p>
            <a:p>
              <a:r>
                <a:rPr lang="ko-KR" altLang="en-US" dirty="0"/>
                <a:t>&lt;body</a:t>
              </a:r>
              <a:r>
                <a:rPr lang="ko-KR" altLang="en-US" dirty="0" smtClean="0"/>
                <a:t>&gt;</a:t>
              </a:r>
              <a:endParaRPr lang="ko-KR" altLang="en-US" dirty="0"/>
            </a:p>
            <a:p>
              <a:r>
                <a:rPr lang="ko-KR" altLang="en-US" dirty="0"/>
                <a:t>includer.jsp에서 지정한 번호: 10</a:t>
              </a:r>
            </a:p>
            <a:p>
              <a:r>
                <a:rPr lang="ko-KR" altLang="en-US" dirty="0"/>
                <a:t>&lt;p</a:t>
              </a:r>
              <a:r>
                <a:rPr lang="ko-KR" altLang="en-US" dirty="0" smtClean="0"/>
                <a:t>&gt;</a:t>
              </a:r>
              <a:endParaRPr lang="ko-KR" altLang="en-US" dirty="0"/>
            </a:p>
            <a:p>
              <a:r>
                <a:rPr lang="ko-KR" altLang="en-US" dirty="0"/>
                <a:t>공통변수 DATAFOLDER = "c:\data"</a:t>
              </a:r>
            </a:p>
            <a:p>
              <a:r>
                <a:rPr lang="ko-KR" altLang="en-US" dirty="0"/>
                <a:t>&lt;/body&gt;</a:t>
              </a:r>
            </a:p>
            <a:p>
              <a:r>
                <a:rPr lang="ko-KR" altLang="en-US" dirty="0"/>
                <a:t>&lt;/html&gt;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8119" y="2323573"/>
              <a:ext cx="5880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includer.jsp</a:t>
              </a:r>
              <a:r>
                <a:rPr lang="ko-KR" altLang="en-US" dirty="0" smtClean="0"/>
                <a:t>의 </a:t>
              </a:r>
              <a:r>
                <a:rPr lang="en-US" altLang="ko-KR" dirty="0" smtClean="0"/>
                <a:t>include </a:t>
              </a:r>
              <a:r>
                <a:rPr lang="ko-KR" altLang="en-US" dirty="0" err="1" smtClean="0"/>
                <a:t>디렉티브가</a:t>
              </a:r>
              <a:r>
                <a:rPr lang="ko-KR" altLang="en-US" dirty="0" smtClean="0"/>
                <a:t> 처리된 상태의 코드</a:t>
              </a:r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0" y="620658"/>
            <a:ext cx="7303641" cy="32372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0" y="4591674"/>
            <a:ext cx="7590178" cy="18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6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307" y="0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includee.jspf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38119" y="2323573"/>
            <a:ext cx="6096000" cy="3785652"/>
            <a:chOff x="5338119" y="2323573"/>
            <a:chExt cx="6096000" cy="3785652"/>
          </a:xfrm>
        </p:grpSpPr>
        <p:sp>
          <p:nvSpPr>
            <p:cNvPr id="4" name="직사각형 3"/>
            <p:cNvSpPr/>
            <p:nvPr/>
          </p:nvSpPr>
          <p:spPr>
            <a:xfrm>
              <a:off x="5338119" y="2692905"/>
              <a:ext cx="6096000" cy="34163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dirty="0"/>
                <a:t>&lt;html&gt;</a:t>
              </a:r>
            </a:p>
            <a:p>
              <a:r>
                <a:rPr lang="ko-KR" altLang="en-US" dirty="0"/>
                <a:t>&lt;head&gt;&lt;title&gt;include </a:t>
              </a:r>
              <a:r>
                <a:rPr lang="ko-KR" altLang="en-US" dirty="0" err="1"/>
                <a:t>디렉티브</a:t>
              </a:r>
              <a:r>
                <a:rPr lang="ko-KR" altLang="en-US" dirty="0"/>
                <a:t>&lt;/title&gt;&lt;/head&gt;</a:t>
              </a:r>
            </a:p>
            <a:p>
              <a:r>
                <a:rPr lang="ko-KR" altLang="en-US" dirty="0"/>
                <a:t>&lt;body&gt;</a:t>
              </a:r>
            </a:p>
            <a:p>
              <a:endParaRPr lang="ko-KR" altLang="en-US" dirty="0"/>
            </a:p>
            <a:p>
              <a:endParaRPr lang="ko-KR" altLang="en-US" dirty="0"/>
            </a:p>
            <a:p>
              <a:r>
                <a:rPr lang="ko-KR" altLang="en-US" dirty="0"/>
                <a:t>includer.jsp에서 지정한 번호: 10</a:t>
              </a:r>
            </a:p>
            <a:p>
              <a:r>
                <a:rPr lang="ko-KR" altLang="en-US" dirty="0"/>
                <a:t>&lt;p&gt;</a:t>
              </a:r>
            </a:p>
            <a:p>
              <a:endParaRPr lang="ko-KR" altLang="en-US" dirty="0"/>
            </a:p>
            <a:p>
              <a:endParaRPr lang="ko-KR" altLang="en-US" dirty="0"/>
            </a:p>
            <a:p>
              <a:r>
                <a:rPr lang="ko-KR" altLang="en-US" dirty="0"/>
                <a:t>공통변수 DATAFOLDER = "c:\data"</a:t>
              </a:r>
            </a:p>
            <a:p>
              <a:r>
                <a:rPr lang="ko-KR" altLang="en-US" dirty="0"/>
                <a:t>&lt;/body&gt;</a:t>
              </a:r>
            </a:p>
            <a:p>
              <a:r>
                <a:rPr lang="ko-KR" altLang="en-US" dirty="0"/>
                <a:t>&lt;/html&gt;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8119" y="2323573"/>
              <a:ext cx="5880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includer.jsp</a:t>
              </a:r>
              <a:r>
                <a:rPr lang="ko-KR" altLang="en-US" dirty="0" smtClean="0"/>
                <a:t>의 </a:t>
              </a:r>
              <a:r>
                <a:rPr lang="en-US" altLang="ko-KR" dirty="0" smtClean="0"/>
                <a:t>include </a:t>
              </a:r>
              <a:r>
                <a:rPr lang="ko-KR" altLang="en-US" dirty="0" err="1" smtClean="0"/>
                <a:t>디렉티브가</a:t>
              </a:r>
              <a:r>
                <a:rPr lang="ko-KR" altLang="en-US" dirty="0" smtClean="0"/>
                <a:t> 처리된 상태의 코드</a:t>
              </a:r>
              <a:endParaRPr lang="ko-KR" altLang="en-US" dirty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07" y="646331"/>
            <a:ext cx="7584081" cy="18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include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디렉티브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목적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9968" y="2842054"/>
            <a:ext cx="11092032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모든 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페이지에서 사용하는 변수 지정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저작권 표시와 같이 모든 페이지에서 중복되는 간단한 문장</a:t>
            </a:r>
            <a:r>
              <a:rPr lang="en-US" altLang="ko-KR" sz="2400" dirty="0" smtClean="0"/>
              <a:t>	</a:t>
            </a:r>
            <a:endParaRPr lang="en-US" altLang="ko-KR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12790" y="1507707"/>
            <a:ext cx="11092032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include </a:t>
            </a:r>
            <a:r>
              <a:rPr lang="ko-KR" altLang="en-US" sz="2400" dirty="0" err="1" smtClean="0"/>
              <a:t>디렉티브는</a:t>
            </a:r>
            <a:r>
              <a:rPr lang="ko-KR" altLang="en-US" sz="2400" dirty="0" smtClean="0"/>
              <a:t> 코드차원에서 다른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를 포함하기 때문에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jsp:include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액션태그와는 다른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아래 두 가지 용도로 주로 사용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7" name="직사각형 6"/>
          <p:cNvSpPr/>
          <p:nvPr/>
        </p:nvSpPr>
        <p:spPr>
          <a:xfrm>
            <a:off x="2819509" y="4730399"/>
            <a:ext cx="6878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 </a:t>
            </a:r>
            <a:r>
              <a:rPr lang="en-US" altLang="ko-KR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이 사이트의 모든 저작물의 저작권은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미리미에게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있습니다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52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코드 조각 자동 포함 기능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790" y="1837038"/>
            <a:ext cx="11092032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JSP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include </a:t>
            </a:r>
            <a:r>
              <a:rPr lang="ko-KR" altLang="en-US" sz="2400" dirty="0" err="1" smtClean="0"/>
              <a:t>디렉티브를</a:t>
            </a:r>
            <a:r>
              <a:rPr lang="ko-KR" altLang="en-US" sz="2400" dirty="0" smtClean="0"/>
              <a:t> 사용하지 않고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의 앞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뒤에 지정한 파일을 삽입하는 기능을 제공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web.xml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&lt;include-prelude&gt;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&lt;include-coda&gt; </a:t>
            </a:r>
            <a:r>
              <a:rPr lang="ko-KR" altLang="en-US" sz="2400" dirty="0" smtClean="0"/>
              <a:t>설정을 사용하는 것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1337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코드 조각 자동 포함 기능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699" y="2883244"/>
            <a:ext cx="11092032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</a:t>
            </a:r>
            <a:r>
              <a:rPr lang="en-US" altLang="ko-KR" sz="2400" dirty="0" smtClean="0"/>
              <a:t>-property-</a:t>
            </a:r>
            <a:r>
              <a:rPr lang="en-US" altLang="ko-KR" sz="2400" dirty="0" err="1" smtClean="0"/>
              <a:t>grop</a:t>
            </a:r>
            <a:r>
              <a:rPr lang="en-US" altLang="ko-KR" sz="2400" dirty="0" smtClean="0"/>
              <a:t>&gt; : JSP</a:t>
            </a:r>
            <a:r>
              <a:rPr lang="ko-KR" altLang="en-US" sz="2400" dirty="0" smtClean="0"/>
              <a:t>의 </a:t>
            </a:r>
            <a:r>
              <a:rPr lang="ko-KR" altLang="en-US" sz="2400" dirty="0" err="1" smtClean="0"/>
              <a:t>프로퍼티를</a:t>
            </a:r>
            <a:r>
              <a:rPr lang="ko-KR" altLang="en-US" sz="2400" dirty="0" smtClean="0"/>
              <a:t> 포함한다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url</a:t>
            </a:r>
            <a:r>
              <a:rPr lang="en-US" altLang="ko-KR" sz="2400" dirty="0" smtClean="0"/>
              <a:t>-pattern&gt; : </a:t>
            </a:r>
            <a:r>
              <a:rPr lang="ko-KR" altLang="en-US" sz="2400" dirty="0" err="1" smtClean="0"/>
              <a:t>프로퍼티를</a:t>
            </a:r>
            <a:r>
              <a:rPr lang="ko-KR" altLang="en-US" sz="2400" dirty="0" smtClean="0"/>
              <a:t> 적용할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의 </a:t>
            </a:r>
            <a:r>
              <a:rPr lang="en-US" altLang="ko-KR" sz="2400" dirty="0" err="1" smtClean="0"/>
              <a:t>url</a:t>
            </a:r>
            <a:r>
              <a:rPr lang="ko-KR" altLang="en-US" sz="2400" dirty="0" smtClean="0"/>
              <a:t>패턴을 지정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&lt;include-prelude&gt; : </a:t>
            </a:r>
            <a:r>
              <a:rPr lang="en-US" altLang="ko-KR" sz="2400" dirty="0" err="1" smtClean="0"/>
              <a:t>url</a:t>
            </a:r>
            <a:r>
              <a:rPr lang="en-US" altLang="ko-KR" sz="2400" dirty="0" smtClean="0"/>
              <a:t>-pattern</a:t>
            </a:r>
            <a:r>
              <a:rPr lang="ko-KR" altLang="en-US" sz="2400" dirty="0" smtClean="0"/>
              <a:t>태그에 지정한 패턴에 해당하는 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파일의 앞에 삽입할 </a:t>
            </a:r>
            <a:r>
              <a:rPr lang="ko-KR" altLang="en-US" sz="2400" dirty="0" err="1" smtClean="0"/>
              <a:t>파일을지정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&lt;include-coda&gt; : </a:t>
            </a:r>
            <a:r>
              <a:rPr lang="en-US" altLang="ko-KR" sz="2400" dirty="0" err="1" smtClean="0"/>
              <a:t>url</a:t>
            </a:r>
            <a:r>
              <a:rPr lang="en-US" altLang="ko-KR" sz="2400" dirty="0" smtClean="0"/>
              <a:t>-pattern </a:t>
            </a:r>
            <a:r>
              <a:rPr lang="ko-KR" altLang="en-US" sz="2400" dirty="0" smtClean="0"/>
              <a:t>태그에 지정한 패턴에 해당하는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파일의 뒤에 삽입할 파일을 지정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44" y="906907"/>
            <a:ext cx="9583743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52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307" y="0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web.xml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07" y="519729"/>
            <a:ext cx="9583743" cy="2152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2307" y="2475470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variable.jspf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307" y="4183460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footer.jspf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6" y="3053445"/>
            <a:ext cx="8449788" cy="13229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06" y="4864393"/>
            <a:ext cx="9943438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71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020" y="354227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autoInclude.jsp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33011" y="1866034"/>
            <a:ext cx="71998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 </a:t>
            </a:r>
            <a:r>
              <a:rPr lang="en-US" altLang="ko-KR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자동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Include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실행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현재 시간은 </a:t>
            </a:r>
            <a:r>
              <a:rPr lang="en-US" altLang="ko-KR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CURRENT_TIME </a:t>
            </a:r>
            <a:r>
              <a:rPr lang="en-US" altLang="ko-KR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52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7020" y="354227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jsp:include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액션태그와 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include 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디렉티브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비교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55483"/>
              </p:ext>
            </p:extLst>
          </p:nvPr>
        </p:nvGraphicFramePr>
        <p:xfrm>
          <a:off x="677020" y="2400186"/>
          <a:ext cx="1055115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626"/>
                <a:gridCol w="4429192"/>
                <a:gridCol w="451433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비교항목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jsp:include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include </a:t>
                      </a:r>
                      <a:r>
                        <a:rPr lang="ko-KR" altLang="en-US" dirty="0" err="1" smtClean="0"/>
                        <a:t>디렉티브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처리시간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 시간에 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JSP</a:t>
                      </a:r>
                      <a:r>
                        <a:rPr lang="ko-KR" altLang="en-US" dirty="0" smtClean="0"/>
                        <a:t>파일을 자바 소스로 변환할 때 처리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별도의 파일로 요청 처리흐름일 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파일에 삽입시킴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데이터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전달방법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 </a:t>
                      </a:r>
                      <a:r>
                        <a:rPr lang="ko-KR" altLang="en-US" dirty="0" smtClean="0"/>
                        <a:t>기본 객체나 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jsp:param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을 이용한 </a:t>
                      </a:r>
                      <a:r>
                        <a:rPr lang="ko-KR" altLang="en-US" dirty="0" err="1" smtClean="0"/>
                        <a:t>파라미터</a:t>
                      </a:r>
                      <a:r>
                        <a:rPr lang="ko-KR" altLang="en-US" dirty="0" smtClean="0"/>
                        <a:t> 전달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 내의 변수를 선언한 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변수에 값 지정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용도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레이아웃의 일부분을 모듈화 할 때 주로 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다수의 </a:t>
                      </a:r>
                      <a:r>
                        <a:rPr lang="en-US" altLang="ko-KR" dirty="0" smtClean="0"/>
                        <a:t>JSP </a:t>
                      </a:r>
                      <a:r>
                        <a:rPr lang="ko-KR" altLang="en-US" dirty="0" smtClean="0"/>
                        <a:t>페이지에서 공통으로 사용되는 변수를 지정하는 코드나 저작권과 같은 문장을 포함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79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jsp: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include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액션테그를</a:t>
            </a:r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이용한 공통 영역 작성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3297" y="2001794"/>
            <a:ext cx="939113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61503" y="2001794"/>
            <a:ext cx="2607275" cy="319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main.jsp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endParaRPr lang="en-US" altLang="ko-KR" dirty="0" smtClean="0"/>
          </a:p>
          <a:p>
            <a:r>
              <a:rPr lang="en-US" altLang="ko-KR" dirty="0" smtClean="0"/>
              <a:t>       page=“</a:t>
            </a:r>
            <a:r>
              <a:rPr lang="en-US" altLang="ko-KR" dirty="0" err="1" smtClean="0"/>
              <a:t>sub.jsp</a:t>
            </a:r>
            <a:r>
              <a:rPr lang="en-US" altLang="ko-KR" dirty="0" smtClean="0"/>
              <a:t>”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flush=“false”/&gt;</a:t>
            </a:r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389342" y="2780270"/>
            <a:ext cx="2150076" cy="163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sub.jsp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35643" y="2442519"/>
            <a:ext cx="1610497" cy="3377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출력내용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35643" y="4250724"/>
            <a:ext cx="1610497" cy="3377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출력내용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952366" y="2277761"/>
            <a:ext cx="1009137" cy="14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663512" y="2028501"/>
            <a:ext cx="12358" cy="970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651154" y="3836705"/>
            <a:ext cx="12358" cy="751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764425" y="2979041"/>
            <a:ext cx="1524004" cy="7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758246" y="3829530"/>
            <a:ext cx="1524004" cy="717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438769" y="3262184"/>
            <a:ext cx="1610497" cy="3377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출력내용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30327" y="1177321"/>
            <a:ext cx="460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가 실행되면 </a:t>
            </a:r>
            <a:r>
              <a:rPr lang="en-US" altLang="ko-KR" dirty="0" err="1" smtClean="0"/>
              <a:t>sub.jsp</a:t>
            </a:r>
            <a:r>
              <a:rPr lang="ko-KR" altLang="en-US" dirty="0" smtClean="0"/>
              <a:t>페이지로</a:t>
            </a:r>
            <a:endParaRPr lang="en-US" altLang="ko-KR" dirty="0" smtClean="0"/>
          </a:p>
          <a:p>
            <a:r>
              <a:rPr lang="ko-KR" altLang="en-US" dirty="0" smtClean="0"/>
              <a:t>요청 흐름이 이동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30327" y="4729887"/>
            <a:ext cx="460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sub.jsp</a:t>
            </a:r>
            <a:r>
              <a:rPr lang="ko-KR" altLang="en-US" dirty="0" smtClean="0"/>
              <a:t>의 실행이 끝나면 요청 흐름이 다시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이후 부분으로 돌아온다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830327" y="1823652"/>
            <a:ext cx="1007078" cy="107606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5758247" y="3970639"/>
            <a:ext cx="1079158" cy="75924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47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jsp: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include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액션테그를</a:t>
            </a:r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이용한 공통 영역 작성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58543" y="1654432"/>
            <a:ext cx="6255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jsp:include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7F"/>
                </a:solidFill>
                <a:latin typeface="Consolas" panose="020B0609020204030204" pitchFamily="49" charset="0"/>
              </a:rPr>
              <a:t>page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포함할 페이지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flush</a:t>
            </a:r>
            <a:r>
              <a:rPr lang="en-US" altLang="ko-KR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false"</a:t>
            </a:r>
            <a:r>
              <a:rPr lang="en-US" altLang="ko-KR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9882" y="2496066"/>
            <a:ext cx="11009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page : </a:t>
            </a:r>
            <a:r>
              <a:rPr lang="ko-KR" altLang="en-US" sz="2400" dirty="0" smtClean="0"/>
              <a:t>포함할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페이지의 경로를 지정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flush : </a:t>
            </a:r>
            <a:r>
              <a:rPr lang="ko-KR" altLang="en-US" sz="2400" dirty="0" smtClean="0"/>
              <a:t>지정한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페이지를 실행하기 전에 출력 버퍼를 </a:t>
            </a:r>
            <a:r>
              <a:rPr lang="ko-KR" altLang="en-US" sz="2400" dirty="0" err="1" smtClean="0"/>
              <a:t>플러시할지</a:t>
            </a:r>
            <a:r>
              <a:rPr lang="ko-KR" altLang="en-US" sz="2400" dirty="0" smtClean="0"/>
              <a:t> 여부를 지정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true</a:t>
            </a:r>
            <a:r>
              <a:rPr lang="ko-KR" altLang="en-US" sz="2400" dirty="0" smtClean="0"/>
              <a:t>이면 출력 버퍼를 </a:t>
            </a:r>
            <a:r>
              <a:rPr lang="ko-KR" altLang="en-US" sz="2400" dirty="0" err="1" smtClean="0"/>
              <a:t>플러시하고</a:t>
            </a:r>
            <a:r>
              <a:rPr lang="en-US" altLang="ko-KR" sz="2400" dirty="0" smtClean="0"/>
              <a:t>, false</a:t>
            </a:r>
            <a:r>
              <a:rPr lang="ko-KR" altLang="en-US" sz="2400" dirty="0" smtClean="0"/>
              <a:t>이면 </a:t>
            </a:r>
            <a:r>
              <a:rPr lang="ko-KR" altLang="en-US" sz="2400" dirty="0" err="1" smtClean="0"/>
              <a:t>플러시</a:t>
            </a:r>
            <a:r>
              <a:rPr lang="ko-KR" altLang="en-US" sz="2400" dirty="0" smtClean="0"/>
              <a:t> 하지 않음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기본값은 </a:t>
            </a:r>
            <a:r>
              <a:rPr lang="en-US" altLang="ko-KR" sz="2400" dirty="0" smtClean="0"/>
              <a:t>false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877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main.jsp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90" y="1044828"/>
            <a:ext cx="9693480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9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sub.jsp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94" y="1032413"/>
            <a:ext cx="6431837" cy="2700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893" y="2585264"/>
            <a:ext cx="40957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9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61038" y="1556952"/>
            <a:ext cx="1425146" cy="16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jsp1</a:t>
            </a:r>
          </a:p>
          <a:p>
            <a:r>
              <a:rPr lang="ko-KR" altLang="en-US" dirty="0" smtClean="0"/>
              <a:t>상단코드</a:t>
            </a:r>
            <a:endParaRPr lang="en-US" altLang="ko-KR" dirty="0" smtClean="0"/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-----</a:t>
            </a:r>
          </a:p>
          <a:p>
            <a:r>
              <a:rPr lang="ko-KR" altLang="en-US" dirty="0" smtClean="0"/>
              <a:t>하단코드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226908" y="1561071"/>
            <a:ext cx="1425146" cy="16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jsp2</a:t>
            </a:r>
          </a:p>
          <a:p>
            <a:r>
              <a:rPr lang="ko-KR" altLang="en-US" dirty="0" smtClean="0"/>
              <a:t>상단코드</a:t>
            </a:r>
            <a:endParaRPr lang="en-US" altLang="ko-KR" dirty="0" smtClean="0"/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-----</a:t>
            </a:r>
          </a:p>
          <a:p>
            <a:r>
              <a:rPr lang="ko-KR" altLang="en-US" dirty="0" smtClean="0"/>
              <a:t>하단코드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092779" y="1556952"/>
            <a:ext cx="1425146" cy="16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jsp3</a:t>
            </a:r>
          </a:p>
          <a:p>
            <a:r>
              <a:rPr lang="ko-KR" altLang="en-US" dirty="0" smtClean="0"/>
              <a:t>상단코드</a:t>
            </a:r>
            <a:endParaRPr lang="en-US" altLang="ko-KR" dirty="0" smtClean="0"/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-----</a:t>
            </a:r>
          </a:p>
          <a:p>
            <a:r>
              <a:rPr lang="ko-KR" altLang="en-US" dirty="0" smtClean="0"/>
              <a:t>하단코드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jsp: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include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액션테그를</a:t>
            </a:r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이용한 공통 영역 작성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61038" y="4245862"/>
            <a:ext cx="1425146" cy="16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jsp1</a:t>
            </a:r>
          </a:p>
          <a:p>
            <a:r>
              <a:rPr lang="ko-KR" altLang="en-US" sz="1600" dirty="0" smtClean="0"/>
              <a:t>상단코드변경</a:t>
            </a:r>
            <a:endParaRPr lang="en-US" altLang="ko-KR" sz="1600" dirty="0" smtClean="0"/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-----</a:t>
            </a:r>
          </a:p>
          <a:p>
            <a:r>
              <a:rPr lang="ko-KR" altLang="en-US" dirty="0" smtClean="0"/>
              <a:t>하단코드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5226908" y="4249981"/>
            <a:ext cx="1425146" cy="16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jsp2</a:t>
            </a:r>
          </a:p>
          <a:p>
            <a:r>
              <a:rPr lang="ko-KR" altLang="en-US" sz="1600" dirty="0"/>
              <a:t>상단코드변경</a:t>
            </a:r>
            <a:endParaRPr lang="en-US" altLang="ko-KR" sz="1600" dirty="0" smtClean="0"/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-----</a:t>
            </a:r>
          </a:p>
          <a:p>
            <a:r>
              <a:rPr lang="ko-KR" altLang="en-US" dirty="0" smtClean="0"/>
              <a:t>하단코드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7092779" y="4245862"/>
            <a:ext cx="1425146" cy="16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jsp3</a:t>
            </a:r>
          </a:p>
          <a:p>
            <a:r>
              <a:rPr lang="ko-KR" altLang="en-US" sz="1600" dirty="0"/>
              <a:t>상단코드변경</a:t>
            </a:r>
            <a:endParaRPr lang="en-US" altLang="ko-KR" sz="1600" dirty="0"/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-----</a:t>
            </a:r>
          </a:p>
          <a:p>
            <a:r>
              <a:rPr lang="en-US" altLang="ko-KR" dirty="0" smtClean="0"/>
              <a:t>-----</a:t>
            </a:r>
          </a:p>
          <a:p>
            <a:r>
              <a:rPr lang="ko-KR" altLang="en-US" dirty="0" smtClean="0"/>
              <a:t>하단코드</a:t>
            </a:r>
            <a:endParaRPr lang="en-US" altLang="ko-KR" dirty="0" smtClean="0"/>
          </a:p>
        </p:txBody>
      </p:sp>
      <p:sp>
        <p:nvSpPr>
          <p:cNvPr id="14" name="아래쪽 화살표 13"/>
          <p:cNvSpPr/>
          <p:nvPr/>
        </p:nvSpPr>
        <p:spPr>
          <a:xfrm>
            <a:off x="5630562" y="3440985"/>
            <a:ext cx="617838" cy="626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74941" y="3440985"/>
            <a:ext cx="224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변경해줘야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920313" y="4563761"/>
            <a:ext cx="6174260" cy="30480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5" idx="3"/>
            <a:endCxn id="16" idx="3"/>
          </p:cNvCxnSpPr>
          <p:nvPr/>
        </p:nvCxnSpPr>
        <p:spPr>
          <a:xfrm>
            <a:off x="8723871" y="3764151"/>
            <a:ext cx="370702" cy="952011"/>
          </a:xfrm>
          <a:prstGeom prst="bentConnector3">
            <a:avLst>
              <a:gd name="adj1" fmla="val 1616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54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2790" y="260576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&lt;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jsp:</a:t>
            </a:r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include</a:t>
            </a:r>
            <a:r>
              <a:rPr lang="en-US" altLang="ko-KR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r>
              <a:rPr lang="ko-KR" altLang="en-US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액션테그를</a:t>
            </a:r>
            <a:r>
              <a:rPr lang="ko-KR" altLang="en-US" sz="36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이용한 공통 영역 작성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93556" y="1820563"/>
            <a:ext cx="4349579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 = “</a:t>
            </a:r>
            <a:r>
              <a:rPr lang="en-US" altLang="ko-KR" dirty="0" err="1" smtClean="0"/>
              <a:t>top.jsp</a:t>
            </a:r>
            <a:r>
              <a:rPr lang="en-US" altLang="ko-KR" dirty="0" smtClean="0"/>
              <a:t>”…/&gt;</a:t>
            </a:r>
          </a:p>
          <a:p>
            <a:pPr algn="ctr"/>
            <a:r>
              <a:rPr lang="en-US" altLang="ko-KR" dirty="0" smtClean="0"/>
              <a:t>------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------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 page =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left.jsp</a:t>
            </a:r>
            <a:r>
              <a:rPr lang="en-US" altLang="ko-KR" dirty="0"/>
              <a:t>”…/&gt;</a:t>
            </a:r>
            <a:endParaRPr lang="ko-KR" altLang="en-US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이 페이지가 보여줄 내용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--------</a:t>
            </a:r>
            <a:endParaRPr lang="en-US" altLang="ko-KR" dirty="0"/>
          </a:p>
          <a:p>
            <a:pPr algn="ctr"/>
            <a:r>
              <a:rPr lang="en-US" altLang="ko-KR" dirty="0" smtClean="0"/>
              <a:t>--------</a:t>
            </a:r>
          </a:p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 page =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bottom.jsp</a:t>
            </a:r>
            <a:r>
              <a:rPr lang="en-US" altLang="ko-KR" dirty="0"/>
              <a:t>”…/&gt;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cxnSp>
        <p:nvCxnSpPr>
          <p:cNvPr id="4" name="꺾인 연결선 3"/>
          <p:cNvCxnSpPr>
            <a:endCxn id="7" idx="1"/>
          </p:cNvCxnSpPr>
          <p:nvPr/>
        </p:nvCxnSpPr>
        <p:spPr>
          <a:xfrm>
            <a:off x="5840628" y="2310714"/>
            <a:ext cx="2108886" cy="7376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949514" y="1816072"/>
            <a:ext cx="1960605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top.jsp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상단코드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949514" y="3228488"/>
            <a:ext cx="1960605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left.jsp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좌착메뉴코드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949514" y="4646141"/>
            <a:ext cx="1960605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bottom.jsp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하단코드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840628" y="3689807"/>
            <a:ext cx="210888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20" idx="1"/>
          </p:cNvCxnSpPr>
          <p:nvPr/>
        </p:nvCxnSpPr>
        <p:spPr>
          <a:xfrm>
            <a:off x="6079524" y="5102223"/>
            <a:ext cx="1869990" cy="11232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8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2307" y="0"/>
            <a:ext cx="1131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layout.jsp</a:t>
            </a:r>
            <a:endParaRPr lang="ko-KR" altLang="en-US"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87" y="646331"/>
            <a:ext cx="11241998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7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841</Words>
  <Application>Microsoft Office PowerPoint</Application>
  <PresentationFormat>와이드스크린</PresentationFormat>
  <Paragraphs>206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HY중고딕</vt:lpstr>
      <vt:lpstr>나눔스퀘어 ExtraBold</vt:lpstr>
      <vt:lpstr>맑은 고딕</vt:lpstr>
      <vt:lpstr>Arial</vt:lpstr>
      <vt:lpstr>Consolas</vt:lpstr>
      <vt:lpstr>Wingdings</vt:lpstr>
      <vt:lpstr>Office 테마</vt:lpstr>
      <vt:lpstr>&lt;jsp:include&gt;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Lee HyungSub</cp:lastModifiedBy>
  <cp:revision>100</cp:revision>
  <dcterms:created xsi:type="dcterms:W3CDTF">2018-03-06T02:17:08Z</dcterms:created>
  <dcterms:modified xsi:type="dcterms:W3CDTF">2020-06-21T16:14:11Z</dcterms:modified>
</cp:coreProperties>
</file>