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41" r:id="rId14"/>
    <p:sldId id="339" r:id="rId15"/>
    <p:sldId id="342" r:id="rId16"/>
    <p:sldId id="34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7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3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2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7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55EF-37A3-4F82-BA76-F274EF4015DF}" type="datetimeFigureOut">
              <a:rPr lang="ko-KR" altLang="en-US" smtClean="0"/>
              <a:t>2020-12-07(Mon)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스프링 마지막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0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프레임 워크 특징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99303" y="1360293"/>
            <a:ext cx="111806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경량</a:t>
            </a:r>
            <a:r>
              <a:rPr lang="en-US" altLang="ko-KR" sz="2800" dirty="0" smtClean="0"/>
              <a:t>(Lightweight)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제어 역행 </a:t>
            </a:r>
            <a:r>
              <a:rPr lang="en-US" altLang="ko-KR" sz="2800" dirty="0" smtClean="0"/>
              <a:t>(IOC- Inversion of Control)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관점 지향</a:t>
            </a:r>
            <a:r>
              <a:rPr lang="en-US" altLang="ko-KR" sz="2800" dirty="0" smtClean="0"/>
              <a:t>(AOP – Aspect- Oriented Programming)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컨테이너</a:t>
            </a:r>
            <a:r>
              <a:rPr lang="en-US" altLang="ko-KR" sz="2800" dirty="0" smtClean="0"/>
              <a:t>(Container)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88720" y="2959331"/>
            <a:ext cx="58272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88720" y="3857106"/>
            <a:ext cx="7789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88720" y="4680066"/>
            <a:ext cx="31089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4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프레임 워크 특징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99303" y="936344"/>
            <a:ext cx="11180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경량</a:t>
            </a:r>
            <a:r>
              <a:rPr lang="en-US" altLang="ko-KR" sz="2800" dirty="0" smtClean="0"/>
              <a:t>(Lightweight)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Spring</a:t>
            </a:r>
            <a:r>
              <a:rPr lang="ko-KR" altLang="en-US" sz="2000" dirty="0"/>
              <a:t>은 그 크기와 부하의 측면에서 경량이다</a:t>
            </a:r>
            <a:r>
              <a:rPr lang="en-US" altLang="ko-KR" sz="2000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Spring </a:t>
            </a:r>
            <a:r>
              <a:rPr lang="ko-KR" altLang="en-US" sz="2000" dirty="0"/>
              <a:t>프레임워크는 몇 개의 </a:t>
            </a:r>
            <a:r>
              <a:rPr lang="en-US" altLang="ko-KR" sz="2000" dirty="0"/>
              <a:t>JAR</a:t>
            </a:r>
            <a:r>
              <a:rPr lang="ko-KR" altLang="en-US" sz="2000" dirty="0"/>
              <a:t>파일로 구성되므로 그 설치 및 사용이 매우 쉽다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Spring </a:t>
            </a:r>
            <a:r>
              <a:rPr lang="ko-KR" altLang="en-US" sz="2000" dirty="0" smtClean="0"/>
              <a:t>프레임워크가 관리하는 객체는 </a:t>
            </a:r>
            <a:r>
              <a:rPr lang="en-US" altLang="ko-KR" sz="2000" dirty="0" smtClean="0"/>
              <a:t>POJO</a:t>
            </a:r>
            <a:r>
              <a:rPr lang="ko-KR" altLang="en-US" sz="2000" dirty="0" smtClean="0"/>
              <a:t>이므로 특별한 클래스나 인터페이스를 상속할 필요가 없는 단순하고 가벼운 </a:t>
            </a:r>
            <a:r>
              <a:rPr lang="en-US" altLang="ko-KR" sz="2000" dirty="0" smtClean="0"/>
              <a:t>JAVA </a:t>
            </a:r>
            <a:r>
              <a:rPr lang="ko-KR" altLang="en-US" sz="2000" dirty="0" smtClean="0"/>
              <a:t>객체이다</a:t>
            </a:r>
            <a:r>
              <a:rPr lang="en-US" altLang="ko-KR" sz="2000" dirty="0" smtClean="0"/>
              <a:t>. 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8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프레임 워크 특징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99303" y="936344"/>
            <a:ext cx="111806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/>
              <a:t>2. </a:t>
            </a:r>
            <a:r>
              <a:rPr lang="ko-KR" altLang="en-US" sz="2800" dirty="0" smtClean="0"/>
              <a:t>제어 역행 </a:t>
            </a:r>
            <a:r>
              <a:rPr lang="en-US" altLang="ko-KR" sz="2800" dirty="0" smtClean="0"/>
              <a:t>(IOC- Inversion of Control)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제어 역행이라는 기술을 통해 애플리케이션의 느슨한 결합을 도모한다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제어의 역행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또는 </a:t>
            </a:r>
            <a:r>
              <a:rPr lang="ko-KR" altLang="en-US" sz="2000" dirty="0" err="1" smtClean="0"/>
              <a:t>역제어</a:t>
            </a:r>
            <a:r>
              <a:rPr lang="ko-KR" altLang="en-US" sz="2000" dirty="0" smtClean="0"/>
              <a:t> 라고 하는데 제어 역행의 주체는 객체 생성에 대한 제어를 의미한다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전통적인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객체지향 프로그래밍에서는 의존관계에 있는 객체 사이의 의존 관계를 </a:t>
            </a:r>
            <a:r>
              <a:rPr lang="ko-KR" altLang="en-US" sz="2000" dirty="0" err="1" smtClean="0"/>
              <a:t>직접구현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err="1" smtClean="0"/>
              <a:t>IoC</a:t>
            </a:r>
            <a:r>
              <a:rPr lang="ko-KR" altLang="en-US" sz="2000" dirty="0" smtClean="0"/>
              <a:t>가 적용되면 객체는 의존하는 다른 객체를 생성하거나 찾는 대신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수동적으로 의존성을 </a:t>
            </a:r>
            <a:r>
              <a:rPr lang="ko-KR" altLang="en-US" sz="2000" dirty="0" err="1" smtClean="0"/>
              <a:t>주입받는다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이런 의미로 </a:t>
            </a:r>
            <a:r>
              <a:rPr lang="en-US" altLang="ko-KR" sz="2000" dirty="0" err="1" smtClean="0"/>
              <a:t>IoC</a:t>
            </a:r>
            <a:r>
              <a:rPr lang="ko-KR" altLang="en-US" sz="2000" dirty="0" smtClean="0"/>
              <a:t>를 의존성 주입 이라고도 한다</a:t>
            </a:r>
            <a:r>
              <a:rPr lang="en-US" altLang="ko-KR" sz="2000" dirty="0" smtClean="0"/>
              <a:t>.  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2550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프레임 워크 특징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99303" y="936344"/>
            <a:ext cx="11180617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/>
              <a:t>2. </a:t>
            </a:r>
            <a:r>
              <a:rPr lang="ko-KR" altLang="en-US" sz="2800" dirty="0" smtClean="0"/>
              <a:t>제어 역행 </a:t>
            </a:r>
            <a:r>
              <a:rPr lang="en-US" altLang="ko-KR" sz="2800" dirty="0" smtClean="0"/>
              <a:t>(IOC- Inversion of Control)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94443"/>
              </p:ext>
            </p:extLst>
          </p:nvPr>
        </p:nvGraphicFramePr>
        <p:xfrm>
          <a:off x="1457112" y="3275749"/>
          <a:ext cx="924173" cy="79333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24173">
                  <a:extLst>
                    <a:ext uri="{9D8B030D-6E8A-4147-A177-3AD203B41FA5}">
                      <a16:colId xmlns:a16="http://schemas.microsoft.com/office/drawing/2014/main" val="2862444276"/>
                    </a:ext>
                  </a:extLst>
                </a:gridCol>
              </a:tblGrid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2172404432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432865664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38058926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14024"/>
              </p:ext>
            </p:extLst>
          </p:nvPr>
        </p:nvGraphicFramePr>
        <p:xfrm>
          <a:off x="3294224" y="2482417"/>
          <a:ext cx="924173" cy="7933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4173">
                  <a:extLst>
                    <a:ext uri="{9D8B030D-6E8A-4147-A177-3AD203B41FA5}">
                      <a16:colId xmlns:a16="http://schemas.microsoft.com/office/drawing/2014/main" val="2862444276"/>
                    </a:ext>
                  </a:extLst>
                </a:gridCol>
              </a:tblGrid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2172404432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432865664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38058926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91129"/>
              </p:ext>
            </p:extLst>
          </p:nvPr>
        </p:nvGraphicFramePr>
        <p:xfrm>
          <a:off x="3294223" y="4069081"/>
          <a:ext cx="924173" cy="7933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4173">
                  <a:extLst>
                    <a:ext uri="{9D8B030D-6E8A-4147-A177-3AD203B41FA5}">
                      <a16:colId xmlns:a16="http://schemas.microsoft.com/office/drawing/2014/main" val="2862444276"/>
                    </a:ext>
                  </a:extLst>
                </a:gridCol>
              </a:tblGrid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2172404432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432865664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380589264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2381285" y="2879083"/>
            <a:ext cx="912939" cy="79333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7" idx="1"/>
          </p:cNvCxnSpPr>
          <p:nvPr/>
        </p:nvCxnSpPr>
        <p:spPr>
          <a:xfrm>
            <a:off x="2381285" y="3672415"/>
            <a:ext cx="912938" cy="79333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16404"/>
              </p:ext>
            </p:extLst>
          </p:nvPr>
        </p:nvGraphicFramePr>
        <p:xfrm>
          <a:off x="6829905" y="3275749"/>
          <a:ext cx="924173" cy="79333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24173">
                  <a:extLst>
                    <a:ext uri="{9D8B030D-6E8A-4147-A177-3AD203B41FA5}">
                      <a16:colId xmlns:a16="http://schemas.microsoft.com/office/drawing/2014/main" val="2862444276"/>
                    </a:ext>
                  </a:extLst>
                </a:gridCol>
              </a:tblGrid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2172404432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432865664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38058926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4373"/>
              </p:ext>
            </p:extLst>
          </p:nvPr>
        </p:nvGraphicFramePr>
        <p:xfrm>
          <a:off x="8667017" y="2482417"/>
          <a:ext cx="924173" cy="7933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4173">
                  <a:extLst>
                    <a:ext uri="{9D8B030D-6E8A-4147-A177-3AD203B41FA5}">
                      <a16:colId xmlns:a16="http://schemas.microsoft.com/office/drawing/2014/main" val="2862444276"/>
                    </a:ext>
                  </a:extLst>
                </a:gridCol>
              </a:tblGrid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2172404432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432865664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38058926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4527"/>
              </p:ext>
            </p:extLst>
          </p:nvPr>
        </p:nvGraphicFramePr>
        <p:xfrm>
          <a:off x="8667016" y="4069081"/>
          <a:ext cx="924173" cy="7933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24173">
                  <a:extLst>
                    <a:ext uri="{9D8B030D-6E8A-4147-A177-3AD203B41FA5}">
                      <a16:colId xmlns:a16="http://schemas.microsoft.com/office/drawing/2014/main" val="2862444276"/>
                    </a:ext>
                  </a:extLst>
                </a:gridCol>
              </a:tblGrid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2172404432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432865664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380589264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>
            <a:stCxn id="13" idx="3"/>
            <a:endCxn id="14" idx="1"/>
          </p:cNvCxnSpPr>
          <p:nvPr/>
        </p:nvCxnSpPr>
        <p:spPr>
          <a:xfrm flipV="1">
            <a:off x="7754078" y="2879083"/>
            <a:ext cx="912939" cy="79333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3"/>
            <a:endCxn id="15" idx="1"/>
          </p:cNvCxnSpPr>
          <p:nvPr/>
        </p:nvCxnSpPr>
        <p:spPr>
          <a:xfrm>
            <a:off x="7754078" y="3672415"/>
            <a:ext cx="912938" cy="79333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2400" y="5170515"/>
            <a:ext cx="167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>
                <a:latin typeface="Impact" panose="020B0806030902050204" pitchFamily="34" charset="0"/>
              </a:rPr>
              <a:t>[NOT </a:t>
            </a:r>
            <a:r>
              <a:rPr lang="en-US" altLang="ko-KR" sz="2400" spc="300" dirty="0" err="1">
                <a:latin typeface="Impact" panose="020B0806030902050204" pitchFamily="34" charset="0"/>
              </a:rPr>
              <a:t>IoC</a:t>
            </a:r>
            <a:r>
              <a:rPr lang="en-US" altLang="ko-KR" sz="2400" spc="300" dirty="0">
                <a:latin typeface="Impact" panose="020B0806030902050204" pitchFamily="34" charset="0"/>
              </a:rPr>
              <a:t>]</a:t>
            </a:r>
            <a:endParaRPr lang="ko-KR" altLang="en-US" sz="2400" spc="300" dirty="0">
              <a:latin typeface="Impact" panose="020B080603090205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15346" y="5170515"/>
            <a:ext cx="94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 smtClean="0">
                <a:latin typeface="Impact" panose="020B0806030902050204" pitchFamily="34" charset="0"/>
              </a:rPr>
              <a:t>[ </a:t>
            </a:r>
            <a:r>
              <a:rPr lang="en-US" altLang="ko-KR" sz="2400" spc="300" dirty="0" err="1" smtClean="0">
                <a:latin typeface="Impact" panose="020B0806030902050204" pitchFamily="34" charset="0"/>
              </a:rPr>
              <a:t>IoC</a:t>
            </a:r>
            <a:r>
              <a:rPr lang="en-US" altLang="ko-KR" sz="2400" spc="300" dirty="0" smtClean="0">
                <a:latin typeface="Impact" panose="020B0806030902050204" pitchFamily="34" charset="0"/>
              </a:rPr>
              <a:t>]</a:t>
            </a:r>
            <a:endParaRPr lang="ko-KR" altLang="en-US" sz="2400" spc="300" dirty="0">
              <a:latin typeface="Impact" panose="020B080603090205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3941" y="2920084"/>
            <a:ext cx="6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43941" y="4019094"/>
            <a:ext cx="6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9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프레임 워크 특징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99303" y="936344"/>
            <a:ext cx="11180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/>
              <a:t>3. </a:t>
            </a:r>
            <a:r>
              <a:rPr lang="ko-KR" altLang="en-US" sz="2800" dirty="0" smtClean="0"/>
              <a:t>관점 지향</a:t>
            </a:r>
            <a:r>
              <a:rPr lang="en-US" altLang="ko-KR" sz="2800" dirty="0" smtClean="0"/>
              <a:t>(AOP – Aspect- Oriented Programming)</a:t>
            </a:r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관점지향</a:t>
            </a:r>
            <a:r>
              <a:rPr lang="ko-KR" altLang="en-US" sz="2000" dirty="0"/>
              <a:t> 프로그래밍은 애플리케이션 비즈니스 </a:t>
            </a:r>
            <a:r>
              <a:rPr lang="ko-KR" altLang="en-US" sz="2000" dirty="0" err="1"/>
              <a:t>로직을</a:t>
            </a:r>
            <a:r>
              <a:rPr lang="ko-KR" altLang="en-US" sz="2000" dirty="0"/>
              <a:t> 시스템 서비스로부터 분리함으로써 응집된 개발을 가능하게 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공통으로 사용하는 기능들을 </a:t>
            </a:r>
            <a:r>
              <a:rPr lang="ko-KR" altLang="en-US" sz="2000" dirty="0" err="1" smtClean="0"/>
              <a:t>모듈화하고</a:t>
            </a:r>
            <a:r>
              <a:rPr lang="ko-KR" altLang="en-US" sz="2000" dirty="0" smtClean="0"/>
              <a:t> 해당 기능을 프로그램 코드에서 직접 명시하지 않고 선언적으로 처리하여 필요한 컴포넌트에 계층적으로 다양한 기능들을 적용하는 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212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프레임 워크 특징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99303" y="936344"/>
            <a:ext cx="11180617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/>
              <a:t>3. </a:t>
            </a:r>
            <a:r>
              <a:rPr lang="ko-KR" altLang="en-US" sz="2800" dirty="0" smtClean="0"/>
              <a:t>관점 지향</a:t>
            </a:r>
            <a:r>
              <a:rPr lang="en-US" altLang="ko-KR" sz="2800" dirty="0" smtClean="0"/>
              <a:t>(AOP – Aspect- Oriented Programming)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65" y="2198993"/>
            <a:ext cx="6950075" cy="37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프레임 워크 특징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99303" y="936344"/>
            <a:ext cx="11180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smtClean="0"/>
              <a:t>4. </a:t>
            </a:r>
            <a:r>
              <a:rPr lang="ko-KR" altLang="en-US" sz="2800" dirty="0" smtClean="0"/>
              <a:t>컨테이너</a:t>
            </a:r>
            <a:r>
              <a:rPr lang="en-US" altLang="ko-KR" sz="2800" dirty="0" smtClean="0"/>
              <a:t>(Container)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컨테이너라는 것은 객체의 생성 및 관리를 담당하는 일종의 서버의 </a:t>
            </a:r>
            <a:r>
              <a:rPr lang="ko-KR" altLang="en-US" sz="2000" dirty="0" smtClean="0"/>
              <a:t>개념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애플리케이션 운용에 사용되는 객체의 생명 주기와 객체들 간의 의종 관계를 관리 한다는 점에서 </a:t>
            </a:r>
            <a:r>
              <a:rPr lang="en-US" altLang="ko-KR" sz="2000" dirty="0" smtClean="0"/>
              <a:t>Spring</a:t>
            </a:r>
            <a:r>
              <a:rPr lang="ko-KR" altLang="en-US" sz="2000" dirty="0" smtClean="0"/>
              <a:t>도 일종의 컨테이너라고 할 수 있다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84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프레임워크 개요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1572939"/>
            <a:ext cx="11180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프레임워크의 사전적 의미는 뼈대 혹은 골조로서 애플리케이션을 개발할 때 아키텍처에 해당하는 골격 코드를 제공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프레임워크를 반제품이라고 하기도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 완전한 기능이 제공되는 </a:t>
            </a:r>
            <a:r>
              <a:rPr lang="en-US" altLang="ko-KR" sz="2000" dirty="0" smtClean="0"/>
              <a:t>Solution</a:t>
            </a:r>
            <a:r>
              <a:rPr lang="ko-KR" altLang="en-US" sz="2000" dirty="0" smtClean="0"/>
              <a:t>과는 달리 소프트웨어의 아키텍처에 해당하는 절반의 코드를 프레임워크에서 제공하고 나머지 기능에 따라 달라지는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개발자가 구현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280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1114" y="345316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프레임워크 구조</a:t>
            </a:r>
            <a:endParaRPr lang="ko-KR" altLang="en-US" sz="4800" dirty="0"/>
          </a:p>
        </p:txBody>
      </p:sp>
      <p:sp>
        <p:nvSpPr>
          <p:cNvPr id="3" name="직사각형 2"/>
          <p:cNvSpPr/>
          <p:nvPr/>
        </p:nvSpPr>
        <p:spPr>
          <a:xfrm>
            <a:off x="5758138" y="1169100"/>
            <a:ext cx="5336771" cy="310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프레임워크 코어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(Cold Spot)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33937" y="2129219"/>
            <a:ext cx="167917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애플리케이션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58138" y="4902122"/>
            <a:ext cx="1679170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메타데이터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841120" y="4747835"/>
            <a:ext cx="1679170" cy="129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1200" dirty="0" err="1" smtClean="0"/>
              <a:t>확장모듈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(Hot Spot)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841120" y="2416588"/>
            <a:ext cx="2169623" cy="1702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1400" dirty="0" err="1" smtClean="0"/>
              <a:t>확장포인트</a:t>
            </a:r>
            <a:endParaRPr lang="en-US" altLang="ko-KR" sz="1400" dirty="0" smtClean="0"/>
          </a:p>
          <a:p>
            <a:pPr algn="r"/>
            <a:r>
              <a:rPr lang="en-US" altLang="ko-KR" sz="1400" dirty="0" smtClean="0"/>
              <a:t>(Hook Point)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>
            <a:off x="3474720" y="2416588"/>
            <a:ext cx="1878677" cy="431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42350"/>
              </p:ext>
            </p:extLst>
          </p:nvPr>
        </p:nvGraphicFramePr>
        <p:xfrm>
          <a:off x="6619273" y="2037779"/>
          <a:ext cx="979750" cy="85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50">
                  <a:extLst>
                    <a:ext uri="{9D8B030D-6E8A-4147-A177-3AD203B41FA5}">
                      <a16:colId xmlns:a16="http://schemas.microsoft.com/office/drawing/2014/main" val="2862444276"/>
                    </a:ext>
                  </a:extLst>
                </a:gridCol>
              </a:tblGrid>
              <a:tr h="281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Class A</a:t>
                      </a:r>
                      <a:endParaRPr lang="ko-KR" altLang="en-US" sz="1400" dirty="0"/>
                    </a:p>
                  </a:txBody>
                  <a:tcPr marL="70312" marR="70312" marT="35156" marB="35156"/>
                </a:tc>
                <a:extLst>
                  <a:ext uri="{0D108BD9-81ED-4DB2-BD59-A6C34878D82A}">
                    <a16:rowId xmlns:a16="http://schemas.microsoft.com/office/drawing/2014/main" val="2172404432"/>
                  </a:ext>
                </a:extLst>
              </a:tr>
              <a:tr h="28124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0312" marR="70312" marT="35156" marB="35156"/>
                </a:tc>
                <a:extLst>
                  <a:ext uri="{0D108BD9-81ED-4DB2-BD59-A6C34878D82A}">
                    <a16:rowId xmlns:a16="http://schemas.microsoft.com/office/drawing/2014/main" val="3432865664"/>
                  </a:ext>
                </a:extLst>
              </a:tr>
              <a:tr h="28124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0312" marR="70312" marT="35156" marB="35156"/>
                </a:tc>
                <a:extLst>
                  <a:ext uri="{0D108BD9-81ED-4DB2-BD59-A6C34878D82A}">
                    <a16:rowId xmlns:a16="http://schemas.microsoft.com/office/drawing/2014/main" val="338058926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00658"/>
              </p:ext>
            </p:extLst>
          </p:nvPr>
        </p:nvGraphicFramePr>
        <p:xfrm>
          <a:off x="5925612" y="3287071"/>
          <a:ext cx="979750" cy="85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50">
                  <a:extLst>
                    <a:ext uri="{9D8B030D-6E8A-4147-A177-3AD203B41FA5}">
                      <a16:colId xmlns:a16="http://schemas.microsoft.com/office/drawing/2014/main" val="2862444276"/>
                    </a:ext>
                  </a:extLst>
                </a:gridCol>
              </a:tblGrid>
              <a:tr h="281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Class B</a:t>
                      </a:r>
                      <a:endParaRPr lang="ko-KR" altLang="en-US" sz="1400" dirty="0"/>
                    </a:p>
                  </a:txBody>
                  <a:tcPr marL="70312" marR="70312" marT="35156" marB="35156"/>
                </a:tc>
                <a:extLst>
                  <a:ext uri="{0D108BD9-81ED-4DB2-BD59-A6C34878D82A}">
                    <a16:rowId xmlns:a16="http://schemas.microsoft.com/office/drawing/2014/main" val="2172404432"/>
                  </a:ext>
                </a:extLst>
              </a:tr>
              <a:tr h="28124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12" marR="70312" marT="35156" marB="35156"/>
                </a:tc>
                <a:extLst>
                  <a:ext uri="{0D108BD9-81ED-4DB2-BD59-A6C34878D82A}">
                    <a16:rowId xmlns:a16="http://schemas.microsoft.com/office/drawing/2014/main" val="3432865664"/>
                  </a:ext>
                </a:extLst>
              </a:tr>
              <a:tr h="28124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12" marR="70312" marT="35156" marB="35156"/>
                </a:tc>
                <a:extLst>
                  <a:ext uri="{0D108BD9-81ED-4DB2-BD59-A6C34878D82A}">
                    <a16:rowId xmlns:a16="http://schemas.microsoft.com/office/drawing/2014/main" val="338058926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32293"/>
              </p:ext>
            </p:extLst>
          </p:nvPr>
        </p:nvGraphicFramePr>
        <p:xfrm>
          <a:off x="7396915" y="3268062"/>
          <a:ext cx="979750" cy="85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50">
                  <a:extLst>
                    <a:ext uri="{9D8B030D-6E8A-4147-A177-3AD203B41FA5}">
                      <a16:colId xmlns:a16="http://schemas.microsoft.com/office/drawing/2014/main" val="2862444276"/>
                    </a:ext>
                  </a:extLst>
                </a:gridCol>
              </a:tblGrid>
              <a:tr h="281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Class C</a:t>
                      </a:r>
                      <a:endParaRPr lang="ko-KR" altLang="en-US" sz="1400" dirty="0"/>
                    </a:p>
                  </a:txBody>
                  <a:tcPr marL="70312" marR="70312" marT="35156" marB="35156"/>
                </a:tc>
                <a:extLst>
                  <a:ext uri="{0D108BD9-81ED-4DB2-BD59-A6C34878D82A}">
                    <a16:rowId xmlns:a16="http://schemas.microsoft.com/office/drawing/2014/main" val="2172404432"/>
                  </a:ext>
                </a:extLst>
              </a:tr>
              <a:tr h="281248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70312" marR="70312" marT="35156" marB="35156"/>
                </a:tc>
                <a:extLst>
                  <a:ext uri="{0D108BD9-81ED-4DB2-BD59-A6C34878D82A}">
                    <a16:rowId xmlns:a16="http://schemas.microsoft.com/office/drawing/2014/main" val="3432865664"/>
                  </a:ext>
                </a:extLst>
              </a:tr>
              <a:tr h="28124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70312" marR="70312" marT="35156" marB="35156"/>
                </a:tc>
                <a:extLst>
                  <a:ext uri="{0D108BD9-81ED-4DB2-BD59-A6C34878D82A}">
                    <a16:rowId xmlns:a16="http://schemas.microsoft.com/office/drawing/2014/main" val="3380589264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>
            <a:stCxn id="10" idx="2"/>
            <a:endCxn id="12" idx="0"/>
          </p:cNvCxnSpPr>
          <p:nvPr/>
        </p:nvCxnSpPr>
        <p:spPr>
          <a:xfrm flipH="1">
            <a:off x="6415487" y="2888795"/>
            <a:ext cx="693661" cy="39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13" idx="0"/>
          </p:cNvCxnSpPr>
          <p:nvPr/>
        </p:nvCxnSpPr>
        <p:spPr>
          <a:xfrm>
            <a:off x="7109148" y="2888795"/>
            <a:ext cx="777642" cy="37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38220"/>
              </p:ext>
            </p:extLst>
          </p:nvPr>
        </p:nvGraphicFramePr>
        <p:xfrm>
          <a:off x="9030006" y="3287073"/>
          <a:ext cx="924173" cy="83200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24173">
                  <a:extLst>
                    <a:ext uri="{9D8B030D-6E8A-4147-A177-3AD203B41FA5}">
                      <a16:colId xmlns:a16="http://schemas.microsoft.com/office/drawing/2014/main" val="2862444276"/>
                    </a:ext>
                  </a:extLst>
                </a:gridCol>
              </a:tblGrid>
              <a:tr h="27733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2172404432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432865664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380589264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13" idx="3"/>
            <a:endCxn id="22" idx="1"/>
          </p:cNvCxnSpPr>
          <p:nvPr/>
        </p:nvCxnSpPr>
        <p:spPr>
          <a:xfrm>
            <a:off x="8376665" y="3693570"/>
            <a:ext cx="653341" cy="9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39544"/>
              </p:ext>
            </p:extLst>
          </p:nvPr>
        </p:nvGraphicFramePr>
        <p:xfrm>
          <a:off x="9030006" y="5212614"/>
          <a:ext cx="924173" cy="79333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24173">
                  <a:extLst>
                    <a:ext uri="{9D8B030D-6E8A-4147-A177-3AD203B41FA5}">
                      <a16:colId xmlns:a16="http://schemas.microsoft.com/office/drawing/2014/main" val="2862444276"/>
                    </a:ext>
                  </a:extLst>
                </a:gridCol>
              </a:tblGrid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2172404432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432865664"/>
                  </a:ext>
                </a:extLst>
              </a:tr>
              <a:tr h="2395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324" marR="66324" marT="33162" marB="33162"/>
                </a:tc>
                <a:extLst>
                  <a:ext uri="{0D108BD9-81ED-4DB2-BD59-A6C34878D82A}">
                    <a16:rowId xmlns:a16="http://schemas.microsoft.com/office/drawing/2014/main" val="3380589264"/>
                  </a:ext>
                </a:extLst>
              </a:tr>
            </a:tbl>
          </a:graphicData>
        </a:graphic>
      </p:graphicFrame>
      <p:cxnSp>
        <p:nvCxnSpPr>
          <p:cNvPr id="34" name="직선 화살표 연결선 33"/>
          <p:cNvCxnSpPr>
            <a:stCxn id="33" idx="0"/>
            <a:endCxn id="22" idx="2"/>
          </p:cNvCxnSpPr>
          <p:nvPr/>
        </p:nvCxnSpPr>
        <p:spPr>
          <a:xfrm flipV="1">
            <a:off x="9492092" y="4119078"/>
            <a:ext cx="0" cy="1093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6" idx="3"/>
            <a:endCxn id="7" idx="1"/>
          </p:cNvCxnSpPr>
          <p:nvPr/>
        </p:nvCxnSpPr>
        <p:spPr>
          <a:xfrm flipV="1">
            <a:off x="7437308" y="5396227"/>
            <a:ext cx="1403812" cy="881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6" idx="0"/>
          </p:cNvCxnSpPr>
          <p:nvPr/>
        </p:nvCxnSpPr>
        <p:spPr>
          <a:xfrm>
            <a:off x="6597723" y="4300458"/>
            <a:ext cx="0" cy="601664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4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프레임워크 구조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936344"/>
            <a:ext cx="11180617" cy="553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프레임워크 코어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Cold Spot)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변경되지 않고 반복적으로 재사용되는 부분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프레임워크에서 제공하는 라이브러리들을 의미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프레임워크에서 사용하는 자원 관리나 처리 흐름을 제어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확장 포인트</a:t>
            </a:r>
            <a:r>
              <a:rPr lang="en-US" altLang="ko-KR" sz="2000" dirty="0" smtClean="0"/>
              <a:t>(Hook Point) : </a:t>
            </a:r>
            <a:r>
              <a:rPr lang="ko-KR" altLang="en-US" sz="2000" dirty="0" smtClean="0"/>
              <a:t>애플리케이션을 구축할 때 사용할 확장 포인트를 제공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    추상 클래스나 인터페이스 형태로 제공되는 것이 일반적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확장모듈</a:t>
            </a:r>
            <a:r>
              <a:rPr lang="en-US" altLang="ko-KR" sz="2000" dirty="0" smtClean="0"/>
              <a:t>(Hot Spot) : </a:t>
            </a:r>
            <a:r>
              <a:rPr lang="ko-KR" altLang="en-US" sz="2000" dirty="0" smtClean="0"/>
              <a:t>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애플리케이션은 확장 포인트를 상속해서 애플리케이션만의 비즈니스를 구현 이를 </a:t>
            </a:r>
            <a:r>
              <a:rPr lang="ko-KR" altLang="en-US" sz="2000" dirty="0" err="1" smtClean="0"/>
              <a:t>핫스팟이라고</a:t>
            </a:r>
            <a:r>
              <a:rPr lang="ko-KR" altLang="en-US" sz="2000" dirty="0" smtClean="0"/>
              <a:t> 한다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메타데이터 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프레임워크에서 제공하는 </a:t>
            </a:r>
            <a:r>
              <a:rPr lang="en-US" altLang="ko-KR" sz="2000" dirty="0" smtClean="0"/>
              <a:t>Cold Spot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Hook Point</a:t>
            </a:r>
            <a:r>
              <a:rPr lang="ko-KR" altLang="en-US" sz="2000" dirty="0" smtClean="0"/>
              <a:t>를 상속해서 구현한 </a:t>
            </a:r>
            <a:r>
              <a:rPr lang="en-US" altLang="ko-KR" sz="2000" dirty="0" smtClean="0"/>
              <a:t>Hot Spot</a:t>
            </a:r>
            <a:r>
              <a:rPr lang="ko-KR" altLang="en-US" sz="2000" dirty="0" smtClean="0"/>
              <a:t>을 유기적으로 결합하여 동작하도록 하는 환경 설정 파일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ko-KR" altLang="en-US" sz="2000" dirty="0" smtClean="0"/>
              <a:t>일반적으로 </a:t>
            </a:r>
            <a:r>
              <a:rPr lang="en-US" altLang="ko-KR" sz="2000" dirty="0" smtClean="0"/>
              <a:t>XML, </a:t>
            </a:r>
            <a:r>
              <a:rPr lang="en-US" altLang="ko-KR" sz="2000" dirty="0" smtClean="0"/>
              <a:t>java Annotation </a:t>
            </a:r>
            <a:r>
              <a:rPr lang="ko-KR" altLang="en-US" sz="2000" dirty="0" smtClean="0"/>
              <a:t>형태로 작성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862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프레임워크 장점</a:t>
            </a:r>
            <a:endParaRPr lang="ko-KR" alt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9303" y="936344"/>
            <a:ext cx="11180617" cy="387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빠른 구현 시간 </a:t>
            </a:r>
            <a:endParaRPr lang="en-US" altLang="ko-KR" sz="32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관리의 용의성 증가</a:t>
            </a:r>
            <a:endParaRPr lang="en-US" altLang="ko-KR" sz="32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개발자들의 역량 획일화</a:t>
            </a:r>
            <a:endParaRPr lang="en-US" altLang="ko-KR" sz="32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검증된 아키텍처의 재사용과 일관성 유지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804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프레임워크 장점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99303" y="936344"/>
            <a:ext cx="111806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ko-KR" altLang="en-US" sz="2000" dirty="0" smtClean="0"/>
              <a:t>빠른 구현 시간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/>
              <a:t>애플리케이션을 구현하는 데 프레임워크를 사용하면 프레임워크에서 제공하는 기반 구조를 그대로 사용</a:t>
            </a:r>
            <a:r>
              <a:rPr lang="en-US" altLang="ko-KR" sz="2000" dirty="0"/>
              <a:t>, </a:t>
            </a:r>
            <a:r>
              <a:rPr lang="ko-KR" altLang="en-US" sz="2000" dirty="0"/>
              <a:t>애플리케이션만의 비즈니스 </a:t>
            </a:r>
            <a:r>
              <a:rPr lang="ko-KR" altLang="en-US" sz="2000" dirty="0" err="1"/>
              <a:t>로직과</a:t>
            </a:r>
            <a:r>
              <a:rPr lang="ko-KR" altLang="en-US" sz="2000" dirty="0"/>
              <a:t> 관련된 부분만을 구현하면 되기 때문에 </a:t>
            </a:r>
            <a:r>
              <a:rPr lang="ko-KR" altLang="en-US" sz="2000" dirty="0" err="1"/>
              <a:t>구현량이</a:t>
            </a:r>
            <a:r>
              <a:rPr lang="ko-KR" altLang="en-US" sz="2000" dirty="0"/>
              <a:t> 적어지게 되고 애플리케이션을 더욱 빨리 만들 수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 smtClean="0"/>
              <a:t>관리의 용의성 증가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같은 프레임워크가 사용된 애플리케이션들은 서로 비슷한 구조를 가지게 되어 관리하기가 쉬워진다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결과적으로 유지보수에 들어가는 인력과 시간도 줄일 수 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5442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프레임워크 장점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99303" y="936344"/>
            <a:ext cx="111806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개발자들의 역량 획일화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숙련된 개발자와 </a:t>
            </a:r>
            <a:r>
              <a:rPr lang="ko-KR" altLang="en-US" sz="2000" dirty="0" err="1" smtClean="0"/>
              <a:t>비숙련된</a:t>
            </a:r>
            <a:r>
              <a:rPr lang="ko-KR" altLang="en-US" sz="2000" dirty="0" smtClean="0"/>
              <a:t> 개발자가 생성한 코드가 비슷해진다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이는 숙련되지 않은 초급 개발자도 프레임워크의 도움을 통해서 세련되고 효율적인 코드를 생성해 낼 수 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검증된 아키텍처의 재사용과 일관성 유지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프레임워크에서 제공하는 검증된 아키텍처를 이용해야 하기 때문에 아키텍처에 대한 별다른 고민 없이 소프트웨어를 개발할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또한 이렇게 개발된 시스템은 시간이 지나도 유지 보수 과정에서 아키텍처가 틀어지거나 변형되는 현상이 줄어들게 된다</a:t>
            </a:r>
            <a:r>
              <a:rPr lang="en-US" altLang="ko-KR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5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프레임 워크 구조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99303" y="936344"/>
            <a:ext cx="11180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스프링 프레임워크는 </a:t>
            </a:r>
            <a:r>
              <a:rPr lang="ko-KR" altLang="en-US" sz="2000" dirty="0" err="1" smtClean="0"/>
              <a:t>로드존슨</a:t>
            </a:r>
            <a:r>
              <a:rPr lang="en-US" altLang="ko-KR" sz="2000" dirty="0" smtClean="0"/>
              <a:t>(Road Johnson)</a:t>
            </a:r>
            <a:r>
              <a:rPr lang="ko-KR" altLang="en-US" sz="2000" dirty="0" smtClean="0"/>
              <a:t>이 만든 오픈 소스 프레임워크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Spring</a:t>
            </a:r>
            <a:r>
              <a:rPr lang="ko-KR" altLang="en-US" sz="2000" dirty="0" smtClean="0"/>
              <a:t>은 평범한 </a:t>
            </a:r>
            <a:r>
              <a:rPr lang="en-US" altLang="ko-KR" sz="2000" dirty="0" smtClean="0"/>
              <a:t>POJO(Plain Old Java Object)</a:t>
            </a:r>
            <a:r>
              <a:rPr lang="ko-KR" altLang="en-US" sz="2000" dirty="0" smtClean="0"/>
              <a:t>를 사용하면서도 </a:t>
            </a:r>
            <a:r>
              <a:rPr lang="en-US" altLang="ko-KR" sz="2000" dirty="0" smtClean="0"/>
              <a:t>EJB(Enterprise Java Beans)</a:t>
            </a:r>
            <a:r>
              <a:rPr lang="ko-KR" altLang="en-US" sz="2000" dirty="0" smtClean="0"/>
              <a:t>에서만 가능했던 일들이 가능하도록 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200000"/>
              </a:lnSpc>
            </a:pP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98" y="2946400"/>
            <a:ext cx="6808410" cy="36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9303" y="112560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스프링 프레임 워크 구조</a:t>
            </a:r>
            <a:endParaRPr lang="ko-KR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99303" y="1360293"/>
            <a:ext cx="11180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POJO</a:t>
            </a:r>
            <a:r>
              <a:rPr lang="ko-KR" altLang="en-US" sz="2000" dirty="0" smtClean="0"/>
              <a:t>란 말 그대로 평범한 옛날 자바 객체를 의미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POJO</a:t>
            </a:r>
            <a:r>
              <a:rPr lang="ko-KR" altLang="en-US" sz="2000" dirty="0" smtClean="0"/>
              <a:t>를 좀 더 쉽게 이해하기 위해서 반대로 </a:t>
            </a:r>
            <a:r>
              <a:rPr lang="en-US" altLang="ko-KR" sz="2000" dirty="0" smtClean="0"/>
              <a:t>POJO</a:t>
            </a:r>
            <a:r>
              <a:rPr lang="ko-KR" altLang="en-US" sz="2000" dirty="0" smtClean="0"/>
              <a:t>가 아닌 클래스가 무엇인지 이해하면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대표적인 </a:t>
            </a:r>
            <a:r>
              <a:rPr lang="en-US" altLang="ko-KR" sz="2000" dirty="0" smtClean="0"/>
              <a:t>NOT POJO </a:t>
            </a:r>
            <a:r>
              <a:rPr lang="ko-KR" altLang="en-US" sz="2000" dirty="0" smtClean="0"/>
              <a:t>클래스가 </a:t>
            </a:r>
            <a:r>
              <a:rPr lang="en-US" altLang="ko-KR" sz="2000" dirty="0" smtClean="0"/>
              <a:t>Servlet </a:t>
            </a:r>
            <a:r>
              <a:rPr lang="ko-KR" altLang="en-US" sz="2000" dirty="0" smtClean="0"/>
              <a:t>클래스이다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Servelet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클래스는 우리 마음대로 만들 수 없으며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반드시 </a:t>
            </a:r>
            <a:r>
              <a:rPr lang="en-US" altLang="ko-KR" sz="2000" dirty="0" smtClean="0"/>
              <a:t>Servlet</a:t>
            </a:r>
            <a:r>
              <a:rPr lang="ko-KR" altLang="en-US" sz="2000" dirty="0" smtClean="0"/>
              <a:t>에서 요구하는 규칙에 맞게 클래스를 만들어야 실행할 수 있다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20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8330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689</Words>
  <Application>Microsoft Office PowerPoint</Application>
  <PresentationFormat>와이드스크린</PresentationFormat>
  <Paragraphs>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Impact</vt:lpstr>
      <vt:lpstr>Wingdings</vt:lpstr>
      <vt:lpstr>Office 테마</vt:lpstr>
      <vt:lpstr>Spring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짚고 넘어가기</dc:title>
  <dc:creator>Mirim</dc:creator>
  <cp:lastModifiedBy>HyungSub Lee</cp:lastModifiedBy>
  <cp:revision>67</cp:revision>
  <dcterms:created xsi:type="dcterms:W3CDTF">2020-06-15T23:37:55Z</dcterms:created>
  <dcterms:modified xsi:type="dcterms:W3CDTF">2020-12-07T16:18:39Z</dcterms:modified>
</cp:coreProperties>
</file>