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58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2F663-4035-4EE1-9F45-DB06605FB20E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683B4-A2CD-4301-89AD-1C5B70B13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6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35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22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6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79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9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95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04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9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9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3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5165-7A39-4884-9028-FEAF9DCD2AF2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4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6192" y="1122363"/>
            <a:ext cx="9119616" cy="2387600"/>
          </a:xfrm>
        </p:spPr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Servlet, </a:t>
            </a:r>
            <a:r>
              <a:rPr lang="en-US" altLang="ko-KR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jsp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한걸음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6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페이지 구성요소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4029" y="1740004"/>
            <a:ext cx="11353800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디렉티브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태그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(Directive Tag)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스크립트요소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(Scripting Element) : </a:t>
            </a:r>
            <a:r>
              <a:rPr lang="ko-KR" altLang="en-US" sz="2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주석문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스크립트릿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scriptlet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표현식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선언식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표현언어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(Expression Language)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내장 객체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내장 변수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액션 태그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(Action Tag)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커스텀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태그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(Custom Tag)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59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Servlet API </a:t>
            </a:r>
            <a:r>
              <a:rPr lang="ko-KR" altLang="en-US" dirty="0" smtClean="0"/>
              <a:t>계층 구조와 기능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647901" y="1325563"/>
            <a:ext cx="4896198" cy="2437234"/>
            <a:chOff x="1083425" y="1325563"/>
            <a:chExt cx="4896198" cy="2437234"/>
          </a:xfrm>
        </p:grpSpPr>
        <p:sp>
          <p:nvSpPr>
            <p:cNvPr id="6" name="직사각형 5"/>
            <p:cNvSpPr/>
            <p:nvPr/>
          </p:nvSpPr>
          <p:spPr>
            <a:xfrm>
              <a:off x="1083425" y="1325563"/>
              <a:ext cx="1590502" cy="486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Servlet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73927" y="2287603"/>
              <a:ext cx="1698568" cy="486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GenericServlet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372495" y="1325563"/>
              <a:ext cx="1607128" cy="486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ServletConfig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73927" y="3276185"/>
              <a:ext cx="1698568" cy="486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HttpServlet</a:t>
              </a:r>
              <a:endParaRPr lang="ko-KR" altLang="en-US" dirty="0"/>
            </a:p>
          </p:txBody>
        </p:sp>
        <p:cxnSp>
          <p:nvCxnSpPr>
            <p:cNvPr id="11" name="직선 화살표 연결선 10"/>
            <p:cNvCxnSpPr>
              <a:endCxn id="8" idx="2"/>
            </p:cNvCxnSpPr>
            <p:nvPr/>
          </p:nvCxnSpPr>
          <p:spPr>
            <a:xfrm flipV="1">
              <a:off x="3923607" y="1812175"/>
              <a:ext cx="1252452" cy="475428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9" idx="0"/>
              <a:endCxn id="7" idx="2"/>
            </p:cNvCxnSpPr>
            <p:nvPr/>
          </p:nvCxnSpPr>
          <p:spPr>
            <a:xfrm flipV="1">
              <a:off x="3523211" y="2774215"/>
              <a:ext cx="0" cy="5019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endCxn id="6" idx="2"/>
            </p:cNvCxnSpPr>
            <p:nvPr/>
          </p:nvCxnSpPr>
          <p:spPr>
            <a:xfrm flipH="1" flipV="1">
              <a:off x="1878676" y="1812175"/>
              <a:ext cx="1241367" cy="475428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62890" y="4264767"/>
            <a:ext cx="102495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서블릿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Servlet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2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ServletConfig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인터페이스를 구현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GenericServlet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두 인터페이스의 추상 메서드를 구현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GenericServlet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다시 </a:t>
            </a:r>
            <a:r>
              <a:rPr lang="en-US" altLang="ko-KR" sz="2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HttpServlet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상속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16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Servlet API </a:t>
            </a:r>
            <a:r>
              <a:rPr lang="ko-KR" altLang="en-US" dirty="0" smtClean="0"/>
              <a:t>계층 구조와 기능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421630"/>
              </p:ext>
            </p:extLst>
          </p:nvPr>
        </p:nvGraphicFramePr>
        <p:xfrm>
          <a:off x="838200" y="1030154"/>
          <a:ext cx="10866120" cy="5612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484">
                  <a:extLst>
                    <a:ext uri="{9D8B030D-6E8A-4147-A177-3AD203B41FA5}">
                      <a16:colId xmlns:a16="http://schemas.microsoft.com/office/drawing/2014/main" val="677158970"/>
                    </a:ext>
                  </a:extLst>
                </a:gridCol>
                <a:gridCol w="8014636">
                  <a:extLst>
                    <a:ext uri="{9D8B030D-6E8A-4147-A177-3AD203B41FA5}">
                      <a16:colId xmlns:a16="http://schemas.microsoft.com/office/drawing/2014/main" val="2870551487"/>
                    </a:ext>
                  </a:extLst>
                </a:gridCol>
              </a:tblGrid>
              <a:tr h="4441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서블릿</a:t>
                      </a:r>
                      <a:r>
                        <a:rPr lang="ko-KR" altLang="en-US" dirty="0" smtClean="0"/>
                        <a:t> 구성 요소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400099"/>
                  </a:ext>
                </a:extLst>
              </a:tr>
              <a:tr h="1053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Servlet </a:t>
                      </a:r>
                      <a:r>
                        <a:rPr lang="ko-KR" altLang="en-US" dirty="0" smtClean="0"/>
                        <a:t>인터페이스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 smtClean="0"/>
                        <a:t>javax.servlet</a:t>
                      </a:r>
                      <a:r>
                        <a:rPr lang="ko-KR" altLang="en-US" dirty="0" smtClean="0"/>
                        <a:t>패키지에 선언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Servlet</a:t>
                      </a:r>
                      <a:r>
                        <a:rPr lang="ko-KR" altLang="en-US" dirty="0" smtClean="0"/>
                        <a:t>관련 추상메서드를 선언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 smtClean="0"/>
                        <a:t>Init</a:t>
                      </a:r>
                      <a:r>
                        <a:rPr lang="en-US" altLang="ko-KR" dirty="0" smtClean="0"/>
                        <a:t>(), service(), destroy(), </a:t>
                      </a:r>
                      <a:r>
                        <a:rPr lang="en-US" altLang="ko-KR" dirty="0" err="1" smtClean="0"/>
                        <a:t>getServletInfo</a:t>
                      </a:r>
                      <a:r>
                        <a:rPr lang="en-US" altLang="ko-KR" dirty="0" smtClean="0"/>
                        <a:t>(), </a:t>
                      </a:r>
                      <a:r>
                        <a:rPr lang="en-US" altLang="ko-KR" dirty="0" err="1" smtClean="0"/>
                        <a:t>getServletConfig</a:t>
                      </a:r>
                      <a:r>
                        <a:rPr lang="en-US" altLang="ko-KR" dirty="0" smtClean="0"/>
                        <a:t>()</a:t>
                      </a:r>
                      <a:r>
                        <a:rPr lang="ko-KR" altLang="en-US" dirty="0" smtClean="0"/>
                        <a:t>를 선언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41285"/>
                  </a:ext>
                </a:extLst>
              </a:tr>
              <a:tr h="1053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ServletConfig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인터페이스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 err="1" smtClean="0"/>
                        <a:t>javax.servlet</a:t>
                      </a:r>
                      <a:r>
                        <a:rPr lang="ko-KR" altLang="en-US" dirty="0" smtClean="0"/>
                        <a:t>패키지에 선언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Servlet</a:t>
                      </a:r>
                      <a:r>
                        <a:rPr lang="ko-KR" altLang="en-US" dirty="0" smtClean="0"/>
                        <a:t>기능 관련 </a:t>
                      </a:r>
                      <a:r>
                        <a:rPr lang="ko-KR" altLang="en-US" dirty="0" err="1" smtClean="0"/>
                        <a:t>추상메서드</a:t>
                      </a:r>
                      <a:r>
                        <a:rPr lang="ko-KR" altLang="en-US" dirty="0" smtClean="0"/>
                        <a:t> 선언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 smtClean="0"/>
                        <a:t>getInitParameter</a:t>
                      </a:r>
                      <a:r>
                        <a:rPr lang="en-US" altLang="ko-KR" dirty="0" smtClean="0"/>
                        <a:t>(), </a:t>
                      </a:r>
                      <a:r>
                        <a:rPr lang="en-US" altLang="ko-KR" dirty="0" err="1" smtClean="0"/>
                        <a:t>getInitParameterNames</a:t>
                      </a:r>
                      <a:r>
                        <a:rPr lang="en-US" altLang="ko-KR" dirty="0" smtClean="0"/>
                        <a:t>(),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getServletContext</a:t>
                      </a:r>
                      <a:r>
                        <a:rPr lang="en-US" altLang="ko-KR" baseline="0" dirty="0" smtClean="0"/>
                        <a:t>(), </a:t>
                      </a:r>
                      <a:r>
                        <a:rPr lang="en-US" altLang="ko-KR" baseline="0" dirty="0" err="1" smtClean="0"/>
                        <a:t>getServletName</a:t>
                      </a:r>
                      <a:r>
                        <a:rPr lang="en-US" altLang="ko-KR" baseline="0" dirty="0" smtClean="0"/>
                        <a:t>()</a:t>
                      </a:r>
                      <a:r>
                        <a:rPr lang="ko-KR" altLang="en-US" baseline="0" dirty="0" smtClean="0"/>
                        <a:t>이 선언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8247"/>
                  </a:ext>
                </a:extLst>
              </a:tr>
              <a:tr h="1053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GenericServlet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클래스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 smtClean="0"/>
                        <a:t>javax.servlet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패키지에 선언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상위 두 인터페이스를 구현하여 일반적인 </a:t>
                      </a:r>
                      <a:r>
                        <a:rPr lang="ko-KR" altLang="en-US" dirty="0" err="1" smtClean="0"/>
                        <a:t>서블릿</a:t>
                      </a:r>
                      <a:r>
                        <a:rPr lang="ko-KR" altLang="en-US" dirty="0" smtClean="0"/>
                        <a:t> 기능을 구현한 클래스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 smtClean="0"/>
                        <a:t>GenericServlet</a:t>
                      </a:r>
                      <a:r>
                        <a:rPr lang="ko-KR" altLang="en-US" dirty="0" smtClean="0"/>
                        <a:t>을 상속받아 구현한 </a:t>
                      </a:r>
                      <a:r>
                        <a:rPr lang="ko-KR" altLang="en-US" dirty="0" err="1" smtClean="0"/>
                        <a:t>상요자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서블릿은</a:t>
                      </a:r>
                      <a:r>
                        <a:rPr lang="ko-KR" altLang="en-US" dirty="0" smtClean="0"/>
                        <a:t> 사용되는 프로토콜에 따라 각각 </a:t>
                      </a:r>
                      <a:r>
                        <a:rPr lang="en-US" altLang="ko-KR" dirty="0" smtClean="0"/>
                        <a:t>service()</a:t>
                      </a:r>
                      <a:r>
                        <a:rPr lang="ko-KR" altLang="en-US" dirty="0" smtClean="0"/>
                        <a:t>를 오버라이딩해서</a:t>
                      </a:r>
                      <a:r>
                        <a:rPr lang="ko-KR" altLang="en-US" baseline="0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0903"/>
                  </a:ext>
                </a:extLst>
              </a:tr>
              <a:tr h="1053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HttpServlet</a:t>
                      </a:r>
                      <a:r>
                        <a:rPr lang="ko-KR" altLang="en-US" dirty="0" smtClean="0"/>
                        <a:t>클래스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 smtClean="0"/>
                        <a:t>javax.servlet.http</a:t>
                      </a:r>
                      <a:r>
                        <a:rPr lang="ko-KR" altLang="en-US" dirty="0" smtClean="0"/>
                        <a:t>패키지에 선언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 smtClean="0"/>
                        <a:t>GenericServlet</a:t>
                      </a:r>
                      <a:r>
                        <a:rPr lang="ko-KR" altLang="en-US" dirty="0" smtClean="0"/>
                        <a:t>을 상속받아 </a:t>
                      </a:r>
                      <a:r>
                        <a:rPr lang="en-US" altLang="ko-KR" dirty="0" smtClean="0"/>
                        <a:t>HTTP</a:t>
                      </a:r>
                      <a:r>
                        <a:rPr lang="ko-KR" altLang="en-US" dirty="0" smtClean="0"/>
                        <a:t>프로토콜을 사용하는 웹브라우저에서 </a:t>
                      </a:r>
                      <a:r>
                        <a:rPr lang="ko-KR" altLang="en-US" dirty="0" err="1" smtClean="0"/>
                        <a:t>서블릿</a:t>
                      </a:r>
                      <a:r>
                        <a:rPr lang="ko-KR" altLang="en-US" dirty="0" smtClean="0"/>
                        <a:t> 기능을 수행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 smtClean="0"/>
                        <a:t>웹브라우저</a:t>
                      </a:r>
                      <a:r>
                        <a:rPr lang="ko-KR" altLang="en-US" dirty="0" smtClean="0"/>
                        <a:t> 기반 서비스를 제공하는 </a:t>
                      </a:r>
                      <a:r>
                        <a:rPr lang="ko-KR" altLang="en-US" dirty="0" err="1" smtClean="0"/>
                        <a:t>서블릿을</a:t>
                      </a:r>
                      <a:r>
                        <a:rPr lang="ko-KR" altLang="en-US" dirty="0" smtClean="0"/>
                        <a:t> 만들 때 상속받아 사용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 smtClean="0"/>
                        <a:t>요청시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service()</a:t>
                      </a:r>
                      <a:r>
                        <a:rPr lang="ko-KR" altLang="en-US" dirty="0" smtClean="0"/>
                        <a:t>가 호출되면서 요청 방식에 따라 </a:t>
                      </a:r>
                      <a:r>
                        <a:rPr lang="en-US" altLang="ko-KR" dirty="0" err="1" smtClean="0"/>
                        <a:t>doGet</a:t>
                      </a:r>
                      <a:r>
                        <a:rPr lang="en-US" altLang="ko-KR" dirty="0" smtClean="0"/>
                        <a:t>()</a:t>
                      </a:r>
                      <a:r>
                        <a:rPr lang="ko-KR" altLang="en-US" dirty="0" smtClean="0"/>
                        <a:t>이나 </a:t>
                      </a:r>
                      <a:r>
                        <a:rPr lang="en-US" altLang="ko-KR" dirty="0" err="1" smtClean="0"/>
                        <a:t>doPost</a:t>
                      </a:r>
                      <a:r>
                        <a:rPr lang="en-US" altLang="ko-KR" dirty="0" smtClean="0"/>
                        <a:t>()</a:t>
                      </a:r>
                      <a:r>
                        <a:rPr lang="ko-KR" altLang="en-US" dirty="0" smtClean="0"/>
                        <a:t>가 차례로 호출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871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79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HttpServlet</a:t>
            </a:r>
            <a:r>
              <a:rPr lang="ko-KR" altLang="en-US" dirty="0" smtClean="0"/>
              <a:t>의 여러가지 메서드 기</a:t>
            </a:r>
            <a:r>
              <a:rPr lang="ko-KR" altLang="en-US" dirty="0" smtClean="0"/>
              <a:t>능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252492"/>
              </p:ext>
            </p:extLst>
          </p:nvPr>
        </p:nvGraphicFramePr>
        <p:xfrm>
          <a:off x="838200" y="1770382"/>
          <a:ext cx="10866120" cy="380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4143">
                  <a:extLst>
                    <a:ext uri="{9D8B030D-6E8A-4147-A177-3AD203B41FA5}">
                      <a16:colId xmlns:a16="http://schemas.microsoft.com/office/drawing/2014/main" val="677158970"/>
                    </a:ext>
                  </a:extLst>
                </a:gridCol>
                <a:gridCol w="7291977">
                  <a:extLst>
                    <a:ext uri="{9D8B030D-6E8A-4147-A177-3AD203B41FA5}">
                      <a16:colId xmlns:a16="http://schemas.microsoft.com/office/drawing/2014/main" val="2870551487"/>
                    </a:ext>
                  </a:extLst>
                </a:gridCol>
              </a:tblGrid>
              <a:tr h="370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메서드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400099"/>
                  </a:ext>
                </a:extLst>
              </a:tr>
              <a:tr h="991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protected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doDelete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HttpServletRequest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req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en-US" altLang="ko-KR" baseline="0" dirty="0" err="1" smtClean="0"/>
                        <a:t>HttpServletResponse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resp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 smtClean="0"/>
                        <a:t>서블릿이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Delete request</a:t>
                      </a:r>
                      <a:r>
                        <a:rPr lang="ko-KR" altLang="en-US" dirty="0" smtClean="0"/>
                        <a:t>를 수행하기 위해 </a:t>
                      </a:r>
                      <a:r>
                        <a:rPr lang="en-US" altLang="ko-KR" dirty="0" smtClean="0"/>
                        <a:t>service()</a:t>
                      </a:r>
                      <a:r>
                        <a:rPr lang="ko-KR" altLang="en-US" dirty="0" smtClean="0"/>
                        <a:t>를 통해서 호출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341285"/>
                  </a:ext>
                </a:extLst>
              </a:tr>
              <a:tr h="1220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protected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doGet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HttpServletRequest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req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en-US" altLang="ko-KR" baseline="0" dirty="0" err="1" smtClean="0"/>
                        <a:t>HttpServletResponse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resp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 err="1" smtClean="0"/>
                        <a:t>서블릿이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GET request</a:t>
                      </a:r>
                      <a:r>
                        <a:rPr lang="ko-KR" altLang="en-US" dirty="0" smtClean="0"/>
                        <a:t>를 수행하기 위해 </a:t>
                      </a:r>
                      <a:r>
                        <a:rPr lang="en-US" altLang="ko-KR" dirty="0" smtClean="0"/>
                        <a:t>service()</a:t>
                      </a:r>
                      <a:r>
                        <a:rPr lang="ko-KR" altLang="en-US" dirty="0" smtClean="0"/>
                        <a:t>를 통해서 호출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8247"/>
                  </a:ext>
                </a:extLst>
              </a:tr>
              <a:tr h="1220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protected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doHead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HttpServletRequest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req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en-US" altLang="ko-KR" baseline="0" dirty="0" err="1" smtClean="0"/>
                        <a:t>HttpServletResponse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resp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 err="1" smtClean="0"/>
                        <a:t>서블릿이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HEAD request</a:t>
                      </a:r>
                      <a:r>
                        <a:rPr lang="ko-KR" altLang="en-US" dirty="0" smtClean="0"/>
                        <a:t>를 수행하기 위해 </a:t>
                      </a:r>
                      <a:r>
                        <a:rPr lang="en-US" altLang="ko-KR" dirty="0" smtClean="0"/>
                        <a:t>service()</a:t>
                      </a:r>
                      <a:r>
                        <a:rPr lang="ko-KR" altLang="en-US" dirty="0" smtClean="0"/>
                        <a:t>를 통해서 호출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20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10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HttpServlet</a:t>
            </a:r>
            <a:r>
              <a:rPr lang="ko-KR" altLang="en-US" dirty="0" smtClean="0"/>
              <a:t>의 여러가지 메서드 기</a:t>
            </a:r>
            <a:r>
              <a:rPr lang="ko-KR" altLang="en-US" dirty="0" smtClean="0"/>
              <a:t>능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723317"/>
              </p:ext>
            </p:extLst>
          </p:nvPr>
        </p:nvGraphicFramePr>
        <p:xfrm>
          <a:off x="838200" y="1581697"/>
          <a:ext cx="10866120" cy="380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4143">
                  <a:extLst>
                    <a:ext uri="{9D8B030D-6E8A-4147-A177-3AD203B41FA5}">
                      <a16:colId xmlns:a16="http://schemas.microsoft.com/office/drawing/2014/main" val="677158970"/>
                    </a:ext>
                  </a:extLst>
                </a:gridCol>
                <a:gridCol w="7291977">
                  <a:extLst>
                    <a:ext uri="{9D8B030D-6E8A-4147-A177-3AD203B41FA5}">
                      <a16:colId xmlns:a16="http://schemas.microsoft.com/office/drawing/2014/main" val="2870551487"/>
                    </a:ext>
                  </a:extLst>
                </a:gridCol>
              </a:tblGrid>
              <a:tr h="370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메서드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400099"/>
                  </a:ext>
                </a:extLst>
              </a:tr>
              <a:tr h="99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protected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doPost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HttpServletRequest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req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en-US" altLang="ko-KR" baseline="0" dirty="0" err="1" smtClean="0"/>
                        <a:t>HttpServletResponse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resp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 err="1" smtClean="0"/>
                        <a:t>서블릿이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POST request</a:t>
                      </a:r>
                      <a:r>
                        <a:rPr lang="ko-KR" altLang="en-US" dirty="0" smtClean="0"/>
                        <a:t>를 수행하기 위해 </a:t>
                      </a:r>
                      <a:r>
                        <a:rPr lang="en-US" altLang="ko-KR" dirty="0" smtClean="0"/>
                        <a:t>service()</a:t>
                      </a:r>
                      <a:r>
                        <a:rPr lang="ko-KR" altLang="en-US" dirty="0" smtClean="0"/>
                        <a:t>를 통해서 호출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341285"/>
                  </a:ext>
                </a:extLst>
              </a:tr>
              <a:tr h="1220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protected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smtClean="0"/>
                        <a:t>service(</a:t>
                      </a:r>
                      <a:r>
                        <a:rPr lang="en-US" altLang="ko-KR" baseline="0" dirty="0" err="1" smtClean="0"/>
                        <a:t>HttpServletRequest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req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en-US" altLang="ko-KR" baseline="0" dirty="0" err="1" smtClean="0"/>
                        <a:t>HttpServletResponse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resp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 smtClean="0"/>
                        <a:t>표준 </a:t>
                      </a:r>
                      <a:r>
                        <a:rPr lang="en-US" altLang="ko-KR" dirty="0" smtClean="0"/>
                        <a:t>HTTP</a:t>
                      </a:r>
                      <a:r>
                        <a:rPr lang="en-US" altLang="ko-KR" baseline="0" dirty="0" smtClean="0"/>
                        <a:t> request</a:t>
                      </a:r>
                      <a:r>
                        <a:rPr lang="ko-KR" altLang="en-US" baseline="0" dirty="0" smtClean="0"/>
                        <a:t>를 </a:t>
                      </a:r>
                      <a:r>
                        <a:rPr lang="en-US" altLang="ko-KR" baseline="0" dirty="0" smtClean="0"/>
                        <a:t>public service()</a:t>
                      </a:r>
                      <a:r>
                        <a:rPr lang="ko-KR" altLang="en-US" baseline="0" dirty="0" smtClean="0"/>
                        <a:t>에서 전달받아 </a:t>
                      </a:r>
                      <a:r>
                        <a:rPr lang="en-US" altLang="ko-KR" baseline="0" dirty="0" err="1" smtClean="0"/>
                        <a:t>doXXX</a:t>
                      </a:r>
                      <a:r>
                        <a:rPr lang="en-US" altLang="ko-KR" baseline="0" dirty="0" smtClean="0"/>
                        <a:t>()</a:t>
                      </a:r>
                      <a:r>
                        <a:rPr lang="ko-KR" altLang="en-US" baseline="0" dirty="0" smtClean="0"/>
                        <a:t>메서드를 호출 합니다</a:t>
                      </a:r>
                      <a:r>
                        <a:rPr lang="en-US" altLang="ko-KR" baseline="0" dirty="0" smtClean="0"/>
                        <a:t>. 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8247"/>
                  </a:ext>
                </a:extLst>
              </a:tr>
              <a:tr h="1220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public service (</a:t>
                      </a:r>
                      <a:r>
                        <a:rPr lang="en-US" altLang="ko-KR" baseline="0" dirty="0" err="1" smtClean="0"/>
                        <a:t>HttpServletRequest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req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en-US" altLang="ko-KR" baseline="0" dirty="0" err="1" smtClean="0"/>
                        <a:t>HttpServletResponse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resp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 smtClean="0"/>
                        <a:t>클라이언트 </a:t>
                      </a:r>
                      <a:r>
                        <a:rPr lang="en-US" altLang="ko-KR" dirty="0" smtClean="0"/>
                        <a:t>request</a:t>
                      </a:r>
                      <a:r>
                        <a:rPr lang="ko-KR" altLang="en-US" dirty="0" smtClean="0"/>
                        <a:t>를 </a:t>
                      </a:r>
                      <a:r>
                        <a:rPr lang="en-US" altLang="ko-KR" dirty="0" smtClean="0"/>
                        <a:t>protected service()</a:t>
                      </a:r>
                      <a:r>
                        <a:rPr lang="ko-KR" altLang="en-US" dirty="0" smtClean="0"/>
                        <a:t>에게 전달합니다</a:t>
                      </a:r>
                      <a:r>
                        <a:rPr lang="en-US" altLang="ko-KR" dirty="0" smtClean="0"/>
                        <a:t>. 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20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20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Sevlet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생명주기 메서드 기능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084426"/>
              </p:ext>
            </p:extLst>
          </p:nvPr>
        </p:nvGraphicFramePr>
        <p:xfrm>
          <a:off x="838200" y="1581697"/>
          <a:ext cx="10866119" cy="380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257">
                  <a:extLst>
                    <a:ext uri="{9D8B030D-6E8A-4147-A177-3AD203B41FA5}">
                      <a16:colId xmlns:a16="http://schemas.microsoft.com/office/drawing/2014/main" val="677158970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2775209959"/>
                    </a:ext>
                  </a:extLst>
                </a:gridCol>
                <a:gridCol w="7727405">
                  <a:extLst>
                    <a:ext uri="{9D8B030D-6E8A-4147-A177-3AD203B41FA5}">
                      <a16:colId xmlns:a16="http://schemas.microsoft.com/office/drawing/2014/main" val="2870551487"/>
                    </a:ext>
                  </a:extLst>
                </a:gridCol>
              </a:tblGrid>
              <a:tr h="370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생명주기 단계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호출 메서드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특징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400099"/>
                  </a:ext>
                </a:extLst>
              </a:tr>
              <a:tr h="99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초기화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Init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 err="1" smtClean="0"/>
                        <a:t>서블릿</a:t>
                      </a:r>
                      <a:r>
                        <a:rPr lang="ko-KR" altLang="en-US" dirty="0" smtClean="0"/>
                        <a:t> 요청 시 맨 처음 한 번만 호출됩니다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 err="1" smtClean="0"/>
                        <a:t>서블릿</a:t>
                      </a:r>
                      <a:r>
                        <a:rPr lang="ko-KR" altLang="en-US" dirty="0" smtClean="0"/>
                        <a:t> 생성 시 초기화 작업을 주로 수행합니다</a:t>
                      </a:r>
                      <a:r>
                        <a:rPr lang="en-US" altLang="ko-KR" dirty="0" smtClean="0"/>
                        <a:t>. 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341285"/>
                  </a:ext>
                </a:extLst>
              </a:tr>
              <a:tr h="12201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작업수행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doGet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doPost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 err="1" smtClean="0"/>
                        <a:t>서블릿</a:t>
                      </a:r>
                      <a:r>
                        <a:rPr lang="ko-KR" altLang="en-US" dirty="0" smtClean="0"/>
                        <a:t> 요청 시 매번 호출됩니다</a:t>
                      </a:r>
                      <a:r>
                        <a:rPr lang="en-US" altLang="ko-KR" dirty="0" smtClean="0"/>
                        <a:t>. 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 smtClean="0"/>
                        <a:t>실제로 클라이언트가 요청하는 작업을 수행합니다</a:t>
                      </a:r>
                      <a:r>
                        <a:rPr lang="en-US" altLang="ko-KR" dirty="0" smtClean="0"/>
                        <a:t>. 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8247"/>
                  </a:ext>
                </a:extLst>
              </a:tr>
              <a:tr h="12201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종료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destroy()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 err="1" smtClean="0"/>
                        <a:t>서블릿이</a:t>
                      </a:r>
                      <a:r>
                        <a:rPr lang="ko-KR" altLang="en-US" dirty="0" smtClean="0"/>
                        <a:t> 기능을 수행하고 메모리에서 소멸될 때 호출됩니다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 err="1" smtClean="0"/>
                        <a:t>서블릿의</a:t>
                      </a:r>
                      <a:r>
                        <a:rPr lang="ko-KR" altLang="en-US" dirty="0" smtClean="0"/>
                        <a:t> 마무리 작업을 주로 수행합니다</a:t>
                      </a:r>
                      <a:r>
                        <a:rPr lang="en-US" altLang="ko-KR" dirty="0" smtClean="0"/>
                        <a:t>. 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20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19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Sevlet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 </a:t>
            </a:r>
            <a:r>
              <a:rPr lang="ko-KR" altLang="en-US" dirty="0" err="1" smtClean="0"/>
              <a:t>ㄱㄱ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75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구성요소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731963"/>
            <a:ext cx="102495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CSS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 자바스크립트 코드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JSP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태그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JSP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액션 태그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개발자가 직접 만들거나 프레임워크에서 제공하는 </a:t>
            </a:r>
            <a:r>
              <a:rPr lang="ko-KR" altLang="en-US" sz="2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커스텀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태그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595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톰캣</a:t>
            </a:r>
            <a:r>
              <a:rPr lang="ko-KR" altLang="en-US" dirty="0" smtClean="0"/>
              <a:t> 컨테이너에서 </a:t>
            </a:r>
            <a:r>
              <a:rPr lang="en-US" altLang="ko-KR" dirty="0" smtClean="0"/>
              <a:t>JSP </a:t>
            </a:r>
            <a:r>
              <a:rPr lang="ko-KR" altLang="en-US" dirty="0" err="1" smtClean="0"/>
              <a:t>변환과정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4029" y="1740002"/>
            <a:ext cx="11353800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변화 단계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(Translation Step) :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컨테이너는 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JSP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자바 파일로 변환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컴파일 단계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(Compile Step) :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컨테이너는 변환된 자바 파일을 클래스 파일로 컴파일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실행단계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(Interpret Step) :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컨테이너는 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실행하여 그 결과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(HTML, CSS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자바스크립트 코드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브라우저로 전송해 출력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00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475</Words>
  <Application>Microsoft Office PowerPoint</Application>
  <PresentationFormat>와이드스크린</PresentationFormat>
  <Paragraphs>88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나눔고딕</vt:lpstr>
      <vt:lpstr>나눔스퀘어 ExtraBold</vt:lpstr>
      <vt:lpstr>맑은 고딕</vt:lpstr>
      <vt:lpstr>Arial</vt:lpstr>
      <vt:lpstr>Office 테마</vt:lpstr>
      <vt:lpstr>Servlet, jsp 한걸음</vt:lpstr>
      <vt:lpstr>Servlet API 계층 구조와 기능</vt:lpstr>
      <vt:lpstr>Servlet API 계층 구조와 기능</vt:lpstr>
      <vt:lpstr>HttpServlet의 여러가지 메서드 기능</vt:lpstr>
      <vt:lpstr>HttpServlet의 여러가지 메서드 기능</vt:lpstr>
      <vt:lpstr>Sevlet 생명주기 메서드 기능</vt:lpstr>
      <vt:lpstr>Sevlet 실습 ㄱㄱ</vt:lpstr>
      <vt:lpstr>JSP 구성요소</vt:lpstr>
      <vt:lpstr>톰캣 컨테이너에서 JSP 변환과정</vt:lpstr>
      <vt:lpstr>JSP 페이지 구성요소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2장 데이터 모델링</dc:title>
  <dc:creator>USER</dc:creator>
  <cp:lastModifiedBy>Mirim</cp:lastModifiedBy>
  <cp:revision>78</cp:revision>
  <dcterms:created xsi:type="dcterms:W3CDTF">2018-03-06T02:17:08Z</dcterms:created>
  <dcterms:modified xsi:type="dcterms:W3CDTF">2020-04-28T02:06:35Z</dcterms:modified>
</cp:coreProperties>
</file>