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9" r:id="rId3"/>
    <p:sldId id="325" r:id="rId4"/>
    <p:sldId id="326" r:id="rId5"/>
    <p:sldId id="356" r:id="rId6"/>
    <p:sldId id="357" r:id="rId7"/>
    <p:sldId id="358" r:id="rId8"/>
    <p:sldId id="359" r:id="rId9"/>
    <p:sldId id="360" r:id="rId10"/>
    <p:sldId id="327" r:id="rId11"/>
    <p:sldId id="361" r:id="rId12"/>
    <p:sldId id="362" r:id="rId13"/>
    <p:sldId id="328" r:id="rId14"/>
    <p:sldId id="363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55EF-37A3-4F82-BA76-F274EF4015DF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CF679-2ED3-4E1F-B298-D933DDE33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57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55EF-37A3-4F82-BA76-F274EF4015DF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CF679-2ED3-4E1F-B298-D933DDE33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656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55EF-37A3-4F82-BA76-F274EF4015DF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CF679-2ED3-4E1F-B298-D933DDE33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678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55EF-37A3-4F82-BA76-F274EF4015DF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CF679-2ED3-4E1F-B298-D933DDE33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439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55EF-37A3-4F82-BA76-F274EF4015DF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CF679-2ED3-4E1F-B298-D933DDE33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91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55EF-37A3-4F82-BA76-F274EF4015DF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CF679-2ED3-4E1F-B298-D933DDE33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406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55EF-37A3-4F82-BA76-F274EF4015DF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CF679-2ED3-4E1F-B298-D933DDE33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102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55EF-37A3-4F82-BA76-F274EF4015DF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CF679-2ED3-4E1F-B298-D933DDE33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222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55EF-37A3-4F82-BA76-F274EF4015DF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CF679-2ED3-4E1F-B298-D933DDE33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37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55EF-37A3-4F82-BA76-F274EF4015DF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CF679-2ED3-4E1F-B298-D933DDE33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094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55EF-37A3-4F82-BA76-F274EF4015DF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CF679-2ED3-4E1F-B298-D933DDE33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56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C55EF-37A3-4F82-BA76-F274EF4015DF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CF679-2ED3-4E1F-B298-D933DDE33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54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h2database.com/html/main.html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Spring </a:t>
            </a:r>
            <a:r>
              <a:rPr lang="en-US" altLang="ko-KR" dirty="0" smtClean="0"/>
              <a:t>&amp; </a:t>
            </a:r>
            <a:r>
              <a:rPr lang="en-US" altLang="ko-KR" dirty="0" err="1" smtClean="0"/>
              <a:t>jpa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208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99303" y="420131"/>
            <a:ext cx="10515600" cy="8237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800" dirty="0" smtClean="0"/>
              <a:t>JPA </a:t>
            </a:r>
            <a:r>
              <a:rPr lang="ko-KR" altLang="en-US" sz="4800" dirty="0" err="1" smtClean="0"/>
              <a:t>퀵스타트</a:t>
            </a:r>
            <a:r>
              <a:rPr lang="en-US" altLang="ko-KR" sz="4800" dirty="0" smtClean="0"/>
              <a:t>(H2</a:t>
            </a:r>
            <a:r>
              <a:rPr lang="ko-KR" altLang="en-US" sz="4800" dirty="0" smtClean="0"/>
              <a:t>설치</a:t>
            </a:r>
            <a:r>
              <a:rPr lang="en-US" altLang="ko-KR" sz="4800" dirty="0" smtClean="0"/>
              <a:t>)</a:t>
            </a:r>
            <a:endParaRPr lang="ko-KR" altLang="en-US" sz="4800" dirty="0"/>
          </a:p>
        </p:txBody>
      </p:sp>
      <p:sp>
        <p:nvSpPr>
          <p:cNvPr id="23" name="TextBox 22"/>
          <p:cNvSpPr txBox="1"/>
          <p:nvPr/>
        </p:nvSpPr>
        <p:spPr>
          <a:xfrm>
            <a:off x="599303" y="1572939"/>
            <a:ext cx="11180617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2000" dirty="0" smtClean="0"/>
              <a:t>H2 </a:t>
            </a:r>
            <a:r>
              <a:rPr lang="ko-KR" altLang="en-US" sz="2000" dirty="0" smtClean="0"/>
              <a:t>데이터베이스는 자바로 만들었으며 용량이 작고 실행 속도가 빠름</a:t>
            </a:r>
            <a:endParaRPr lang="en-US" altLang="ko-KR" sz="2000" dirty="0" smtClean="0"/>
          </a:p>
          <a:p>
            <a:pPr>
              <a:lnSpc>
                <a:spcPct val="250000"/>
              </a:lnSpc>
            </a:pPr>
            <a:r>
              <a:rPr lang="ko-KR" altLang="en-US" sz="2000" dirty="0" smtClean="0"/>
              <a:t>일반적인 </a:t>
            </a:r>
            <a:r>
              <a:rPr lang="en-US" altLang="ko-KR" sz="2000" dirty="0" smtClean="0"/>
              <a:t>JDBC</a:t>
            </a:r>
            <a:r>
              <a:rPr lang="ko-KR" altLang="en-US" sz="2000" dirty="0" smtClean="0"/>
              <a:t>지원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인메모리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서버 모드를 모두 지원</a:t>
            </a:r>
            <a:endParaRPr lang="en-US" altLang="ko-KR" sz="2000" dirty="0" smtClean="0"/>
          </a:p>
          <a:p>
            <a:pPr>
              <a:lnSpc>
                <a:spcPct val="250000"/>
              </a:lnSpc>
            </a:pPr>
            <a:r>
              <a:rPr lang="ko-KR" altLang="en-US" sz="2000" dirty="0" smtClean="0"/>
              <a:t>브라우저 기반의 관리 콘솔까지 제공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테스트 용으로 적합</a:t>
            </a:r>
            <a:endParaRPr lang="en-US" altLang="ko-KR" sz="2000" dirty="0" smtClean="0"/>
          </a:p>
          <a:p>
            <a:pPr>
              <a:lnSpc>
                <a:spcPct val="250000"/>
              </a:lnSpc>
            </a:pPr>
            <a:r>
              <a:rPr lang="en-US" altLang="ko-KR" sz="2000" dirty="0">
                <a:hlinkClick r:id="rId2"/>
              </a:rPr>
              <a:t>http://</a:t>
            </a:r>
            <a:r>
              <a:rPr lang="en-US" altLang="ko-KR" sz="2000" dirty="0" smtClean="0">
                <a:hlinkClick r:id="rId2"/>
              </a:rPr>
              <a:t>h2database.com/html/main.html</a:t>
            </a:r>
            <a:endParaRPr lang="en-US" altLang="ko-KR" sz="2000" dirty="0" smtClean="0"/>
          </a:p>
          <a:p>
            <a:pPr>
              <a:lnSpc>
                <a:spcPct val="250000"/>
              </a:lnSpc>
            </a:pPr>
            <a:r>
              <a:rPr lang="ko-KR" altLang="en-US" sz="2000" dirty="0" smtClean="0"/>
              <a:t>위 </a:t>
            </a:r>
            <a:r>
              <a:rPr lang="ko-KR" altLang="en-US" sz="2000" dirty="0" err="1" smtClean="0"/>
              <a:t>링크로가</a:t>
            </a:r>
            <a:r>
              <a:rPr lang="ko-KR" altLang="en-US" sz="2000" dirty="0" smtClean="0"/>
              <a:t> 다운로드 후 압축 해제만 하면 설치 끝</a:t>
            </a:r>
            <a:r>
              <a:rPr lang="en-US" altLang="ko-KR" sz="2000" dirty="0" smtClean="0"/>
              <a:t>~ (</a:t>
            </a:r>
            <a:r>
              <a:rPr lang="ko-KR" altLang="en-US" sz="2000" dirty="0" err="1" smtClean="0"/>
              <a:t>두둥</a:t>
            </a:r>
            <a:r>
              <a:rPr lang="en-US" altLang="ko-KR" sz="2000" dirty="0" smtClean="0"/>
              <a:t>~)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332031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99303" y="420131"/>
            <a:ext cx="10515600" cy="8237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800" dirty="0" smtClean="0"/>
              <a:t>JPA </a:t>
            </a:r>
            <a:r>
              <a:rPr lang="ko-KR" altLang="en-US" sz="4800" dirty="0" err="1" smtClean="0"/>
              <a:t>퀵스타트</a:t>
            </a:r>
            <a:r>
              <a:rPr lang="en-US" altLang="ko-KR" sz="4800" dirty="0" smtClean="0"/>
              <a:t>(H2</a:t>
            </a:r>
            <a:r>
              <a:rPr lang="ko-KR" altLang="en-US" sz="4800" dirty="0" smtClean="0"/>
              <a:t>설치</a:t>
            </a:r>
            <a:r>
              <a:rPr lang="en-US" altLang="ko-KR" sz="4800" dirty="0" smtClean="0"/>
              <a:t>)</a:t>
            </a:r>
            <a:endParaRPr lang="ko-KR" altLang="en-US" sz="4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9311" r="73958" b="59483"/>
          <a:stretch/>
        </p:blipFill>
        <p:spPr>
          <a:xfrm>
            <a:off x="4284706" y="1243915"/>
            <a:ext cx="6830197" cy="49450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9303" y="1572939"/>
            <a:ext cx="368540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2000" dirty="0" smtClean="0"/>
              <a:t>다음과 같이 설정 값 입력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370755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99303" y="420131"/>
            <a:ext cx="10515600" cy="8237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800" dirty="0" smtClean="0"/>
              <a:t>JPA </a:t>
            </a:r>
            <a:r>
              <a:rPr lang="ko-KR" altLang="en-US" sz="4800" dirty="0" err="1" smtClean="0"/>
              <a:t>퀵스타트</a:t>
            </a:r>
            <a:r>
              <a:rPr lang="en-US" altLang="ko-KR" sz="4800" dirty="0" smtClean="0"/>
              <a:t>(H2</a:t>
            </a:r>
            <a:r>
              <a:rPr lang="ko-KR" altLang="en-US" sz="4800" dirty="0" smtClean="0"/>
              <a:t>설치</a:t>
            </a:r>
            <a:r>
              <a:rPr lang="en-US" altLang="ko-KR" sz="4800" dirty="0" smtClean="0"/>
              <a:t>)</a:t>
            </a:r>
            <a:endParaRPr lang="ko-KR" altLang="en-US" sz="4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709" y="1435644"/>
            <a:ext cx="8042787" cy="485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08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99303" y="420131"/>
            <a:ext cx="10515600" cy="8237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800" dirty="0" smtClean="0"/>
              <a:t>의존성 추가</a:t>
            </a:r>
            <a:endParaRPr lang="ko-KR" altLang="en-US" sz="4800" dirty="0"/>
          </a:p>
        </p:txBody>
      </p:sp>
      <p:sp>
        <p:nvSpPr>
          <p:cNvPr id="23" name="TextBox 22"/>
          <p:cNvSpPr txBox="1"/>
          <p:nvPr/>
        </p:nvSpPr>
        <p:spPr>
          <a:xfrm>
            <a:off x="599303" y="1007674"/>
            <a:ext cx="111806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2000" dirty="0" smtClean="0"/>
              <a:t>pom.xml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파일 수정 후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실습 시작</a:t>
            </a:r>
            <a:r>
              <a:rPr lang="en-US" altLang="ko-KR" sz="2000" dirty="0" smtClean="0"/>
              <a:t>!!</a:t>
            </a:r>
            <a:endParaRPr lang="en-US" altLang="ko-KR" sz="20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03" y="1813570"/>
            <a:ext cx="7925487" cy="407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83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599303" y="-62194"/>
            <a:ext cx="11180617" cy="725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2000" dirty="0" smtClean="0"/>
              <a:t>persistence.xml </a:t>
            </a:r>
            <a:r>
              <a:rPr lang="ko-KR" altLang="en-US" sz="2000" dirty="0" smtClean="0"/>
              <a:t>파일에 작성</a:t>
            </a:r>
            <a:endParaRPr lang="en-US" altLang="ko-KR" sz="20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599303" y="671691"/>
            <a:ext cx="1050896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persistence-unit </a:t>
            </a:r>
            <a:r>
              <a:rPr lang="en-US" altLang="ko-KR" dirty="0" smtClean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JPATest</a:t>
            </a:r>
            <a:r>
              <a:rPr lang="en-US" altLang="ko-KR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ko-KR" i="1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smtClean="0">
                <a:solidFill>
                  <a:srgbClr val="3F7F7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com.mirim.JPATest.domain.Board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properties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3F5FBF"/>
                </a:solidFill>
                <a:latin typeface="Consolas" panose="020B0609020204030204" pitchFamily="49" charset="0"/>
              </a:rPr>
              <a:t>&lt;!-- </a:t>
            </a:r>
            <a:r>
              <a:rPr lang="ko-KR" altLang="en-US" dirty="0" err="1">
                <a:solidFill>
                  <a:srgbClr val="3F5FBF"/>
                </a:solidFill>
                <a:latin typeface="Consolas" panose="020B0609020204030204" pitchFamily="49" charset="0"/>
              </a:rPr>
              <a:t>필수속성</a:t>
            </a:r>
            <a:r>
              <a:rPr lang="ko-KR" altLang="en-US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3F5FBF"/>
                </a:solidFill>
                <a:latin typeface="Consolas" panose="020B0609020204030204" pitchFamily="49" charset="0"/>
              </a:rPr>
              <a:t>--&gt;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javax.persistence.jdbc.driver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"org.h2.Driver"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javax.persistence.jdbc.user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sa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javax.persistence.jdbc.password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"javax.persistence.jdbc.url" </a:t>
            </a:r>
            <a:r>
              <a:rPr lang="en-US" altLang="ko-KR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"jdbc:h2:tcp://localhost/~/test"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hibernate.dialect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"org.hibernate.dialect.H2Dialect"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F5FBF"/>
                </a:solidFill>
                <a:latin typeface="Consolas" panose="020B0609020204030204" pitchFamily="49" charset="0"/>
              </a:rPr>
              <a:t>&lt;!-- </a:t>
            </a:r>
            <a:r>
              <a:rPr lang="ko-KR" altLang="en-US" dirty="0">
                <a:solidFill>
                  <a:srgbClr val="3F5FBF"/>
                </a:solidFill>
                <a:latin typeface="Consolas" panose="020B0609020204030204" pitchFamily="49" charset="0"/>
              </a:rPr>
              <a:t>옵션 </a:t>
            </a:r>
            <a:r>
              <a:rPr lang="en-US" altLang="ko-KR" dirty="0">
                <a:solidFill>
                  <a:srgbClr val="3F5FBF"/>
                </a:solidFill>
                <a:latin typeface="Consolas" panose="020B0609020204030204" pitchFamily="49" charset="0"/>
              </a:rPr>
              <a:t>--&gt;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hibernate.show_sql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"true"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hibernate.format_sql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"true"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hibernate.use_sql_comments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"false"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hibernate.id.new_generator_mappings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"true"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"hibernate.hbm2ddl.auto" </a:t>
            </a:r>
            <a:r>
              <a:rPr lang="en-US" altLang="ko-KR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"create"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properties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persistence-unit</a:t>
            </a:r>
            <a:r>
              <a:rPr lang="en-US" altLang="ko-K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persistence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6113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99303" y="420131"/>
            <a:ext cx="10515600" cy="8237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800" dirty="0" smtClean="0"/>
              <a:t>ORM</a:t>
            </a:r>
            <a:r>
              <a:rPr lang="ko-KR" altLang="en-US" sz="4800" dirty="0" smtClean="0"/>
              <a:t>의 이해</a:t>
            </a:r>
            <a:endParaRPr lang="ko-KR" altLang="en-US" sz="4800" dirty="0"/>
          </a:p>
        </p:txBody>
      </p:sp>
      <p:sp>
        <p:nvSpPr>
          <p:cNvPr id="23" name="TextBox 22"/>
          <p:cNvSpPr txBox="1"/>
          <p:nvPr/>
        </p:nvSpPr>
        <p:spPr>
          <a:xfrm>
            <a:off x="599303" y="1572939"/>
            <a:ext cx="1118061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ORM(Object Relation Mapping)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Java </a:t>
            </a:r>
            <a:r>
              <a:rPr lang="ko-KR" altLang="en-US" sz="2000" dirty="0" smtClean="0"/>
              <a:t>어플리케이션 내의 객체들을 </a:t>
            </a:r>
            <a:r>
              <a:rPr lang="ko-KR" altLang="en-US" sz="2000" dirty="0" smtClean="0"/>
              <a:t>관계형데이터베이스</a:t>
            </a:r>
            <a:r>
              <a:rPr lang="en-US" altLang="ko-KR" sz="2000" dirty="0" smtClean="0"/>
              <a:t>(RDB)</a:t>
            </a:r>
            <a:r>
              <a:rPr lang="ko-KR" altLang="en-US" sz="2000" dirty="0" smtClean="0"/>
              <a:t>에 있는 테이블로의 자동화된 </a:t>
            </a:r>
            <a:r>
              <a:rPr lang="ko-KR" altLang="en-US" sz="2000" dirty="0" err="1" smtClean="0"/>
              <a:t>영속화로</a:t>
            </a:r>
            <a:r>
              <a:rPr lang="ko-KR" altLang="en-US" sz="2000" dirty="0" smtClean="0"/>
              <a:t> 정의</a:t>
            </a:r>
            <a:endParaRPr lang="en-US" altLang="ko-KR" sz="2000" dirty="0" smtClean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예전부터 사용해 오던 </a:t>
            </a:r>
            <a:r>
              <a:rPr lang="en-US" altLang="ko-KR" sz="2000" dirty="0" err="1" smtClean="0"/>
              <a:t>ResultSet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객체를 사용 목적에 맞는 형태의 객체로 변환하는 작업으로 쉽게 표현할 수 있음</a:t>
            </a:r>
            <a:endParaRPr lang="en-US" altLang="ko-KR" sz="2000" dirty="0" smtClean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가상의 </a:t>
            </a:r>
            <a:r>
              <a:rPr lang="en-US" altLang="ko-KR" sz="2000" dirty="0" smtClean="0"/>
              <a:t>Object DB</a:t>
            </a:r>
            <a:r>
              <a:rPr lang="ko-KR" altLang="en-US" sz="2000" dirty="0" smtClean="0"/>
              <a:t>를 효과적으로 만들어 </a:t>
            </a:r>
            <a:r>
              <a:rPr lang="en-US" altLang="ko-KR" sz="2000" dirty="0" smtClean="0"/>
              <a:t>RDB</a:t>
            </a:r>
            <a:r>
              <a:rPr lang="ko-KR" altLang="en-US" sz="2000" dirty="0" smtClean="0"/>
              <a:t>를 </a:t>
            </a:r>
            <a:r>
              <a:rPr lang="en-US" altLang="ko-KR" sz="2000" dirty="0" smtClean="0"/>
              <a:t>OOP </a:t>
            </a:r>
            <a:r>
              <a:rPr lang="ko-KR" altLang="en-US" sz="2000" dirty="0" smtClean="0"/>
              <a:t>언어의 개념으로 연계 하는 프로그램 기술</a:t>
            </a:r>
            <a:endParaRPr lang="en-US" altLang="ko-KR" sz="2000" dirty="0" smtClean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ORM</a:t>
            </a:r>
            <a:r>
              <a:rPr lang="ko-KR" altLang="en-US" sz="2000" dirty="0" smtClean="0"/>
              <a:t>중 하나가 </a:t>
            </a:r>
            <a:r>
              <a:rPr lang="en-US" altLang="ko-KR" sz="2000" dirty="0" smtClean="0"/>
              <a:t>Hibernate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322807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99303" y="420131"/>
            <a:ext cx="10515600" cy="8237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800" dirty="0" smtClean="0"/>
              <a:t>Hibernate</a:t>
            </a:r>
            <a:r>
              <a:rPr lang="ko-KR" altLang="en-US" sz="4800" dirty="0" smtClean="0"/>
              <a:t>란</a:t>
            </a:r>
            <a:r>
              <a:rPr lang="en-US" altLang="ko-KR" sz="4800" dirty="0" smtClean="0"/>
              <a:t>?</a:t>
            </a:r>
            <a:endParaRPr lang="ko-KR" altLang="en-US" sz="4800" dirty="0"/>
          </a:p>
        </p:txBody>
      </p:sp>
      <p:sp>
        <p:nvSpPr>
          <p:cNvPr id="23" name="TextBox 22"/>
          <p:cNvSpPr txBox="1"/>
          <p:nvPr/>
        </p:nvSpPr>
        <p:spPr>
          <a:xfrm>
            <a:off x="599303" y="1572939"/>
            <a:ext cx="1118061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ORM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프레임워크 중 하나</a:t>
            </a:r>
            <a:endParaRPr lang="en-US" altLang="ko-KR" sz="2000" dirty="0" smtClean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객체지향 프로그래밍과 </a:t>
            </a:r>
            <a:r>
              <a:rPr lang="en-US" altLang="ko-KR" sz="2000" dirty="0" smtClean="0"/>
              <a:t>RDB</a:t>
            </a:r>
            <a:r>
              <a:rPr lang="ko-KR" altLang="en-US" sz="2000" dirty="0" smtClean="0"/>
              <a:t>의 차이로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인해 발생하는 제약사항을 해결하는 해결책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제시</a:t>
            </a:r>
            <a:endParaRPr lang="en-US" altLang="ko-KR" sz="2000" dirty="0" smtClean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객체 간 관계를 데이터베이스에 그대로 저장하기 어려운 문제가 있음</a:t>
            </a:r>
            <a:endParaRPr lang="en-US" altLang="ko-KR" sz="2000" dirty="0" smtClean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이것을 해결하고자 </a:t>
            </a:r>
            <a:r>
              <a:rPr lang="en-US" altLang="ko-KR" sz="2000" dirty="0" smtClean="0"/>
              <a:t>SQL</a:t>
            </a:r>
            <a:r>
              <a:rPr lang="ko-KR" altLang="en-US" sz="2000" dirty="0" smtClean="0"/>
              <a:t>까지 프레임 워크 차원에서 제공</a:t>
            </a:r>
            <a:endParaRPr lang="en-US" altLang="ko-KR" sz="2000" dirty="0" smtClean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hibernate </a:t>
            </a:r>
            <a:r>
              <a:rPr lang="ko-KR" altLang="en-US" sz="2000" dirty="0" smtClean="0"/>
              <a:t>이후 수많은 </a:t>
            </a:r>
            <a:r>
              <a:rPr lang="en-US" altLang="ko-KR" sz="2000" dirty="0" smtClean="0"/>
              <a:t>ORM</a:t>
            </a:r>
            <a:r>
              <a:rPr lang="ko-KR" altLang="en-US" sz="2000" dirty="0" smtClean="0"/>
              <a:t>의 등장 그리고 이것을 표준화 시킨 것이 </a:t>
            </a:r>
            <a:r>
              <a:rPr lang="en-US" altLang="ko-KR" sz="2000" dirty="0" smtClean="0"/>
              <a:t>JPA!!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두둥</a:t>
            </a:r>
            <a:r>
              <a:rPr lang="ko-KR" altLang="en-US" sz="2000" dirty="0" smtClean="0"/>
              <a:t> 등장</a:t>
            </a:r>
            <a:r>
              <a:rPr lang="en-US" altLang="ko-KR" sz="2000" dirty="0" smtClean="0"/>
              <a:t>)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342754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99303" y="420131"/>
            <a:ext cx="10515600" cy="8237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800" dirty="0" smtClean="0"/>
              <a:t>JPA</a:t>
            </a:r>
            <a:r>
              <a:rPr lang="ko-KR" altLang="en-US" sz="4800" dirty="0" smtClean="0"/>
              <a:t>개념 이해하기</a:t>
            </a:r>
            <a:endParaRPr lang="ko-KR" altLang="en-US" sz="4800" dirty="0"/>
          </a:p>
        </p:txBody>
      </p:sp>
      <p:sp>
        <p:nvSpPr>
          <p:cNvPr id="23" name="TextBox 22"/>
          <p:cNvSpPr txBox="1"/>
          <p:nvPr/>
        </p:nvSpPr>
        <p:spPr>
          <a:xfrm>
            <a:off x="599303" y="1572939"/>
            <a:ext cx="11180617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SQL</a:t>
            </a:r>
            <a:r>
              <a:rPr lang="ko-KR" altLang="en-US" sz="2000" dirty="0" smtClean="0"/>
              <a:t>을 직접 다루는 기술</a:t>
            </a:r>
            <a:endParaRPr lang="en-US" altLang="ko-KR" sz="20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599303" y="2396457"/>
            <a:ext cx="522791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CREATE TABLE BOARD(</a:t>
            </a:r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SEQ </a:t>
            </a:r>
            <a:r>
              <a:rPr lang="ko-KR" altLang="en-US" dirty="0"/>
              <a:t>NUMBER(5) PRIMARY KEY,</a:t>
            </a:r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TITLE </a:t>
            </a:r>
            <a:r>
              <a:rPr lang="ko-KR" altLang="en-US" dirty="0"/>
              <a:t>VARCHAR2(200),</a:t>
            </a:r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WRITER </a:t>
            </a:r>
            <a:r>
              <a:rPr lang="ko-KR" altLang="en-US" dirty="0"/>
              <a:t>VARCHAR2(20),</a:t>
            </a:r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CONTENT </a:t>
            </a:r>
            <a:r>
              <a:rPr lang="ko-KR" altLang="en-US" dirty="0"/>
              <a:t>VARCHAR2(2000),</a:t>
            </a:r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CREATEDATE </a:t>
            </a:r>
            <a:r>
              <a:rPr lang="ko-KR" altLang="en-US" dirty="0"/>
              <a:t>DATE DEFAULT SYSDATE,</a:t>
            </a:r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CNT </a:t>
            </a:r>
            <a:r>
              <a:rPr lang="ko-KR" altLang="en-US" dirty="0"/>
              <a:t>NUMBER(5) DEFAULT 0</a:t>
            </a:r>
          </a:p>
          <a:p>
            <a:r>
              <a:rPr lang="ko-KR" altLang="en-US" dirty="0"/>
              <a:t>);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107083" y="2396457"/>
            <a:ext cx="507353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BoardVO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seq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b="1" dirty="0">
                <a:solidFill>
                  <a:srgbClr val="0000C0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b="1" dirty="0">
                <a:solidFill>
                  <a:srgbClr val="0000C0"/>
                </a:solidFill>
                <a:latin typeface="Consolas" panose="020B0609020204030204" pitchFamily="49" charset="0"/>
              </a:rPr>
              <a:t>writer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b="1" dirty="0">
                <a:solidFill>
                  <a:srgbClr val="0000C0"/>
                </a:solidFill>
                <a:latin typeface="Consolas" panose="020B0609020204030204" pitchFamily="49" charset="0"/>
              </a:rPr>
              <a:t>content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Date </a:t>
            </a:r>
            <a:r>
              <a:rPr lang="en-US" altLang="ko-KR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createDate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Date();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689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99303" y="420131"/>
            <a:ext cx="10515600" cy="8237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800" dirty="0" smtClean="0"/>
              <a:t>JPA</a:t>
            </a:r>
            <a:r>
              <a:rPr lang="ko-KR" altLang="en-US" sz="4800" dirty="0" smtClean="0"/>
              <a:t>개념 이해하기</a:t>
            </a:r>
            <a:endParaRPr lang="ko-KR" altLang="en-US" sz="4800" dirty="0"/>
          </a:p>
        </p:txBody>
      </p:sp>
      <p:sp>
        <p:nvSpPr>
          <p:cNvPr id="23" name="TextBox 22"/>
          <p:cNvSpPr txBox="1"/>
          <p:nvPr/>
        </p:nvSpPr>
        <p:spPr>
          <a:xfrm>
            <a:off x="599303" y="1572939"/>
            <a:ext cx="11180617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SQL</a:t>
            </a:r>
            <a:r>
              <a:rPr lang="ko-KR" altLang="en-US" sz="2000" dirty="0" smtClean="0"/>
              <a:t>을 직접 다루는 기술</a:t>
            </a:r>
            <a:endParaRPr lang="en-US" altLang="ko-KR" sz="20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599303" y="2172885"/>
            <a:ext cx="1005364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---</a:t>
            </a:r>
            <a:r>
              <a:rPr lang="ko-KR" altLang="en-US" dirty="0" smtClean="0"/>
              <a:t>글 등록</a:t>
            </a:r>
            <a:endParaRPr lang="ko-KR" altLang="en-US" dirty="0"/>
          </a:p>
          <a:p>
            <a:r>
              <a:rPr lang="ko-KR" altLang="en-US" dirty="0"/>
              <a:t>INSERT INTO BOARD (SEQ, TITLE, WRITER, CONTENT) VALUES(?, ?, ?, ?)</a:t>
            </a:r>
          </a:p>
          <a:p>
            <a:r>
              <a:rPr lang="ko-KR" altLang="en-US" dirty="0"/>
              <a:t>---글 수정</a:t>
            </a:r>
          </a:p>
          <a:p>
            <a:r>
              <a:rPr lang="ko-KR" altLang="en-US" dirty="0"/>
              <a:t>UPDATE BOARD SET TITLE=?, WRITER=?, CONTENT=? WHERE SEQ=?</a:t>
            </a:r>
          </a:p>
          <a:p>
            <a:r>
              <a:rPr lang="ko-KR" altLang="en-US" dirty="0"/>
              <a:t>---글 삭제</a:t>
            </a:r>
          </a:p>
          <a:p>
            <a:r>
              <a:rPr lang="ko-KR" altLang="en-US" dirty="0"/>
              <a:t>DELETE BOARD WHERE SEQ = ?</a:t>
            </a:r>
          </a:p>
          <a:p>
            <a:r>
              <a:rPr lang="ko-KR" altLang="en-US" dirty="0"/>
              <a:t>---글 상세 조회</a:t>
            </a:r>
          </a:p>
          <a:p>
            <a:r>
              <a:rPr lang="ko-KR" altLang="en-US" dirty="0"/>
              <a:t>SELECT SEQ, TITLE, WRITER, CONTENT, CREATEDATE, CNT WHERE SEQ = ?</a:t>
            </a:r>
          </a:p>
        </p:txBody>
      </p:sp>
    </p:spTree>
    <p:extLst>
      <p:ext uri="{BB962C8B-B14F-4D97-AF65-F5344CB8AC3E}">
        <p14:creationId xmlns:p14="http://schemas.microsoft.com/office/powerpoint/2010/main" val="225601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99303" y="420131"/>
            <a:ext cx="10515600" cy="8237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800" dirty="0" smtClean="0"/>
              <a:t>JPA</a:t>
            </a:r>
            <a:r>
              <a:rPr lang="ko-KR" altLang="en-US" sz="4800" dirty="0" smtClean="0"/>
              <a:t>개념 이해하기</a:t>
            </a:r>
            <a:endParaRPr lang="ko-KR" altLang="en-US" sz="4800" dirty="0"/>
          </a:p>
        </p:txBody>
      </p:sp>
      <p:sp>
        <p:nvSpPr>
          <p:cNvPr id="23" name="TextBox 22"/>
          <p:cNvSpPr txBox="1"/>
          <p:nvPr/>
        </p:nvSpPr>
        <p:spPr>
          <a:xfrm>
            <a:off x="599303" y="1572939"/>
            <a:ext cx="11180617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SQL</a:t>
            </a:r>
            <a:r>
              <a:rPr lang="ko-KR" altLang="en-US" sz="2000" dirty="0" smtClean="0"/>
              <a:t>을 직접 다루는 기술</a:t>
            </a:r>
            <a:endParaRPr lang="en-US" altLang="ko-KR" sz="20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599303" y="2067433"/>
            <a:ext cx="522791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CREATE TABLE BOARD(</a:t>
            </a:r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SEQ </a:t>
            </a:r>
            <a:r>
              <a:rPr lang="ko-KR" altLang="en-US" dirty="0"/>
              <a:t>NUMBER(5) PRIMARY KEY,</a:t>
            </a:r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TITLE </a:t>
            </a:r>
            <a:r>
              <a:rPr lang="ko-KR" altLang="en-US" dirty="0"/>
              <a:t>VARCHAR2(200),</a:t>
            </a:r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WRITER </a:t>
            </a:r>
            <a:r>
              <a:rPr lang="ko-KR" altLang="en-US" dirty="0"/>
              <a:t>VARCHAR2(20),</a:t>
            </a:r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CONTENT </a:t>
            </a:r>
            <a:r>
              <a:rPr lang="ko-KR" altLang="en-US" dirty="0"/>
              <a:t>VARCHAR2(2000),</a:t>
            </a:r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CREATEDATE </a:t>
            </a:r>
            <a:r>
              <a:rPr lang="ko-KR" altLang="en-US" dirty="0"/>
              <a:t>DATE DEFAULT SYSDATE,</a:t>
            </a:r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CNT </a:t>
            </a:r>
            <a:r>
              <a:rPr lang="ko-KR" altLang="en-US" dirty="0"/>
              <a:t>NUMBER(5) DEFAULT </a:t>
            </a:r>
            <a:r>
              <a:rPr lang="ko-KR" altLang="en-US" dirty="0" smtClean="0"/>
              <a:t>0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b="1" dirty="0" smtClean="0"/>
              <a:t>PASSWORD </a:t>
            </a:r>
            <a:r>
              <a:rPr lang="en-US" altLang="ko-KR" b="1" dirty="0"/>
              <a:t>NUMBER(8)</a:t>
            </a:r>
            <a:endParaRPr lang="ko-KR" altLang="en-US" b="1" dirty="0"/>
          </a:p>
          <a:p>
            <a:r>
              <a:rPr lang="ko-KR" altLang="en-US" dirty="0"/>
              <a:t>);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107083" y="2067433"/>
            <a:ext cx="507353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BoardVO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seq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b="1" dirty="0">
                <a:solidFill>
                  <a:srgbClr val="0000C0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b="1" dirty="0">
                <a:solidFill>
                  <a:srgbClr val="0000C0"/>
                </a:solidFill>
                <a:latin typeface="Consolas" panose="020B0609020204030204" pitchFamily="49" charset="0"/>
              </a:rPr>
              <a:t>writer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b="1" dirty="0">
                <a:solidFill>
                  <a:srgbClr val="0000C0"/>
                </a:solidFill>
                <a:latin typeface="Consolas" panose="020B0609020204030204" pitchFamily="49" charset="0"/>
              </a:rPr>
              <a:t>content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Date </a:t>
            </a:r>
            <a:r>
              <a:rPr lang="en-US" altLang="ko-KR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createDate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Date();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= 0</a:t>
            </a:r>
            <a:r>
              <a:rPr lang="en-US" altLang="ko-K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b="1" u="sng" dirty="0">
                <a:solidFill>
                  <a:srgbClr val="0000C0"/>
                </a:solidFill>
                <a:latin typeface="Consolas" panose="020B0609020204030204" pitchFamily="49" charset="0"/>
              </a:rPr>
              <a:t>password</a:t>
            </a:r>
            <a:r>
              <a:rPr lang="en-US" altLang="ko-KR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9847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99303" y="420131"/>
            <a:ext cx="10515600" cy="8237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800" dirty="0" smtClean="0"/>
              <a:t>JPA</a:t>
            </a:r>
            <a:r>
              <a:rPr lang="ko-KR" altLang="en-US" sz="4800" dirty="0" smtClean="0"/>
              <a:t>개념 이해하기</a:t>
            </a:r>
            <a:endParaRPr lang="ko-KR" altLang="en-US" sz="4800" dirty="0"/>
          </a:p>
        </p:txBody>
      </p:sp>
      <p:sp>
        <p:nvSpPr>
          <p:cNvPr id="23" name="TextBox 22"/>
          <p:cNvSpPr txBox="1"/>
          <p:nvPr/>
        </p:nvSpPr>
        <p:spPr>
          <a:xfrm>
            <a:off x="599303" y="1572939"/>
            <a:ext cx="11180617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SQL</a:t>
            </a:r>
            <a:r>
              <a:rPr lang="ko-KR" altLang="en-US" sz="2000" dirty="0" smtClean="0"/>
              <a:t>을 직접 다루는 기술</a:t>
            </a:r>
            <a:endParaRPr lang="en-US" altLang="ko-KR" sz="20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599303" y="2189511"/>
            <a:ext cx="1005364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---</a:t>
            </a:r>
            <a:r>
              <a:rPr lang="ko-KR" altLang="en-US" dirty="0" smtClean="0"/>
              <a:t>글 등록</a:t>
            </a:r>
            <a:endParaRPr lang="ko-KR" altLang="en-US" dirty="0"/>
          </a:p>
          <a:p>
            <a:r>
              <a:rPr lang="ko-KR" altLang="en-US" dirty="0"/>
              <a:t>INSERT INTO BOARD (SEQ, TITLE, WRITER, </a:t>
            </a:r>
            <a:r>
              <a:rPr lang="ko-KR" altLang="en-US" dirty="0" smtClean="0"/>
              <a:t>CONTENT</a:t>
            </a:r>
            <a:r>
              <a:rPr lang="en-US" altLang="ko-KR" dirty="0" smtClean="0"/>
              <a:t>, </a:t>
            </a:r>
            <a:r>
              <a:rPr lang="en-US" altLang="ko-KR" b="1" dirty="0" smtClean="0"/>
              <a:t>PASSWORD</a:t>
            </a:r>
            <a:r>
              <a:rPr lang="ko-KR" altLang="en-US" dirty="0" smtClean="0"/>
              <a:t>) </a:t>
            </a:r>
            <a:r>
              <a:rPr lang="ko-KR" altLang="en-US" dirty="0"/>
              <a:t>VALUES(?, ?, ?, </a:t>
            </a:r>
            <a:r>
              <a:rPr lang="ko-KR" altLang="en-US" dirty="0" smtClean="0"/>
              <a:t>?</a:t>
            </a:r>
            <a:r>
              <a:rPr lang="en-US" altLang="ko-KR" dirty="0" smtClean="0"/>
              <a:t>, </a:t>
            </a:r>
            <a:r>
              <a:rPr lang="en-US" altLang="ko-KR" b="1" dirty="0" smtClean="0"/>
              <a:t>?</a:t>
            </a:r>
            <a:r>
              <a:rPr lang="ko-KR" altLang="en-US" dirty="0" smtClean="0"/>
              <a:t>)</a:t>
            </a:r>
            <a:endParaRPr lang="ko-KR" altLang="en-US" dirty="0"/>
          </a:p>
          <a:p>
            <a:r>
              <a:rPr lang="ko-KR" altLang="en-US" dirty="0"/>
              <a:t>---글 수정</a:t>
            </a:r>
          </a:p>
          <a:p>
            <a:r>
              <a:rPr lang="ko-KR" altLang="en-US" dirty="0"/>
              <a:t>UPDATE BOARD SET TITLE=?, WRITER=?, CONTENT</a:t>
            </a:r>
            <a:r>
              <a:rPr lang="ko-KR" altLang="en-US" dirty="0" smtClean="0"/>
              <a:t>=? </a:t>
            </a:r>
            <a:r>
              <a:rPr lang="en-US" altLang="ko-KR" b="1" dirty="0" smtClean="0"/>
              <a:t>PASSWORD=?</a:t>
            </a:r>
            <a:r>
              <a:rPr lang="ko-KR" altLang="en-US" dirty="0" smtClean="0"/>
              <a:t> </a:t>
            </a:r>
            <a:r>
              <a:rPr lang="ko-KR" altLang="en-US" dirty="0"/>
              <a:t>WHERE SEQ</a:t>
            </a:r>
            <a:r>
              <a:rPr lang="ko-KR" altLang="en-US" dirty="0" smtClean="0"/>
              <a:t>=?</a:t>
            </a:r>
            <a:endParaRPr lang="ko-KR" altLang="en-US" dirty="0"/>
          </a:p>
          <a:p>
            <a:r>
              <a:rPr lang="ko-KR" altLang="en-US" dirty="0"/>
              <a:t>---글 삭제</a:t>
            </a:r>
          </a:p>
          <a:p>
            <a:r>
              <a:rPr lang="ko-KR" altLang="en-US" dirty="0"/>
              <a:t>DELETE BOARD WHERE SEQ = </a:t>
            </a:r>
            <a:r>
              <a:rPr lang="ko-KR" altLang="en-US" dirty="0" smtClean="0"/>
              <a:t>? </a:t>
            </a:r>
            <a:r>
              <a:rPr lang="en-US" altLang="ko-KR" dirty="0" smtClean="0"/>
              <a:t>AND </a:t>
            </a:r>
            <a:r>
              <a:rPr lang="en-US" altLang="ko-KR" b="1" dirty="0" smtClean="0"/>
              <a:t>PASSWORD=?</a:t>
            </a:r>
            <a:endParaRPr lang="ko-KR" altLang="en-US" b="1" dirty="0"/>
          </a:p>
          <a:p>
            <a:r>
              <a:rPr lang="ko-KR" altLang="en-US" dirty="0"/>
              <a:t>---글 상세 조회</a:t>
            </a:r>
          </a:p>
          <a:p>
            <a:r>
              <a:rPr lang="ko-KR" altLang="en-US" dirty="0"/>
              <a:t>SELECT SEQ, TITLE, WRITER, CONTENT, CREATEDATE</a:t>
            </a:r>
            <a:r>
              <a:rPr lang="ko-KR" altLang="en-US" dirty="0" smtClean="0"/>
              <a:t>, CNT</a:t>
            </a:r>
            <a:r>
              <a:rPr lang="en-US" altLang="ko-KR" dirty="0" smtClean="0"/>
              <a:t>, </a:t>
            </a:r>
            <a:r>
              <a:rPr lang="en-US" altLang="ko-KR" b="1" dirty="0" smtClean="0"/>
              <a:t>PASSWORD</a:t>
            </a:r>
            <a:r>
              <a:rPr lang="ko-KR" altLang="en-US" dirty="0" smtClean="0"/>
              <a:t> </a:t>
            </a:r>
            <a:r>
              <a:rPr lang="ko-KR" altLang="en-US" dirty="0"/>
              <a:t>WHERE SEQ = ?</a:t>
            </a:r>
          </a:p>
        </p:txBody>
      </p:sp>
    </p:spTree>
    <p:extLst>
      <p:ext uri="{BB962C8B-B14F-4D97-AF65-F5344CB8AC3E}">
        <p14:creationId xmlns:p14="http://schemas.microsoft.com/office/powerpoint/2010/main" val="59013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99303" y="420131"/>
            <a:ext cx="10515600" cy="8237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800" dirty="0" smtClean="0"/>
              <a:t>JPA</a:t>
            </a:r>
            <a:r>
              <a:rPr lang="ko-KR" altLang="en-US" sz="4800" dirty="0" smtClean="0"/>
              <a:t>개념 이해하기</a:t>
            </a:r>
            <a:endParaRPr lang="ko-KR" altLang="en-US" sz="4800" dirty="0"/>
          </a:p>
        </p:txBody>
      </p:sp>
      <p:sp>
        <p:nvSpPr>
          <p:cNvPr id="23" name="TextBox 22"/>
          <p:cNvSpPr txBox="1"/>
          <p:nvPr/>
        </p:nvSpPr>
        <p:spPr>
          <a:xfrm>
            <a:off x="599303" y="1131428"/>
            <a:ext cx="111806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SQL</a:t>
            </a:r>
            <a:r>
              <a:rPr lang="ko-KR" altLang="en-US" sz="2000" dirty="0" smtClean="0"/>
              <a:t>을 직접 다루지 않는 기술</a:t>
            </a:r>
            <a:endParaRPr lang="en-US" altLang="ko-KR" sz="20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765558" y="1685426"/>
            <a:ext cx="8465880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Map&lt;String,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BoardVO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boardList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HashMap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&lt;String,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BoardVO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endParaRPr lang="ko-KR" altLang="en-US" sz="1600" dirty="0">
              <a:latin typeface="Consolas" panose="020B0609020204030204" pitchFamily="49" charset="0"/>
            </a:endParaRP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BoardVO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board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BoardVO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board.setSeq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board.setTitle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테스트 제목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..."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board.setWriter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테스터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board.setContent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테스트 내용입니다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.........."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board.setCreateDate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Date());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board.setCnt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endParaRPr lang="ko-KR" altLang="en-US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게시글</a:t>
            </a:r>
            <a:r>
              <a:rPr lang="ko-KR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 등록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boardList.put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board"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,board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게시글</a:t>
            </a:r>
            <a:r>
              <a:rPr lang="ko-KR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 상세 조회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board 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boardList.get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"board"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게시글</a:t>
            </a:r>
            <a:r>
              <a:rPr lang="ko-KR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 수정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boardList.setTitle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수정제목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boardList.setContent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수정 내용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게시글</a:t>
            </a:r>
            <a:r>
              <a:rPr lang="ko-KR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 삭제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boardList.remove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"board"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5957455" y="3724312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BoardVO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seq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b="1" dirty="0">
                <a:solidFill>
                  <a:srgbClr val="0000C0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b="1" dirty="0">
                <a:solidFill>
                  <a:srgbClr val="0000C0"/>
                </a:solidFill>
                <a:latin typeface="Consolas" panose="020B0609020204030204" pitchFamily="49" charset="0"/>
              </a:rPr>
              <a:t>writer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b="1" dirty="0">
                <a:solidFill>
                  <a:srgbClr val="0000C0"/>
                </a:solidFill>
                <a:latin typeface="Consolas" panose="020B0609020204030204" pitchFamily="49" charset="0"/>
              </a:rPr>
              <a:t>content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Date </a:t>
            </a:r>
            <a:r>
              <a:rPr lang="en-US" altLang="ko-KR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createDate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Date();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b="1" dirty="0">
                <a:solidFill>
                  <a:srgbClr val="0000C0"/>
                </a:solidFill>
                <a:latin typeface="Consolas" panose="020B0609020204030204" pitchFamily="49" charset="0"/>
              </a:rPr>
              <a:t>password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911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3316778" y="2779109"/>
            <a:ext cx="3674225" cy="198048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   JPA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 txBox="1">
            <a:spLocks/>
          </p:cNvSpPr>
          <p:nvPr/>
        </p:nvSpPr>
        <p:spPr>
          <a:xfrm>
            <a:off x="599303" y="420131"/>
            <a:ext cx="10515600" cy="8237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800" dirty="0" smtClean="0"/>
              <a:t>JPA</a:t>
            </a:r>
            <a:r>
              <a:rPr lang="ko-KR" altLang="en-US" sz="4800" dirty="0" smtClean="0"/>
              <a:t>개념 이해하기</a:t>
            </a:r>
            <a:endParaRPr lang="ko-KR" altLang="en-US" sz="4800" dirty="0"/>
          </a:p>
        </p:txBody>
      </p:sp>
      <p:sp>
        <p:nvSpPr>
          <p:cNvPr id="23" name="TextBox 22"/>
          <p:cNvSpPr txBox="1"/>
          <p:nvPr/>
        </p:nvSpPr>
        <p:spPr>
          <a:xfrm>
            <a:off x="599303" y="1538198"/>
            <a:ext cx="111806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SQL</a:t>
            </a:r>
            <a:r>
              <a:rPr lang="ko-KR" altLang="en-US" sz="2000" dirty="0" smtClean="0"/>
              <a:t>을 직접 다루지 않는 기술</a:t>
            </a:r>
            <a:endParaRPr lang="en-US" altLang="ko-KR" sz="2000" dirty="0" smtClean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814648" y="3283528"/>
            <a:ext cx="1720734" cy="10723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java</a:t>
            </a:r>
          </a:p>
          <a:p>
            <a:pPr algn="ctr"/>
            <a:r>
              <a:rPr lang="ko-KR" altLang="en-US" dirty="0" smtClean="0"/>
              <a:t>애플리케이션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063237" y="3283528"/>
            <a:ext cx="1720734" cy="10723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JDBC</a:t>
            </a:r>
          </a:p>
          <a:p>
            <a:pPr algn="ctr"/>
            <a:r>
              <a:rPr lang="en-US" altLang="ko-KR" dirty="0" smtClean="0"/>
              <a:t>API</a:t>
            </a:r>
            <a:endParaRPr lang="ko-KR" altLang="en-US" dirty="0"/>
          </a:p>
        </p:txBody>
      </p:sp>
      <p:sp>
        <p:nvSpPr>
          <p:cNvPr id="4" name="왼쪽/오른쪽 화살표 3"/>
          <p:cNvSpPr/>
          <p:nvPr/>
        </p:nvSpPr>
        <p:spPr>
          <a:xfrm>
            <a:off x="4337446" y="3719946"/>
            <a:ext cx="482138" cy="19950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왼쪽/오른쪽 화살표 10"/>
          <p:cNvSpPr/>
          <p:nvPr/>
        </p:nvSpPr>
        <p:spPr>
          <a:xfrm>
            <a:off x="2685011" y="3719945"/>
            <a:ext cx="482138" cy="19950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왼쪽/오른쪽 화살표 11"/>
          <p:cNvSpPr/>
          <p:nvPr/>
        </p:nvSpPr>
        <p:spPr>
          <a:xfrm>
            <a:off x="7027623" y="3433154"/>
            <a:ext cx="2041561" cy="19119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왼쪽/오른쪽 화살표 13"/>
          <p:cNvSpPr/>
          <p:nvPr/>
        </p:nvSpPr>
        <p:spPr>
          <a:xfrm>
            <a:off x="7027623" y="4260272"/>
            <a:ext cx="2041561" cy="19119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308570" y="3002091"/>
            <a:ext cx="147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SQL </a:t>
            </a:r>
            <a:r>
              <a:rPr lang="ko-KR" altLang="en-US" dirty="0" smtClean="0"/>
              <a:t>전송</a:t>
            </a:r>
            <a:endParaRPr lang="en-US" altLang="ko-KR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7246619" y="4574930"/>
            <a:ext cx="1849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검색 결과 전송</a:t>
            </a:r>
            <a:endParaRPr lang="en-US" altLang="ko-KR" dirty="0" smtClean="0"/>
          </a:p>
        </p:txBody>
      </p:sp>
      <p:sp>
        <p:nvSpPr>
          <p:cNvPr id="15" name="순서도: 자기 디스크 14"/>
          <p:cNvSpPr/>
          <p:nvPr/>
        </p:nvSpPr>
        <p:spPr>
          <a:xfrm>
            <a:off x="9386751" y="3330211"/>
            <a:ext cx="1728152" cy="97897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데이터베이스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371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1321</TotalTime>
  <Words>717</Words>
  <Application>Microsoft Office PowerPoint</Application>
  <PresentationFormat>와이드스크린</PresentationFormat>
  <Paragraphs>146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Consolas</vt:lpstr>
      <vt:lpstr>Wingdings</vt:lpstr>
      <vt:lpstr>Office 테마</vt:lpstr>
      <vt:lpstr>Spring &amp; jpa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 짚고 넘어가기</dc:title>
  <dc:creator>Mirim</dc:creator>
  <cp:lastModifiedBy>Mirim</cp:lastModifiedBy>
  <cp:revision>70</cp:revision>
  <dcterms:created xsi:type="dcterms:W3CDTF">2020-06-15T23:37:55Z</dcterms:created>
  <dcterms:modified xsi:type="dcterms:W3CDTF">2020-11-03T02:43:02Z</dcterms:modified>
</cp:coreProperties>
</file>