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2" r:id="rId4"/>
    <p:sldId id="283" r:id="rId5"/>
    <p:sldId id="288" r:id="rId6"/>
    <p:sldId id="273" r:id="rId7"/>
    <p:sldId id="277" r:id="rId8"/>
    <p:sldId id="278" r:id="rId9"/>
    <p:sldId id="280" r:id="rId10"/>
    <p:sldId id="289" r:id="rId11"/>
    <p:sldId id="284" r:id="rId12"/>
    <p:sldId id="281" r:id="rId13"/>
    <p:sldId id="285" r:id="rId14"/>
    <p:sldId id="286" r:id="rId15"/>
    <p:sldId id="287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0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0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6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4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96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2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1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D08F-FB2D-4DEF-BC10-4A490193DC67}" type="datetimeFigureOut">
              <a:rPr lang="ko-KR" altLang="en-US" smtClean="0"/>
              <a:pPr/>
              <a:t>2018-03-23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7E0E-1664-4AD6-9C40-50BA6FE6C3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3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B28359_01/server.111/b28286/sql_elements001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SQL – DDL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301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26" y="2361062"/>
            <a:ext cx="9192908" cy="2562583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26" y="259308"/>
            <a:ext cx="9181281" cy="6161964"/>
          </a:xfrm>
        </p:spPr>
      </p:pic>
    </p:spTree>
    <p:extLst>
      <p:ext uri="{BB962C8B-B14F-4D97-AF65-F5344CB8AC3E}">
        <p14:creationId xmlns:p14="http://schemas.microsoft.com/office/powerpoint/2010/main" val="10197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제약사항</a:t>
            </a:r>
            <a:r>
              <a:rPr lang="en-US" altLang="ko-KR" sz="3200" b="1" dirty="0" smtClean="0"/>
              <a:t>(Constraints)</a:t>
            </a:r>
            <a:r>
              <a:rPr lang="ko-KR" altLang="en-US" sz="3200" b="1" dirty="0" smtClean="0"/>
              <a:t> 설정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제약 설정 문법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 제약 설정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CONSTRAINT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제약조건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단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, UNIQUE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와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NOT NULL, DEFAULT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은 그냥 쓰면 됨</a:t>
            </a: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)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테이블 제약 설정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CONSTRAINT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제약사항이름 제약조건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칼럼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제약을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1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개 이상 걸고 싶다면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? (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가령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CHECK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제약 조건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+ DEFAULT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제약 조건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33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2800" b="1" dirty="0" smtClean="0"/>
              <a:t>제약사항</a:t>
            </a:r>
            <a:r>
              <a:rPr lang="en-US" altLang="ko-KR" sz="2800" b="1" dirty="0" smtClean="0"/>
              <a:t>(Constraints)</a:t>
            </a:r>
            <a:r>
              <a:rPr lang="ko-KR" altLang="en-US" sz="2800" b="1" dirty="0" smtClean="0"/>
              <a:t> 이름 선정 규약</a:t>
            </a:r>
            <a:r>
              <a:rPr lang="en-US" altLang="ko-KR" sz="2800" b="1" dirty="0" smtClean="0"/>
              <a:t>(naming convention)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HY수평선M" pitchFamily="18" charset="-127"/>
                <a:ea typeface="HY수평선M" pitchFamily="18" charset="-127"/>
              </a:rPr>
              <a:t>PRIMARY </a:t>
            </a:r>
            <a:r>
              <a:rPr lang="en-US" altLang="ko-KR" sz="1800" b="1" dirty="0" smtClean="0">
                <a:latin typeface="HY수평선M" pitchFamily="18" charset="-127"/>
                <a:ea typeface="HY수평선M" pitchFamily="18" charset="-127"/>
              </a:rPr>
              <a:t>KEY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 - </a:t>
            </a:r>
            <a:r>
              <a:rPr lang="en-US" altLang="ko-KR" sz="1800" dirty="0" err="1" smtClean="0">
                <a:latin typeface="HY수평선M" pitchFamily="18" charset="-127"/>
                <a:ea typeface="HY수평선M" pitchFamily="18" charset="-127"/>
              </a:rPr>
              <a:t>pk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_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테이블명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latin typeface="HY수평선M" pitchFamily="18" charset="-127"/>
                <a:ea typeface="HY수평선M" pitchFamily="18" charset="-127"/>
              </a:rPr>
              <a:t>UNIQUE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 - </a:t>
            </a:r>
            <a:r>
              <a:rPr lang="en-US" altLang="ko-KR" sz="1800" dirty="0" err="1" smtClean="0">
                <a:latin typeface="HY수평선M" pitchFamily="18" charset="-127"/>
                <a:ea typeface="HY수평선M" pitchFamily="18" charset="-127"/>
              </a:rPr>
              <a:t>uk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en-US" altLang="ko-KR" sz="1800" dirty="0" err="1" smtClean="0">
                <a:latin typeface="HY수평선M" pitchFamily="18" charset="-127"/>
                <a:ea typeface="HY수평선M" pitchFamily="18" charset="-127"/>
              </a:rPr>
              <a:t>ui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en-US" altLang="ko-KR" sz="1800" dirty="0" err="1" smtClean="0">
                <a:latin typeface="HY수평선M" pitchFamily="18" charset="-127"/>
                <a:ea typeface="HY수평선M" pitchFamily="18" charset="-127"/>
              </a:rPr>
              <a:t>uq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)_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테이블명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_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칼럼명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latin typeface="HY수평선M" pitchFamily="18" charset="-127"/>
                <a:ea typeface="HY수평선M" pitchFamily="18" charset="-127"/>
              </a:rPr>
              <a:t>CHECK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 - </a:t>
            </a:r>
            <a:r>
              <a:rPr lang="en-US" altLang="ko-KR" sz="1800" dirty="0" err="1" smtClean="0">
                <a:latin typeface="HY수평선M" pitchFamily="18" charset="-127"/>
                <a:ea typeface="HY수평선M" pitchFamily="18" charset="-127"/>
              </a:rPr>
              <a:t>ck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_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테이블명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_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칼럼명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_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간단한제약사항소개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 smtClean="0">
                <a:latin typeface="HY수평선M" pitchFamily="18" charset="-127"/>
                <a:ea typeface="HY수평선M" pitchFamily="18" charset="-127"/>
              </a:rPr>
              <a:t>FOREIGN KEY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 - </a:t>
            </a:r>
            <a:r>
              <a:rPr lang="en-US" altLang="ko-KR" sz="1800" dirty="0" err="1" smtClean="0">
                <a:latin typeface="HY수평선M" pitchFamily="18" charset="-127"/>
                <a:ea typeface="HY수평선M" pitchFamily="18" charset="-127"/>
              </a:rPr>
              <a:t>fk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_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테이블명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_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부모테이블명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_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칼럼명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단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, 30 character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이상 이름을 지을 수 없어서 할 수 없이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축약형으로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 쓸 수도 있음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제약 조건의 이름은 </a:t>
            </a:r>
            <a:r>
              <a:rPr lang="ko-KR" altLang="en-US" sz="1800" b="1" dirty="0" smtClean="0">
                <a:latin typeface="HY수평선M" pitchFamily="18" charset="-127"/>
                <a:ea typeface="HY수평선M" pitchFamily="18" charset="-127"/>
              </a:rPr>
              <a:t>해당 유저가 소유한 모든 테이블 내에서 유일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해야 함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! (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그래서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명명시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테이블명을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 적는 이유도 있음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제약 사항은 이름을 따로 적어주지 않으면 </a:t>
            </a:r>
            <a:r>
              <a:rPr lang="en-US" altLang="ko-KR" sz="1800" b="1" dirty="0" smtClean="0">
                <a:latin typeface="HY수평선M" pitchFamily="18" charset="-127"/>
                <a:ea typeface="HY수평선M" pitchFamily="18" charset="-127"/>
              </a:rPr>
              <a:t>SYS_C00XXXX </a:t>
            </a:r>
            <a:r>
              <a:rPr lang="ko-KR" altLang="en-US" sz="1800" b="1" dirty="0" err="1" smtClean="0">
                <a:latin typeface="HY수평선M" pitchFamily="18" charset="-127"/>
                <a:ea typeface="HY수평선M" pitchFamily="18" charset="-127"/>
              </a:rPr>
              <a:t>이런식으로</a:t>
            </a:r>
            <a:r>
              <a:rPr lang="ko-KR" altLang="en-US" sz="1800" b="1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800" b="1" dirty="0" smtClean="0">
                <a:latin typeface="HY수평선M" pitchFamily="18" charset="-127"/>
                <a:ea typeface="HY수평선M" pitchFamily="18" charset="-127"/>
              </a:rPr>
              <a:t>DBMS</a:t>
            </a:r>
            <a:r>
              <a:rPr lang="ko-KR" altLang="en-US" sz="1800" b="1" dirty="0" smtClean="0">
                <a:latin typeface="HY수평선M" pitchFamily="18" charset="-127"/>
                <a:ea typeface="HY수평선M" pitchFamily="18" charset="-127"/>
              </a:rPr>
              <a:t>에서 자동으로 제약사항의 이름 부여</a:t>
            </a:r>
            <a:endParaRPr lang="en-US" altLang="ko-KR" sz="1800" b="1" dirty="0" smtClean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92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테이블 변경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테이블 </a:t>
            </a:r>
            <a:r>
              <a:rPr lang="ko-KR" altLang="en-US" sz="1600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이름 변경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ALTER TABLE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테이블명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RENAME COLUMN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변경 대상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칼럼명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TO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변경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칼럼명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ALTER TABLE </a:t>
            </a:r>
            <a:r>
              <a:rPr lang="en-US" altLang="ko-KR" sz="1600" dirty="0" err="1" smtClean="0">
                <a:latin typeface="HY수평선M" pitchFamily="18" charset="-127"/>
                <a:ea typeface="HY수평선M" pitchFamily="18" charset="-127"/>
              </a:rPr>
              <a:t>wrong_table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RENAME COLUMN </a:t>
            </a:r>
            <a:r>
              <a:rPr lang="en-US" altLang="ko-KR" sz="1600" dirty="0" err="1" smtClean="0">
                <a:latin typeface="HY수평선M" pitchFamily="18" charset="-127"/>
                <a:ea typeface="HY수평선M" pitchFamily="18" charset="-127"/>
              </a:rPr>
              <a:t>wrong_column_name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TO </a:t>
            </a:r>
            <a:r>
              <a:rPr lang="en-US" altLang="ko-KR" sz="1600" dirty="0" err="1" smtClean="0">
                <a:latin typeface="HY수평선M" pitchFamily="18" charset="-127"/>
                <a:ea typeface="HY수평선M" pitchFamily="18" charset="-127"/>
              </a:rPr>
              <a:t>right_column_name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테이블 </a:t>
            </a:r>
            <a:r>
              <a:rPr lang="ko-KR" altLang="en-US" sz="1600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추가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제거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추가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ALTER TABLE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테이블명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ADD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추가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칼럼명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 데이터유형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ALTER TABLE </a:t>
            </a:r>
            <a:r>
              <a:rPr lang="en-US" altLang="ko-KR" sz="1600" dirty="0" err="1" smtClean="0">
                <a:latin typeface="HY수평선M" pitchFamily="18" charset="-127"/>
                <a:ea typeface="HY수평선M" pitchFamily="18" charset="-127"/>
              </a:rPr>
              <a:t>wrong_table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ADD </a:t>
            </a:r>
            <a:r>
              <a:rPr lang="en-US" altLang="ko-KR" sz="1600" dirty="0" err="1" smtClean="0">
                <a:latin typeface="HY수평선M" pitchFamily="18" charset="-127"/>
                <a:ea typeface="HY수평선M" pitchFamily="18" charset="-127"/>
              </a:rPr>
              <a:t>added_column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CHAR(1);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제거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ALTER TABLE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테이블명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DROP COLUMN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칼럼명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ALTER TABLE </a:t>
            </a:r>
            <a:r>
              <a:rPr lang="en-US" altLang="ko-KR" sz="1600" dirty="0" err="1">
                <a:latin typeface="HY수평선M" pitchFamily="18" charset="-127"/>
                <a:ea typeface="HY수평선M" pitchFamily="18" charset="-127"/>
              </a:rPr>
              <a:t>wrong_table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 DROP COLUMN </a:t>
            </a:r>
            <a:r>
              <a:rPr lang="en-US" altLang="ko-KR" sz="1600" dirty="0" err="1" smtClean="0">
                <a:latin typeface="HY수평선M" pitchFamily="18" charset="-127"/>
                <a:ea typeface="HY수평선M" pitchFamily="18" charset="-127"/>
              </a:rPr>
              <a:t>added_column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;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9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테이블 변경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수평선M" pitchFamily="18" charset="-127"/>
                <a:ea typeface="HY수평선M" pitchFamily="18" charset="-127"/>
              </a:rPr>
              <a:t>테이블 </a:t>
            </a:r>
            <a:r>
              <a:rPr lang="ko-KR" altLang="en-US" sz="2000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ko-KR" altLang="en-US" sz="2000" dirty="0" smtClean="0">
                <a:latin typeface="HY수평선M" pitchFamily="18" charset="-127"/>
                <a:ea typeface="HY수평선M" pitchFamily="18" charset="-127"/>
              </a:rPr>
              <a:t> 변경</a:t>
            </a:r>
            <a:endParaRPr lang="en-US" altLang="ko-KR" sz="20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ALTER TABLE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테이블명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MODIFY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칼럼명</a:t>
            </a:r>
            <a:r>
              <a:rPr lang="en-US" altLang="ko-KR" sz="16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1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데이터유형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ALTER TABLE </a:t>
            </a:r>
            <a:r>
              <a:rPr lang="en-US" altLang="ko-KR" sz="1600" dirty="0" err="1" smtClean="0">
                <a:latin typeface="HY수평선M" pitchFamily="18" charset="-127"/>
                <a:ea typeface="HY수평선M" pitchFamily="18" charset="-127"/>
              </a:rPr>
              <a:t>wrong_table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MODIFY </a:t>
            </a:r>
            <a:r>
              <a:rPr lang="en-US" altLang="ko-KR" sz="1600" dirty="0" err="1" smtClean="0">
                <a:latin typeface="HY수평선M" pitchFamily="18" charset="-127"/>
                <a:ea typeface="HY수평선M" pitchFamily="18" charset="-127"/>
              </a:rPr>
              <a:t>column_needs_modification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VARCHAR(20);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칼럼 크기를 늘리는 것은 문제가 안되나 줄이는 것은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기존 데이터 타입의 크기를 줄였을 때 문제가 되지 않는 데이터만 있는 경우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에만 가능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칼럼 데이터 타입을 바꾸는 것은 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테이블에 데이터가 아예 없거나 칼럼의 값에 들어간 값들이 전부 </a:t>
            </a:r>
            <a:r>
              <a:rPr lang="en-US" altLang="ko-KR" sz="16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NULL</a:t>
            </a:r>
            <a:r>
              <a:rPr lang="ko-KR" altLang="en-US" sz="16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일 경우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에만 가능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42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테이블 변경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테이블 제약 조건 추가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,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삭제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추가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ALTER TABLE 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테이블이름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ADD CONSTRAINT 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제약조건이름 제약조건</a:t>
            </a:r>
            <a:r>
              <a:rPr lang="en-US" altLang="ko-KR" sz="1800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컬럼명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NOT NULL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조건 추가의 경우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MODIFY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를 사용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삭제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ALTER TABLE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테이블이름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DROP CONSTRAINT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제약조건이름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;</a:t>
            </a:r>
          </a:p>
          <a:p>
            <a:pPr lvl="2">
              <a:lnSpc>
                <a:spcPct val="150000"/>
              </a:lnSpc>
            </a:pP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2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테이블 데이터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삭제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테이블 삭제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테이블내의 </a:t>
            </a:r>
            <a:r>
              <a:rPr lang="ko-KR" altLang="en-US" sz="1400" b="1" dirty="0" smtClean="0">
                <a:latin typeface="HY수평선M" pitchFamily="18" charset="-127"/>
                <a:ea typeface="HY수평선M" pitchFamily="18" charset="-127"/>
              </a:rPr>
              <a:t>모든 데이터 삭제</a:t>
            </a:r>
            <a:endParaRPr lang="en-US" altLang="ko-KR" sz="1400" b="1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DELETE FROM </a:t>
            </a:r>
            <a:r>
              <a:rPr lang="ko-KR" altLang="en-US" sz="14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테이블이름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DML 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명령어</a:t>
            </a:r>
            <a:endParaRPr lang="en-US" altLang="ko-KR" sz="1400" dirty="0" smtClean="0">
              <a:latin typeface="HY수평선M" pitchFamily="18" charset="-127"/>
              <a:ea typeface="HY수평선M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만약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TRIGGER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가 존재한다면 모든 행에서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TRIGGER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를 실행함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삭제 속도가 느려지는 요인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sz="1400" b="1" dirty="0" smtClean="0">
                <a:latin typeface="HY수평선M" pitchFamily="18" charset="-127"/>
                <a:ea typeface="HY수평선M" pitchFamily="18" charset="-127"/>
              </a:rPr>
              <a:t>롤백 세그먼트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를 생성</a:t>
            </a:r>
            <a:endParaRPr lang="en-US" altLang="ko-KR" sz="1400" dirty="0" smtClean="0">
              <a:latin typeface="HY수평선M" pitchFamily="18" charset="-127"/>
              <a:ea typeface="HY수평선M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삭제되는 속도가 느림</a:t>
            </a:r>
            <a:endParaRPr lang="en-US" altLang="ko-KR" sz="14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TRUNCATE TABLE </a:t>
            </a:r>
            <a:r>
              <a:rPr lang="ko-KR" altLang="en-US" sz="14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테이블이름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ko-KR" sz="1400" b="1" dirty="0" smtClean="0">
                <a:latin typeface="HY수평선M" pitchFamily="18" charset="-127"/>
                <a:ea typeface="HY수평선M" pitchFamily="18" charset="-127"/>
              </a:rPr>
              <a:t>DDL </a:t>
            </a:r>
            <a:r>
              <a:rPr lang="ko-KR" altLang="en-US" sz="1400" b="1" dirty="0" smtClean="0">
                <a:latin typeface="HY수평선M" pitchFamily="18" charset="-127"/>
                <a:ea typeface="HY수평선M" pitchFamily="18" charset="-127"/>
              </a:rPr>
              <a:t>명령어</a:t>
            </a:r>
            <a:endParaRPr lang="en-US" altLang="ko-KR" sz="1400" b="1" dirty="0" smtClean="0">
              <a:latin typeface="HY수평선M" pitchFamily="18" charset="-127"/>
              <a:ea typeface="HY수평선M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롤백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다시 지우기 전 상태로 되돌리는 것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)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 불가능</a:t>
            </a:r>
            <a:endParaRPr lang="en-US" altLang="ko-KR" sz="1400" dirty="0" smtClean="0">
              <a:latin typeface="HY수평선M" pitchFamily="18" charset="-127"/>
              <a:ea typeface="HY수평선M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 smtClean="0">
                <a:latin typeface="HY수평선M" pitchFamily="18" charset="-127"/>
                <a:ea typeface="HY수평선M" pitchFamily="18" charset="-127"/>
              </a:rPr>
              <a:t>빠른 삭제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가 가능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롤백 상황을 염두에 두지 않고 바로 삭제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테이블 자체를 </a:t>
            </a:r>
            <a:r>
              <a:rPr lang="ko-KR" altLang="en-US" sz="1400" b="1" dirty="0" smtClean="0">
                <a:latin typeface="HY수평선M" pitchFamily="18" charset="-127"/>
                <a:ea typeface="HY수평선M" pitchFamily="18" charset="-127"/>
              </a:rPr>
              <a:t>삭제</a:t>
            </a:r>
            <a:endParaRPr lang="en-US" altLang="ko-KR" sz="1400" b="1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DROP TABLE </a:t>
            </a:r>
            <a:r>
              <a:rPr lang="ko-KR" altLang="en-US" sz="14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테이블이름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; (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당연히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DDL 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명령어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55" y="1990114"/>
            <a:ext cx="10339018" cy="27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DDL, DML, DCL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4335" y="1267968"/>
            <a:ext cx="11133438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DDL (</a:t>
            </a:r>
            <a:r>
              <a:rPr lang="ko-KR" altLang="en-US" sz="2000" b="1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데이터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정의어</a:t>
            </a:r>
            <a:r>
              <a:rPr lang="en-US" altLang="ko-KR" sz="2000" b="1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)</a:t>
            </a:r>
            <a:r>
              <a:rPr lang="en-US" altLang="ko-KR" sz="2000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 – </a:t>
            </a:r>
            <a:r>
              <a:rPr lang="ko-KR" altLang="en-US" sz="2000" dirty="0" smtClean="0">
                <a:solidFill>
                  <a:srgbClr val="FF0000"/>
                </a:solidFill>
                <a:latin typeface="HY그래픽M" pitchFamily="18" charset="-127"/>
                <a:ea typeface="HY그래픽M" pitchFamily="18" charset="-127"/>
              </a:rPr>
              <a:t>테이블과 같은 데이터 구조를 정의하는데 사용되는 명령어로 그런 구조를 생성하거나 변경하거나 삭제하거나 이름을 바꾸는 데이터 구조와 관련된 명령어들</a:t>
            </a:r>
            <a:endParaRPr lang="en-US" altLang="ko-KR" sz="2000" dirty="0" smtClean="0">
              <a:solidFill>
                <a:srgbClr val="FF0000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FF0000"/>
              </a:solidFill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HY그래픽M" pitchFamily="18" charset="-127"/>
                <a:ea typeface="HY그래픽M" pitchFamily="18" charset="-127"/>
              </a:rPr>
              <a:t>DML (</a:t>
            </a:r>
            <a:r>
              <a:rPr lang="ko-KR" altLang="en-US" sz="2000" b="1" dirty="0" smtClean="0">
                <a:latin typeface="HY그래픽M" pitchFamily="18" charset="-127"/>
                <a:ea typeface="HY그래픽M" pitchFamily="18" charset="-127"/>
              </a:rPr>
              <a:t>데이터 </a:t>
            </a:r>
            <a:r>
              <a:rPr lang="ko-KR" altLang="en-US" sz="2000" b="1" dirty="0" err="1" smtClean="0">
                <a:latin typeface="HY그래픽M" pitchFamily="18" charset="-127"/>
                <a:ea typeface="HY그래픽M" pitchFamily="18" charset="-127"/>
              </a:rPr>
              <a:t>조작어</a:t>
            </a:r>
            <a:r>
              <a:rPr lang="en-US" altLang="ko-KR" sz="2000" b="1" dirty="0" smtClean="0">
                <a:latin typeface="HY그래픽M" pitchFamily="18" charset="-127"/>
                <a:ea typeface="HY그래픽M" pitchFamily="18" charset="-127"/>
              </a:rPr>
              <a:t>)</a:t>
            </a:r>
            <a:r>
              <a:rPr lang="en-US" altLang="ko-KR" sz="2000" dirty="0" smtClean="0">
                <a:latin typeface="HY그래픽M" pitchFamily="18" charset="-127"/>
                <a:ea typeface="HY그래픽M" pitchFamily="18" charset="-127"/>
              </a:rPr>
              <a:t> – </a:t>
            </a:r>
            <a:r>
              <a:rPr lang="ko-KR" altLang="en-US" sz="2000" dirty="0" smtClean="0">
                <a:latin typeface="HY그래픽M" pitchFamily="18" charset="-127"/>
                <a:ea typeface="HY그래픽M" pitchFamily="18" charset="-127"/>
              </a:rPr>
              <a:t>데이터베이스에 들어 있는 데이터를 조회하거나 검색하기 위한 명령어와 데이터를 삽입하고 수정하고 제거하는 명령어들</a:t>
            </a:r>
            <a:endParaRPr lang="en-US" altLang="ko-KR" sz="2000" dirty="0" smtClean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HY그래픽M" pitchFamily="18" charset="-127"/>
                <a:ea typeface="HY그래픽M" pitchFamily="18" charset="-127"/>
              </a:rPr>
              <a:t>DCL (</a:t>
            </a:r>
            <a:r>
              <a:rPr lang="ko-KR" altLang="en-US" sz="2000" b="1" dirty="0" smtClean="0">
                <a:latin typeface="HY그래픽M" pitchFamily="18" charset="-127"/>
                <a:ea typeface="HY그래픽M" pitchFamily="18" charset="-127"/>
              </a:rPr>
              <a:t>데이터 </a:t>
            </a:r>
            <a:r>
              <a:rPr lang="ko-KR" altLang="en-US" sz="2000" b="1" dirty="0" err="1" smtClean="0">
                <a:latin typeface="HY그래픽M" pitchFamily="18" charset="-127"/>
                <a:ea typeface="HY그래픽M" pitchFamily="18" charset="-127"/>
              </a:rPr>
              <a:t>제어어</a:t>
            </a:r>
            <a:r>
              <a:rPr lang="en-US" altLang="ko-KR" sz="2000" b="1" dirty="0" smtClean="0">
                <a:latin typeface="HY그래픽M" pitchFamily="18" charset="-127"/>
                <a:ea typeface="HY그래픽M" pitchFamily="18" charset="-127"/>
              </a:rPr>
              <a:t>)</a:t>
            </a:r>
            <a:r>
              <a:rPr lang="en-US" altLang="ko-KR" sz="2000" dirty="0" smtClean="0">
                <a:latin typeface="HY그래픽M" pitchFamily="18" charset="-127"/>
                <a:ea typeface="HY그래픽M" pitchFamily="18" charset="-127"/>
              </a:rPr>
              <a:t> – </a:t>
            </a:r>
            <a:r>
              <a:rPr lang="ko-KR" altLang="en-US" sz="2000" dirty="0" smtClean="0">
                <a:latin typeface="HY그래픽M" pitchFamily="18" charset="-127"/>
                <a:ea typeface="HY그래픽M" pitchFamily="18" charset="-127"/>
              </a:rPr>
              <a:t>데이터베이스에 접근하고 사용할 수 있도록 권한을 주고 회수하는 명령어들</a:t>
            </a:r>
            <a:endParaRPr lang="en-US" altLang="ko-KR" sz="2000" dirty="0" smtClean="0">
              <a:latin typeface="HY그래픽M" pitchFamily="18" charset="-127"/>
              <a:ea typeface="HY그래픽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기본 </a:t>
            </a:r>
            <a:r>
              <a:rPr lang="en-US" altLang="ko-KR" sz="3200" b="1" dirty="0" smtClean="0"/>
              <a:t>DDL</a:t>
            </a:r>
            <a:r>
              <a:rPr lang="ko-KR" altLang="en-US" sz="3200" b="1" dirty="0" smtClean="0"/>
              <a:t>문 작성 </a:t>
            </a:r>
            <a:r>
              <a:rPr lang="en-US" altLang="ko-KR" sz="3200" b="1" dirty="0" smtClean="0"/>
              <a:t>- </a:t>
            </a:r>
            <a:r>
              <a:rPr lang="ko-KR" altLang="en-US" sz="3200" b="1" dirty="0" smtClean="0"/>
              <a:t>데이터 타입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테이블에 구성에 사용되는 </a:t>
            </a:r>
            <a:r>
              <a:rPr lang="ko-KR" altLang="en-US" sz="1800" b="1" dirty="0" err="1" smtClean="0">
                <a:latin typeface="HY수평선M" pitchFamily="18" charset="-127"/>
                <a:ea typeface="HY수평선M" pitchFamily="18" charset="-127"/>
              </a:rPr>
              <a:t>자료형</a:t>
            </a:r>
            <a:endParaRPr lang="en-US" altLang="ko-KR" sz="1800" b="1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VARCHAR2(n) (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최대 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n 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길이의 가변 길이 문자 데이터 저장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) (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여기서 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n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은 바이트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CHAR(n) (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고정 길이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(n)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의 문자 데이터 저장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) </a:t>
            </a:r>
            <a:r>
              <a:rPr lang="en-US" altLang="ko-KR" sz="1800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여기서 </a:t>
            </a:r>
            <a:r>
              <a:rPr lang="en-US" altLang="ko-KR" sz="1800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n</a:t>
            </a:r>
            <a:r>
              <a:rPr lang="ko-KR" altLang="en-US" sz="1800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은 바이트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NUMBER (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숫자 저장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DATE (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날짜 저장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LONG (1~2gb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가변 길이 문자 데이터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CLOB (1~4gb 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가변 길이 문자 데이터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, LONG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보다 더 큰 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자료형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, MySQL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의 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TEXT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자료형과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 비슷하게 사용 가능</a:t>
            </a:r>
            <a:r>
              <a:rPr lang="en-US" altLang="ko-KR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BLOB (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최대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4GB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바이너리 파일 저장을 위한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자료형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자주 사용되는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자료형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 외에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  <a:hlinkClick r:id="rId2"/>
              </a:rPr>
              <a:t>다양한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  <a:hlinkClick r:id="rId2"/>
              </a:rPr>
              <a:t>자료형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  <a:hlinkClick r:id="rId2"/>
              </a:rPr>
              <a:t> 존재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8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기본 </a:t>
            </a:r>
            <a:r>
              <a:rPr lang="en-US" altLang="ko-KR" sz="3200" b="1" dirty="0" smtClean="0"/>
              <a:t>DDL</a:t>
            </a:r>
            <a:r>
              <a:rPr lang="ko-KR" altLang="en-US" sz="3200" b="1" dirty="0" smtClean="0"/>
              <a:t>문 </a:t>
            </a:r>
            <a:r>
              <a:rPr lang="ko-KR" altLang="en-US" sz="3200" b="1" dirty="0"/>
              <a:t>작성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데이터 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테이블에 구성에 사용되는 </a:t>
            </a:r>
            <a:r>
              <a:rPr lang="ko-KR" altLang="en-US" sz="1400" b="1" dirty="0" err="1" smtClean="0">
                <a:latin typeface="HY수평선M" pitchFamily="18" charset="-127"/>
                <a:ea typeface="HY수평선M" pitchFamily="18" charset="-127"/>
              </a:rPr>
              <a:t>자료형</a:t>
            </a:r>
            <a:r>
              <a:rPr lang="ko-KR" altLang="en-US" sz="1400" dirty="0" err="1" smtClean="0">
                <a:latin typeface="HY수평선M" pitchFamily="18" charset="-127"/>
                <a:ea typeface="HY수평선M" pitchFamily="18" charset="-127"/>
              </a:rPr>
              <a:t>중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Boolean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의 표현</a:t>
            </a:r>
            <a:endParaRPr lang="en-US" altLang="ko-KR" sz="14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MySQL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과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PostgreSQL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에서는 </a:t>
            </a:r>
            <a:r>
              <a:rPr lang="en-US" altLang="ko-KR" sz="1400" b="1" dirty="0" smtClean="0">
                <a:latin typeface="HY수평선M" pitchFamily="18" charset="-127"/>
                <a:ea typeface="HY수평선M" pitchFamily="18" charset="-127"/>
              </a:rPr>
              <a:t>Boolean </a:t>
            </a:r>
            <a:r>
              <a:rPr lang="ko-KR" altLang="en-US" sz="1400" b="1" dirty="0" smtClean="0">
                <a:latin typeface="HY수평선M" pitchFamily="18" charset="-127"/>
                <a:ea typeface="HY수평선M" pitchFamily="18" charset="-127"/>
              </a:rPr>
              <a:t>데이터 타입을 지원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하지만 </a:t>
            </a:r>
            <a:r>
              <a:rPr lang="ko-KR" altLang="en-US" sz="1400" dirty="0" err="1" smtClean="0">
                <a:latin typeface="HY수평선M" pitchFamily="18" charset="-127"/>
                <a:ea typeface="HY수평선M" pitchFamily="18" charset="-127"/>
              </a:rPr>
              <a:t>오라클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 데이터 타입에는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Boolean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형 없음</a:t>
            </a:r>
            <a:endParaRPr lang="en-US" altLang="ko-KR" sz="14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대안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NUMBER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형을 대신 사용 </a:t>
            </a:r>
            <a:r>
              <a:rPr lang="en-US" altLang="ko-KR" sz="1400" dirty="0">
                <a:latin typeface="HY수평선M" pitchFamily="18" charset="-127"/>
                <a:ea typeface="HY수평선M" pitchFamily="18" charset="-127"/>
              </a:rPr>
              <a:t>: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NUMBER(1,0)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과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CHECK 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제약 조건 사용</a:t>
            </a:r>
            <a:endParaRPr lang="en-US" altLang="ko-KR" sz="1400" dirty="0" smtClean="0">
              <a:latin typeface="HY수평선M" pitchFamily="18" charset="-127"/>
              <a:ea typeface="HY수평선M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CHAR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형을 대신 사용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: CHAR(1)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과 </a:t>
            </a: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CHECK </a:t>
            </a:r>
            <a:r>
              <a:rPr lang="ko-KR" altLang="en-US" sz="1400" dirty="0" smtClean="0">
                <a:latin typeface="HY수평선M" pitchFamily="18" charset="-127"/>
                <a:ea typeface="HY수평선M" pitchFamily="18" charset="-127"/>
              </a:rPr>
              <a:t>제약 조건 사용</a:t>
            </a:r>
            <a:endParaRPr lang="en-US" altLang="ko-KR" sz="1400" dirty="0" smtClean="0">
              <a:latin typeface="HY수평선M" pitchFamily="18" charset="-127"/>
              <a:ea typeface="HY수평선M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000" dirty="0" smtClean="0">
              <a:latin typeface="HY수평선M" pitchFamily="18" charset="-127"/>
              <a:ea typeface="HY수평선M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HY수평선M" pitchFamily="18" charset="-127"/>
                <a:ea typeface="HY수평선M" pitchFamily="18" charset="-127"/>
              </a:rPr>
              <a:t>CREATE TABLE </a:t>
            </a:r>
            <a:r>
              <a:rPr lang="en-US" altLang="ko-KR" sz="1400" dirty="0" err="1">
                <a:latin typeface="HY수평선M" pitchFamily="18" charset="-127"/>
                <a:ea typeface="HY수평선M" pitchFamily="18" charset="-127"/>
              </a:rPr>
              <a:t>mimic_boolean</a:t>
            </a:r>
            <a:r>
              <a:rPr lang="en-US" altLang="ko-KR" sz="1400" dirty="0">
                <a:latin typeface="HY수평선M" pitchFamily="18" charset="-127"/>
                <a:ea typeface="HY수평선M" pitchFamily="18" charset="-127"/>
              </a:rPr>
              <a:t> 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HY수평선M" pitchFamily="18" charset="-127"/>
                <a:ea typeface="HY수평선M" pitchFamily="18" charset="-127"/>
              </a:rPr>
              <a:t>  </a:t>
            </a:r>
            <a:r>
              <a:rPr lang="en-US" altLang="ko-KR" sz="1400" b="1" dirty="0" err="1">
                <a:latin typeface="HY수평선M" pitchFamily="18" charset="-127"/>
                <a:ea typeface="HY수평선M" pitchFamily="18" charset="-127"/>
              </a:rPr>
              <a:t>number_boolean</a:t>
            </a:r>
            <a:r>
              <a:rPr lang="en-US" altLang="ko-KR" sz="1400" b="1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NUMBER(1,0) CHECK (</a:t>
            </a:r>
            <a:r>
              <a:rPr lang="en-US" altLang="ko-KR" sz="1400" b="1" dirty="0" err="1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number_boolean</a:t>
            </a:r>
            <a:r>
              <a:rPr lang="en-US" altLang="ko-KR" sz="1400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 IN (0, 1))</a:t>
            </a:r>
            <a:r>
              <a:rPr lang="en-US" altLang="ko-KR" sz="1400" b="1" dirty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HY수평선M" pitchFamily="18" charset="-127"/>
                <a:ea typeface="HY수평선M" pitchFamily="18" charset="-127"/>
              </a:rPr>
              <a:t>  </a:t>
            </a:r>
            <a:r>
              <a:rPr lang="en-US" altLang="ko-KR" sz="1400" b="1" dirty="0" err="1">
                <a:latin typeface="HY수평선M" pitchFamily="18" charset="-127"/>
                <a:ea typeface="HY수평선M" pitchFamily="18" charset="-127"/>
              </a:rPr>
              <a:t>char_boolean</a:t>
            </a:r>
            <a:r>
              <a:rPr lang="en-US" altLang="ko-KR" sz="1400" b="1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CHAR(1) CHECK (</a:t>
            </a:r>
            <a:r>
              <a:rPr lang="en-US" altLang="ko-KR" sz="1400" b="1" dirty="0" err="1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char_boolean</a:t>
            </a:r>
            <a:r>
              <a:rPr lang="en-US" altLang="ko-KR" sz="1400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 IN ('Y','N'))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HY수평선M" pitchFamily="18" charset="-127"/>
                <a:ea typeface="HY수평선M" pitchFamily="18" charset="-127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HY수평선M" pitchFamily="18" charset="-127"/>
                <a:ea typeface="HY수평선M" pitchFamily="18" charset="-127"/>
              </a:rPr>
              <a:t>INSERT INTO </a:t>
            </a:r>
            <a:r>
              <a:rPr lang="en-US" altLang="ko-KR" sz="1400" dirty="0" err="1">
                <a:latin typeface="HY수평선M" pitchFamily="18" charset="-127"/>
                <a:ea typeface="HY수평선M" pitchFamily="18" charset="-127"/>
              </a:rPr>
              <a:t>mimic_boolean</a:t>
            </a:r>
            <a:r>
              <a:rPr lang="en-US" altLang="ko-KR" sz="1400" dirty="0">
                <a:latin typeface="HY수평선M" pitchFamily="18" charset="-127"/>
                <a:ea typeface="HY수평선M" pitchFamily="18" charset="-127"/>
              </a:rPr>
              <a:t> VALUES (</a:t>
            </a:r>
            <a:r>
              <a:rPr lang="en-US" altLang="ko-KR" sz="1400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0, 'N'</a:t>
            </a:r>
            <a:r>
              <a:rPr lang="en-US" altLang="ko-KR" sz="1400" dirty="0">
                <a:latin typeface="HY수평선M" pitchFamily="18" charset="-127"/>
                <a:ea typeface="HY수평선M" pitchFamily="18" charset="-127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HY수평선M" pitchFamily="18" charset="-127"/>
                <a:ea typeface="HY수평선M" pitchFamily="18" charset="-127"/>
              </a:rPr>
              <a:t>INSERT INTO </a:t>
            </a:r>
            <a:r>
              <a:rPr lang="en-US" altLang="ko-KR" sz="1400" dirty="0" err="1">
                <a:latin typeface="HY수평선M" pitchFamily="18" charset="-127"/>
                <a:ea typeface="HY수평선M" pitchFamily="18" charset="-127"/>
              </a:rPr>
              <a:t>mimic_boolean</a:t>
            </a:r>
            <a:r>
              <a:rPr lang="en-US" altLang="ko-KR" sz="1400" dirty="0">
                <a:latin typeface="HY수평선M" pitchFamily="18" charset="-127"/>
                <a:ea typeface="HY수평선M" pitchFamily="18" charset="-127"/>
              </a:rPr>
              <a:t> VALUES (</a:t>
            </a:r>
            <a:r>
              <a:rPr lang="en-US" altLang="ko-KR" sz="1400" b="1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1, 'Y'</a:t>
            </a:r>
            <a:r>
              <a:rPr lang="en-US" altLang="ko-KR" sz="1400" dirty="0">
                <a:latin typeface="HY수평선M" pitchFamily="18" charset="-127"/>
                <a:ea typeface="HY수평선M" pitchFamily="18" charset="-127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HY수평선M" pitchFamily="18" charset="-127"/>
              <a:ea typeface="HY수평선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278" y="4418391"/>
            <a:ext cx="23907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en-US" altLang="ko-KR" sz="3200" b="1" dirty="0" smtClean="0"/>
              <a:t>DDL</a:t>
            </a:r>
            <a:r>
              <a:rPr lang="ko-KR" altLang="en-US" sz="3200" b="1" dirty="0" smtClean="0"/>
              <a:t>종류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CREATE :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새로운 테이블 생성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ALTER :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기존의 테이블 변경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 추가나 변경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RENAME :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테이블의 이름을 변경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COMMENT : 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주석 설정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TRUNCATE :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테이블을 잘라냄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테이블 내의 저장된 내용 삭제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DROP :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기존의 테이블을 삭제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테이블 구조 자체를 제거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16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기본 </a:t>
            </a:r>
            <a:r>
              <a:rPr lang="en-US" altLang="ko-KR" sz="3200" b="1" dirty="0" smtClean="0"/>
              <a:t>DDL</a:t>
            </a:r>
            <a:r>
              <a:rPr lang="ko-KR" altLang="en-US" sz="3200" b="1" dirty="0" smtClean="0"/>
              <a:t>문 작성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테이블 생성 방법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HY수평선M" pitchFamily="18" charset="-127"/>
              <a:ea typeface="HY수평선M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CREATE TABLE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테이블명</a:t>
            </a:r>
            <a:endParaRPr lang="en-US" altLang="ko-KR" sz="1800" dirty="0">
              <a:latin typeface="HY수평선M" pitchFamily="18" charset="-127"/>
              <a:ea typeface="HY수평선M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 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1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1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타입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2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2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타입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n </a:t>
            </a:r>
            <a:r>
              <a:rPr lang="ko-KR" altLang="en-US" sz="1800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n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타입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578" y="1728917"/>
            <a:ext cx="4260683" cy="75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578" y="2939986"/>
            <a:ext cx="4525006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7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기본 </a:t>
            </a:r>
            <a:r>
              <a:rPr lang="en-US" altLang="ko-KR" sz="3200" b="1" dirty="0" smtClean="0"/>
              <a:t>DDL</a:t>
            </a:r>
            <a:r>
              <a:rPr lang="ko-KR" altLang="en-US" sz="3200" b="1" dirty="0" smtClean="0"/>
              <a:t>문 작성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85589"/>
            <a:ext cx="10515600" cy="49089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 smtClean="0">
                <a:latin typeface="HY수평선M" pitchFamily="18" charset="-127"/>
                <a:ea typeface="HY수평선M" pitchFamily="18" charset="-127"/>
              </a:rPr>
              <a:t>예</a:t>
            </a:r>
            <a:r>
              <a:rPr lang="en-US" altLang="ko-KR" sz="1800" b="1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CREATE TABLE </a:t>
            </a:r>
            <a:r>
              <a:rPr lang="en-US" altLang="ko-KR" sz="1800" dirty="0" err="1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mytable</a:t>
            </a: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(</a:t>
            </a:r>
            <a:endParaRPr lang="en-US" altLang="ko-KR" sz="1800" dirty="0">
              <a:latin typeface="HY수평선M" pitchFamily="18" charset="-127"/>
              <a:ea typeface="HY수평선M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 </a:t>
            </a:r>
            <a:r>
              <a:rPr lang="en-US" altLang="ko-KR" sz="1800" dirty="0" err="1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varcharf</a:t>
            </a: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VARCHAR2(</a:t>
            </a:r>
            <a:r>
              <a:rPr lang="en-US" altLang="ko-KR" sz="1800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6</a:t>
            </a: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 </a:t>
            </a:r>
            <a:r>
              <a:rPr lang="en-US" altLang="ko-KR" sz="1800" dirty="0" err="1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charf</a:t>
            </a: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char(</a:t>
            </a:r>
            <a:r>
              <a:rPr lang="en-US" altLang="ko-KR" sz="1800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6</a:t>
            </a: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 </a:t>
            </a:r>
            <a:r>
              <a:rPr lang="en-US" altLang="ko-KR" sz="1800" dirty="0" err="1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numberf</a:t>
            </a: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NUMBER(</a:t>
            </a:r>
            <a:r>
              <a:rPr lang="en-US" altLang="ko-KR" sz="1800" dirty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3, 2</a:t>
            </a: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 </a:t>
            </a:r>
            <a:r>
              <a:rPr lang="en-US" altLang="ko-KR" sz="1800" dirty="0" err="1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datef</a:t>
            </a: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DATE,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 </a:t>
            </a:r>
            <a:r>
              <a:rPr lang="en-US" altLang="ko-KR" sz="1800" dirty="0" err="1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longf</a:t>
            </a: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LONG,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 </a:t>
            </a:r>
            <a:r>
              <a:rPr lang="en-US" altLang="ko-KR" sz="1800" dirty="0" err="1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clobf</a:t>
            </a: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 CLOB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HY수평선M" pitchFamily="18" charset="-127"/>
                <a:ea typeface="HY수평선M" pitchFamily="18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536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기본 </a:t>
            </a:r>
            <a:r>
              <a:rPr lang="en-US" altLang="ko-KR" sz="3200" b="1" dirty="0" smtClean="0"/>
              <a:t>DDL</a:t>
            </a:r>
            <a:r>
              <a:rPr lang="ko-KR" altLang="en-US" sz="3200" b="1" dirty="0" smtClean="0"/>
              <a:t>문 작성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DESC 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명령어</a:t>
            </a:r>
            <a:r>
              <a:rPr lang="en-US" altLang="ko-KR" sz="1800" b="1" dirty="0" smtClean="0">
                <a:latin typeface="HY수평선M" pitchFamily="18" charset="-127"/>
                <a:ea typeface="HY수평선M" pitchFamily="18" charset="-127"/>
              </a:rPr>
              <a:t>(DESCRIBE)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 사용하여 </a:t>
            </a:r>
            <a:r>
              <a:rPr lang="ko-KR" altLang="en-US" sz="1800" b="1" dirty="0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테이블의 속성 및 데이터 타입 확인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 가능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예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) DESC 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HY수평선M" pitchFamily="18" charset="-127"/>
                <a:ea typeface="HY수평선M" pitchFamily="18" charset="-127"/>
              </a:rPr>
              <a:t>테이블명</a:t>
            </a:r>
            <a:r>
              <a:rPr lang="en-US" altLang="ko-KR" sz="1800" dirty="0" smtClean="0">
                <a:latin typeface="HY수평선M" pitchFamily="18" charset="-127"/>
                <a:ea typeface="HY수평선M" pitchFamily="18" charset="-127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HY수평선M" pitchFamily="18" charset="-127"/>
              <a:ea typeface="HY수평선M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결과물로 테이블의 </a:t>
            </a:r>
            <a:r>
              <a:rPr lang="ko-KR" altLang="en-US" sz="1800" b="1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ko-KR" altLang="en-US" sz="1800" b="1" dirty="0" err="1">
                <a:latin typeface="HY수평선M" pitchFamily="18" charset="-127"/>
                <a:ea typeface="HY수평선M" pitchFamily="18" charset="-127"/>
              </a:rPr>
              <a:t>명</a:t>
            </a:r>
            <a:r>
              <a:rPr lang="ko-KR" altLang="en-US" sz="1800" b="1" dirty="0" err="1" smtClean="0">
                <a:latin typeface="HY수평선M" pitchFamily="18" charset="-127"/>
                <a:ea typeface="HY수평선M" pitchFamily="18" charset="-127"/>
              </a:rPr>
              <a:t>과</a:t>
            </a:r>
            <a:r>
              <a:rPr lang="ko-KR" altLang="en-US" sz="1800" b="1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1800" b="1" dirty="0" err="1" smtClean="0">
                <a:latin typeface="HY수평선M" pitchFamily="18" charset="-127"/>
                <a:ea typeface="HY수평선M" pitchFamily="18" charset="-127"/>
              </a:rPr>
              <a:t>컬럼</a:t>
            </a:r>
            <a:r>
              <a:rPr lang="ko-KR" altLang="en-US" sz="1800" b="1" dirty="0" smtClean="0">
                <a:latin typeface="HY수평선M" pitchFamily="18" charset="-127"/>
                <a:ea typeface="HY수평선M" pitchFamily="18" charset="-127"/>
              </a:rPr>
              <a:t> 데이터 타입</a:t>
            </a:r>
            <a:r>
              <a:rPr lang="ko-KR" altLang="en-US" sz="1800" dirty="0" smtClean="0">
                <a:latin typeface="HY수평선M" pitchFamily="18" charset="-127"/>
                <a:ea typeface="HY수평선M" pitchFamily="18" charset="-127"/>
              </a:rPr>
              <a:t>을 보여줌</a:t>
            </a:r>
            <a:endParaRPr lang="en-US" altLang="ko-KR" sz="1800" dirty="0" smtClean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4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Autofit/>
          </a:bodyPr>
          <a:lstStyle/>
          <a:p>
            <a:r>
              <a:rPr lang="ko-KR" altLang="en-US" sz="3200" b="1" dirty="0" smtClean="0"/>
              <a:t>제약사항</a:t>
            </a:r>
            <a:r>
              <a:rPr lang="en-US" altLang="ko-KR" sz="3200" b="1" dirty="0" smtClean="0"/>
              <a:t>(Constraints)</a:t>
            </a:r>
            <a:r>
              <a:rPr lang="ko-KR" altLang="en-US" sz="3200" b="1" dirty="0" smtClean="0"/>
              <a:t> 설정</a:t>
            </a:r>
            <a:endParaRPr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968"/>
            <a:ext cx="10515600" cy="4908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제약의 종류</a:t>
            </a:r>
            <a:endParaRPr lang="en-US" altLang="ko-KR" sz="1600" dirty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HY수평선M" pitchFamily="18" charset="-127"/>
                <a:ea typeface="HY수평선M" pitchFamily="18" charset="-127"/>
              </a:rPr>
              <a:t>PRIMARY KEY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– UNIQUE + NOT NULL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HY수평선M" pitchFamily="18" charset="-127"/>
                <a:ea typeface="HY수평선M" pitchFamily="18" charset="-127"/>
              </a:rPr>
              <a:t>UNIQUE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– NULL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값은 허용하나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유일한 값만 존재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HY수평선M" pitchFamily="18" charset="-127"/>
                <a:ea typeface="HY수평선M" pitchFamily="18" charset="-127"/>
              </a:rPr>
              <a:t>CHECK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–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값이 들어갈 때 허용되는 범위만 넣을 수 있음 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(</a:t>
            </a:r>
            <a:r>
              <a:rPr lang="ko-KR" altLang="en-US" sz="1600" dirty="0" err="1" smtClean="0">
                <a:latin typeface="HY수평선M" pitchFamily="18" charset="-127"/>
                <a:ea typeface="HY수평선M" pitchFamily="18" charset="-127"/>
              </a:rPr>
              <a:t>입력값을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 검사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HY수평선M" pitchFamily="18" charset="-127"/>
                <a:ea typeface="HY수평선M" pitchFamily="18" charset="-127"/>
              </a:rPr>
              <a:t>NOT NULL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–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값을 반드시 넣어야 함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latin typeface="HY수평선M" pitchFamily="18" charset="-127"/>
                <a:ea typeface="HY수평선M" pitchFamily="18" charset="-127"/>
              </a:rPr>
              <a:t>DEFAULT</a:t>
            </a:r>
            <a:r>
              <a:rPr lang="en-US" altLang="ko-KR" sz="1600" dirty="0">
                <a:latin typeface="HY수평선M" pitchFamily="18" charset="-127"/>
                <a:ea typeface="HY수평선M" pitchFamily="18" charset="-127"/>
              </a:rPr>
              <a:t> –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기본 값이 존재함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 smtClean="0">
                <a:latin typeface="HY수평선M" pitchFamily="18" charset="-127"/>
                <a:ea typeface="HY수평선M" pitchFamily="18" charset="-127"/>
              </a:rPr>
              <a:t>FOREIGN KEY</a:t>
            </a:r>
            <a:r>
              <a:rPr lang="en-US" altLang="ko-KR" sz="1600" dirty="0" smtClean="0">
                <a:latin typeface="HY수평선M" pitchFamily="18" charset="-127"/>
                <a:ea typeface="HY수평선M" pitchFamily="18" charset="-127"/>
              </a:rPr>
              <a:t> – </a:t>
            </a: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외부 테이블과의 관계 지정 위해 사용되는 제약사항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수평선M" pitchFamily="18" charset="-127"/>
                <a:ea typeface="HY수평선M" pitchFamily="18" charset="-127"/>
              </a:rPr>
              <a:t>제약사항 확인을 위한 테이블</a:t>
            </a:r>
            <a:endParaRPr lang="en-US" altLang="ko-KR" sz="1600" dirty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latin typeface="HY수평선M" pitchFamily="18" charset="-127"/>
                <a:ea typeface="HY수평선M" pitchFamily="18" charset="-127"/>
              </a:rPr>
              <a:t>user_constraints</a:t>
            </a:r>
            <a:endParaRPr lang="en-US" altLang="ko-KR" sz="1600" dirty="0">
              <a:latin typeface="HY수평선M" pitchFamily="18" charset="-127"/>
              <a:ea typeface="HY수평선M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latin typeface="HY수평선M" pitchFamily="18" charset="-127"/>
                <a:ea typeface="HY수평선M" pitchFamily="18" charset="-127"/>
              </a:rPr>
              <a:t>user_cons_columns</a:t>
            </a:r>
            <a:endParaRPr lang="en-US" altLang="ko-KR" sz="1600" dirty="0" smtClean="0">
              <a:latin typeface="HY수평선M" pitchFamily="18" charset="-127"/>
              <a:ea typeface="HY수평선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863</Words>
  <Application>Microsoft Office PowerPoint</Application>
  <PresentationFormat>와이드스크린</PresentationFormat>
  <Paragraphs>128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HY그래픽M</vt:lpstr>
      <vt:lpstr>HY수평선M</vt:lpstr>
      <vt:lpstr>맑은 고딕</vt:lpstr>
      <vt:lpstr>Arial</vt:lpstr>
      <vt:lpstr>Office 테마</vt:lpstr>
      <vt:lpstr> SQL – DDL</vt:lpstr>
      <vt:lpstr>DDL, DML, DCL</vt:lpstr>
      <vt:lpstr>기본 DDL문 작성 - 데이터 타입</vt:lpstr>
      <vt:lpstr>기본 DDL문 작성 - 데이터 타입</vt:lpstr>
      <vt:lpstr>DDL종류</vt:lpstr>
      <vt:lpstr>기본 DDL문 작성</vt:lpstr>
      <vt:lpstr>기본 DDL문 작성</vt:lpstr>
      <vt:lpstr>기본 DDL문 작성</vt:lpstr>
      <vt:lpstr>제약사항(Constraints) 설정</vt:lpstr>
      <vt:lpstr>PowerPoint 프레젠테이션</vt:lpstr>
      <vt:lpstr>제약사항(Constraints) 설정</vt:lpstr>
      <vt:lpstr>제약사항(Constraints) 이름 선정 규약(naming convention)</vt:lpstr>
      <vt:lpstr>테이블 변경</vt:lpstr>
      <vt:lpstr>테이블 변경</vt:lpstr>
      <vt:lpstr>테이블 변경</vt:lpstr>
      <vt:lpstr>테이블 데이터 삭제, 테이블 삭제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akaz</dc:creator>
  <cp:lastModifiedBy>USER</cp:lastModifiedBy>
  <cp:revision>188</cp:revision>
  <dcterms:created xsi:type="dcterms:W3CDTF">2016-02-29T05:52:11Z</dcterms:created>
  <dcterms:modified xsi:type="dcterms:W3CDTF">2018-03-23T00:39:37Z</dcterms:modified>
</cp:coreProperties>
</file>