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279" r:id="rId7"/>
    <p:sldId id="296" r:id="rId8"/>
    <p:sldId id="289" r:id="rId9"/>
    <p:sldId id="291" r:id="rId10"/>
    <p:sldId id="290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7952_01/refman-5.1-en/operator-preceden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SQL – DML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패턴 </a:t>
            </a:r>
            <a:r>
              <a:rPr lang="ko-KR" altLang="en-US" sz="1600" b="1" dirty="0" err="1" smtClean="0"/>
              <a:t>매칭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이용한 검색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LIKE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%(percent), _(underscore)</a:t>
            </a:r>
            <a:r>
              <a:rPr lang="ko-KR" altLang="en-US" sz="1600" b="1" dirty="0" smtClean="0"/>
              <a:t>를 와일드카드로 사용</a:t>
            </a:r>
            <a:r>
              <a:rPr lang="ko-KR" altLang="en-US" sz="1600" dirty="0" smtClean="0"/>
              <a:t>하여 패턴 </a:t>
            </a:r>
            <a:r>
              <a:rPr lang="ko-KR" altLang="en-US" sz="1600" dirty="0" err="1" smtClean="0"/>
              <a:t>매칭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%</a:t>
            </a:r>
            <a:r>
              <a:rPr lang="ko-KR" altLang="en-US" sz="1600" dirty="0" smtClean="0"/>
              <a:t>는 문자가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아예 없거나</a:t>
            </a:r>
            <a:r>
              <a:rPr lang="ko-KR" altLang="en-US" sz="1600" b="1" dirty="0" smtClean="0"/>
              <a:t> 혹은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개 이상의 문자열이 있음을 표현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_</a:t>
            </a:r>
            <a:r>
              <a:rPr lang="ko-KR" altLang="en-US" sz="1600" dirty="0" smtClean="0"/>
              <a:t>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하나의 문자</a:t>
            </a:r>
            <a:r>
              <a:rPr lang="ko-KR" altLang="en-US" sz="1600" b="1" dirty="0" smtClean="0"/>
              <a:t>가 있음을 표현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일반적으로 쓰이는 용례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name LIKE '</a:t>
            </a:r>
            <a:r>
              <a:rPr lang="ko-KR" altLang="en-US" sz="1600" dirty="0" smtClean="0"/>
              <a:t>김</a:t>
            </a:r>
            <a:r>
              <a:rPr lang="en-US" altLang="ko-KR" sz="1600" dirty="0" smtClean="0"/>
              <a:t>%' : '</a:t>
            </a:r>
            <a:r>
              <a:rPr lang="ko-KR" altLang="en-US" sz="1600" dirty="0" smtClean="0"/>
              <a:t>김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으로 </a:t>
            </a:r>
            <a:r>
              <a:rPr lang="ko-KR" altLang="en-US" sz="1600" b="1" dirty="0" smtClean="0"/>
              <a:t>시작하는</a:t>
            </a:r>
            <a:r>
              <a:rPr lang="ko-KR" altLang="en-US" sz="1600" dirty="0" smtClean="0"/>
              <a:t> 이름 찾기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전방 일치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그냥 </a:t>
            </a:r>
            <a:r>
              <a:rPr lang="en-US" altLang="ko-KR" sz="1600" b="1" dirty="0" smtClean="0"/>
              <a:t>'</a:t>
            </a:r>
            <a:r>
              <a:rPr lang="ko-KR" altLang="en-US" sz="1600" b="1" dirty="0" smtClean="0"/>
              <a:t>김</a:t>
            </a:r>
            <a:r>
              <a:rPr lang="en-US" altLang="ko-KR" sz="1600" b="1" dirty="0" smtClean="0"/>
              <a:t>'</a:t>
            </a:r>
            <a:r>
              <a:rPr lang="ko-KR" altLang="en-US" sz="1600" b="1" dirty="0" smtClean="0"/>
              <a:t>도 찾음</a:t>
            </a:r>
            <a:r>
              <a:rPr lang="en-US" altLang="ko-KR" sz="1600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name LIKE '%</a:t>
            </a:r>
            <a:r>
              <a:rPr lang="ko-KR" altLang="en-US" sz="1600" dirty="0" smtClean="0"/>
              <a:t>철수</a:t>
            </a:r>
            <a:r>
              <a:rPr lang="en-US" altLang="ko-KR" sz="1600" dirty="0" smtClean="0"/>
              <a:t>' : '</a:t>
            </a:r>
            <a:r>
              <a:rPr lang="ko-KR" altLang="en-US" sz="1600" dirty="0" smtClean="0"/>
              <a:t>철수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로 </a:t>
            </a:r>
            <a:r>
              <a:rPr lang="ko-KR" altLang="en-US" sz="1600" b="1" dirty="0" smtClean="0"/>
              <a:t>끝나는</a:t>
            </a:r>
            <a:r>
              <a:rPr lang="ko-KR" altLang="en-US" sz="1600" dirty="0" smtClean="0"/>
              <a:t> 이름 찾기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후방 일치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그냥 </a:t>
            </a:r>
            <a:r>
              <a:rPr lang="en-US" altLang="ko-KR" sz="1600" b="1" dirty="0" smtClean="0"/>
              <a:t>'</a:t>
            </a:r>
            <a:r>
              <a:rPr lang="ko-KR" altLang="en-US" sz="1600" b="1" dirty="0" smtClean="0"/>
              <a:t>철수</a:t>
            </a:r>
            <a:r>
              <a:rPr lang="en-US" altLang="ko-KR" sz="1600" b="1" dirty="0" smtClean="0"/>
              <a:t>'</a:t>
            </a:r>
            <a:r>
              <a:rPr lang="ko-KR" altLang="en-US" sz="1600" b="1" dirty="0" smtClean="0"/>
              <a:t>도 찾음</a:t>
            </a:r>
            <a:r>
              <a:rPr lang="en-US" altLang="ko-KR" sz="1600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name LIKE '%</a:t>
            </a:r>
            <a:r>
              <a:rPr lang="ko-KR" altLang="en-US" sz="1600" dirty="0" smtClean="0"/>
              <a:t>주</a:t>
            </a:r>
            <a:r>
              <a:rPr lang="en-US" altLang="ko-KR" sz="1600" dirty="0" smtClean="0"/>
              <a:t>%' : </a:t>
            </a:r>
            <a:r>
              <a:rPr lang="ko-KR" altLang="en-US" sz="1600" dirty="0" smtClean="0"/>
              <a:t>중간에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주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가 </a:t>
            </a:r>
            <a:r>
              <a:rPr lang="ko-KR" altLang="en-US" sz="1600" b="1" dirty="0" smtClean="0"/>
              <a:t>들어가는</a:t>
            </a:r>
            <a:r>
              <a:rPr lang="ko-KR" altLang="en-US" sz="1600" dirty="0" smtClean="0"/>
              <a:t> 이름 찾기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중간 일치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일반적으로 특정 문자열을 검색할 때 제일 많이 쓰는 방식</a:t>
            </a:r>
            <a:r>
              <a:rPr lang="en-US" altLang="ko-KR" sz="1600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name LIKE '__' :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언더스코어를</a:t>
            </a:r>
            <a:r>
              <a:rPr lang="ko-KR" altLang="en-US" sz="1600" b="1" dirty="0" smtClean="0"/>
              <a:t> 두 개 활용하여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두 글자로 이루어진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외자</a:t>
            </a:r>
            <a:r>
              <a:rPr lang="ko-KR" altLang="en-US" sz="1600" dirty="0" smtClean="0"/>
              <a:t>인 이름을 찾기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/>
              <a:t>REGEXP_LIKE</a:t>
            </a:r>
            <a:r>
              <a:rPr lang="ko-KR" altLang="en-US" sz="1600" b="1" dirty="0" smtClean="0"/>
              <a:t>를 활용</a:t>
            </a:r>
            <a:r>
              <a:rPr lang="ko-KR" altLang="en-US" sz="1600" dirty="0" smtClean="0"/>
              <a:t>하면 더 복잡한 문자열을 </a:t>
            </a:r>
            <a:r>
              <a:rPr lang="ko-KR" altLang="en-US" sz="1600" b="1" dirty="0" smtClean="0"/>
              <a:t>정규식</a:t>
            </a:r>
            <a:r>
              <a:rPr lang="en-US" altLang="ko-KR" sz="1600" b="1" dirty="0" smtClean="0"/>
              <a:t>(Regular Expression)</a:t>
            </a:r>
            <a:r>
              <a:rPr lang="ko-KR" altLang="en-US" sz="1600" b="1" dirty="0" smtClean="0"/>
              <a:t>을 이용</a:t>
            </a:r>
            <a:r>
              <a:rPr lang="ko-KR" altLang="en-US" sz="1600" dirty="0" smtClean="0"/>
              <a:t>하여 찾을 수 있음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4448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정렬 </a:t>
            </a:r>
            <a:r>
              <a:rPr lang="en-US" altLang="ko-KR" sz="1800" dirty="0" smtClean="0"/>
              <a:t>(ORDER BY)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SELECT * FROM </a:t>
            </a:r>
            <a:r>
              <a:rPr lang="ko-KR" altLang="en-US" sz="1800" dirty="0" err="1" smtClean="0"/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(WHERE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ORDER BY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컬럼명</a:t>
            </a:r>
            <a:r>
              <a:rPr lang="en-US" altLang="ko-KR" sz="1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사례</a:t>
            </a:r>
            <a:r>
              <a:rPr lang="en-US" altLang="ko-KR" sz="1800" dirty="0" smtClean="0"/>
              <a:t>) age </a:t>
            </a:r>
            <a:r>
              <a:rPr lang="ko-KR" altLang="en-US" sz="1800" dirty="0" smtClean="0"/>
              <a:t>칼럼의 </a:t>
            </a:r>
            <a:r>
              <a:rPr lang="ko-KR" altLang="en-US" sz="1800" b="1" dirty="0" smtClean="0"/>
              <a:t>오름차순</a:t>
            </a:r>
            <a:r>
              <a:rPr lang="en-US" altLang="ko-KR" sz="1800" b="1" dirty="0" smtClean="0"/>
              <a:t>(Ascending), </a:t>
            </a:r>
            <a:r>
              <a:rPr lang="ko-KR" altLang="en-US" sz="1800" b="1" dirty="0" smtClean="0"/>
              <a:t>내림차순</a:t>
            </a:r>
            <a:r>
              <a:rPr lang="en-US" altLang="ko-KR" sz="1800" b="1" dirty="0" smtClean="0"/>
              <a:t>(Descending)</a:t>
            </a:r>
            <a:r>
              <a:rPr lang="ko-KR" altLang="en-US" sz="1800" dirty="0" smtClean="0"/>
              <a:t> 정렬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en-US" altLang="ko-KR" sz="1800" dirty="0" smtClean="0"/>
              <a:t>SELECT * FROM </a:t>
            </a:r>
            <a:r>
              <a:rPr lang="en-US" altLang="ko-KR" sz="1800" dirty="0" err="1" smtClean="0"/>
              <a:t>tablename</a:t>
            </a:r>
            <a:r>
              <a:rPr lang="en-US" altLang="ko-KR" sz="1800" dirty="0" smtClean="0"/>
              <a:t> ORDER BY age; (</a:t>
            </a:r>
            <a:r>
              <a:rPr lang="ko-KR" altLang="en-US" sz="1800" dirty="0" smtClean="0"/>
              <a:t>이 경우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기본적으로 오름차순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(ASC)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정렬</a:t>
            </a:r>
            <a:r>
              <a:rPr lang="ko-KR" altLang="en-US" sz="1800" dirty="0" smtClean="0"/>
              <a:t>됨</a:t>
            </a:r>
            <a:r>
              <a:rPr lang="en-US" altLang="ko-KR" sz="1800" dirty="0" smtClean="0"/>
              <a:t>, ORDER BY</a:t>
            </a:r>
            <a:r>
              <a:rPr lang="ko-KR" altLang="en-US" sz="1800" dirty="0" smtClean="0"/>
              <a:t>에 아무 조건 없으면 기본적으로 오름차순으로 정렬함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되도록 꼭 </a:t>
            </a:r>
            <a:r>
              <a:rPr lang="ko-KR" altLang="en-US" sz="1800" b="1" dirty="0" smtClean="0"/>
              <a:t>정렬순서를 명시하는 것</a:t>
            </a:r>
            <a:r>
              <a:rPr lang="ko-KR" altLang="en-US" sz="1800" dirty="0" smtClean="0"/>
              <a:t>이 좋음</a:t>
            </a:r>
            <a:r>
              <a:rPr lang="en-US" altLang="ko-KR" sz="1800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나이가 적은 순서대로 정렬됨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ORDER BY age </a:t>
            </a:r>
            <a:r>
              <a:rPr lang="en-US" altLang="ko-KR" b="1" dirty="0" smtClean="0">
                <a:solidFill>
                  <a:srgbClr val="FF0000"/>
                </a:solidFill>
              </a:rPr>
              <a:t>ASC</a:t>
            </a:r>
            <a:r>
              <a:rPr lang="en-US" altLang="ko-KR" dirty="0" smtClean="0"/>
              <a:t>; </a:t>
            </a:r>
            <a:r>
              <a:rPr lang="ko-KR" altLang="en-US" dirty="0" smtClean="0"/>
              <a:t>라고 써준 것과 결과값이 동일함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SELECT * FROM </a:t>
            </a:r>
            <a:r>
              <a:rPr lang="en-US" altLang="ko-KR" sz="1800" dirty="0" err="1"/>
              <a:t>tablename</a:t>
            </a:r>
            <a:r>
              <a:rPr lang="en-US" altLang="ko-KR" sz="1800" dirty="0"/>
              <a:t> ORDER BY </a:t>
            </a:r>
            <a:r>
              <a:rPr lang="en-US" altLang="ko-KR" sz="1800" dirty="0" smtClean="0"/>
              <a:t>age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DESC</a:t>
            </a:r>
            <a:r>
              <a:rPr lang="en-US" altLang="ko-KR" sz="1800" dirty="0" smtClean="0"/>
              <a:t>;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내림차순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역순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정렬</a:t>
            </a:r>
            <a:r>
              <a:rPr lang="en-US" altLang="ko-KR" sz="1800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나이가 높은 순서대로 정렬됨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ORDER BY</a:t>
            </a:r>
            <a:r>
              <a:rPr lang="ko-KR" altLang="en-US" sz="1800" dirty="0" smtClean="0"/>
              <a:t>를 적용해도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실제 테이블의 순서에는 영향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54789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정렬</a:t>
            </a:r>
            <a:r>
              <a:rPr lang="ko-KR" altLang="en-US" sz="1800" dirty="0"/>
              <a:t>의</a:t>
            </a:r>
            <a:r>
              <a:rPr lang="ko-KR" altLang="en-US" sz="1800" dirty="0" smtClean="0"/>
              <a:t> 기준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숫자</a:t>
            </a:r>
            <a:r>
              <a:rPr lang="ko-KR" altLang="en-US" sz="1800" dirty="0" smtClean="0"/>
              <a:t>는 </a:t>
            </a:r>
            <a:r>
              <a:rPr lang="ko-KR" altLang="en-US" sz="1800" b="1" dirty="0" smtClean="0"/>
              <a:t>대소관계</a:t>
            </a:r>
            <a:r>
              <a:rPr lang="ko-KR" altLang="en-US" sz="1800" dirty="0" smtClean="0"/>
              <a:t>를 따져보고 정렬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날짜</a:t>
            </a:r>
            <a:r>
              <a:rPr lang="ko-KR" altLang="en-US" sz="1800" dirty="0" smtClean="0"/>
              <a:t>는 </a:t>
            </a:r>
            <a:r>
              <a:rPr lang="ko-KR" altLang="en-US" sz="1800" b="1" dirty="0" smtClean="0"/>
              <a:t>최근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이전 날짜 기준</a:t>
            </a:r>
            <a:r>
              <a:rPr lang="ko-KR" altLang="en-US" sz="1800" dirty="0" smtClean="0"/>
              <a:t>으로 정렬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문자열</a:t>
            </a:r>
            <a:r>
              <a:rPr lang="ko-KR" altLang="en-US" sz="1800" dirty="0" smtClean="0"/>
              <a:t>은 </a:t>
            </a:r>
            <a:r>
              <a:rPr lang="ko-KR" altLang="en-US" sz="1800" b="1" dirty="0" smtClean="0"/>
              <a:t>사전식 순서</a:t>
            </a:r>
            <a:r>
              <a:rPr lang="en-US" altLang="ko-KR" sz="1800" b="1" dirty="0" smtClean="0"/>
              <a:t>(Alphabetical order)</a:t>
            </a:r>
            <a:r>
              <a:rPr lang="ko-KR" altLang="en-US" sz="1800" b="1" dirty="0" smtClean="0"/>
              <a:t>를 기준</a:t>
            </a:r>
            <a:r>
              <a:rPr lang="ko-KR" altLang="en-US" sz="1800" dirty="0" smtClean="0"/>
              <a:t>으로 정렬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한국어는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가나다순</a:t>
            </a:r>
            <a:r>
              <a:rPr lang="ko-KR" altLang="en-US" sz="1800" dirty="0" smtClean="0"/>
              <a:t>으로 정렬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복수의 열을 지정</a:t>
            </a:r>
            <a:r>
              <a:rPr lang="ko-KR" altLang="en-US" sz="1800" dirty="0" smtClean="0"/>
              <a:t>한 정렬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ORDER BY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칼럼명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 ASC|DESC,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칼럼명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 ASC|DESC, …,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컬럼명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 ASC|DESC</a:t>
            </a:r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먼저 </a:t>
            </a:r>
            <a:r>
              <a:rPr lang="ko-KR" altLang="en-US" sz="1800" b="1" dirty="0" err="1" smtClean="0"/>
              <a:t>칼럼명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을 기준으로 정렬 적용</a:t>
            </a:r>
            <a:r>
              <a:rPr lang="ko-KR" altLang="en-US" sz="1800" dirty="0" smtClean="0"/>
              <a:t> 후 </a:t>
            </a:r>
            <a:r>
              <a:rPr lang="ko-KR" altLang="en-US" sz="1800" dirty="0" err="1" smtClean="0"/>
              <a:t>칼럼명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를 기준으로 순서대로 정렬 진행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1773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NULL</a:t>
            </a:r>
            <a:r>
              <a:rPr lang="ko-KR" altLang="en-US" sz="1800" dirty="0" smtClean="0"/>
              <a:t>값의 정렬 기준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표준 </a:t>
            </a:r>
            <a:r>
              <a:rPr lang="en-US" altLang="ko-KR" sz="1800" dirty="0" smtClean="0"/>
              <a:t>SQL</a:t>
            </a:r>
            <a:r>
              <a:rPr lang="ko-KR" altLang="en-US" sz="1800" dirty="0" smtClean="0"/>
              <a:t>에 </a:t>
            </a:r>
            <a:r>
              <a:rPr lang="ko-KR" altLang="en-US" sz="1800" b="1" dirty="0" smtClean="0"/>
              <a:t>규정되어 있지 않음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각 벤더의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마다 조금씩 다름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경우 </a:t>
            </a:r>
            <a:r>
              <a:rPr lang="en-US" altLang="ko-KR" sz="1800" b="1" dirty="0" smtClean="0"/>
              <a:t>NULL</a:t>
            </a:r>
            <a:r>
              <a:rPr lang="ko-KR" altLang="en-US" sz="1800" b="1" dirty="0" smtClean="0"/>
              <a:t>값을 가장 작은 값으로 취급</a:t>
            </a:r>
            <a:r>
              <a:rPr lang="ko-KR" altLang="en-US" sz="1800" dirty="0" smtClean="0"/>
              <a:t>하여 </a:t>
            </a:r>
            <a:r>
              <a:rPr lang="en-US" altLang="ko-KR" sz="1800" dirty="0" smtClean="0"/>
              <a:t>ASC </a:t>
            </a:r>
            <a:r>
              <a:rPr lang="ko-KR" altLang="en-US" sz="1800" dirty="0" smtClean="0"/>
              <a:t>정렬에는 맨 위에</a:t>
            </a:r>
            <a:r>
              <a:rPr lang="en-US" altLang="ko-KR" sz="1800" dirty="0" smtClean="0"/>
              <a:t>, DESC </a:t>
            </a:r>
            <a:r>
              <a:rPr lang="ko-KR" altLang="en-US" sz="1800" dirty="0" err="1" smtClean="0"/>
              <a:t>정렬시에는</a:t>
            </a:r>
            <a:r>
              <a:rPr lang="ko-KR" altLang="en-US" sz="1800" dirty="0" smtClean="0"/>
              <a:t> 맨 뒤에 오게 함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오라클에서는</a:t>
            </a:r>
            <a:r>
              <a:rPr lang="ko-KR" altLang="en-US" sz="1800" dirty="0" smtClean="0"/>
              <a:t> </a:t>
            </a:r>
            <a:r>
              <a:rPr lang="en-US" altLang="ko-KR" sz="1800" b="1" dirty="0" smtClean="0"/>
              <a:t>NULLS </a:t>
            </a:r>
            <a:r>
              <a:rPr lang="en-US" altLang="ko-KR" sz="1800" b="1" dirty="0"/>
              <a:t>LAST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NULLS </a:t>
            </a:r>
            <a:r>
              <a:rPr lang="en-US" altLang="ko-KR" sz="1800" b="1" dirty="0" smtClean="0"/>
              <a:t>FIRST</a:t>
            </a:r>
            <a:r>
              <a:rPr lang="ko-KR" altLang="en-US" sz="1800" dirty="0" smtClean="0"/>
              <a:t>를 이용한 정렬 순서 </a:t>
            </a:r>
            <a:r>
              <a:rPr lang="ko-KR" altLang="en-US" sz="1800" smtClean="0"/>
              <a:t>변경이 가능</a:t>
            </a:r>
            <a:endParaRPr lang="en-US" altLang="ko-KR" sz="1800" smtClean="0"/>
          </a:p>
          <a:p>
            <a:pPr lvl="2">
              <a:lnSpc>
                <a:spcPct val="150000"/>
              </a:lnSpc>
            </a:pPr>
            <a:r>
              <a:rPr lang="en-US" altLang="ko-KR" sz="1800" smtClean="0"/>
              <a:t>NULLS LAST </a:t>
            </a:r>
            <a:r>
              <a:rPr lang="ko-KR" altLang="en-US" sz="1800" smtClean="0"/>
              <a:t>사용시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값이 </a:t>
            </a:r>
            <a:r>
              <a:rPr lang="ko-KR" altLang="en-US" sz="1800" b="1" smtClean="0"/>
              <a:t>가장 큰 값처럼 적용</a:t>
            </a:r>
            <a:r>
              <a:rPr lang="ko-KR" altLang="en-US" sz="1800" smtClean="0"/>
              <a:t>됨</a:t>
            </a:r>
            <a:endParaRPr lang="en-US" altLang="ko-KR" sz="1800" smtClean="0"/>
          </a:p>
          <a:p>
            <a:pPr lvl="2">
              <a:lnSpc>
                <a:spcPct val="150000"/>
              </a:lnSpc>
            </a:pPr>
            <a:r>
              <a:rPr lang="en-US" altLang="ko-KR" sz="1800" smtClean="0"/>
              <a:t>NULLS FIRST </a:t>
            </a:r>
            <a:r>
              <a:rPr lang="ko-KR" altLang="en-US" sz="1800" smtClean="0"/>
              <a:t>사용시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값이 </a:t>
            </a:r>
            <a:r>
              <a:rPr lang="ko-KR" altLang="en-US" sz="1800" b="1" smtClean="0"/>
              <a:t>가장 작은 값처럼 적용</a:t>
            </a:r>
            <a:r>
              <a:rPr lang="ko-KR" altLang="en-US" sz="1800" smtClean="0"/>
              <a:t>됨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1750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NULL</a:t>
            </a:r>
            <a:r>
              <a:rPr lang="ko-KR" altLang="en-US" sz="1800" dirty="0" smtClean="0"/>
              <a:t>값의 정렬 기준 예제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90" y="1267968"/>
            <a:ext cx="3943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DDL (</a:t>
            </a:r>
            <a:r>
              <a:rPr lang="ko-KR" altLang="en-US" sz="1800" b="1" dirty="0" smtClean="0"/>
              <a:t>데이터 </a:t>
            </a:r>
            <a:r>
              <a:rPr lang="ko-KR" altLang="en-US" sz="1800" b="1" dirty="0" err="1" smtClean="0"/>
              <a:t>정의어</a:t>
            </a:r>
            <a:r>
              <a:rPr lang="en-US" altLang="ko-KR" sz="1800" b="1" dirty="0" smtClean="0"/>
              <a:t>)</a:t>
            </a:r>
            <a:r>
              <a:rPr lang="en-US" altLang="ko-KR" sz="1800" dirty="0" smtClean="0"/>
              <a:t> – </a:t>
            </a:r>
            <a:r>
              <a:rPr lang="ko-KR" altLang="en-US" sz="1800" dirty="0" smtClean="0"/>
              <a:t>테이블과 같은 데이터 구조를 정의하는데 사용되는 명령어로 그런 구조를 생성하거나 변경하거나 삭제하거나 이름을 바꾸는 데이터 구조와 관련된 명령어들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</a:rPr>
              <a:t>DML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조작어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800" dirty="0" smtClean="0">
                <a:solidFill>
                  <a:srgbClr val="FF0000"/>
                </a:solidFill>
              </a:rPr>
              <a:t>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데이터베이스에 들어 있는 데이터를 조회하거나 검색하기 위한 명령어와 데이터를 삽입하고 수정하고 제거하는 명령어들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DCL (</a:t>
            </a:r>
            <a:r>
              <a:rPr lang="ko-KR" altLang="en-US" sz="1800" b="1" dirty="0" smtClean="0"/>
              <a:t>데이터 </a:t>
            </a:r>
            <a:r>
              <a:rPr lang="ko-KR" altLang="en-US" sz="1800" b="1" dirty="0" err="1" smtClean="0"/>
              <a:t>제어어</a:t>
            </a:r>
            <a:r>
              <a:rPr lang="en-US" altLang="ko-KR" sz="1800" b="1" dirty="0" smtClean="0"/>
              <a:t>)</a:t>
            </a:r>
            <a:r>
              <a:rPr lang="en-US" altLang="ko-KR" sz="1800" dirty="0" smtClean="0"/>
              <a:t> – </a:t>
            </a:r>
            <a:r>
              <a:rPr lang="ko-KR" altLang="en-US" sz="1800" dirty="0" smtClean="0"/>
              <a:t>데이터베이스에 접근하고 사용할 수 있도록 권한을 주고 회수하는 명령어들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1350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DML</a:t>
            </a:r>
            <a:r>
              <a:rPr lang="ko-KR" altLang="en-US" sz="3200" b="1" dirty="0" smtClean="0"/>
              <a:t>문 작성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데이터 삽입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DML</a:t>
            </a:r>
            <a:r>
              <a:rPr lang="ko-KR" altLang="en-US" sz="1800" dirty="0" smtClean="0"/>
              <a:t>문을 이용하여 테이블에 데이터를 삽입 가능 </a:t>
            </a:r>
            <a:r>
              <a:rPr lang="en-US" altLang="ko-KR" sz="1800" dirty="0" smtClean="0"/>
              <a:t>(Row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Tuple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열을 지정하지 않고 삽입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열 순서대로 삽입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smtClean="0"/>
              <a:t>INSERT INTO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VALUES(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2, ...,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만약 </a:t>
            </a:r>
            <a:r>
              <a:rPr lang="en-US" altLang="ko-KR" sz="1800" dirty="0" smtClean="0"/>
              <a:t>DEFAULT </a:t>
            </a:r>
            <a:r>
              <a:rPr lang="ko-KR" altLang="en-US" sz="1800" dirty="0" smtClean="0"/>
              <a:t>값이 있는 칼럼이 있으면 </a:t>
            </a:r>
            <a:r>
              <a:rPr lang="en-US" altLang="ko-KR" sz="1800" b="1" dirty="0" smtClean="0"/>
              <a:t>DEFAULT </a:t>
            </a:r>
            <a:r>
              <a:rPr lang="ko-KR" altLang="en-US" sz="1800" b="1" dirty="0" smtClean="0"/>
              <a:t>예약어</a:t>
            </a:r>
            <a:r>
              <a:rPr lang="ko-KR" altLang="en-US" sz="1800" dirty="0" smtClean="0"/>
              <a:t>로 값을 써주기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열을 </a:t>
            </a:r>
            <a:r>
              <a:rPr lang="ko-KR" altLang="en-US" sz="1800" b="1" dirty="0" smtClean="0"/>
              <a:t>명시적으로 지정</a:t>
            </a:r>
            <a:r>
              <a:rPr lang="ko-KR" altLang="en-US" sz="1800" dirty="0" smtClean="0"/>
              <a:t>하고 삽입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en-US" altLang="ko-KR" sz="1800" dirty="0" smtClean="0"/>
              <a:t>INSERT INTO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2, ...,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800" dirty="0" smtClean="0"/>
              <a:t>) VALUES(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2, ...,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값이 필요한 열만 써서 데이터를 삽입 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6632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DML</a:t>
            </a:r>
            <a:r>
              <a:rPr lang="ko-KR" altLang="en-US" sz="3200" b="1" dirty="0" smtClean="0"/>
              <a:t>문 작성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데이터 삭제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DML</a:t>
            </a:r>
            <a:r>
              <a:rPr lang="ko-KR" altLang="en-US" sz="1800" dirty="0" smtClean="0"/>
              <a:t>문을 이용하여 테이블에 데이터를 삭제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DELETE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WHERE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조건식</a:t>
            </a:r>
            <a:r>
              <a:rPr lang="en-US" altLang="ko-KR" sz="1800" dirty="0" smtClean="0"/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조건식에</a:t>
            </a:r>
            <a:r>
              <a:rPr lang="ko-KR" altLang="en-US" sz="1800" dirty="0" smtClean="0"/>
              <a:t> 자유롭게 조건</a:t>
            </a:r>
            <a:r>
              <a:rPr lang="ko-KR" altLang="en-US" sz="1800" dirty="0"/>
              <a:t>을</a:t>
            </a:r>
            <a:r>
              <a:rPr lang="ko-KR" altLang="en-US" sz="1800" dirty="0" smtClean="0"/>
              <a:t> 제시 가능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주로 조건에 </a:t>
            </a:r>
            <a:r>
              <a:rPr lang="en-US" altLang="ko-KR" sz="1800" b="1" dirty="0" smtClean="0"/>
              <a:t>surrogate key</a:t>
            </a:r>
            <a:r>
              <a:rPr lang="ko-KR" altLang="en-US" sz="1800" b="1" dirty="0" smtClean="0"/>
              <a:t>를 지정</a:t>
            </a:r>
            <a:r>
              <a:rPr lang="ko-KR" altLang="en-US" sz="1800" dirty="0" smtClean="0"/>
              <a:t>하는 식으로 특정 행을 삭제</a:t>
            </a:r>
            <a:endParaRPr lang="en-US" altLang="ko-KR" sz="1800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) DELETE </a:t>
            </a:r>
            <a:r>
              <a:rPr lang="en-US" altLang="ko-KR" dirty="0" err="1" smtClean="0"/>
              <a:t>tablename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id = 1</a:t>
            </a:r>
            <a:r>
              <a:rPr lang="en-US" altLang="ko-K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주의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조건식에</a:t>
            </a:r>
            <a:r>
              <a:rPr lang="ko-KR" altLang="en-US" sz="1800" dirty="0" smtClean="0"/>
              <a:t> 아무것도 지정하지 않으면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행을 삭제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조심해야 할 사례</a:t>
            </a:r>
            <a:r>
              <a:rPr lang="en-US" altLang="ko-KR" sz="1800" dirty="0" smtClean="0"/>
              <a:t>) DELETE </a:t>
            </a:r>
            <a:r>
              <a:rPr lang="en-US" altLang="ko-KR" sz="1800" dirty="0" err="1" smtClean="0"/>
              <a:t>tablename</a:t>
            </a:r>
            <a:r>
              <a:rPr lang="en-US" altLang="ko-KR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38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DML</a:t>
            </a:r>
            <a:r>
              <a:rPr lang="ko-KR" altLang="en-US" sz="3200" b="1" dirty="0" smtClean="0"/>
              <a:t>문 작성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데이터 갱신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DML</a:t>
            </a:r>
            <a:r>
              <a:rPr lang="ko-KR" altLang="en-US" sz="1800" dirty="0" smtClean="0"/>
              <a:t>문을 이용하여 테이블에 데이터를 갱신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UPDATE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1=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2=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2, ...,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n=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800" dirty="0" smtClean="0"/>
              <a:t> WHERE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조건식</a:t>
            </a:r>
            <a:r>
              <a:rPr lang="en-US" altLang="ko-KR" sz="1800" dirty="0" smtClean="0"/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조건식에</a:t>
            </a:r>
            <a:r>
              <a:rPr lang="ko-KR" altLang="en-US" sz="1800" dirty="0" smtClean="0"/>
              <a:t> 자유롭게 조건</a:t>
            </a:r>
            <a:r>
              <a:rPr lang="ko-KR" altLang="en-US" sz="1800" dirty="0"/>
              <a:t>을</a:t>
            </a:r>
            <a:r>
              <a:rPr lang="ko-KR" altLang="en-US" sz="1800" dirty="0" smtClean="0"/>
              <a:t> 제시 가능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주로 조건에 </a:t>
            </a:r>
            <a:r>
              <a:rPr lang="en-US" altLang="ko-KR" sz="1800" b="1" dirty="0" smtClean="0"/>
              <a:t>surrogate key</a:t>
            </a:r>
            <a:r>
              <a:rPr lang="ko-KR" altLang="en-US" sz="1800" b="1" dirty="0" smtClean="0"/>
              <a:t>를 지정</a:t>
            </a:r>
            <a:r>
              <a:rPr lang="ko-KR" altLang="en-US" sz="1800" dirty="0" smtClean="0"/>
              <a:t>하는 식으로 특정 행을 갱신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주의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조건식에</a:t>
            </a:r>
            <a:r>
              <a:rPr lang="ko-KR" altLang="en-US" sz="1800" dirty="0" smtClean="0"/>
              <a:t> 아무것도 지정하지 않으면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행을 갱신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! (</a:t>
            </a:r>
            <a:r>
              <a:rPr lang="ko-KR" altLang="en-US" sz="1800" dirty="0" smtClean="0"/>
              <a:t>항상 </a:t>
            </a:r>
            <a:r>
              <a:rPr lang="en-US" altLang="ko-KR" sz="1800" dirty="0" smtClean="0"/>
              <a:t>WHERE</a:t>
            </a:r>
            <a:r>
              <a:rPr lang="ko-KR" altLang="en-US" sz="1800" dirty="0" smtClean="0"/>
              <a:t>절 생략 안 하도록 조심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조심해야 할 사례</a:t>
            </a:r>
            <a:r>
              <a:rPr lang="en-US" altLang="ko-KR" sz="1800" dirty="0" smtClean="0"/>
              <a:t>) UPDATE user SET password=1234;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사용 가능 사례</a:t>
            </a:r>
            <a:r>
              <a:rPr lang="en-US" altLang="ko-KR" sz="1800" dirty="0" smtClean="0"/>
              <a:t>) UPDATE user SET age=age+1;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사용 가능 사례</a:t>
            </a:r>
            <a:r>
              <a:rPr lang="en-US" altLang="ko-KR" sz="1800" dirty="0"/>
              <a:t>) UPDATE </a:t>
            </a:r>
            <a:r>
              <a:rPr lang="en-US" altLang="ko-KR" sz="1800" dirty="0" smtClean="0"/>
              <a:t>product </a:t>
            </a:r>
            <a:r>
              <a:rPr lang="en-US" altLang="ko-KR" sz="1800" dirty="0"/>
              <a:t>SET </a:t>
            </a:r>
            <a:r>
              <a:rPr lang="en-US" altLang="ko-KR" sz="1800" dirty="0" smtClean="0"/>
              <a:t>price=price*1.1;</a:t>
            </a:r>
          </a:p>
        </p:txBody>
      </p:sp>
    </p:spTree>
    <p:extLst>
      <p:ext uri="{BB962C8B-B14F-4D97-AF65-F5344CB8AC3E}">
        <p14:creationId xmlns:p14="http://schemas.microsoft.com/office/powerpoint/2010/main" val="104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SELECT </a:t>
            </a:r>
            <a:r>
              <a:rPr lang="ko-KR" altLang="en-US" sz="1800" dirty="0" smtClean="0"/>
              <a:t>명령어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SELECT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*</a:t>
            </a:r>
            <a:r>
              <a:rPr lang="en-US" altLang="ko-KR" sz="1800" dirty="0" smtClean="0"/>
              <a:t> FROM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en-US" altLang="ko-KR" sz="1800" dirty="0" smtClean="0"/>
              <a:t>; (</a:t>
            </a:r>
            <a:r>
              <a:rPr lang="ko-KR" altLang="en-US" sz="1800" dirty="0" smtClean="0"/>
              <a:t>여기서 </a:t>
            </a:r>
            <a:r>
              <a:rPr lang="en-US" altLang="ko-KR" sz="1800" b="1" dirty="0">
                <a:solidFill>
                  <a:srgbClr val="FF0000"/>
                </a:solidFill>
              </a:rPr>
              <a:t>*(Asterisk)</a:t>
            </a:r>
            <a:r>
              <a:rPr lang="ko-KR" altLang="en-US" sz="1800" dirty="0" smtClean="0"/>
              <a:t>는 모든 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칼럼을 의미함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SELECT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칼럼명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칼럼명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2, …,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칼럼명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800" dirty="0" smtClean="0"/>
              <a:t> FROM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테이블명</a:t>
            </a:r>
            <a:r>
              <a:rPr lang="en-US" altLang="ko-KR" sz="1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일반적으로 대소문자를 구별하지 않으나 일반적으로 </a:t>
            </a:r>
            <a:r>
              <a:rPr lang="ko-KR" altLang="en-US" sz="1800" b="1" dirty="0" err="1" smtClean="0"/>
              <a:t>예약어</a:t>
            </a:r>
            <a:r>
              <a:rPr lang="en-US" altLang="ko-KR" sz="1800" b="1" dirty="0" smtClean="0"/>
              <a:t>(SELECT, FROM, WHERE </a:t>
            </a:r>
            <a:r>
              <a:rPr lang="ko-KR" altLang="en-US" sz="1800" b="1" dirty="0" smtClean="0"/>
              <a:t>등등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는 대문자로 나머지는 소문자로 표기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별명</a:t>
            </a:r>
            <a:r>
              <a:rPr lang="en-US" altLang="ko-KR" sz="1800" b="1" dirty="0" smtClean="0"/>
              <a:t>(Alias)</a:t>
            </a:r>
            <a:r>
              <a:rPr lang="ko-KR" altLang="en-US" sz="1800" dirty="0" smtClean="0"/>
              <a:t>의 사용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</a:rPr>
              <a:t>AS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예약어를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사용</a:t>
            </a:r>
            <a:r>
              <a:rPr lang="ko-KR" altLang="en-US" sz="1800" dirty="0" smtClean="0"/>
              <a:t>한 별명 부여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column_name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another_name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큰따옴표</a:t>
            </a:r>
            <a:r>
              <a:rPr lang="en-US" altLang="ko-KR" sz="1800" b="1" dirty="0">
                <a:solidFill>
                  <a:srgbClr val="FF0000"/>
                </a:solidFill>
              </a:rPr>
              <a:t>(double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quotation)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을 사용</a:t>
            </a:r>
            <a:r>
              <a:rPr lang="ko-KR" altLang="en-US" sz="1800" dirty="0" smtClean="0"/>
              <a:t>한 별명 부여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column_name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800" dirty="0" err="1" smtClean="0"/>
              <a:t>another_name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이 경우에는 </a:t>
            </a:r>
            <a:r>
              <a:rPr lang="ko-KR" altLang="en-US" sz="1800" b="1" dirty="0" smtClean="0"/>
              <a:t>칼럼 이름에 공백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스페이스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를 넣을 수 있다는 장점</a:t>
            </a:r>
            <a:r>
              <a:rPr lang="ko-KR" altLang="en-US" sz="1800" dirty="0" smtClean="0"/>
              <a:t>이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두 방법을 조합</a:t>
            </a:r>
            <a:r>
              <a:rPr lang="ko-KR" altLang="en-US" sz="1800" dirty="0" smtClean="0"/>
              <a:t>하여 사용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column_name</a:t>
            </a:r>
            <a:r>
              <a:rPr lang="en-US" altLang="ko-KR" sz="1800" dirty="0" smtClean="0"/>
              <a:t> AS “</a:t>
            </a:r>
            <a:r>
              <a:rPr lang="en-US" altLang="ko-KR" sz="1800" dirty="0" err="1" smtClean="0"/>
              <a:t>another_name</a:t>
            </a:r>
            <a:r>
              <a:rPr lang="en-US" altLang="ko-KR" sz="1800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산술 연산을 사용한 조회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SELECT</a:t>
            </a:r>
            <a:r>
              <a:rPr lang="ko-KR" altLang="en-US" sz="1800" b="1" dirty="0" smtClean="0"/>
              <a:t>구</a:t>
            </a:r>
            <a:r>
              <a:rPr lang="ko-KR" altLang="en-US" sz="1800" dirty="0" smtClean="0"/>
              <a:t>에서 산술 연산의 사용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en-US" altLang="ko-KR" sz="1800" dirty="0" smtClean="0"/>
              <a:t>SELECT price * product AS amount FROM </a:t>
            </a:r>
            <a:r>
              <a:rPr lang="en-US" altLang="ko-KR" sz="1800" dirty="0" err="1" smtClean="0"/>
              <a:t>tablename</a:t>
            </a:r>
            <a:r>
              <a:rPr lang="en-US" altLang="ko-KR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65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명령어 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검색 조건의 지정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SELECT * FROM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WHERE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조건식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가져올 데이터들 중에서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조건식에서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제공하는 조건을 만족시키는 데이터만을 가져오기 위해서 사용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구문에서만 쓰이지 않고 </a:t>
            </a:r>
            <a:r>
              <a:rPr lang="en-US" altLang="ko-KR" sz="1600" b="1" dirty="0" smtClean="0"/>
              <a:t>DELETE</a:t>
            </a:r>
            <a:r>
              <a:rPr lang="ko-KR" altLang="en-US" sz="1600" b="1" dirty="0" smtClean="0"/>
              <a:t>나 </a:t>
            </a:r>
            <a:r>
              <a:rPr lang="en-US" altLang="ko-KR" sz="1600" b="1" dirty="0" smtClean="0"/>
              <a:t>UPDATE</a:t>
            </a:r>
            <a:r>
              <a:rPr lang="ko-KR" altLang="en-US" sz="1600" b="1" dirty="0" smtClean="0"/>
              <a:t>와 같은 </a:t>
            </a:r>
            <a:r>
              <a:rPr lang="en-US" altLang="ko-KR" sz="1600" b="1" dirty="0" smtClean="0"/>
              <a:t>DML</a:t>
            </a:r>
            <a:r>
              <a:rPr lang="ko-KR" altLang="en-US" sz="1600" b="1" dirty="0" smtClean="0"/>
              <a:t>에서도 두루 사용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WHERE </a:t>
            </a:r>
            <a:r>
              <a:rPr lang="ko-KR" altLang="en-US" sz="1600" dirty="0" smtClean="0"/>
              <a:t>구문에 여러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연산자 적용 가능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+, -, *, /, % (</a:t>
            </a:r>
            <a:r>
              <a:rPr lang="ko-KR" altLang="en-US" sz="1600" dirty="0" smtClean="0"/>
              <a:t>산술 연산자</a:t>
            </a:r>
            <a:r>
              <a:rPr lang="en-US" altLang="ko-KR" sz="16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=,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!=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&lt;&gt;</a:t>
            </a:r>
            <a:r>
              <a:rPr lang="en-US" altLang="ko-KR" sz="1600" dirty="0" smtClean="0"/>
              <a:t>, &gt;, &gt;=, &lt;, &lt;= (</a:t>
            </a:r>
            <a:r>
              <a:rPr lang="ko-KR" altLang="en-US" sz="1600" dirty="0" smtClean="0"/>
              <a:t>비교 연산자</a:t>
            </a:r>
            <a:r>
              <a:rPr lang="en-US" altLang="ko-KR" sz="16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AND, OR, </a:t>
            </a:r>
            <a:r>
              <a:rPr lang="en-US" altLang="ko-KR" sz="1600" dirty="0"/>
              <a:t>NOT (</a:t>
            </a:r>
            <a:r>
              <a:rPr lang="ko-KR" altLang="en-US" sz="1600" dirty="0"/>
              <a:t>논리 연산자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ANY, ALL, SOME, IN, BETWEEN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/>
              <a:t>IS NULL</a:t>
            </a:r>
            <a:r>
              <a:rPr lang="en-US" altLang="ko-KR" sz="1600" dirty="0" smtClean="0"/>
              <a:t> (NULL</a:t>
            </a:r>
            <a:r>
              <a:rPr lang="ko-KR" altLang="en-US" sz="1600" dirty="0" smtClean="0"/>
              <a:t>을 검색할 경우에는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IS NULL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IS NOT NULL</a:t>
            </a:r>
            <a:r>
              <a:rPr lang="ko-KR" altLang="en-US" sz="1600" dirty="0" smtClean="0"/>
              <a:t>만 사용</a:t>
            </a:r>
            <a:r>
              <a:rPr lang="en-US" altLang="ko-KR" sz="1600" dirty="0" smtClean="0"/>
              <a:t>!)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WHERE </a:t>
            </a:r>
            <a:r>
              <a:rPr lang="ko-KR" altLang="en-US" sz="1600" dirty="0" smtClean="0"/>
              <a:t>구문에</a:t>
            </a:r>
            <a:r>
              <a:rPr lang="en-US" altLang="ko-KR" sz="1600" dirty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여러 조건을 적용</a:t>
            </a:r>
            <a:r>
              <a:rPr lang="ko-KR" altLang="en-US" sz="1600" dirty="0" smtClean="0"/>
              <a:t> 가능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2950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DML - SELECT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조건의 조합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조건에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AND, OR, NOT</a:t>
            </a:r>
            <a:r>
              <a:rPr lang="ko-KR" altLang="en-US" sz="1800" dirty="0" smtClean="0"/>
              <a:t>의 사용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1 AND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2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좌우 항목이 참</a:t>
            </a:r>
            <a:r>
              <a:rPr lang="ko-KR" altLang="en-US" sz="1800" dirty="0" smtClean="0"/>
              <a:t>인 결과를 돌려줌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1 OR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2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좌우 항목 중 하나가 참</a:t>
            </a:r>
            <a:r>
              <a:rPr lang="ko-KR" altLang="en-US" sz="1800" dirty="0" smtClean="0"/>
              <a:t>인 결과를 돌려줌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NOT </a:t>
            </a:r>
            <a:r>
              <a:rPr lang="ko-KR" altLang="en-US" sz="1800" dirty="0" err="1" smtClean="0"/>
              <a:t>조건식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조건식의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반대 조건</a:t>
            </a:r>
            <a:r>
              <a:rPr lang="ko-KR" altLang="en-US" sz="1800" dirty="0" smtClean="0"/>
              <a:t>을 가진 결과를 돌려줌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hlinkClick r:id="rId2"/>
              </a:rPr>
              <a:t>연산자 우선 순위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괄호를 이용하여 연산자의 우선 순위 변경 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068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1006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SQL – DML</vt:lpstr>
      <vt:lpstr>DML</vt:lpstr>
      <vt:lpstr>기본 DML문 작성 - 데이터 삽입</vt:lpstr>
      <vt:lpstr>기본 DML문 작성 - 데이터 삭제</vt:lpstr>
      <vt:lpstr>기본 DML문 작성 - 데이터 갱신</vt:lpstr>
      <vt:lpstr>DML - SELECT</vt:lpstr>
      <vt:lpstr>DML - SELECT</vt:lpstr>
      <vt:lpstr>DML - SELECT</vt:lpstr>
      <vt:lpstr>DML - SELECT</vt:lpstr>
      <vt:lpstr>DML - SELECT</vt:lpstr>
      <vt:lpstr>DML - SELECT</vt:lpstr>
      <vt:lpstr>DML - SELECT</vt:lpstr>
      <vt:lpstr>DML - SELECT</vt:lpstr>
      <vt:lpstr>DML - SELECT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USER</cp:lastModifiedBy>
  <cp:revision>283</cp:revision>
  <dcterms:created xsi:type="dcterms:W3CDTF">2016-02-29T05:52:11Z</dcterms:created>
  <dcterms:modified xsi:type="dcterms:W3CDTF">2018-04-30T23:12:07Z</dcterms:modified>
</cp:coreProperties>
</file>