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5" r:id="rId2"/>
    <p:sldId id="293" r:id="rId3"/>
    <p:sldId id="312" r:id="rId4"/>
    <p:sldId id="284" r:id="rId5"/>
    <p:sldId id="306" r:id="rId6"/>
    <p:sldId id="315" r:id="rId7"/>
    <p:sldId id="317" r:id="rId8"/>
    <p:sldId id="318" r:id="rId9"/>
    <p:sldId id="319" r:id="rId10"/>
    <p:sldId id="316" r:id="rId11"/>
    <p:sldId id="322" r:id="rId12"/>
    <p:sldId id="320" r:id="rId13"/>
    <p:sldId id="321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2" r:id="rId23"/>
    <p:sldId id="331" r:id="rId24"/>
    <p:sldId id="333" r:id="rId25"/>
    <p:sldId id="334" r:id="rId26"/>
    <p:sldId id="336" r:id="rId27"/>
    <p:sldId id="338" r:id="rId28"/>
    <p:sldId id="339" r:id="rId29"/>
    <p:sldId id="342" r:id="rId30"/>
    <p:sldId id="337" r:id="rId31"/>
    <p:sldId id="340" r:id="rId32"/>
    <p:sldId id="343" r:id="rId33"/>
    <p:sldId id="344" r:id="rId34"/>
    <p:sldId id="345" r:id="rId35"/>
    <p:sldId id="346" r:id="rId36"/>
    <p:sldId id="347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660"/>
  </p:normalViewPr>
  <p:slideViewPr>
    <p:cSldViewPr>
      <p:cViewPr varScale="1">
        <p:scale>
          <a:sx n="110" d="100"/>
          <a:sy n="110" d="100"/>
        </p:scale>
        <p:origin x="129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62CE4-DE64-4DF1-8E0F-C30E7D35866F}" type="datetimeFigureOut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AFC16-897B-43DE-9D23-B189182A8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29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AFC16-897B-43DE-9D23-B189182A847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8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6AE2-5823-4D9A-8EEC-ACB3AC91FBD0}" type="datetime1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DF89-9244-4A3F-89A2-1ECE94AADE42}" type="datetime1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F39-9A12-4BDA-AA02-5EE3594CF019}" type="datetime1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535F-B9F4-4C0E-B36A-FF62A4768DFB}" type="datetime1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48987-3FC9-4D31-9037-3BF9B3AA26F5}" type="datetime1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4985-B71C-403E-BB7A-D37948401683}" type="datetime1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5921-32EB-47B3-98F0-6C3EC3E2FC6D}" type="datetime1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A6AF-2DC0-43C0-84B4-4948099BDE09}" type="datetime1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B3BB-2930-4C4A-9D6A-BAB4F0708725}" type="datetime1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C1B7-9192-409A-9A2A-09FD6469A645}" type="datetime1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37E-FF2B-46C9-857F-AA2EE3F1506B}" type="datetime1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5EB96-C05E-4D77-9AFF-82E05A9F02B1}" type="datetime1">
              <a:rPr lang="ko-KR" altLang="en-US" smtClean="0"/>
              <a:t>2017-09-12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698AE-9545-4EB0-82D5-EC99119FEDA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서브쿼리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실습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6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36101" cy="1470025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단일행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서브쿼리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(SUBQUERY)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844824"/>
            <a:ext cx="4701208" cy="1143000"/>
          </a:xfrm>
        </p:spPr>
        <p:txBody>
          <a:bodyPr/>
          <a:lstStyle/>
          <a:p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단일행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서브쿼리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9632" y="2987824"/>
            <a:ext cx="7632848" cy="161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서브쿼리의 수행 결과가 오직 하나의 </a:t>
            </a:r>
            <a:r>
              <a:rPr lang="ko-KR" altLang="en-US" sz="2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로우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행</a:t>
            </a:r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row)</a:t>
            </a:r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만을 반환하는 서브 쿼리</a:t>
            </a:r>
            <a:endParaRPr lang="ko-KR" altLang="en-US" sz="2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13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620688"/>
            <a:ext cx="727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SCOTT</a:t>
            </a:r>
            <a:r>
              <a:rPr lang="ko-KR" altLang="en-US" dirty="0" smtClean="0"/>
              <a:t>이라는 이름의 사원이 소속되어 있는 부서의 이름은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05" y="1196752"/>
            <a:ext cx="7848095" cy="3319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971600" y="5067117"/>
            <a:ext cx="7272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EMP TABLE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SCOTT</a:t>
            </a:r>
            <a:r>
              <a:rPr lang="ko-KR" altLang="en-US" dirty="0" smtClean="0"/>
              <a:t>의 부서번호 를 알아낸 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부서 이름을 </a:t>
            </a:r>
            <a:r>
              <a:rPr lang="en-US" altLang="ko-KR" dirty="0" smtClean="0"/>
              <a:t>DEPT</a:t>
            </a:r>
            <a:r>
              <a:rPr lang="ko-KR" altLang="en-US" dirty="0" smtClean="0"/>
              <a:t>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에서 알아낸다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62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404664"/>
            <a:ext cx="75965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DEPTNO</a:t>
            </a:r>
          </a:p>
          <a:p>
            <a:r>
              <a:rPr lang="en-US" altLang="ko-KR" dirty="0" smtClean="0"/>
              <a:t>FROM EMP</a:t>
            </a:r>
          </a:p>
          <a:p>
            <a:r>
              <a:rPr lang="en-US" altLang="ko-KR" dirty="0" smtClean="0"/>
              <a:t>WHERE ENAME = ‘SCOTT’;</a:t>
            </a:r>
          </a:p>
          <a:p>
            <a:endParaRPr lang="en-US" altLang="ko-KR" dirty="0"/>
          </a:p>
          <a:p>
            <a:r>
              <a:rPr lang="en-US" altLang="ko-KR" dirty="0" smtClean="0"/>
              <a:t>SELECT DNAME</a:t>
            </a:r>
          </a:p>
          <a:p>
            <a:r>
              <a:rPr lang="en-US" altLang="ko-KR" dirty="0" smtClean="0"/>
              <a:t>FROM DEPT</a:t>
            </a:r>
          </a:p>
          <a:p>
            <a:r>
              <a:rPr lang="en-US" altLang="ko-KR" dirty="0" smtClean="0"/>
              <a:t>WHERE DEPTNO = 20;</a:t>
            </a:r>
          </a:p>
          <a:p>
            <a:endParaRPr lang="en-US" altLang="ko-KR" dirty="0"/>
          </a:p>
          <a:p>
            <a:r>
              <a:rPr lang="ko-KR" altLang="en-US" dirty="0" smtClean="0"/>
              <a:t>역시 두 개의 </a:t>
            </a:r>
            <a:r>
              <a:rPr lang="ko-KR" altLang="en-US" dirty="0" err="1" smtClean="0"/>
              <a:t>쿼리문이</a:t>
            </a:r>
            <a:r>
              <a:rPr lang="ko-KR" altLang="en-US" dirty="0" smtClean="0"/>
              <a:t> 필요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서브쿼리로 변환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10" y="3573016"/>
            <a:ext cx="5275289" cy="2508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032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620688"/>
            <a:ext cx="727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사원들의 평균 급여보다 더 많은 급여를 받는 사원을 검색해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653" y="2359666"/>
            <a:ext cx="3858163" cy="40772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1600" y="1192106"/>
            <a:ext cx="727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사원들의 급여의 평균을 구함</a:t>
            </a:r>
            <a:r>
              <a:rPr lang="en-US" altLang="ko-KR" dirty="0" smtClean="0"/>
              <a:t>(AVG</a:t>
            </a:r>
            <a:r>
              <a:rPr lang="ko-KR" altLang="en-US" dirty="0" smtClean="0"/>
              <a:t>함수 사용</a:t>
            </a:r>
            <a:r>
              <a:rPr lang="en-US" altLang="ko-KR" dirty="0" smtClean="0"/>
              <a:t>).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5" idx="2"/>
            <a:endCxn id="7" idx="0"/>
          </p:cNvCxnSpPr>
          <p:nvPr/>
        </p:nvCxnSpPr>
        <p:spPr>
          <a:xfrm>
            <a:off x="4607736" y="990020"/>
            <a:ext cx="0" cy="202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71600" y="1775886"/>
            <a:ext cx="727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구해진 평균 급여보다 많은 급여를 받는 사원 검색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7" idx="2"/>
            <a:endCxn id="10" idx="0"/>
          </p:cNvCxnSpPr>
          <p:nvPr/>
        </p:nvCxnSpPr>
        <p:spPr>
          <a:xfrm>
            <a:off x="4607736" y="1561438"/>
            <a:ext cx="0" cy="214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7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SCOTT</a:t>
            </a:r>
            <a:r>
              <a:rPr lang="ko-KR" altLang="en-US" dirty="0" smtClean="0"/>
              <a:t>과 같은 부서에서 근무하는 사원의 이름과 부서의 번호를 출력해보자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412776"/>
            <a:ext cx="4536504" cy="2251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4077072"/>
            <a:ext cx="4536504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727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55576" y="548680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SCOTT</a:t>
            </a:r>
            <a:r>
              <a:rPr lang="ko-KR" altLang="en-US" dirty="0" smtClean="0"/>
              <a:t>과 동일한 직급</a:t>
            </a:r>
            <a:r>
              <a:rPr lang="en-US" altLang="ko-KR" dirty="0" smtClean="0"/>
              <a:t>(JOB)</a:t>
            </a:r>
            <a:r>
              <a:rPr lang="ko-KR" altLang="en-US" dirty="0" smtClean="0"/>
              <a:t>을 가진 사원을 출력해보자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8205711" cy="1832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189" y="3983766"/>
            <a:ext cx="4674403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112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83568" y="62068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SCOTT</a:t>
            </a:r>
            <a:r>
              <a:rPr lang="ko-KR" altLang="en-US" dirty="0" smtClean="0"/>
              <a:t>의 급여와 동일하거나 더 많이 받는 사원명과 급여를 출력해보자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556792"/>
            <a:ext cx="4680520" cy="1742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057305"/>
            <a:ext cx="4680520" cy="194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252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36101" cy="1470025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다중행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서브쿼리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(SUBQUERY)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83568" y="1052736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다중행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서브쿼리는 반드시 </a:t>
            </a:r>
            <a:r>
              <a:rPr lang="ko-KR" altLang="en-US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다중행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연산자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(Multiple Row Operator)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와 함께 사용해야 합니다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endParaRPr lang="ko-KR" altLang="en-US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711016"/>
              </p:ext>
            </p:extLst>
          </p:nvPr>
        </p:nvGraphicFramePr>
        <p:xfrm>
          <a:off x="755576" y="2276872"/>
          <a:ext cx="7632848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704"/>
                <a:gridCol w="589014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 쿼리의 비교조건</a:t>
                      </a:r>
                      <a:r>
                        <a:rPr lang="en-US" altLang="ko-KR" dirty="0" smtClean="0"/>
                        <a:t>(‘=‘ </a:t>
                      </a:r>
                      <a:r>
                        <a:rPr lang="ko-KR" altLang="en-US" dirty="0" smtClean="0"/>
                        <a:t>연산자로 비교할 경우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이 서브 쿼리의 결과 중에서 하나라도 일치하면 참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ANY, SOME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 쿼리의 비교 조건이 서브 쿼리의 검색 결과와 하나 이상이 일치하면 참입니다</a:t>
                      </a:r>
                      <a:r>
                        <a:rPr lang="en-US" altLang="ko-KR" dirty="0" smtClean="0"/>
                        <a:t>.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 쿼리의 비교 조건이 서브 쿼리의 검색 결과와 모든 값이 일치하면 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메인 쿼리의 비교 조건이 서브 쿼리의 결과 중에서 만족하는 값이 하나라도 존재하면 참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5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324544" y="2708920"/>
            <a:ext cx="9793088" cy="1470025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80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620688"/>
            <a:ext cx="727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연봉을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이상 받는 사원이 소속된 부서와 동일한 부서에서 근무하는 사원들의 정보를 추출 하는 경우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05" y="1272511"/>
            <a:ext cx="7848095" cy="3319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971600" y="5067117"/>
            <a:ext cx="7272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EMP TABLE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이상 받는 사원의 부서 번호를 알아 낸다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알아낸 부서번호에 근무하는 사원의 정보를 알아 낸다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708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620688"/>
            <a:ext cx="727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연봉을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이상 받는 사원이 소속된 부서와 동일한 부서에서 근무하는 사원들의 정보를 추출 하는 경우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412776"/>
            <a:ext cx="5184576" cy="3564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0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620688"/>
            <a:ext cx="727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연봉을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이상 받는 사원이 소속된 부서와 동일한 부서에서 근무하는 사원들의 정보를 추출 하는 경우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56792"/>
            <a:ext cx="7063605" cy="2692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983587" y="4437112"/>
            <a:ext cx="7548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결과가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 구해지는 </a:t>
            </a:r>
            <a:r>
              <a:rPr lang="ko-KR" altLang="en-US" dirty="0" err="1" smtClean="0"/>
              <a:t>쿼리문은</a:t>
            </a:r>
            <a:r>
              <a:rPr lang="ko-KR" altLang="en-US" dirty="0" smtClean="0"/>
              <a:t> 서브 쿼리로 기술할 때는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연산자 </a:t>
            </a:r>
            <a:r>
              <a:rPr lang="en-US" altLang="ko-KR" dirty="0" smtClean="0"/>
              <a:t>‘=‘</a:t>
            </a:r>
            <a:r>
              <a:rPr lang="ko-KR" altLang="en-US" dirty="0" smtClean="0"/>
              <a:t>과 사용 할 수 없음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 smtClean="0"/>
              <a:t>다중행</a:t>
            </a:r>
            <a:r>
              <a:rPr lang="ko-KR" altLang="en-US" dirty="0" smtClean="0"/>
              <a:t> 연산자 </a:t>
            </a:r>
            <a:r>
              <a:rPr lang="en-US" altLang="ko-KR" dirty="0" smtClean="0"/>
              <a:t>‘IN’</a:t>
            </a:r>
            <a:r>
              <a:rPr lang="ko-KR" altLang="en-US" dirty="0" smtClean="0"/>
              <a:t>을 사용</a:t>
            </a:r>
            <a:r>
              <a:rPr lang="en-US" altLang="ko-KR" dirty="0" smtClean="0"/>
              <a:t>!!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3229726" y="2150108"/>
            <a:ext cx="359169" cy="3591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93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620688"/>
            <a:ext cx="727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연봉을 </a:t>
            </a:r>
            <a:r>
              <a:rPr lang="en-US" altLang="ko-KR" dirty="0" smtClean="0"/>
              <a:t>3000</a:t>
            </a:r>
            <a:r>
              <a:rPr lang="ko-KR" altLang="en-US" dirty="0" smtClean="0"/>
              <a:t>이상 받는 사원이 소속된 부서와 동일한 부서에서 근무하는 사원들의 정보를 추출 하는 경우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810" y="1450290"/>
            <a:ext cx="5191850" cy="4906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3995936" y="1945710"/>
            <a:ext cx="43204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5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IN </a:t>
            </a:r>
            <a:r>
              <a:rPr lang="ko-KR" altLang="en-US" dirty="0" smtClean="0"/>
              <a:t>연산자를 이용하여 부서별로 가장 급여를 많이 받는 사원의 정보</a:t>
            </a:r>
            <a:r>
              <a:rPr lang="en-US" altLang="ko-KR" dirty="0" smtClean="0"/>
              <a:t>(EMPNO, ENAME, SAL, DEPTNO)</a:t>
            </a:r>
            <a:r>
              <a:rPr lang="ko-KR" altLang="en-US" dirty="0" smtClean="0"/>
              <a:t>를 출력하시오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74" y="1747603"/>
            <a:ext cx="6277851" cy="3362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7"/>
          <a:stretch/>
        </p:blipFill>
        <p:spPr>
          <a:xfrm>
            <a:off x="1433073" y="1764267"/>
            <a:ext cx="6277851" cy="1825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94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직급</a:t>
            </a:r>
            <a:r>
              <a:rPr lang="en-US" altLang="ko-KR" dirty="0" smtClean="0"/>
              <a:t>(JOB)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MANAGER</a:t>
            </a:r>
            <a:r>
              <a:rPr lang="ko-KR" altLang="en-US" dirty="0" smtClean="0"/>
              <a:t>인 사람이 속한 부서의 부서번호</a:t>
            </a:r>
            <a:r>
              <a:rPr lang="en-US" altLang="ko-KR" dirty="0" smtClean="0"/>
              <a:t>(DEPTNO)</a:t>
            </a:r>
            <a:r>
              <a:rPr lang="ko-KR" altLang="en-US" dirty="0" smtClean="0"/>
              <a:t>와  부서명</a:t>
            </a:r>
            <a:r>
              <a:rPr lang="en-US" altLang="ko-KR" dirty="0" smtClean="0"/>
              <a:t>(DNAME), 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(LOC)</a:t>
            </a:r>
            <a:r>
              <a:rPr lang="ko-KR" altLang="en-US" dirty="0" smtClean="0"/>
              <a:t>을 출력하세요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42" y="2000050"/>
            <a:ext cx="7640116" cy="2857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41"/>
          <a:stretch/>
        </p:blipFill>
        <p:spPr>
          <a:xfrm>
            <a:off x="751942" y="2000050"/>
            <a:ext cx="7640116" cy="1644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463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36101" cy="1470025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다중행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연산자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(ALL)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36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전체사원 중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번 소속 사원들 중에서 급여를 가장 많이 받는 사원보다 더 많은 급여를 받는 사람의 이름과 급여를 출력하는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작성해보자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872" y="1628800"/>
            <a:ext cx="7380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부서번호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번의 급여를 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부서번호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번의 각 급여들보다 더 많이 받는 사원의 정보를 출력한다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7872" y="3038689"/>
            <a:ext cx="7776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SAL</a:t>
            </a:r>
          </a:p>
          <a:p>
            <a:r>
              <a:rPr lang="en-US" altLang="ko-KR" dirty="0" smtClean="0"/>
              <a:t>FROM EMP</a:t>
            </a:r>
          </a:p>
          <a:p>
            <a:r>
              <a:rPr lang="en-US" altLang="ko-KR" dirty="0" smtClean="0"/>
              <a:t>WHERE DEPTNO = 30;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SELECT ENAME, SAL </a:t>
            </a:r>
          </a:p>
          <a:p>
            <a:r>
              <a:rPr lang="en-US" altLang="ko-KR" dirty="0" smtClean="0"/>
              <a:t>FROM EMP</a:t>
            </a:r>
          </a:p>
          <a:p>
            <a:r>
              <a:rPr lang="en-US" altLang="ko-KR" dirty="0" smtClean="0"/>
              <a:t>WHERE SAL &gt; (SELECT SAL</a:t>
            </a:r>
          </a:p>
          <a:p>
            <a:r>
              <a:rPr lang="en-US" altLang="ko-KR" dirty="0"/>
              <a:t>	 </a:t>
            </a:r>
            <a:r>
              <a:rPr lang="en-US" altLang="ko-KR" dirty="0" smtClean="0"/>
              <a:t>        FROM EMP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       WHERE DEPTNO = 30);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ko-KR" altLang="en-US" dirty="0" smtClean="0">
                <a:sym typeface="Wingdings" panose="05000000000000000000" pitchFamily="2" charset="2"/>
              </a:rPr>
              <a:t>에러 발생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603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전체사원 중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번 소속 사원들 중에서 급여를 가장 많이 받는 사원보다 더 많은 급여를 받는 사람의 이름과 급여를 출력하는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작성해보자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35" y="1674834"/>
            <a:ext cx="4597345" cy="43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3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전체사원 중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번 소속 사원들 중에서 급여를 가장 많이 받는 사원보다 더 많은 급여를 받는 사람의 이름과 급여를 출력하는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ko-KR" altLang="en-US" u="sng" dirty="0" err="1" smtClean="0"/>
              <a:t>단일행</a:t>
            </a:r>
            <a:r>
              <a:rPr lang="ko-KR" altLang="en-US" u="sng" dirty="0" smtClean="0"/>
              <a:t> 서브쿼리로</a:t>
            </a:r>
            <a:r>
              <a:rPr lang="ko-KR" altLang="en-US" dirty="0" smtClean="0"/>
              <a:t> 작성해보자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872" y="1628800"/>
            <a:ext cx="7380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부서번호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번의 급여의 </a:t>
            </a:r>
            <a:r>
              <a:rPr lang="ko-KR" altLang="en-US" dirty="0" err="1" smtClean="0"/>
              <a:t>최대값를</a:t>
            </a:r>
            <a:r>
              <a:rPr lang="ko-KR" altLang="en-US" dirty="0" smtClean="0"/>
              <a:t> 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부서번호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번의 최대값 보다 더 많이 받는 사원의 정보를 출력한다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119" y="2793503"/>
            <a:ext cx="3820058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2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36101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실습 준비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3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36101" cy="1470025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다중행</a:t>
            </a:r>
            <a:r>
              <a:rPr lang="ko-KR" altLang="en-US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 연산자</a:t>
            </a:r>
            <a:r>
              <a:rPr lang="en-US" altLang="ko-KR" dirty="0" smtClean="0">
                <a:latin typeface="HY수평선M" panose="02030600000101010101" pitchFamily="18" charset="-127"/>
                <a:ea typeface="HY수평선M" panose="02030600000101010101" pitchFamily="18" charset="-127"/>
              </a:rPr>
              <a:t>(ANY)</a:t>
            </a:r>
            <a:endParaRPr lang="ko-KR" altLang="en-US" dirty="0">
              <a:latin typeface="HY수평선M" panose="02030600000101010101" pitchFamily="18" charset="-127"/>
              <a:ea typeface="HY수평선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1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사원 중 부서번호가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번인 사원들의 급여 중 가장 낮은 값 보다 높은 급여를 받는 사원의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급여를 출력하는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작성해 보자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872" y="1628800"/>
            <a:ext cx="7380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부서번호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번의 급여를 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부서번호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번의 급여 중 제일 적은 값보다 많이 받는 사원을 찾는다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703090"/>
            <a:ext cx="3677163" cy="38105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698" y="3094993"/>
            <a:ext cx="3886742" cy="144800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63191" y="3578409"/>
            <a:ext cx="432048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37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사원 중 부서번호가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번인 사원들의 급여 중 가장 낮은 값 보다 높은 급여를 받는 사원의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급여를 출력하는 </a:t>
            </a:r>
            <a:r>
              <a:rPr lang="ko-KR" altLang="en-US" dirty="0" err="1" smtClean="0"/>
              <a:t>쿼리문을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서브쿼리로 작성해 보자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7872" y="1628800"/>
            <a:ext cx="7380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부서번호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번의 급여의 </a:t>
            </a:r>
            <a:r>
              <a:rPr lang="ko-KR" altLang="en-US" dirty="0" err="1" smtClean="0"/>
              <a:t>최소값를</a:t>
            </a:r>
            <a:r>
              <a:rPr lang="ko-KR" altLang="en-US" dirty="0" smtClean="0"/>
              <a:t> 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부서번호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번의 최소값 보다 더 많이 받는 사원의 정보를 출력한다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39189"/>
            <a:ext cx="3639058" cy="3858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073761"/>
            <a:ext cx="3924848" cy="1752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9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영업 사원</a:t>
            </a:r>
            <a:r>
              <a:rPr lang="en-US" altLang="ko-KR" dirty="0" smtClean="0"/>
              <a:t>(SALESMAN)</a:t>
            </a:r>
            <a:r>
              <a:rPr lang="ko-KR" altLang="en-US" dirty="0" smtClean="0"/>
              <a:t>들의 최소 급여보다 많이 받는 사원들의 이름</a:t>
            </a:r>
            <a:r>
              <a:rPr lang="en-US" altLang="ko-KR" dirty="0" smtClean="0"/>
              <a:t>(ENAME)</a:t>
            </a:r>
            <a:r>
              <a:rPr lang="ko-KR" altLang="en-US" dirty="0" smtClean="0"/>
              <a:t>과 급여</a:t>
            </a:r>
            <a:r>
              <a:rPr lang="en-US" altLang="ko-KR" dirty="0" smtClean="0"/>
              <a:t>(SAL)</a:t>
            </a:r>
            <a:r>
              <a:rPr lang="ko-KR" altLang="en-US" dirty="0" smtClean="0"/>
              <a:t>와 직급</a:t>
            </a:r>
            <a:r>
              <a:rPr lang="en-US" altLang="ko-KR" dirty="0" smtClean="0"/>
              <a:t>(JOB)</a:t>
            </a:r>
            <a:r>
              <a:rPr lang="ko-KR" altLang="en-US" dirty="0" smtClean="0"/>
              <a:t>을 출력하되 영업사원은 출력하지 않습니다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8" y="2420888"/>
            <a:ext cx="3715268" cy="2467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537" y="2420888"/>
            <a:ext cx="3829584" cy="1686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339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SMITH</a:t>
            </a:r>
            <a:r>
              <a:rPr lang="ko-KR" altLang="en-US" dirty="0" smtClean="0"/>
              <a:t>와 동일한 직급</a:t>
            </a:r>
            <a:r>
              <a:rPr lang="en-US" altLang="ko-KR" dirty="0" smtClean="0"/>
              <a:t>(JOB)</a:t>
            </a:r>
            <a:r>
              <a:rPr lang="ko-KR" altLang="en-US" dirty="0" smtClean="0"/>
              <a:t>을 가진 사원의 이름</a:t>
            </a:r>
            <a:r>
              <a:rPr lang="en-US" altLang="ko-KR" dirty="0" smtClean="0"/>
              <a:t>(ENAME)</a:t>
            </a:r>
            <a:r>
              <a:rPr lang="ko-KR" altLang="en-US" dirty="0" smtClean="0"/>
              <a:t>과 직급을 출력하라</a:t>
            </a:r>
            <a:r>
              <a:rPr lang="en-US" altLang="ko-KR" dirty="0" smtClean="0"/>
              <a:t>.(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서브쿼리 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16832"/>
            <a:ext cx="4563112" cy="3277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36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직급이 </a:t>
            </a:r>
            <a:r>
              <a:rPr lang="en-US" altLang="ko-KR" dirty="0" smtClean="0"/>
              <a:t>‘SALESMAN’</a:t>
            </a:r>
            <a:r>
              <a:rPr lang="ko-KR" altLang="en-US" dirty="0" smtClean="0"/>
              <a:t>인 사원이 받는 급여들의 최대 급여보다 많이 받는 사원들의 이름</a:t>
            </a:r>
            <a:r>
              <a:rPr lang="en-US" altLang="ko-KR" dirty="0" smtClean="0"/>
              <a:t>(ENAME)</a:t>
            </a:r>
            <a:r>
              <a:rPr lang="ko-KR" altLang="en-US" dirty="0" smtClean="0"/>
              <a:t>과 급여</a:t>
            </a:r>
            <a:r>
              <a:rPr lang="en-US" altLang="ko-KR" dirty="0" smtClean="0"/>
              <a:t>(SAL)</a:t>
            </a:r>
            <a:r>
              <a:rPr lang="ko-KR" altLang="en-US" dirty="0" smtClean="0"/>
              <a:t>를 출력하되 부서번호</a:t>
            </a:r>
            <a:r>
              <a:rPr lang="en-US" altLang="ko-KR" dirty="0" smtClean="0"/>
              <a:t>(DEPTNO)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번인 사원은 제외한다</a:t>
            </a:r>
            <a:r>
              <a:rPr lang="en-US" altLang="ko-KR" dirty="0" smtClean="0"/>
              <a:t>. (ALL </a:t>
            </a:r>
            <a:r>
              <a:rPr lang="ko-KR" altLang="en-US" dirty="0" smtClean="0"/>
              <a:t>연산자 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204864"/>
            <a:ext cx="3820058" cy="3296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978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직급이 </a:t>
            </a:r>
            <a:r>
              <a:rPr lang="en-US" altLang="ko-KR" dirty="0" smtClean="0"/>
              <a:t>‘SALESMAN’</a:t>
            </a:r>
            <a:r>
              <a:rPr lang="ko-KR" altLang="en-US" dirty="0" smtClean="0"/>
              <a:t>인 사원이 받는 급여들의 최소 급여보다 많이 받는 사원들의 이름</a:t>
            </a:r>
            <a:r>
              <a:rPr lang="en-US" altLang="ko-KR" dirty="0" smtClean="0"/>
              <a:t>(ENAME)</a:t>
            </a:r>
            <a:r>
              <a:rPr lang="ko-KR" altLang="en-US" dirty="0" smtClean="0"/>
              <a:t>과 급여</a:t>
            </a:r>
            <a:r>
              <a:rPr lang="en-US" altLang="ko-KR" dirty="0" smtClean="0"/>
              <a:t>(SAL)</a:t>
            </a:r>
            <a:r>
              <a:rPr lang="ko-KR" altLang="en-US" dirty="0" smtClean="0"/>
              <a:t>를 출력하되 부서번호</a:t>
            </a:r>
            <a:r>
              <a:rPr lang="en-US" altLang="ko-KR" dirty="0" smtClean="0"/>
              <a:t>(DEPTNO)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번인 사원은 제외한다</a:t>
            </a:r>
            <a:r>
              <a:rPr lang="en-US" altLang="ko-KR" dirty="0" smtClean="0"/>
              <a:t>. (ANY </a:t>
            </a:r>
            <a:r>
              <a:rPr lang="ko-KR" altLang="en-US" dirty="0" smtClean="0"/>
              <a:t>연산자 이용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426" y="1897882"/>
            <a:ext cx="3677163" cy="4077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32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1650000"/>
            <a:ext cx="7272271" cy="8174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765939" y="246749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3609" y="3789040"/>
            <a:ext cx="727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귀찮고 번거롭더라도 꼭 직접 입력해서 결과를 확인하시기 바랍니다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86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9591" y="188640"/>
            <a:ext cx="72722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SET PAGES 40</a:t>
            </a:r>
          </a:p>
          <a:p>
            <a:r>
              <a:rPr lang="en-US" altLang="ko-KR" dirty="0" smtClean="0"/>
              <a:t>SET </a:t>
            </a:r>
            <a:r>
              <a:rPr lang="en-US" altLang="ko-KR" dirty="0" err="1" smtClean="0"/>
              <a:t>linesize</a:t>
            </a:r>
            <a:r>
              <a:rPr lang="en-US" altLang="ko-KR" dirty="0" smtClean="0"/>
              <a:t> 120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DROP TABLE 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 smtClean="0"/>
              <a:t>CREATE TABLE 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(</a:t>
            </a:r>
          </a:p>
          <a:p>
            <a:r>
              <a:rPr lang="ko-KR" altLang="en-US" dirty="0" smtClean="0"/>
              <a:t>학번 </a:t>
            </a:r>
            <a:r>
              <a:rPr lang="en-US" altLang="ko-KR" dirty="0" smtClean="0"/>
              <a:t>CHAR(7),</a:t>
            </a:r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CHAR(10),</a:t>
            </a:r>
          </a:p>
          <a:p>
            <a:r>
              <a:rPr lang="ko-KR" altLang="en-US" dirty="0" smtClean="0"/>
              <a:t>학과번호 </a:t>
            </a:r>
            <a:r>
              <a:rPr lang="en-US" altLang="ko-KR" dirty="0" smtClean="0"/>
              <a:t>CHAR(5),</a:t>
            </a:r>
          </a:p>
          <a:p>
            <a:r>
              <a:rPr lang="ko-KR" altLang="en-US" dirty="0" smtClean="0"/>
              <a:t>이수학점 </a:t>
            </a:r>
            <a:r>
              <a:rPr lang="en-US" altLang="ko-KR" dirty="0" smtClean="0"/>
              <a:t>INTEGER,</a:t>
            </a:r>
          </a:p>
          <a:p>
            <a:r>
              <a:rPr lang="ko-KR" altLang="en-US" dirty="0" smtClean="0"/>
              <a:t>평균평점 </a:t>
            </a:r>
            <a:r>
              <a:rPr lang="en-US" altLang="ko-KR" dirty="0" smtClean="0"/>
              <a:t>NUMBER(3,2));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3879137" y="6077446"/>
            <a:ext cx="13131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학생</a:t>
            </a:r>
            <a:endParaRPr lang="en-US" altLang="ko-KR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132245"/>
              </p:ext>
            </p:extLst>
          </p:nvPr>
        </p:nvGraphicFramePr>
        <p:xfrm>
          <a:off x="1537284" y="394672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이수학점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평균평점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9902101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4.10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9902102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박두리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3.25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9902103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김돌쇠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3.00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9902104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이해솔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2.60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9902105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임하늘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1.90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0" y="3253221"/>
            <a:ext cx="6768753" cy="628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59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36887" y="5117536"/>
            <a:ext cx="727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COLUMN </a:t>
            </a:r>
            <a:r>
              <a:rPr lang="ko-KR" altLang="en-US" dirty="0" smtClean="0"/>
              <a:t>평균평점 </a:t>
            </a:r>
            <a:r>
              <a:rPr lang="en-US" altLang="ko-KR" dirty="0" smtClean="0"/>
              <a:t>FORMAT 0.00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64904"/>
            <a:ext cx="7001852" cy="2232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61195"/>
            <a:ext cx="7001852" cy="1667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113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3501008"/>
            <a:ext cx="727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학번이 </a:t>
            </a:r>
            <a:r>
              <a:rPr lang="en-US" altLang="ko-KR" dirty="0" smtClean="0"/>
              <a:t>9902103</a:t>
            </a:r>
            <a:r>
              <a:rPr lang="ko-KR" altLang="en-US" dirty="0" smtClean="0"/>
              <a:t>인 학생보다 이수학점이 많은 학생의 학번과 이름을 찾는 방법은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76672"/>
            <a:ext cx="8163807" cy="2664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104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3371023"/>
            <a:ext cx="7272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이수학점</a:t>
            </a:r>
            <a:endParaRPr lang="en-US" altLang="ko-KR" dirty="0" smtClean="0"/>
          </a:p>
          <a:p>
            <a:r>
              <a:rPr lang="en-US" altLang="ko-KR" dirty="0" smtClean="0"/>
              <a:t>From </a:t>
            </a:r>
            <a:r>
              <a:rPr lang="ko-KR" altLang="en-US" dirty="0" smtClean="0"/>
              <a:t>학생</a:t>
            </a:r>
            <a:endParaRPr lang="en-US" altLang="ko-KR" dirty="0" smtClean="0"/>
          </a:p>
          <a:p>
            <a:r>
              <a:rPr lang="en-US" altLang="ko-KR" dirty="0" smtClean="0"/>
              <a:t>Where </a:t>
            </a:r>
            <a:r>
              <a:rPr lang="ko-KR" altLang="en-US" dirty="0" smtClean="0"/>
              <a:t>학번 </a:t>
            </a:r>
            <a:r>
              <a:rPr lang="en-US" altLang="ko-KR" dirty="0" smtClean="0"/>
              <a:t>= 9902103;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3377"/>
              </p:ext>
            </p:extLst>
          </p:nvPr>
        </p:nvGraphicFramePr>
        <p:xfrm>
          <a:off x="4427984" y="3461848"/>
          <a:ext cx="1247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이수학점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193562"/>
              </p:ext>
            </p:extLst>
          </p:nvPr>
        </p:nvGraphicFramePr>
        <p:xfrm>
          <a:off x="4427984" y="4399005"/>
          <a:ext cx="304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9902101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홍길동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9902104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이해솔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9902105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임하늘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04784" y="6133696"/>
            <a:ext cx="727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원하는 결과를 얻기 위해서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쿼리가 필요하다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 </a:t>
            </a:r>
            <a:r>
              <a:rPr lang="ko-KR" altLang="en-US" dirty="0" smtClean="0">
                <a:sym typeface="Wingdings" panose="05000000000000000000" pitchFamily="2" charset="2"/>
              </a:rPr>
              <a:t>귀찮다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04784" y="4329764"/>
            <a:ext cx="7272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r>
              <a:rPr lang="en-US" altLang="ko-KR" dirty="0" smtClean="0"/>
              <a:t>From </a:t>
            </a:r>
            <a:r>
              <a:rPr lang="ko-KR" altLang="en-US" dirty="0" smtClean="0"/>
              <a:t>학생</a:t>
            </a:r>
            <a:endParaRPr lang="en-US" altLang="ko-KR" dirty="0" smtClean="0"/>
          </a:p>
          <a:p>
            <a:r>
              <a:rPr lang="en-US" altLang="ko-KR" dirty="0" smtClean="0"/>
              <a:t>Where </a:t>
            </a:r>
            <a:r>
              <a:rPr lang="ko-KR" altLang="en-US" dirty="0" smtClean="0"/>
              <a:t>이수학점 </a:t>
            </a:r>
            <a:r>
              <a:rPr lang="en-US" altLang="ko-KR" dirty="0" smtClean="0"/>
              <a:t>&gt; 90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3608" y="2478366"/>
            <a:ext cx="727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학번이 </a:t>
            </a:r>
            <a:r>
              <a:rPr lang="en-US" altLang="ko-KR" dirty="0" smtClean="0"/>
              <a:t>9902103</a:t>
            </a:r>
            <a:r>
              <a:rPr lang="ko-KR" altLang="en-US" dirty="0" smtClean="0"/>
              <a:t>인 학생보다 이수학점이 많은 학생의 학번과 이름을 찾는 방법은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12" y="-5362"/>
            <a:ext cx="7502014" cy="2448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609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98AE-9545-4EB0-82D5-EC99119FEDA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테이블을 가리키는 </a:t>
            </a:r>
            <a:r>
              <a:rPr lang="ko-KR" altLang="en-US" dirty="0" err="1" smtClean="0"/>
              <a:t>투플</a:t>
            </a:r>
            <a:r>
              <a:rPr lang="ko-KR" altLang="en-US" dirty="0" smtClean="0"/>
              <a:t> 변수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5864" y="1417638"/>
            <a:ext cx="7596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Select T1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.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T1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.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r>
              <a:rPr lang="en-US" altLang="ko-KR" dirty="0" smtClean="0"/>
              <a:t>From </a:t>
            </a:r>
            <a:r>
              <a:rPr lang="ko-KR" altLang="en-US" dirty="0" smtClean="0"/>
              <a:t>학생</a:t>
            </a:r>
            <a:r>
              <a:rPr lang="en-US" altLang="ko-KR" dirty="0"/>
              <a:t> </a:t>
            </a:r>
            <a:r>
              <a:rPr lang="en-US" altLang="ko-KR" dirty="0" smtClean="0"/>
              <a:t>T1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T2</a:t>
            </a:r>
            <a:r>
              <a:rPr lang="ko-KR" altLang="en-US" dirty="0" smtClean="0"/>
              <a:t>학생</a:t>
            </a:r>
            <a:endParaRPr lang="en-US" altLang="ko-KR" dirty="0" smtClean="0"/>
          </a:p>
          <a:p>
            <a:r>
              <a:rPr lang="en-US" altLang="ko-KR" dirty="0" smtClean="0"/>
              <a:t>Where T2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.</a:t>
            </a:r>
            <a:r>
              <a:rPr lang="ko-KR" altLang="en-US" dirty="0" smtClean="0"/>
              <a:t>학번 </a:t>
            </a:r>
            <a:r>
              <a:rPr lang="en-US" altLang="ko-KR" dirty="0" smtClean="0"/>
              <a:t>= ‘9902103’ AND</a:t>
            </a:r>
          </a:p>
          <a:p>
            <a:r>
              <a:rPr lang="en-US" altLang="ko-KR" dirty="0" smtClean="0"/>
              <a:t>T1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.</a:t>
            </a:r>
            <a:r>
              <a:rPr lang="ko-KR" altLang="en-US" dirty="0" smtClean="0"/>
              <a:t>이수학점 </a:t>
            </a:r>
            <a:r>
              <a:rPr lang="en-US" altLang="ko-KR" dirty="0" smtClean="0"/>
              <a:t>&gt; T2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.</a:t>
            </a:r>
            <a:r>
              <a:rPr lang="ko-KR" altLang="en-US" dirty="0" smtClean="0"/>
              <a:t>이수학점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ko-KR" altLang="en-US" dirty="0" smtClean="0"/>
              <a:t>복사하면 </a:t>
            </a:r>
            <a:r>
              <a:rPr lang="ko-KR" altLang="en-US" dirty="0" err="1" smtClean="0"/>
              <a:t>에러남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직접 입력하면 에러 </a:t>
            </a:r>
            <a:r>
              <a:rPr lang="ko-KR" altLang="en-US" dirty="0" err="1" smtClean="0"/>
              <a:t>안남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393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972</Words>
  <Application>Microsoft Office PowerPoint</Application>
  <PresentationFormat>화면 슬라이드 쇼(4:3)</PresentationFormat>
  <Paragraphs>187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HY강B</vt:lpstr>
      <vt:lpstr>HY수평선M</vt:lpstr>
      <vt:lpstr>맑은 고딕</vt:lpstr>
      <vt:lpstr>Arial</vt:lpstr>
      <vt:lpstr>Wingdings</vt:lpstr>
      <vt:lpstr>Office 테마</vt:lpstr>
      <vt:lpstr>서브쿼리 실습</vt:lpstr>
      <vt:lpstr>PowerPoint 프레젠테이션</vt:lpstr>
      <vt:lpstr>실습 준비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테이블을 가리키는 투플 변수</vt:lpstr>
      <vt:lpstr>단일행 서브쿼리(SUBQUERY)</vt:lpstr>
      <vt:lpstr>단일행 서브쿼리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다중행 서브쿼리(SUBQUERY)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다중행 연산자(ALL)</vt:lpstr>
      <vt:lpstr>PowerPoint 프레젠테이션</vt:lpstr>
      <vt:lpstr>PowerPoint 프레젠테이션</vt:lpstr>
      <vt:lpstr>PowerPoint 프레젠테이션</vt:lpstr>
      <vt:lpstr>다중행 연산자(ANY)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Mirim</dc:creator>
  <cp:lastModifiedBy>USER</cp:lastModifiedBy>
  <cp:revision>120</cp:revision>
  <dcterms:created xsi:type="dcterms:W3CDTF">2017-03-29T07:08:42Z</dcterms:created>
  <dcterms:modified xsi:type="dcterms:W3CDTF">2017-09-12T01:45:32Z</dcterms:modified>
</cp:coreProperties>
</file>