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0" r:id="rId5"/>
    <p:sldId id="271" r:id="rId6"/>
    <p:sldId id="272" r:id="rId7"/>
    <p:sldId id="261" r:id="rId8"/>
    <p:sldId id="266" r:id="rId9"/>
    <p:sldId id="273" r:id="rId10"/>
    <p:sldId id="274" r:id="rId11"/>
    <p:sldId id="275" r:id="rId12"/>
    <p:sldId id="276" r:id="rId13"/>
    <p:sldId id="278" r:id="rId14"/>
    <p:sldId id="279" r:id="rId15"/>
    <p:sldId id="265" r:id="rId16"/>
    <p:sldId id="280" r:id="rId17"/>
    <p:sldId id="260" r:id="rId18"/>
    <p:sldId id="281" r:id="rId19"/>
    <p:sldId id="282" r:id="rId20"/>
    <p:sldId id="283" r:id="rId21"/>
    <p:sldId id="268" r:id="rId22"/>
    <p:sldId id="269" r:id="rId23"/>
    <p:sldId id="262" r:id="rId24"/>
    <p:sldId id="263" r:id="rId25"/>
    <p:sldId id="267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108" y="-7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8870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0471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9829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150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156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514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6396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3538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5432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781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211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D08F-FB2D-4DEF-BC10-4A490193DC67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7E0E-1664-4AD6-9C40-50BA6FE6C3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9463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s.fit.edu/~pbernhar/dbm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database/database-technologies/express-edition/downloads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Database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013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339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II. </a:t>
            </a:r>
            <a:r>
              <a:rPr lang="ko-KR" altLang="en-US" b="1" dirty="0" smtClean="0"/>
              <a:t>데이터베이스 장점 소개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50977"/>
            <a:ext cx="7886700" cy="36817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2000" b="1" dirty="0"/>
              <a:t>⇒ 데이터의 일관성 유지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현실 세계의 어느 한 사실을 나타내는 두 개의 데이터가 있을 때 오직 하나의 데이터만이 변경되고 다른 하나는 변경되지 않는다면 데이터간의 불일치성</a:t>
            </a:r>
            <a:r>
              <a:rPr lang="en-US" altLang="ko-KR" sz="1400" dirty="0"/>
              <a:t>, </a:t>
            </a:r>
            <a:r>
              <a:rPr lang="ko-KR" altLang="en-US" sz="1400" dirty="0"/>
              <a:t>즉 모순성을 갖게 된다</a:t>
            </a:r>
            <a:r>
              <a:rPr lang="en-US" altLang="ko-KR" sz="1400" dirty="0"/>
              <a:t>. </a:t>
            </a:r>
            <a:r>
              <a:rPr lang="ko-KR" altLang="en-US" sz="1400" dirty="0"/>
              <a:t>모순성을 내포한 데이터베이스는 서로 상충되는 정보를 제공하게 되고 데이터베이스의 유용성을 저해하게 된다</a:t>
            </a:r>
            <a:r>
              <a:rPr lang="en-US" altLang="ko-KR" sz="1400" dirty="0"/>
              <a:t>. </a:t>
            </a:r>
            <a:r>
              <a:rPr lang="ko-KR" altLang="en-US" sz="1400" dirty="0"/>
              <a:t>데이터베이스는 관리 시스템은 바로 이 </a:t>
            </a:r>
            <a:r>
              <a:rPr lang="ko-KR" altLang="en-US" sz="1400" b="1" dirty="0"/>
              <a:t>데이터의 중복을 제어하고 중앙 </a:t>
            </a:r>
            <a:r>
              <a:rPr lang="ko-KR" altLang="en-US" sz="1400" b="1" dirty="0" err="1"/>
              <a:t>집중식</a:t>
            </a:r>
            <a:r>
              <a:rPr lang="ko-KR" altLang="en-US" sz="1400" b="1" dirty="0"/>
              <a:t> 통제를 통해 데이터의 일관성을 유지</a:t>
            </a:r>
            <a:r>
              <a:rPr lang="ko-KR" altLang="en-US" sz="1400" dirty="0"/>
              <a:t>할 수 있다</a:t>
            </a:r>
            <a:r>
              <a:rPr lang="en-US" altLang="ko-KR" sz="1400" dirty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35854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339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II. </a:t>
            </a:r>
            <a:r>
              <a:rPr lang="ko-KR" altLang="en-US" b="1" dirty="0" smtClean="0"/>
              <a:t>데이터베이스 장점 소개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50977"/>
            <a:ext cx="7886700" cy="36817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2000" b="1" dirty="0"/>
              <a:t>⇒ 데이터의 </a:t>
            </a:r>
            <a:r>
              <a:rPr lang="ko-KR" altLang="en-US" sz="2000" b="1" dirty="0" err="1"/>
              <a:t>무결성</a:t>
            </a:r>
            <a:r>
              <a:rPr lang="ko-KR" altLang="en-US" sz="2000" b="1" dirty="0"/>
              <a:t> 유지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b="1" dirty="0" err="1"/>
              <a:t>무결성이란</a:t>
            </a:r>
            <a:r>
              <a:rPr lang="ko-KR" altLang="en-US" sz="1400" dirty="0"/>
              <a:t> 데이터베이스에 저장된 </a:t>
            </a:r>
            <a:r>
              <a:rPr lang="ko-KR" altLang="en-US" sz="1400" dirty="0" smtClean="0"/>
              <a:t>데이터 값과 </a:t>
            </a:r>
            <a:r>
              <a:rPr lang="ko-KR" altLang="en-US" sz="1400" dirty="0"/>
              <a:t>그것이 표현하는 현실세계의 </a:t>
            </a:r>
            <a:r>
              <a:rPr lang="ko-KR" altLang="en-US" sz="1400" dirty="0" smtClean="0"/>
              <a:t>실제 값이 </a:t>
            </a:r>
            <a:r>
              <a:rPr lang="ko-KR" altLang="en-US" sz="1400" dirty="0"/>
              <a:t>일치하는 정확성을 말한다</a:t>
            </a:r>
            <a:r>
              <a:rPr lang="en-US" altLang="ko-KR" sz="1400" dirty="0"/>
              <a:t>. </a:t>
            </a:r>
            <a:r>
              <a:rPr lang="ko-KR" altLang="en-US" sz="1400" dirty="0"/>
              <a:t>데이터 </a:t>
            </a:r>
            <a:r>
              <a:rPr lang="ko-KR" altLang="en-US" sz="1400" dirty="0" err="1"/>
              <a:t>중복성이</a:t>
            </a:r>
            <a:r>
              <a:rPr lang="ko-KR" altLang="en-US" sz="1400" dirty="0"/>
              <a:t> 완전히 제거된다고 하더라도 </a:t>
            </a:r>
            <a:r>
              <a:rPr lang="ko-KR" altLang="en-US" sz="1400" b="1" dirty="0"/>
              <a:t>허용되지 않는 값이나 부정확한 데이터가 여러 가지 경로에 의해 데이터베이스에 잠입</a:t>
            </a:r>
            <a:r>
              <a:rPr lang="ko-KR" altLang="en-US" sz="1400" dirty="0"/>
              <a:t>될 수 도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데이터베이스 관리 시스템은 </a:t>
            </a:r>
            <a:r>
              <a:rPr lang="ko-KR" altLang="en-US" sz="1400" b="1" dirty="0">
                <a:solidFill>
                  <a:srgbClr val="FF0000"/>
                </a:solidFill>
              </a:rPr>
              <a:t>데이터베이스가 생성 조작될 때마다 제어 기능을 통해 그 </a:t>
            </a:r>
            <a:r>
              <a:rPr lang="ko-KR" altLang="en-US" sz="1400" b="1" u="sng" dirty="0">
                <a:solidFill>
                  <a:srgbClr val="FF0000"/>
                </a:solidFill>
              </a:rPr>
              <a:t>유효성을 검사</a:t>
            </a:r>
            <a:r>
              <a:rPr lang="ko-KR" altLang="en-US" sz="1400" dirty="0"/>
              <a:t>함으로써 데이터의 </a:t>
            </a:r>
            <a:r>
              <a:rPr lang="ko-KR" altLang="en-US" sz="1400" dirty="0" err="1"/>
              <a:t>무결성을</a:t>
            </a:r>
            <a:r>
              <a:rPr lang="ko-KR" altLang="en-US" sz="1400" dirty="0"/>
              <a:t> 유지할 수 있다</a:t>
            </a:r>
            <a:r>
              <a:rPr lang="en-US" altLang="ko-KR" sz="1400" dirty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35854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339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II. </a:t>
            </a:r>
            <a:r>
              <a:rPr lang="ko-KR" altLang="en-US" b="1" dirty="0" smtClean="0"/>
              <a:t>데이터베이스 장점 소개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50977"/>
            <a:ext cx="7886700" cy="36817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/>
              <a:t>⇒ </a:t>
            </a:r>
            <a:r>
              <a:rPr lang="ko-KR" altLang="en-US" sz="2000" b="1" dirty="0"/>
              <a:t>데이터의 보안 보장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/>
              <a:t>DBMS</a:t>
            </a:r>
            <a:r>
              <a:rPr lang="ko-KR" altLang="en-US" sz="1400" dirty="0"/>
              <a:t>는 데이터베이스를 </a:t>
            </a:r>
            <a:r>
              <a:rPr lang="ko-KR" altLang="en-US" sz="1400" b="1" dirty="0"/>
              <a:t>중앙 </a:t>
            </a:r>
            <a:r>
              <a:rPr lang="ko-KR" altLang="en-US" sz="1400" b="1" dirty="0" err="1"/>
              <a:t>집중식으로</a:t>
            </a:r>
            <a:r>
              <a:rPr lang="ko-KR" altLang="en-US" sz="1400" b="1" dirty="0"/>
              <a:t> 총괄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관장함으로써 데이터베이스의 관리 및 접근을 효율적으로 통제</a:t>
            </a:r>
            <a:r>
              <a:rPr lang="ko-KR" altLang="en-US" sz="1400" dirty="0"/>
              <a:t>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이것은 </a:t>
            </a:r>
            <a:r>
              <a:rPr lang="en-US" altLang="ko-KR" sz="1400" b="1" dirty="0">
                <a:solidFill>
                  <a:srgbClr val="FF0000"/>
                </a:solidFill>
              </a:rPr>
              <a:t>DBMS</a:t>
            </a:r>
            <a:r>
              <a:rPr lang="ko-KR" altLang="en-US" sz="1400" b="1" dirty="0">
                <a:solidFill>
                  <a:srgbClr val="FF0000"/>
                </a:solidFill>
              </a:rPr>
              <a:t>가 정당한 사용자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허용된 데이터와 </a:t>
            </a:r>
            <a:r>
              <a:rPr lang="ko-KR" altLang="en-US" sz="1400" b="1" dirty="0" err="1">
                <a:solidFill>
                  <a:srgbClr val="FF0000"/>
                </a:solidFill>
              </a:rPr>
              <a:t>연산등을</a:t>
            </a:r>
            <a:r>
              <a:rPr lang="ko-KR" altLang="en-US" sz="1400" b="1" dirty="0">
                <a:solidFill>
                  <a:srgbClr val="FF0000"/>
                </a:solidFill>
              </a:rPr>
              <a:t> 확인 검사</a:t>
            </a:r>
            <a:r>
              <a:rPr lang="ko-KR" altLang="en-US" sz="1400" b="1" dirty="0"/>
              <a:t>함으로써 모든 데이터에 대해 철저한 보안을 제공</a:t>
            </a:r>
            <a:r>
              <a:rPr lang="ko-KR" altLang="en-US" sz="1400" dirty="0"/>
              <a:t>한다</a:t>
            </a:r>
            <a:r>
              <a:rPr lang="en-US" altLang="ko-KR" sz="1400" dirty="0"/>
              <a:t>. 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일반적으로 같은 내용의 데이터가 여러 파일에 분산 관리될 때 같은 수준의 보장되기는 상당히 어렵다</a:t>
            </a:r>
            <a:r>
              <a:rPr lang="en-US" altLang="ko-KR" sz="1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/>
              <a:t>⇒ 표준화</a:t>
            </a: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en-US" altLang="ko-KR" sz="1400" dirty="0" smtClean="0"/>
              <a:t>DBMS</a:t>
            </a:r>
            <a:r>
              <a:rPr lang="ko-KR" altLang="en-US" sz="1400" dirty="0" smtClean="0"/>
              <a:t>의 중앙 통제 기능을 통해 데이터의 기술양식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내용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처리방식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문서화 </a:t>
            </a:r>
            <a:r>
              <a:rPr lang="ko-KR" altLang="en-US" sz="1400" dirty="0" err="1" smtClean="0"/>
              <a:t>양식등에</a:t>
            </a:r>
            <a:r>
              <a:rPr lang="ko-KR" altLang="en-US" sz="1400" dirty="0" smtClean="0"/>
              <a:t> 관한 표준화를 </a:t>
            </a:r>
            <a:r>
              <a:rPr lang="ko-KR" altLang="en-US" sz="1400" dirty="0" err="1" smtClean="0"/>
              <a:t>범기관적으로</a:t>
            </a:r>
            <a:r>
              <a:rPr lang="ko-KR" altLang="en-US" sz="1400" dirty="0" smtClean="0"/>
              <a:t> 시행할 수 있다</a:t>
            </a:r>
            <a:endParaRPr lang="en-US" altLang="ko-KR" sz="1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35854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339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III. </a:t>
            </a:r>
            <a:r>
              <a:rPr lang="ko-KR" altLang="en-US" b="1" dirty="0" smtClean="0"/>
              <a:t>데이터베이스 </a:t>
            </a:r>
            <a:r>
              <a:rPr lang="ko-KR" altLang="en-US" b="1" dirty="0"/>
              <a:t>단</a:t>
            </a:r>
            <a:r>
              <a:rPr lang="ko-KR" altLang="en-US" b="1" dirty="0" smtClean="0"/>
              <a:t>점 소개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50977"/>
            <a:ext cx="7886700" cy="36817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/>
              <a:t>⇒ </a:t>
            </a:r>
            <a:r>
              <a:rPr lang="ko-KR" altLang="en-US" sz="2000" b="1" dirty="0"/>
              <a:t>운영비의 증대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dirty="0"/>
              <a:t>DBMS</a:t>
            </a:r>
            <a:r>
              <a:rPr lang="ko-KR" altLang="en-US" sz="2000" dirty="0"/>
              <a:t>는 가격으로 보아 고가의 제품이고 컴퓨터 시스템의 지원을 많이 사용한다</a:t>
            </a:r>
            <a:r>
              <a:rPr lang="en-US" altLang="ko-KR" sz="2000" dirty="0"/>
              <a:t>. </a:t>
            </a:r>
            <a:r>
              <a:rPr lang="ko-KR" altLang="en-US" sz="2000" dirty="0"/>
              <a:t>특히</a:t>
            </a:r>
            <a:r>
              <a:rPr lang="en-US" altLang="ko-KR" sz="2000" dirty="0"/>
              <a:t>, </a:t>
            </a:r>
            <a:r>
              <a:rPr lang="ko-KR" altLang="en-US" sz="2000" dirty="0"/>
              <a:t>주기억장치를 많이 차지하기 때문에 </a:t>
            </a:r>
            <a:r>
              <a:rPr lang="en-US" altLang="ko-KR" sz="2000" dirty="0"/>
              <a:t>DBMS</a:t>
            </a:r>
            <a:r>
              <a:rPr lang="ko-KR" altLang="en-US" sz="2000" dirty="0"/>
              <a:t>를 운영하기 위해서는 메모리 용량이 더 필요하게 되고</a:t>
            </a:r>
            <a:r>
              <a:rPr lang="en-US" altLang="ko-KR" sz="2000" dirty="0"/>
              <a:t>, </a:t>
            </a:r>
            <a:r>
              <a:rPr lang="ko-KR" altLang="en-US" sz="2000" dirty="0"/>
              <a:t>더 빠른 </a:t>
            </a:r>
            <a:r>
              <a:rPr lang="en-US" altLang="ko-KR" sz="2000" dirty="0"/>
              <a:t>CPU</a:t>
            </a:r>
            <a:r>
              <a:rPr lang="ko-KR" altLang="en-US" sz="2000" dirty="0"/>
              <a:t>를 요구하게 된다</a:t>
            </a:r>
            <a:r>
              <a:rPr lang="en-US" altLang="ko-KR" sz="2000" dirty="0"/>
              <a:t>. </a:t>
            </a:r>
            <a:r>
              <a:rPr lang="ko-KR" altLang="en-US" sz="2000" dirty="0"/>
              <a:t>결과적으로 </a:t>
            </a:r>
            <a:r>
              <a:rPr lang="ko-KR" altLang="en-US" sz="2000" b="1" dirty="0"/>
              <a:t>시스템 운영비의 오버헤드를 가중</a:t>
            </a:r>
            <a:r>
              <a:rPr lang="ko-KR" altLang="en-US" sz="2000" dirty="0"/>
              <a:t>시키게 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80798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339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III. </a:t>
            </a:r>
            <a:r>
              <a:rPr lang="ko-KR" altLang="en-US" b="1" dirty="0" smtClean="0"/>
              <a:t>데이터베이스 </a:t>
            </a:r>
            <a:r>
              <a:rPr lang="ko-KR" altLang="en-US" b="1" dirty="0"/>
              <a:t>단</a:t>
            </a:r>
            <a:r>
              <a:rPr lang="ko-KR" altLang="en-US" b="1" dirty="0" smtClean="0"/>
              <a:t>점 소개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50977"/>
            <a:ext cx="7886700" cy="36817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⇒ 자료 </a:t>
            </a:r>
            <a:r>
              <a:rPr lang="ko-KR" altLang="en-US" sz="1800" b="1" dirty="0"/>
              <a:t>처리의 </a:t>
            </a:r>
            <a:r>
              <a:rPr lang="ko-KR" altLang="en-US" sz="1800" b="1" dirty="0" smtClean="0"/>
              <a:t>복잡화 </a:t>
            </a:r>
            <a:r>
              <a:rPr lang="en-US" altLang="ko-KR" sz="1800" b="1" dirty="0" smtClean="0"/>
              <a:t>(</a:t>
            </a:r>
            <a:r>
              <a:rPr lang="en-US" altLang="ko-KR" sz="1800" b="1" dirty="0"/>
              <a:t>DB</a:t>
            </a:r>
            <a:r>
              <a:rPr lang="ko-KR" altLang="en-US" sz="1800" b="1" dirty="0" err="1"/>
              <a:t>데이타의</a:t>
            </a:r>
            <a:r>
              <a:rPr lang="ko-KR" altLang="en-US" sz="1800" b="1" dirty="0"/>
              <a:t> 처리방법이 복잡해져 전문화된 프로그래머가 필요</a:t>
            </a:r>
            <a:r>
              <a:rPr lang="en-US" altLang="ko-KR" sz="1800" b="1" dirty="0"/>
              <a:t>.)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ko-KR" altLang="en-US" sz="1800" dirty="0" smtClean="0"/>
              <a:t>  데이터 </a:t>
            </a:r>
            <a:r>
              <a:rPr lang="ko-KR" altLang="en-US" sz="1800" dirty="0"/>
              <a:t>베이스에는 상이한 여러 타입의 데이터가 서로 관련되어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응용 프로그램은 이러한 </a:t>
            </a:r>
            <a:r>
              <a:rPr lang="ko-KR" altLang="en-US" sz="1800" dirty="0" smtClean="0"/>
              <a:t>상황 속에서 </a:t>
            </a:r>
            <a:r>
              <a:rPr lang="ko-KR" altLang="en-US" sz="1800" dirty="0"/>
              <a:t>여러 가지 </a:t>
            </a:r>
            <a:r>
              <a:rPr lang="ko-KR" altLang="en-US" sz="1800" dirty="0" smtClean="0"/>
              <a:t>제한 점을 </a:t>
            </a:r>
            <a:r>
              <a:rPr lang="ko-KR" altLang="en-US" sz="1800" dirty="0"/>
              <a:t>가지고 작성되고 수행될지도 </a:t>
            </a:r>
            <a:r>
              <a:rPr lang="ko-KR" altLang="en-US" sz="1800" dirty="0" smtClean="0"/>
              <a:t>모른다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따라서</a:t>
            </a:r>
            <a:r>
              <a:rPr lang="en-US" altLang="ko-KR" sz="1800" dirty="0"/>
              <a:t>, </a:t>
            </a:r>
            <a:r>
              <a:rPr lang="ko-KR" altLang="en-US" sz="1800" dirty="0"/>
              <a:t>응용 시스템은 설계 시간이 길어지게 되고 보다 전문적</a:t>
            </a:r>
            <a:r>
              <a:rPr lang="en-US" altLang="ko-KR" sz="1800" dirty="0"/>
              <a:t>, </a:t>
            </a:r>
            <a:r>
              <a:rPr lang="ko-KR" altLang="en-US" sz="1800" dirty="0"/>
              <a:t>기술적이 되어야 하기 때문에 고급 프로그래머가 필요하게 된다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807984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339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III. </a:t>
            </a:r>
            <a:r>
              <a:rPr lang="ko-KR" altLang="en-US" b="1" dirty="0" smtClean="0"/>
              <a:t>데이터베이스 </a:t>
            </a:r>
            <a:r>
              <a:rPr lang="ko-KR" altLang="en-US" b="1" dirty="0"/>
              <a:t>단</a:t>
            </a:r>
            <a:r>
              <a:rPr lang="ko-KR" altLang="en-US" b="1" dirty="0" smtClean="0"/>
              <a:t>점 소개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50977"/>
            <a:ext cx="7886700" cy="36817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05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 smtClean="0"/>
              <a:t>⇒ </a:t>
            </a:r>
            <a:r>
              <a:rPr lang="ko-KR" altLang="en-US" sz="2400" b="1" dirty="0"/>
              <a:t>복잡한 예비와 회복</a:t>
            </a:r>
            <a:r>
              <a:rPr lang="ko-KR" altLang="en-US" sz="1050" dirty="0"/>
              <a:t/>
            </a:r>
            <a:br>
              <a:rPr lang="ko-KR" altLang="en-US" sz="1050" dirty="0"/>
            </a:br>
            <a:r>
              <a:rPr lang="ko-KR" altLang="en-US" sz="1800" dirty="0"/>
              <a:t>데이터베이스는 그 구조가 복잡하고 여러 사용자가 동시에 공용하기 때문에 문제가 일어났을 때 정확한 이유나 상태를 파악하기 어려울 뿐만 아니라 여기에 대한 예비</a:t>
            </a:r>
            <a:r>
              <a:rPr lang="en-US" altLang="ko-KR" sz="1800" dirty="0"/>
              <a:t>(Backup, </a:t>
            </a:r>
            <a:r>
              <a:rPr lang="ko-KR" altLang="en-US" sz="1800" dirty="0"/>
              <a:t>백업</a:t>
            </a:r>
            <a:r>
              <a:rPr lang="en-US" altLang="ko-KR" sz="1800" dirty="0"/>
              <a:t>)</a:t>
            </a:r>
            <a:r>
              <a:rPr lang="ko-KR" altLang="en-US" sz="1800" dirty="0"/>
              <a:t>조치나 </a:t>
            </a:r>
            <a:r>
              <a:rPr lang="ko-KR" altLang="en-US" sz="1800" dirty="0" smtClean="0"/>
              <a:t>사후회복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Recovery, </a:t>
            </a:r>
            <a:r>
              <a:rPr lang="ko-KR" altLang="en-US" sz="1800" dirty="0"/>
              <a:t>복구</a:t>
            </a:r>
            <a:r>
              <a:rPr lang="en-US" altLang="ko-KR" sz="1800" dirty="0"/>
              <a:t>)</a:t>
            </a:r>
            <a:r>
              <a:rPr lang="ko-KR" altLang="en-US" sz="1800" dirty="0"/>
              <a:t>기법을 수립해 놓는 것도 매우 어렵다</a:t>
            </a:r>
            <a:r>
              <a:rPr lang="en-US" altLang="ko-KR" sz="1800" dirty="0"/>
              <a:t>.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ko-KR" altLang="en-US" sz="1800" dirty="0"/>
              <a:t/>
            </a:r>
            <a:br>
              <a:rPr lang="ko-KR" altLang="en-US" sz="1800" dirty="0"/>
            </a:b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1807984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339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III. </a:t>
            </a:r>
            <a:r>
              <a:rPr lang="ko-KR" altLang="en-US" b="1" dirty="0" smtClean="0"/>
              <a:t>데이터베이스 </a:t>
            </a:r>
            <a:r>
              <a:rPr lang="ko-KR" altLang="en-US" b="1" dirty="0"/>
              <a:t>단</a:t>
            </a:r>
            <a:r>
              <a:rPr lang="ko-KR" altLang="en-US" b="1" dirty="0" smtClean="0"/>
              <a:t>점 소개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50977"/>
            <a:ext cx="7886700" cy="36817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 smtClean="0"/>
              <a:t>⇒ </a:t>
            </a:r>
            <a:r>
              <a:rPr lang="ko-KR" altLang="en-US" sz="2400" b="1" dirty="0"/>
              <a:t>시스템의 취약성</a:t>
            </a: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sz="2000" dirty="0"/>
              <a:t>데이터베이스 시스템은 통합된 시스템이기 때문에 그 </a:t>
            </a:r>
            <a:r>
              <a:rPr lang="ko-KR" altLang="en-US" sz="2000" b="1" dirty="0"/>
              <a:t>일부의 고장이 전체 시스템을 정지시켜 시스템 신뢰성과 가용성을 저해</a:t>
            </a:r>
            <a:r>
              <a:rPr lang="ko-KR" altLang="en-US" sz="2000" dirty="0"/>
              <a:t>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이것은 특히 데이터베이스에 의존도가 높은 환경에서는 아주 치명적인 약점이 아닐 수 없다</a:t>
            </a:r>
            <a:r>
              <a:rPr lang="en-US" altLang="ko-KR" sz="2000" dirty="0"/>
              <a:t>.</a:t>
            </a:r>
            <a:endParaRPr lang="en-US" altLang="ko-KR" sz="24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1807984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339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IV. </a:t>
            </a:r>
            <a:r>
              <a:rPr lang="ko-KR" altLang="en-US" b="1" dirty="0" smtClean="0"/>
              <a:t>데이터베이스 특징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50977"/>
            <a:ext cx="7886700" cy="368174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2400" b="1" dirty="0"/>
              <a:t>1. </a:t>
            </a:r>
            <a:r>
              <a:rPr lang="ko-KR" altLang="en-US" sz="2400" b="1" dirty="0"/>
              <a:t>실시간 </a:t>
            </a:r>
            <a:r>
              <a:rPr lang="ko-KR" altLang="en-US" sz="2400" b="1" dirty="0" err="1"/>
              <a:t>접근성</a:t>
            </a:r>
            <a:r>
              <a:rPr lang="en-US" altLang="ko-KR" sz="2400" b="1" dirty="0"/>
              <a:t>(real-time-processing)</a:t>
            </a:r>
            <a:endParaRPr lang="ko-KR" altLang="en-US" sz="2400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1800" dirty="0"/>
              <a:t>컴퓨터가 접근할 수 있는 저장 장치에 저장 관리되고 있는 </a:t>
            </a:r>
            <a:r>
              <a:rPr lang="ko-KR" altLang="en-US" sz="1800" b="1" dirty="0">
                <a:solidFill>
                  <a:srgbClr val="FF0000"/>
                </a:solidFill>
              </a:rPr>
              <a:t>데이터베이스의 임의적이고 비정형적인 질의에 대하여 실시간 처리로 응답</a:t>
            </a:r>
            <a:r>
              <a:rPr lang="ko-KR" altLang="en-US" sz="1800" dirty="0"/>
              <a:t>할 수 있어야 한다</a:t>
            </a:r>
            <a:r>
              <a:rPr lang="en-US" altLang="ko-KR" sz="1800" dirty="0"/>
              <a:t>. </a:t>
            </a:r>
            <a:r>
              <a:rPr lang="ko-KR" altLang="en-US" sz="1800" dirty="0"/>
              <a:t>오늘날과 같이 급변하는 상황에서 일괄 처리에만 의존하는 정보는 드물다</a:t>
            </a:r>
            <a:r>
              <a:rPr lang="en-US" altLang="ko-KR" sz="1800" dirty="0"/>
              <a:t>. </a:t>
            </a:r>
            <a:r>
              <a:rPr lang="ko-KR" altLang="en-US" sz="1800" dirty="0"/>
              <a:t>여기서 실시간 처리</a:t>
            </a:r>
            <a:r>
              <a:rPr lang="en-US" altLang="ko-KR" sz="1800" dirty="0"/>
              <a:t>(real-time-processing)</a:t>
            </a:r>
            <a:r>
              <a:rPr lang="ko-KR" altLang="en-US" sz="1800" dirty="0"/>
              <a:t>라고 하는 것은 생성된 데이터를 즉시 컴퓨터에 보내어 그 처리 결과를 보고 다음 의사 결정에 바로 반영할 수 있게 하는 처리 방식을 말한다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813084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339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IV. </a:t>
            </a:r>
            <a:r>
              <a:rPr lang="ko-KR" altLang="en-US" b="1" dirty="0" smtClean="0"/>
              <a:t>데이터베이스 특징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50977"/>
            <a:ext cx="7886700" cy="368174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2400" b="1" dirty="0" smtClean="0"/>
              <a:t>2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계속적인 변화</a:t>
            </a:r>
            <a:r>
              <a:rPr lang="en-US" altLang="ko-KR" sz="2400" b="1" dirty="0"/>
              <a:t>(continuous evolution)</a:t>
            </a:r>
            <a:endParaRPr lang="ko-KR" altLang="en-US" sz="2400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1800" dirty="0"/>
              <a:t>어느 한 시점에 데이터베이스가 저장하고 있는 내용은 곧 그 데이터베이스의 한 상태를 나타내는 것을 의미한다</a:t>
            </a:r>
            <a:r>
              <a:rPr lang="en-US" altLang="ko-KR" sz="1800" dirty="0"/>
              <a:t>. </a:t>
            </a:r>
            <a:r>
              <a:rPr lang="ko-KR" altLang="en-US" sz="1800" dirty="0"/>
              <a:t>그런데 이 데이터베이스의 상태는 </a:t>
            </a:r>
            <a:r>
              <a:rPr lang="ko-KR" altLang="en-US" sz="1800" b="1" dirty="0">
                <a:solidFill>
                  <a:srgbClr val="FF0000"/>
                </a:solidFill>
              </a:rPr>
              <a:t>정적이 아니고 동적</a:t>
            </a:r>
            <a:r>
              <a:rPr lang="ko-KR" altLang="en-US" sz="1800" dirty="0"/>
              <a:t>이라는 것이다</a:t>
            </a:r>
            <a:r>
              <a:rPr lang="en-US" altLang="ko-KR" sz="1800" dirty="0"/>
              <a:t>. </a:t>
            </a:r>
            <a:r>
              <a:rPr lang="ko-KR" altLang="en-US" sz="1800" dirty="0"/>
              <a:t>즉 </a:t>
            </a:r>
            <a:r>
              <a:rPr lang="ko-KR" altLang="en-US" sz="1800" b="1" dirty="0">
                <a:solidFill>
                  <a:srgbClr val="FF0000"/>
                </a:solidFill>
              </a:rPr>
              <a:t>새로운 데이터의 삽입</a:t>
            </a:r>
            <a:r>
              <a:rPr lang="en-US" altLang="ko-KR" sz="1800" b="1" dirty="0">
                <a:solidFill>
                  <a:srgbClr val="FF0000"/>
                </a:solidFill>
              </a:rPr>
              <a:t>, </a:t>
            </a:r>
            <a:r>
              <a:rPr lang="ko-KR" altLang="en-US" sz="1800" b="1" dirty="0">
                <a:solidFill>
                  <a:srgbClr val="FF0000"/>
                </a:solidFill>
              </a:rPr>
              <a:t>삭제</a:t>
            </a:r>
            <a:r>
              <a:rPr lang="en-US" altLang="ko-KR" sz="1800" b="1" dirty="0">
                <a:solidFill>
                  <a:srgbClr val="FF0000"/>
                </a:solidFill>
              </a:rPr>
              <a:t>, </a:t>
            </a:r>
            <a:r>
              <a:rPr lang="ko-KR" altLang="en-US" sz="1800" b="1" dirty="0">
                <a:solidFill>
                  <a:srgbClr val="FF0000"/>
                </a:solidFill>
              </a:rPr>
              <a:t>갱신으로 항상 그 내용이 변할 뿐 아니라 이러한 변화 속에서 현재의 데이터를 유지</a:t>
            </a:r>
            <a:r>
              <a:rPr lang="ko-KR" altLang="en-US" sz="1800" dirty="0"/>
              <a:t>해야 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xmlns="" val="2813084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339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IV. </a:t>
            </a:r>
            <a:r>
              <a:rPr lang="ko-KR" altLang="en-US" b="1" dirty="0" smtClean="0"/>
              <a:t>데이터베이스 특징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50977"/>
            <a:ext cx="7886700" cy="368174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2400" b="1" dirty="0" smtClean="0"/>
              <a:t>3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동시 공용</a:t>
            </a:r>
            <a:r>
              <a:rPr lang="en-US" altLang="ko-KR" sz="2400" b="1" dirty="0"/>
              <a:t>(concurrent sharing)</a:t>
            </a:r>
            <a:endParaRPr lang="ko-KR" altLang="en-US" sz="2400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1800" dirty="0"/>
              <a:t>데이터베이스는 서로 다른 목적을 가진 응용들이 공용할 수 있도록 하기 위한 것이기 때문에 </a:t>
            </a:r>
            <a:r>
              <a:rPr lang="ko-KR" altLang="en-US" sz="1800" b="1" dirty="0">
                <a:solidFill>
                  <a:srgbClr val="FF0000"/>
                </a:solidFill>
              </a:rPr>
              <a:t>여러 사용자가 동시에 자기가 원하는 데이터에 접근하여 이용</a:t>
            </a:r>
            <a:r>
              <a:rPr lang="ko-KR" altLang="en-US" sz="1800" dirty="0"/>
              <a:t>할 수 있어야 한다</a:t>
            </a:r>
            <a:r>
              <a:rPr lang="en-US" altLang="ko-KR" sz="1800" dirty="0"/>
              <a:t>. 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xmlns="" val="281308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339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I. </a:t>
            </a:r>
            <a:r>
              <a:rPr lang="ko-KR" altLang="en-US" b="1" dirty="0" smtClean="0"/>
              <a:t>데이터베이스 개념 소개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50976"/>
            <a:ext cx="8030158" cy="379830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HY그래픽" pitchFamily="18" charset="-127"/>
                <a:ea typeface="HY그래픽" pitchFamily="18" charset="-127"/>
              </a:rPr>
              <a:t>“</a:t>
            </a:r>
            <a:r>
              <a:rPr lang="ko-KR" altLang="en-US" sz="2200" dirty="0" smtClean="0">
                <a:latin typeface="HY그래픽" pitchFamily="18" charset="-127"/>
                <a:ea typeface="HY그래픽" pitchFamily="18" charset="-127"/>
              </a:rPr>
              <a:t>데이터</a:t>
            </a:r>
            <a:r>
              <a:rPr lang="en-US" altLang="ko-KR" sz="2200" dirty="0" smtClean="0">
                <a:latin typeface="HY그래픽" pitchFamily="18" charset="-127"/>
                <a:ea typeface="HY그래픽" pitchFamily="18" charset="-127"/>
              </a:rPr>
              <a:t>”</a:t>
            </a:r>
            <a:r>
              <a:rPr lang="ko-KR" altLang="en-US" sz="2200" dirty="0" smtClean="0">
                <a:latin typeface="HY그래픽" pitchFamily="18" charset="-127"/>
                <a:ea typeface="HY그래픽" pitchFamily="18" charset="-127"/>
              </a:rPr>
              <a:t>의 집합</a:t>
            </a:r>
            <a:endParaRPr lang="en-US" altLang="ko-KR" sz="2200" dirty="0" smtClean="0">
              <a:latin typeface="HY그래픽" pitchFamily="18" charset="-127"/>
              <a:ea typeface="HY그래픽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200" dirty="0">
                <a:latin typeface="HY그래픽" pitchFamily="18" charset="-127"/>
                <a:ea typeface="HY그래픽" pitchFamily="18" charset="-127"/>
              </a:rPr>
              <a:t>데이터 </a:t>
            </a:r>
            <a:r>
              <a:rPr lang="en-US" altLang="ko-KR" sz="2200" dirty="0">
                <a:latin typeface="HY그래픽" pitchFamily="18" charset="-127"/>
                <a:ea typeface="HY그래픽" pitchFamily="18" charset="-127"/>
              </a:rPr>
              <a:t>: </a:t>
            </a:r>
            <a:r>
              <a:rPr lang="ko-KR" altLang="en-US" sz="2200" dirty="0">
                <a:latin typeface="HY그래픽" pitchFamily="18" charset="-127"/>
                <a:ea typeface="HY그래픽" pitchFamily="18" charset="-127"/>
              </a:rPr>
              <a:t>현실세계에서 </a:t>
            </a:r>
            <a:r>
              <a:rPr lang="ko-KR" altLang="en-US" sz="2200" b="1" dirty="0">
                <a:latin typeface="HY그래픽" pitchFamily="18" charset="-127"/>
                <a:ea typeface="HY그래픽" pitchFamily="18" charset="-127"/>
              </a:rPr>
              <a:t>관찰</a:t>
            </a:r>
            <a:r>
              <a:rPr lang="en-US" altLang="ko-KR" sz="2200" b="1" dirty="0">
                <a:latin typeface="HY그래픽" pitchFamily="18" charset="-127"/>
                <a:ea typeface="HY그래픽" pitchFamily="18" charset="-127"/>
              </a:rPr>
              <a:t>, </a:t>
            </a:r>
            <a:r>
              <a:rPr lang="ko-KR" altLang="en-US" sz="2200" b="1" dirty="0">
                <a:latin typeface="HY그래픽" pitchFamily="18" charset="-127"/>
                <a:ea typeface="HY그래픽" pitchFamily="18" charset="-127"/>
              </a:rPr>
              <a:t>측정</a:t>
            </a:r>
            <a:r>
              <a:rPr lang="ko-KR" altLang="en-US" sz="2200" dirty="0">
                <a:latin typeface="HY그래픽" pitchFamily="18" charset="-127"/>
                <a:ea typeface="HY그래픽" pitchFamily="18" charset="-127"/>
              </a:rPr>
              <a:t>하여 </a:t>
            </a:r>
            <a:r>
              <a:rPr lang="ko-KR" altLang="en-US" sz="2200" b="1" dirty="0">
                <a:latin typeface="HY그래픽" pitchFamily="18" charset="-127"/>
                <a:ea typeface="HY그래픽" pitchFamily="18" charset="-127"/>
              </a:rPr>
              <a:t>수집된 사실</a:t>
            </a:r>
            <a:r>
              <a:rPr lang="en-US" altLang="ko-KR" sz="2200" b="1" dirty="0">
                <a:latin typeface="HY그래픽" pitchFamily="18" charset="-127"/>
                <a:ea typeface="HY그래픽" pitchFamily="18" charset="-127"/>
              </a:rPr>
              <a:t>(facts)</a:t>
            </a:r>
            <a:r>
              <a:rPr lang="ko-KR" altLang="en-US" sz="2200" b="1" dirty="0">
                <a:latin typeface="HY그래픽" pitchFamily="18" charset="-127"/>
                <a:ea typeface="HY그래픽" pitchFamily="18" charset="-127"/>
              </a:rPr>
              <a:t>이나 값</a:t>
            </a:r>
            <a:r>
              <a:rPr lang="en-US" altLang="ko-KR" sz="2200" b="1" dirty="0">
                <a:latin typeface="HY그래픽" pitchFamily="18" charset="-127"/>
                <a:ea typeface="HY그래픽" pitchFamily="18" charset="-127"/>
              </a:rPr>
              <a:t>(values)</a:t>
            </a:r>
            <a:r>
              <a:rPr lang="ko-KR" altLang="en-US" sz="2200" dirty="0" smtClean="0">
                <a:latin typeface="HY그래픽" pitchFamily="18" charset="-127"/>
                <a:ea typeface="HY그래픽" pitchFamily="18" charset="-127"/>
              </a:rPr>
              <a:t> </a:t>
            </a:r>
            <a:endParaRPr lang="en-US" altLang="ko-KR" sz="2200" dirty="0" smtClean="0">
              <a:latin typeface="HY그래픽" pitchFamily="18" charset="-127"/>
              <a:ea typeface="HY그래픽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HY그래픽" pitchFamily="18" charset="-127"/>
                <a:ea typeface="HY그래픽" pitchFamily="18" charset="-127"/>
              </a:rPr>
              <a:t>정보 </a:t>
            </a:r>
            <a:r>
              <a:rPr lang="en-US" altLang="ko-KR" sz="2200" dirty="0">
                <a:latin typeface="HY그래픽" pitchFamily="18" charset="-127"/>
                <a:ea typeface="HY그래픽" pitchFamily="18" charset="-127"/>
              </a:rPr>
              <a:t>: </a:t>
            </a:r>
            <a:r>
              <a:rPr lang="ko-KR" altLang="en-US" sz="2200" b="1" dirty="0">
                <a:latin typeface="HY그래픽" pitchFamily="18" charset="-127"/>
                <a:ea typeface="HY그래픽" pitchFamily="18" charset="-127"/>
              </a:rPr>
              <a:t>데이터를 해석하거나 상호간의 관계를 파악</a:t>
            </a:r>
            <a:r>
              <a:rPr lang="ko-KR" altLang="en-US" sz="2200" dirty="0">
                <a:latin typeface="HY그래픽" pitchFamily="18" charset="-127"/>
                <a:ea typeface="HY그래픽" pitchFamily="18" charset="-127"/>
              </a:rPr>
              <a:t>하여 의사 결정에 도움이 되도록 가공한 것 </a:t>
            </a:r>
            <a:endParaRPr lang="en-US" altLang="ko-KR" sz="2200" dirty="0" smtClean="0">
              <a:latin typeface="HY그래픽" pitchFamily="18" charset="-127"/>
              <a:ea typeface="HY그래픽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 smtClean="0">
                <a:latin typeface="HY그래픽" pitchFamily="18" charset="-127"/>
                <a:ea typeface="HY그래픽" pitchFamily="18" charset="-127"/>
              </a:rPr>
              <a:t>특정 사용자 혹은 조직에게 </a:t>
            </a:r>
            <a:r>
              <a:rPr lang="ko-KR" altLang="en-US" sz="2200" b="1" dirty="0" smtClean="0">
                <a:latin typeface="HY그래픽" pitchFamily="18" charset="-127"/>
                <a:ea typeface="HY그래픽" pitchFamily="18" charset="-127"/>
              </a:rPr>
              <a:t>필요한 정보를 제공</a:t>
            </a:r>
            <a:endParaRPr lang="en-US" altLang="ko-KR" sz="2200" b="1" dirty="0" smtClean="0">
              <a:latin typeface="HY그래픽" pitchFamily="18" charset="-127"/>
              <a:ea typeface="HY그래픽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 smtClean="0">
                <a:latin typeface="HY그래픽" pitchFamily="18" charset="-127"/>
                <a:ea typeface="HY그래픽" pitchFamily="18" charset="-127"/>
              </a:rPr>
              <a:t>리스트</a:t>
            </a:r>
            <a:r>
              <a:rPr lang="ko-KR" altLang="en-US" sz="2200" dirty="0" smtClean="0">
                <a:latin typeface="HY그래픽" pitchFamily="18" charset="-127"/>
                <a:ea typeface="HY그래픽" pitchFamily="18" charset="-127"/>
              </a:rPr>
              <a:t>들의 집합 </a:t>
            </a:r>
            <a:r>
              <a:rPr lang="en-US" altLang="ko-KR" sz="2200" dirty="0" smtClean="0">
                <a:latin typeface="HY그래픽" pitchFamily="18" charset="-127"/>
                <a:ea typeface="HY그래픽" pitchFamily="18" charset="-127"/>
              </a:rPr>
              <a:t>(</a:t>
            </a:r>
            <a:r>
              <a:rPr lang="ko-KR" altLang="en-US" sz="2200" dirty="0" smtClean="0">
                <a:latin typeface="HY그래픽" pitchFamily="18" charset="-127"/>
                <a:ea typeface="HY그래픽" pitchFamily="18" charset="-127"/>
              </a:rPr>
              <a:t>국가들</a:t>
            </a:r>
            <a:r>
              <a:rPr lang="en-US" altLang="ko-KR" sz="2200" dirty="0" smtClean="0">
                <a:latin typeface="HY그래픽" pitchFamily="18" charset="-127"/>
                <a:ea typeface="HY그래픽" pitchFamily="18" charset="-127"/>
              </a:rPr>
              <a:t>, </a:t>
            </a:r>
            <a:r>
              <a:rPr lang="ko-KR" altLang="en-US" sz="2200" dirty="0" smtClean="0">
                <a:latin typeface="HY그래픽" pitchFamily="18" charset="-127"/>
                <a:ea typeface="HY그래픽" pitchFamily="18" charset="-127"/>
              </a:rPr>
              <a:t>상품들</a:t>
            </a:r>
            <a:r>
              <a:rPr lang="en-US" altLang="ko-KR" sz="2200" dirty="0" smtClean="0">
                <a:latin typeface="HY그래픽" pitchFamily="18" charset="-127"/>
                <a:ea typeface="HY그래픽" pitchFamily="18" charset="-127"/>
              </a:rPr>
              <a:t>, </a:t>
            </a:r>
            <a:r>
              <a:rPr lang="ko-KR" altLang="en-US" sz="2200" dirty="0" smtClean="0">
                <a:latin typeface="HY그래픽" pitchFamily="18" charset="-127"/>
                <a:ea typeface="HY그래픽" pitchFamily="18" charset="-127"/>
              </a:rPr>
              <a:t>책들</a:t>
            </a:r>
            <a:r>
              <a:rPr lang="en-US" altLang="ko-KR" sz="2200" dirty="0" smtClean="0">
                <a:latin typeface="HY그래픽" pitchFamily="18" charset="-127"/>
                <a:ea typeface="HY그래픽" pitchFamily="18" charset="-127"/>
              </a:rPr>
              <a:t>, …)</a:t>
            </a:r>
            <a:endParaRPr lang="ko-KR" altLang="en-US" sz="2200" dirty="0">
              <a:latin typeface="HY그래픽" pitchFamily="18" charset="-127"/>
              <a:ea typeface="HY그래픽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HY그래픽" pitchFamily="18" charset="-127"/>
                <a:ea typeface="HY그래픽" pitchFamily="18" charset="-127"/>
              </a:rPr>
              <a:t>주위에서 살펴볼 수 있는 데이터베이스</a:t>
            </a:r>
            <a:endParaRPr lang="en-US" altLang="ko-KR" sz="2200" dirty="0">
              <a:latin typeface="HY그래픽" pitchFamily="18" charset="-127"/>
              <a:ea typeface="HY그래픽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200" dirty="0">
                <a:latin typeface="HY그래픽" pitchFamily="18" charset="-127"/>
                <a:ea typeface="HY그래픽" pitchFamily="18" charset="-127"/>
              </a:rPr>
              <a:t>대장</a:t>
            </a:r>
            <a:r>
              <a:rPr lang="en-US" altLang="ko-KR" sz="2200" dirty="0">
                <a:latin typeface="HY그래픽" pitchFamily="18" charset="-127"/>
                <a:ea typeface="HY그래픽" pitchFamily="18" charset="-127"/>
              </a:rPr>
              <a:t>(</a:t>
            </a:r>
            <a:r>
              <a:rPr lang="ko-KR" altLang="en-US" sz="2200" dirty="0">
                <a:latin typeface="HY그래픽" pitchFamily="18" charset="-127"/>
                <a:ea typeface="HY그래픽" pitchFamily="18" charset="-127"/>
              </a:rPr>
              <a:t>臺帳</a:t>
            </a:r>
            <a:r>
              <a:rPr lang="en-US" altLang="ko-KR" sz="2200" dirty="0">
                <a:latin typeface="HY그래픽" pitchFamily="18" charset="-127"/>
                <a:ea typeface="HY그래픽" pitchFamily="18" charset="-127"/>
              </a:rPr>
              <a:t>) : </a:t>
            </a:r>
            <a:r>
              <a:rPr lang="ko-KR" altLang="en-US" sz="2200" dirty="0">
                <a:latin typeface="HY그래픽" pitchFamily="18" charset="-127"/>
                <a:ea typeface="HY그래픽" pitchFamily="18" charset="-127"/>
              </a:rPr>
              <a:t>법적 혹은 회계의 근거가 되도록 </a:t>
            </a:r>
            <a:r>
              <a:rPr lang="ko-KR" altLang="en-US" sz="2200" b="1" dirty="0">
                <a:latin typeface="HY그래픽" pitchFamily="18" charset="-127"/>
                <a:ea typeface="HY그래픽" pitchFamily="18" charset="-127"/>
              </a:rPr>
              <a:t>일정한 양식으로 기록한 장부 혹은 그 원부</a:t>
            </a:r>
            <a:endParaRPr lang="en-US" altLang="ko-KR" sz="2200" b="1" dirty="0">
              <a:latin typeface="HY그래픽" pitchFamily="18" charset="-127"/>
              <a:ea typeface="HY그래픽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200" dirty="0">
                <a:latin typeface="HY그래픽" pitchFamily="18" charset="-127"/>
                <a:ea typeface="HY그래픽" pitchFamily="18" charset="-127"/>
              </a:rPr>
              <a:t>Ex) </a:t>
            </a:r>
            <a:r>
              <a:rPr lang="ko-KR" altLang="en-US" sz="2200" dirty="0">
                <a:latin typeface="HY그래픽" pitchFamily="18" charset="-127"/>
                <a:ea typeface="HY그래픽" pitchFamily="18" charset="-127"/>
              </a:rPr>
              <a:t>도서 대출 대장</a:t>
            </a:r>
            <a:endParaRPr lang="en-US" altLang="ko-KR" sz="2200" dirty="0">
              <a:latin typeface="HY그래픽" pitchFamily="18" charset="-127"/>
              <a:ea typeface="HY그래픽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200" dirty="0">
                <a:latin typeface="HY그래픽" pitchFamily="18" charset="-127"/>
                <a:ea typeface="HY그래픽" pitchFamily="18" charset="-127"/>
              </a:rPr>
              <a:t>엑셀 파일</a:t>
            </a:r>
            <a:endParaRPr lang="en-US" altLang="ko-KR" sz="2200" dirty="0">
              <a:latin typeface="HY그래픽" pitchFamily="18" charset="-127"/>
              <a:ea typeface="HY그래픽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200" dirty="0">
                <a:latin typeface="HY그래픽" pitchFamily="18" charset="-127"/>
                <a:ea typeface="HY그래픽" pitchFamily="18" charset="-127"/>
              </a:rPr>
              <a:t>Ex) </a:t>
            </a:r>
            <a:r>
              <a:rPr lang="ko-KR" altLang="en-US" sz="2200" dirty="0" err="1">
                <a:latin typeface="HY그래픽" pitchFamily="18" charset="-127"/>
                <a:ea typeface="HY그래픽" pitchFamily="18" charset="-127"/>
              </a:rPr>
              <a:t>구글</a:t>
            </a:r>
            <a:r>
              <a:rPr lang="ko-KR" altLang="en-US" sz="2200" dirty="0">
                <a:latin typeface="HY그래픽" pitchFamily="18" charset="-127"/>
                <a:ea typeface="HY그래픽" pitchFamily="18" charset="-127"/>
              </a:rPr>
              <a:t> 드라이브에 저장된 엑셀 </a:t>
            </a:r>
            <a:r>
              <a:rPr lang="ko-KR" altLang="en-US" sz="2200" dirty="0" smtClean="0">
                <a:latin typeface="HY그래픽" pitchFamily="18" charset="-127"/>
                <a:ea typeface="HY그래픽" pitchFamily="18" charset="-127"/>
              </a:rPr>
              <a:t>시트</a:t>
            </a:r>
            <a:endParaRPr lang="en-US" altLang="ko-KR" sz="2600" dirty="0" smtClean="0">
              <a:latin typeface="HY그래픽" pitchFamily="18" charset="-127"/>
              <a:ea typeface="HY그래픽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0765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339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IV. </a:t>
            </a:r>
            <a:r>
              <a:rPr lang="ko-KR" altLang="en-US" b="1" dirty="0" smtClean="0"/>
              <a:t>데이터베이스 특징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50977"/>
            <a:ext cx="7886700" cy="368174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2400" b="1" dirty="0" smtClean="0"/>
              <a:t>4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내용에 의한 참조</a:t>
            </a:r>
            <a:r>
              <a:rPr lang="en-US" altLang="ko-KR" sz="2400" b="1" dirty="0"/>
              <a:t>(contents reference</a:t>
            </a:r>
            <a:r>
              <a:rPr lang="en-US" altLang="ko-KR" sz="2400" b="1" dirty="0" smtClean="0"/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1800" dirty="0" smtClean="0"/>
              <a:t>데이터베이스 </a:t>
            </a:r>
            <a:r>
              <a:rPr lang="ko-KR" altLang="en-US" sz="1800" dirty="0"/>
              <a:t>환경 하에서 데이터의 참조는 </a:t>
            </a:r>
            <a:r>
              <a:rPr lang="ko-KR" altLang="en-US" sz="1800" b="1" dirty="0">
                <a:solidFill>
                  <a:srgbClr val="FF0000"/>
                </a:solidFill>
              </a:rPr>
              <a:t>레코드들의 주소나 위치에 의해서가 아니라 사용자가 요구하는 데이터의 내용</a:t>
            </a:r>
            <a:r>
              <a:rPr lang="en-US" altLang="ko-KR" sz="1800" b="1" dirty="0">
                <a:solidFill>
                  <a:srgbClr val="FF0000"/>
                </a:solidFill>
              </a:rPr>
              <a:t>, </a:t>
            </a:r>
            <a:r>
              <a:rPr lang="ko-KR" altLang="en-US" sz="1800" b="1" dirty="0">
                <a:solidFill>
                  <a:srgbClr val="FF0000"/>
                </a:solidFill>
              </a:rPr>
              <a:t>즉 데이터가 가지고 있는 값에 따라 참조</a:t>
            </a:r>
            <a:r>
              <a:rPr lang="ko-KR" altLang="en-US" sz="1800" dirty="0"/>
              <a:t>된다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813084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3396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데이터베이스 사용자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6606874"/>
              </p:ext>
            </p:extLst>
          </p:nvPr>
        </p:nvGraphicFramePr>
        <p:xfrm>
          <a:off x="583292" y="808762"/>
          <a:ext cx="8000871" cy="423081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000218"/>
                <a:gridCol w="6000653"/>
              </a:tblGrid>
              <a:tr h="30095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사용자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48578" marR="48578" marT="13430" marB="1343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 smtClean="0"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특</a:t>
                      </a:r>
                      <a:r>
                        <a:rPr lang="ko-KR" altLang="en-US" sz="1400" kern="0" spc="0" dirty="0" smtClean="0"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  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48578" marR="48578" marT="13430" marB="1343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47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HY강B" pitchFamily="18" charset="-127"/>
                          <a:ea typeface="HY강B" pitchFamily="18" charset="-127"/>
                        </a:rPr>
                        <a:t>일반 사용자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48578" marR="48578" marT="13430" marB="1343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일반 사용자는 프로그래머가 개발한 프로그램을 이용하여 데이터베이스에 접근하여 데이터의 생성</a:t>
                      </a:r>
                      <a:r>
                        <a:rPr lang="en-US" altLang="ko-KR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읽기</a:t>
                      </a:r>
                      <a:r>
                        <a:rPr lang="en-US" altLang="ko-KR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수정</a:t>
                      </a:r>
                      <a:r>
                        <a:rPr lang="en-US" altLang="ko-KR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삭제 작업을 수행한다</a:t>
                      </a:r>
                      <a:r>
                        <a:rPr lang="en-US" altLang="ko-KR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48578" marR="48578" marT="13430" marB="13430" anchor="ctr"/>
                </a:tc>
              </a:tr>
              <a:tr h="9391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HY강B" pitchFamily="18" charset="-127"/>
                          <a:ea typeface="HY강B" pitchFamily="18" charset="-127"/>
                        </a:rPr>
                        <a:t>응용 프로그래머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48578" marR="48578" marT="13430" marB="1343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일반 사용자가 사용할 수 있도록 프로그래밍 언어와 </a:t>
                      </a:r>
                      <a:r>
                        <a:rPr lang="en-US" altLang="ko-KR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SQL</a:t>
                      </a:r>
                      <a:r>
                        <a:rPr lang="ko-KR" altLang="en-US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을 이용하여 일반 사용자를 위한 사용자 인터페이스를 제작하여 데이터 관리 기능을 제공한다</a:t>
                      </a:r>
                      <a:r>
                        <a:rPr lang="en-US" altLang="ko-KR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48578" marR="48578" marT="13430" marB="13430" anchor="ctr"/>
                </a:tc>
              </a:tr>
              <a:tr h="9391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  <a:latin typeface="HY강B" pitchFamily="18" charset="-127"/>
                          <a:ea typeface="HY강B" pitchFamily="18" charset="-127"/>
                        </a:rPr>
                        <a:t>SQL </a:t>
                      </a:r>
                      <a:r>
                        <a:rPr lang="ko-KR" altLang="en-US" sz="1400" kern="0" spc="0" dirty="0">
                          <a:effectLst/>
                          <a:latin typeface="HY강B" pitchFamily="18" charset="-127"/>
                          <a:ea typeface="HY강B" pitchFamily="18" charset="-127"/>
                        </a:rPr>
                        <a:t>사용자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48578" marR="48578" marT="13430" marB="1343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SQL</a:t>
                      </a:r>
                      <a:r>
                        <a:rPr lang="ko-KR" altLang="en-US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로 업무를 처리하는 </a:t>
                      </a:r>
                      <a:r>
                        <a:rPr lang="en-US" altLang="ko-KR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IT </a:t>
                      </a:r>
                      <a:r>
                        <a:rPr lang="ko-KR" altLang="en-US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부서 담당자로 응용 프로그램으로 구현되어 있지 않은 업무를 </a:t>
                      </a:r>
                      <a:r>
                        <a:rPr lang="en-US" altLang="ko-KR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SQL</a:t>
                      </a:r>
                      <a:r>
                        <a:rPr lang="ko-KR" altLang="en-US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을 이용하여 처리</a:t>
                      </a:r>
                      <a:r>
                        <a:rPr lang="en-US" altLang="ko-KR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주로 데이터 검색</a:t>
                      </a:r>
                      <a:r>
                        <a:rPr lang="en-US" altLang="ko-KR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데이터 구조 변경</a:t>
                      </a:r>
                      <a:r>
                        <a:rPr lang="en-US" altLang="ko-KR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데이터의 통계 </a:t>
                      </a:r>
                      <a:r>
                        <a:rPr lang="ko-KR" altLang="en-US" sz="1400" kern="0" spc="0" dirty="0" smtClean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처리 등을 </a:t>
                      </a:r>
                      <a:r>
                        <a:rPr lang="ko-KR" altLang="en-US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수행한다</a:t>
                      </a:r>
                      <a:r>
                        <a:rPr lang="en-US" altLang="ko-KR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48578" marR="48578" marT="13430" marB="13430" anchor="ctr"/>
                </a:tc>
              </a:tr>
              <a:tr h="9405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HY강B" pitchFamily="18" charset="-127"/>
                          <a:ea typeface="HY강B" pitchFamily="18" charset="-127"/>
                        </a:rPr>
                        <a:t>데이터베이스 관리자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  <a:latin typeface="HY강B" pitchFamily="18" charset="-127"/>
                          <a:ea typeface="HY강B" pitchFamily="18" charset="-127"/>
                        </a:rPr>
                        <a:t>(</a:t>
                      </a:r>
                      <a:r>
                        <a:rPr lang="en-US" sz="1400" kern="0" spc="0" dirty="0">
                          <a:effectLst/>
                          <a:latin typeface="HY강B" pitchFamily="18" charset="-127"/>
                          <a:ea typeface="HY강B" pitchFamily="18" charset="-127"/>
                        </a:rPr>
                        <a:t>DBA, Database </a:t>
                      </a:r>
                      <a:r>
                        <a:rPr lang="en-US" sz="1400" kern="0" spc="0" dirty="0" err="1">
                          <a:effectLst/>
                          <a:latin typeface="HY강B" pitchFamily="18" charset="-127"/>
                          <a:ea typeface="HY강B" pitchFamily="18" charset="-127"/>
                        </a:rPr>
                        <a:t>Adminstrator</a:t>
                      </a:r>
                      <a:r>
                        <a:rPr lang="en-US" sz="1400" kern="0" spc="0" dirty="0">
                          <a:effectLst/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48578" marR="48578" marT="13430" marB="1343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데이터베이스 시스템을 총괄하며 데이터 설계</a:t>
                      </a:r>
                      <a:r>
                        <a:rPr lang="en-US" altLang="ko-KR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구현</a:t>
                      </a:r>
                      <a:r>
                        <a:rPr lang="en-US" altLang="ko-KR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유지보수의 전 과정을 담당하고 데이터베이스 사용자를 통제하며 보안</a:t>
                      </a:r>
                      <a:r>
                        <a:rPr lang="en-US" altLang="ko-KR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성능 모니터링</a:t>
                      </a:r>
                      <a:r>
                        <a:rPr lang="en-US" altLang="ko-KR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데이터 파악 관리</a:t>
                      </a:r>
                      <a:r>
                        <a:rPr lang="en-US" altLang="ko-KR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, </a:t>
                      </a:r>
                      <a:r>
                        <a:rPr lang="ko-KR" altLang="en-US" sz="1400" kern="0" spc="0" dirty="0" smtClean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백업 등의 </a:t>
                      </a:r>
                      <a:r>
                        <a:rPr lang="ko-KR" altLang="en-US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업무를 수행한다</a:t>
                      </a:r>
                      <a:r>
                        <a:rPr lang="en-US" altLang="ko-KR" sz="1400" kern="0" spc="0" dirty="0">
                          <a:effectLst/>
                          <a:latin typeface="HY그래픽" pitchFamily="18" charset="-127"/>
                          <a:ea typeface="HY그래픽" pitchFamily="18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그래픽" pitchFamily="18" charset="-127"/>
                        <a:ea typeface="HY그래픽" pitchFamily="18" charset="-127"/>
                      </a:endParaRPr>
                    </a:p>
                  </a:txBody>
                  <a:tcPr marL="48578" marR="48578" marT="13430" marB="1343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74132" y="17417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39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3396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데이터베이스 사용자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50977"/>
            <a:ext cx="7886700" cy="36817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데이터베이스 사용자가 </a:t>
            </a:r>
            <a:r>
              <a:rPr lang="ko-KR" altLang="en-US" sz="1800" dirty="0"/>
              <a:t>갖추어야 할 지식 </a:t>
            </a:r>
            <a:r>
              <a:rPr lang="ko-KR" altLang="en-US" sz="1800" dirty="0" smtClean="0"/>
              <a:t>사항</a:t>
            </a:r>
            <a:endParaRPr lang="en-US" altLang="ko-KR" sz="18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74746274"/>
              </p:ext>
            </p:extLst>
          </p:nvPr>
        </p:nvGraphicFramePr>
        <p:xfrm>
          <a:off x="628650" y="1577557"/>
          <a:ext cx="7886700" cy="3153744"/>
        </p:xfrm>
        <a:graphic>
          <a:graphicData uri="http://schemas.openxmlformats.org/drawingml/2006/table">
            <a:tbl>
              <a:tblPr/>
              <a:tblGrid>
                <a:gridCol w="2005272"/>
                <a:gridCol w="1470357"/>
                <a:gridCol w="1470357"/>
                <a:gridCol w="1470357"/>
                <a:gridCol w="1470357"/>
              </a:tblGrid>
              <a:tr h="6110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8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SQL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언어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프로그래밍 능력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DBMS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지식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데이터 구성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110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일반 사용자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X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X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X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X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0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SQL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사용자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◎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X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○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○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0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응용 프로그래머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◎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◎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○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○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6110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데이터베이스 관리자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◎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○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◎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◎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76514" y="246328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558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3396"/>
          </a:xfrm>
        </p:spPr>
        <p:txBody>
          <a:bodyPr>
            <a:normAutofit fontScale="90000"/>
          </a:bodyPr>
          <a:lstStyle/>
          <a:p>
            <a:r>
              <a:rPr lang="ko-KR" altLang="en-US" b="1" dirty="0" err="1" smtClean="0"/>
              <a:t>관계형</a:t>
            </a:r>
            <a:r>
              <a:rPr lang="ko-KR" altLang="en-US" b="1" dirty="0" smtClean="0"/>
              <a:t> 데이터베이스 개념 소개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50977"/>
            <a:ext cx="7886700" cy="36817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RDB (Relational Database)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각 데이터가 가지고 있는 </a:t>
            </a:r>
            <a:r>
              <a:rPr lang="en-US" altLang="ko-KR" sz="1800" b="1" dirty="0" smtClean="0"/>
              <a:t>“</a:t>
            </a:r>
            <a:r>
              <a:rPr lang="ko-KR" altLang="en-US" sz="1800" b="1" dirty="0" smtClean="0"/>
              <a:t>관계</a:t>
            </a:r>
            <a:r>
              <a:rPr lang="en-US" altLang="ko-KR" sz="1800" b="1" dirty="0" smtClean="0"/>
              <a:t>(Relation)”</a:t>
            </a:r>
            <a:r>
              <a:rPr lang="ko-KR" altLang="en-US" sz="1800" dirty="0" smtClean="0"/>
              <a:t>에 주목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Ex) </a:t>
            </a:r>
            <a:r>
              <a:rPr lang="ko-KR" altLang="en-US" sz="1800" dirty="0" smtClean="0"/>
              <a:t>학교에 필요한 데이터들의 </a:t>
            </a:r>
            <a:r>
              <a:rPr lang="ko-KR" altLang="en-US" sz="1800" b="1" dirty="0" smtClean="0"/>
              <a:t>관계</a:t>
            </a:r>
            <a:r>
              <a:rPr lang="ko-KR" altLang="en-US" sz="1800" dirty="0" smtClean="0"/>
              <a:t>에 대해서 생각해보기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학생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교사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담임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수업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동아리</a:t>
            </a:r>
            <a:r>
              <a:rPr lang="en-US" altLang="ko-KR" sz="1800" dirty="0" smtClean="0"/>
              <a:t>, …</a:t>
            </a:r>
          </a:p>
          <a:p>
            <a:pPr lvl="1"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88074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3396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RDBMS (Relational Database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Management System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50977"/>
            <a:ext cx="7886700" cy="36817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FF0000"/>
                </a:solidFill>
              </a:rPr>
              <a:t>응용프로그램</a:t>
            </a:r>
            <a:r>
              <a:rPr lang="ko-KR" altLang="en-US" sz="1800" dirty="0" smtClean="0"/>
              <a:t>들이 </a:t>
            </a:r>
            <a:r>
              <a:rPr lang="ko-KR" altLang="en-US" sz="1800" b="1" dirty="0">
                <a:solidFill>
                  <a:srgbClr val="FF0000"/>
                </a:solidFill>
              </a:rPr>
              <a:t>데이터를 공유</a:t>
            </a:r>
            <a:r>
              <a:rPr lang="ko-KR" altLang="en-US" sz="1800" dirty="0"/>
              <a:t>할 수 있도록 관리해주고</a:t>
            </a:r>
            <a:r>
              <a:rPr lang="en-US" altLang="ko-KR" sz="1800" dirty="0"/>
              <a:t>,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관계형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데이터베이스를 </a:t>
            </a:r>
            <a:r>
              <a:rPr lang="ko-KR" altLang="en-US" sz="1800" b="1" dirty="0">
                <a:solidFill>
                  <a:srgbClr val="FF0000"/>
                </a:solidFill>
              </a:rPr>
              <a:t>유지</a:t>
            </a:r>
            <a:r>
              <a:rPr lang="ko-KR" altLang="en-US" sz="1800" dirty="0"/>
              <a:t>할 수 있게 도와주는 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소프트웨어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다양한 </a:t>
            </a:r>
            <a:r>
              <a:rPr lang="en-US" altLang="ko-KR" sz="1800" dirty="0" smtClean="0"/>
              <a:t>DBMS</a:t>
            </a:r>
            <a:r>
              <a:rPr lang="ko-KR" altLang="en-US" sz="1800" dirty="0" smtClean="0"/>
              <a:t>가 존재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>
                <a:hlinkClick r:id="rId2"/>
              </a:rPr>
              <a:t>http://cs.fit.edu/~pbernhar/dbms.html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76288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3396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RDBMS </a:t>
            </a:r>
            <a:r>
              <a:rPr lang="ko-KR" altLang="en-US" sz="3200" b="1" dirty="0" smtClean="0"/>
              <a:t>설치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50977"/>
            <a:ext cx="7886700" cy="36817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Oracle Database Express Edition 11g Release </a:t>
            </a:r>
            <a:r>
              <a:rPr lang="en-US" altLang="ko-KR" sz="1800" dirty="0" smtClean="0"/>
              <a:t>2 </a:t>
            </a:r>
            <a:r>
              <a:rPr lang="ko-KR" altLang="en-US" sz="1800" dirty="0" smtClean="0"/>
              <a:t>설치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>
                <a:hlinkClick r:id="rId2"/>
              </a:rPr>
              <a:t>http://www.oracle.com/technetwork/database/database-technologies/express-edition/downloads/index.html</a:t>
            </a:r>
            <a:r>
              <a:rPr lang="en-US" altLang="ko-KR" sz="1800" dirty="0"/>
              <a:t> 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72380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339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I. </a:t>
            </a:r>
            <a:r>
              <a:rPr lang="ko-KR" altLang="en-US" b="1" dirty="0" smtClean="0"/>
              <a:t>데이터베이스 개념 소개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50977"/>
            <a:ext cx="7886700" cy="36817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동녘M" pitchFamily="18" charset="-127"/>
                <a:ea typeface="HY동녘M" pitchFamily="18" charset="-127"/>
              </a:rPr>
              <a:t>Q) </a:t>
            </a:r>
            <a:r>
              <a:rPr lang="ko-KR" altLang="en-US" sz="2000" dirty="0" smtClean="0">
                <a:latin typeface="HY동녘M" pitchFamily="18" charset="-127"/>
                <a:ea typeface="HY동녘M" pitchFamily="18" charset="-127"/>
              </a:rPr>
              <a:t>학교에 필요한 </a:t>
            </a:r>
            <a:r>
              <a:rPr lang="en-US" altLang="ko-KR" sz="2000" dirty="0" smtClean="0">
                <a:latin typeface="HY동녘M" pitchFamily="18" charset="-127"/>
                <a:ea typeface="HY동녘M" pitchFamily="18" charset="-127"/>
              </a:rPr>
              <a:t>“</a:t>
            </a:r>
            <a:r>
              <a:rPr lang="ko-KR" altLang="en-US" sz="2000" dirty="0" smtClean="0">
                <a:latin typeface="HY동녘M" pitchFamily="18" charset="-127"/>
                <a:ea typeface="HY동녘M" pitchFamily="18" charset="-127"/>
              </a:rPr>
              <a:t>데이터</a:t>
            </a:r>
            <a:r>
              <a:rPr lang="en-US" altLang="ko-KR" sz="2000" dirty="0" smtClean="0">
                <a:latin typeface="HY동녘M" pitchFamily="18" charset="-127"/>
                <a:ea typeface="HY동녘M" pitchFamily="18" charset="-127"/>
              </a:rPr>
              <a:t>“ </a:t>
            </a:r>
            <a:r>
              <a:rPr lang="ko-KR" altLang="en-US" sz="2000" dirty="0" smtClean="0">
                <a:latin typeface="HY동녘M" pitchFamily="18" charset="-127"/>
                <a:ea typeface="HY동녘M" pitchFamily="18" charset="-127"/>
              </a:rPr>
              <a:t>생각해보기</a:t>
            </a:r>
            <a:endParaRPr lang="en-US" altLang="ko-KR" sz="2000" dirty="0" smtClean="0">
              <a:latin typeface="HY동녘M" pitchFamily="18" charset="-127"/>
              <a:ea typeface="HY동녘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HY동녘M" pitchFamily="18" charset="-127"/>
              <a:ea typeface="HY동녘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HY동녘M" pitchFamily="18" charset="-127"/>
              <a:ea typeface="HY동녘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동녘M" pitchFamily="18" charset="-127"/>
                <a:ea typeface="HY동녘M" pitchFamily="18" charset="-127"/>
              </a:rPr>
              <a:t>Q) </a:t>
            </a:r>
            <a:r>
              <a:rPr lang="ko-KR" altLang="en-US" sz="2000" dirty="0" smtClean="0">
                <a:latin typeface="HY동녘M" pitchFamily="18" charset="-127"/>
                <a:ea typeface="HY동녘M" pitchFamily="18" charset="-127"/>
              </a:rPr>
              <a:t>포털 사이트 로그인 절차 생각해보기</a:t>
            </a:r>
            <a:endParaRPr lang="en-US" altLang="ko-KR" sz="2000" dirty="0" smtClean="0"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6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339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I. </a:t>
            </a:r>
            <a:r>
              <a:rPr lang="ko-KR" altLang="en-US" b="1" dirty="0" smtClean="0"/>
              <a:t>데이터베이스 개념 소개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50977"/>
            <a:ext cx="8086142" cy="368174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통합된 데이터</a:t>
            </a:r>
            <a:r>
              <a:rPr lang="en-US" altLang="ko-KR" b="1" dirty="0" smtClean="0"/>
              <a:t>(integrated data)</a:t>
            </a:r>
            <a:endParaRPr lang="ko-KR" altLang="en-US" dirty="0" smtClean="0"/>
          </a:p>
          <a:p>
            <a:pPr marL="457200" indent="-457200">
              <a:lnSpc>
                <a:spcPct val="150000"/>
              </a:lnSpc>
              <a:buNone/>
            </a:pPr>
            <a:r>
              <a:rPr lang="en-US" altLang="ko-KR" sz="2400" dirty="0" smtClean="0"/>
              <a:t>-</a:t>
            </a:r>
            <a:r>
              <a:rPr lang="ko-KR" altLang="en-US" sz="2400" dirty="0" smtClean="0"/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여러 군데 분산된 데이터를 통합하여 데이터의 중복을 최소화</a:t>
            </a:r>
            <a:r>
              <a:rPr lang="ko-KR" altLang="en-US" sz="2400" dirty="0" smtClean="0"/>
              <a:t>하기 위한 개념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데이터의 통합 관리는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데이터의 일관성 유지와 데이터 관리 비용 감소</a:t>
            </a:r>
            <a:r>
              <a:rPr lang="ko-KR" altLang="en-US" sz="2400" dirty="0" smtClean="0"/>
              <a:t> 등 장점이 있다</a:t>
            </a:r>
            <a:r>
              <a:rPr lang="en-US" altLang="ko-KR" sz="2400" dirty="0" smtClean="0"/>
              <a:t>.</a:t>
            </a:r>
            <a:endParaRPr lang="en-US" altLang="ko-KR" sz="24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4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4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33171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339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I. </a:t>
            </a:r>
            <a:r>
              <a:rPr lang="ko-KR" altLang="en-US" b="1" dirty="0" smtClean="0"/>
              <a:t>데이터베이스 개념 소개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50977"/>
            <a:ext cx="7886700" cy="36817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2. </a:t>
            </a:r>
            <a:r>
              <a:rPr lang="ko-KR" altLang="en-US" b="1" dirty="0" smtClean="0"/>
              <a:t>저장된 데이터</a:t>
            </a:r>
            <a:r>
              <a:rPr lang="en-US" altLang="ko-KR" b="1" dirty="0" smtClean="0"/>
              <a:t>(stored data)</a:t>
            </a:r>
            <a:endParaRPr lang="ko-KR" alt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저장된 데이터는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컴퓨터가 접근 가능한 매체에 저장된 디지털 데이터</a:t>
            </a:r>
            <a:r>
              <a:rPr lang="ko-KR" altLang="en-US" sz="2400" dirty="0" smtClean="0"/>
              <a:t>를 의미한다</a:t>
            </a:r>
            <a:r>
              <a:rPr lang="en-US" altLang="ko-KR" sz="2400" dirty="0" smtClean="0"/>
              <a:t>.</a:t>
            </a:r>
            <a:endParaRPr lang="en-US" altLang="ko-KR" sz="24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4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4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33171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339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I. </a:t>
            </a:r>
            <a:r>
              <a:rPr lang="ko-KR" altLang="en-US" b="1" dirty="0" smtClean="0"/>
              <a:t>데이터베이스 개념 소개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50977"/>
            <a:ext cx="7886700" cy="36817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3. </a:t>
            </a:r>
            <a:r>
              <a:rPr lang="ko-KR" altLang="en-US" b="1" dirty="0" smtClean="0"/>
              <a:t>운영 데이터</a:t>
            </a:r>
            <a:r>
              <a:rPr lang="en-US" altLang="ko-KR" b="1" dirty="0" smtClean="0"/>
              <a:t>(operational data)</a:t>
            </a:r>
            <a:endParaRPr lang="ko-KR" alt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-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조직 고유 업무를 수행하기 위하여 지속적으로 유지해야 하는 데이터</a:t>
            </a:r>
            <a:r>
              <a:rPr lang="ko-KR" altLang="en-US" sz="2400" dirty="0" smtClean="0"/>
              <a:t>를 의미한다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4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33171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339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I. </a:t>
            </a:r>
            <a:r>
              <a:rPr lang="ko-KR" altLang="en-US" b="1" dirty="0" smtClean="0"/>
              <a:t>데이터베이스 </a:t>
            </a:r>
            <a:r>
              <a:rPr lang="ko-KR" altLang="en-US" b="1" dirty="0" smtClean="0"/>
              <a:t>개념 소개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50977"/>
            <a:ext cx="7886700" cy="368174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5100" b="1" dirty="0" smtClean="0"/>
              <a:t>4. </a:t>
            </a:r>
            <a:r>
              <a:rPr lang="ko-KR" altLang="en-US" sz="5100" b="1" dirty="0" smtClean="0"/>
              <a:t>공유 </a:t>
            </a:r>
            <a:r>
              <a:rPr lang="ko-KR" altLang="en-US" sz="5100" b="1" dirty="0"/>
              <a:t>데이터</a:t>
            </a:r>
            <a:r>
              <a:rPr lang="en-US" altLang="ko-KR" sz="5100" b="1" dirty="0"/>
              <a:t>(shared data</a:t>
            </a:r>
            <a:r>
              <a:rPr lang="en-US" altLang="ko-KR" sz="5100" b="1" dirty="0" smtClean="0"/>
              <a:t>)</a:t>
            </a:r>
            <a:endParaRPr lang="ko-KR" altLang="en-US" sz="51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4400" dirty="0" smtClean="0"/>
              <a:t>- </a:t>
            </a:r>
            <a:r>
              <a:rPr lang="ko-KR" altLang="en-US" sz="4400" dirty="0" smtClean="0"/>
              <a:t>데이터의 </a:t>
            </a:r>
            <a:r>
              <a:rPr lang="ko-KR" altLang="en-US" sz="4400" dirty="0"/>
              <a:t>통합 관리를 통해 조직 내 다수의 사용자나 </a:t>
            </a:r>
            <a:r>
              <a:rPr lang="ko-KR" altLang="en-US" sz="4400" dirty="0" smtClean="0"/>
              <a:t>응용 </a:t>
            </a:r>
            <a:r>
              <a:rPr lang="ko-KR" altLang="en-US" sz="4400" dirty="0"/>
              <a:t>시스템에서 </a:t>
            </a:r>
            <a:r>
              <a:rPr lang="ko-KR" altLang="en-US" sz="4400" b="1" dirty="0">
                <a:solidFill>
                  <a:srgbClr val="FF0000"/>
                </a:solidFill>
              </a:rPr>
              <a:t>동일한 데이터를 공유</a:t>
            </a:r>
            <a:r>
              <a:rPr lang="ko-KR" altLang="en-US" sz="4400" dirty="0"/>
              <a:t>하는 </a:t>
            </a:r>
            <a:r>
              <a:rPr lang="ko-KR" altLang="en-US" sz="4400" dirty="0" smtClean="0"/>
              <a:t>개념</a:t>
            </a:r>
            <a:endParaRPr lang="en-US" altLang="ko-KR" sz="4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4400" dirty="0" smtClean="0"/>
              <a:t>『</a:t>
            </a:r>
            <a:r>
              <a:rPr lang="ko-KR" altLang="en-US" sz="4400" dirty="0" smtClean="0"/>
              <a:t>데이터베이스 </a:t>
            </a:r>
            <a:r>
              <a:rPr lang="en-US" altLang="ko-KR" sz="4400" dirty="0" smtClean="0"/>
              <a:t>= </a:t>
            </a:r>
            <a:r>
              <a:rPr lang="ko-KR" altLang="en-US" sz="4400" b="1" dirty="0" smtClean="0"/>
              <a:t>서로 관련 있는 데이터를 최소한의 중복으로 모아놓은 저장장소</a:t>
            </a:r>
            <a:r>
              <a:rPr lang="en-US" altLang="ko-KR" sz="4400" dirty="0" smtClean="0"/>
              <a:t>』</a:t>
            </a:r>
            <a:endParaRPr lang="en-US" altLang="ko-KR" sz="44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4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33171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339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II. </a:t>
            </a:r>
            <a:r>
              <a:rPr lang="ko-KR" altLang="en-US" b="1" dirty="0" smtClean="0"/>
              <a:t>데이터베이스 장점 소개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50977"/>
            <a:ext cx="7886700" cy="36817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/>
              <a:t>⇒ 데이터 </a:t>
            </a:r>
            <a:r>
              <a:rPr lang="ko-KR" altLang="en-US" sz="2000" b="1" dirty="0"/>
              <a:t>중복의 최소화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b="1" dirty="0" smtClean="0"/>
              <a:t>파일 </a:t>
            </a:r>
            <a:r>
              <a:rPr lang="ko-KR" altLang="en-US" sz="1400" b="1" dirty="0"/>
              <a:t>시스템</a:t>
            </a:r>
            <a:r>
              <a:rPr lang="ko-KR" altLang="en-US" sz="1400" dirty="0"/>
              <a:t>에서는 각 응용 프로그램마다 자신의 파일이 개별적으로 관리 유지되기 때문에 전체적으로 저장되는 데이터의 입장에서 보면 상당히 많은 데이터가 같은 내용을 표현하면서 중복적으로 저장되고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데이터베이스는 </a:t>
            </a:r>
            <a:r>
              <a:rPr lang="ko-KR" altLang="en-US" sz="1400" b="1" dirty="0"/>
              <a:t>데이터를 통합하여 구성</a:t>
            </a:r>
            <a:r>
              <a:rPr lang="ko-KR" altLang="en-US" sz="1400" dirty="0"/>
              <a:t>함으로써 이러한 중복을 사전에 통제할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이것은 물론 </a:t>
            </a:r>
            <a:r>
              <a:rPr lang="ko-KR" altLang="en-US" sz="1400" b="1" u="sng" dirty="0">
                <a:solidFill>
                  <a:srgbClr val="FF0000"/>
                </a:solidFill>
              </a:rPr>
              <a:t>데이터의 중복을 완전히 배제한다는 것을 의미하는 것은 아니다</a:t>
            </a:r>
            <a:r>
              <a:rPr lang="en-US" altLang="ko-KR" sz="1400" b="1" u="sng" dirty="0">
                <a:solidFill>
                  <a:srgbClr val="FF0000"/>
                </a:solidFill>
              </a:rPr>
              <a:t>.</a:t>
            </a:r>
            <a:r>
              <a:rPr lang="en-US" altLang="ko-KR" sz="1400" b="1" u="sng" dirty="0"/>
              <a:t> </a:t>
            </a:r>
            <a:r>
              <a:rPr lang="ko-KR" altLang="en-US" sz="1400" b="1" u="sng" dirty="0"/>
              <a:t>왜냐하면 통합 데이터베이스 </a:t>
            </a:r>
            <a:r>
              <a:rPr lang="ko-KR" altLang="en-US" sz="1400" b="1" u="sng" dirty="0" err="1"/>
              <a:t>환경속에서도</a:t>
            </a:r>
            <a:r>
              <a:rPr lang="ko-KR" altLang="en-US" sz="1400" b="1" u="sng" dirty="0"/>
              <a:t> 성능 향상의 이유로 데이터의 중복이 불가피할 때가 있기 때문</a:t>
            </a:r>
            <a:r>
              <a:rPr lang="ko-KR" altLang="en-US" sz="1400" dirty="0"/>
              <a:t>이다</a:t>
            </a:r>
            <a:r>
              <a:rPr lang="en-US" altLang="ko-KR" sz="1400" dirty="0"/>
              <a:t>. 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35854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339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II. </a:t>
            </a:r>
            <a:r>
              <a:rPr lang="ko-KR" altLang="en-US" b="1" dirty="0" smtClean="0"/>
              <a:t>데이터베이스 장점 소개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50977"/>
            <a:ext cx="7886700" cy="36817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2000" b="1" dirty="0"/>
              <a:t>⇒ 데이터의 공용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같은 내용의 데이터를 여러 가지 구조로 지원해 줄 수 있는 </a:t>
            </a:r>
            <a:r>
              <a:rPr lang="en-US" altLang="ko-KR" sz="1400" dirty="0"/>
              <a:t>DBMS</a:t>
            </a:r>
            <a:r>
              <a:rPr lang="ko-KR" altLang="en-US" sz="1400" dirty="0"/>
              <a:t>의 복잡하고도 정교한 </a:t>
            </a:r>
            <a:r>
              <a:rPr lang="ko-KR" altLang="en-US" sz="1400" dirty="0" smtClean="0"/>
              <a:t>기법 </a:t>
            </a:r>
            <a:r>
              <a:rPr lang="ko-KR" altLang="en-US" sz="1400" dirty="0"/>
              <a:t>때문에 데이터베이스의 데이터 공용이 가능하다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이것은 기존 여러 응용 프로그램들이 수행하던 데이터에 대한 유지 관리 부담을 면제시켜 줄뿐만 아니라 새로 개발하는 응용 프로그램에 대해서도 </a:t>
            </a:r>
            <a:r>
              <a:rPr lang="ko-KR" altLang="en-US" sz="1400" b="1" dirty="0" smtClean="0"/>
              <a:t>데이터 구성에 신경 쓸 </a:t>
            </a:r>
            <a:r>
              <a:rPr lang="ko-KR" altLang="en-US" sz="1400" b="1" dirty="0" smtClean="0"/>
              <a:t>필요 없이 </a:t>
            </a:r>
            <a:r>
              <a:rPr lang="ko-KR" altLang="en-US" sz="1400" b="1" dirty="0" smtClean="0"/>
              <a:t>응용 자체에만 전념할 수 있게 해준다는 것을 의미</a:t>
            </a:r>
            <a:r>
              <a:rPr lang="ko-KR" altLang="en-US" sz="1400" dirty="0" smtClean="0"/>
              <a:t>한다</a:t>
            </a:r>
            <a:r>
              <a:rPr lang="en-US" altLang="ko-KR" sz="1400" dirty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35854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672</Words>
  <Application>Microsoft Office PowerPoint</Application>
  <PresentationFormat>화면 슬라이드 쇼(16:9)</PresentationFormat>
  <Paragraphs>121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 Database</vt:lpstr>
      <vt:lpstr>I. 데이터베이스 개념 소개</vt:lpstr>
      <vt:lpstr>I. 데이터베이스 개념 소개</vt:lpstr>
      <vt:lpstr>I. 데이터베이스 개념 소개</vt:lpstr>
      <vt:lpstr>I. 데이터베이스 개념 소개</vt:lpstr>
      <vt:lpstr>I. 데이터베이스 개념 소개</vt:lpstr>
      <vt:lpstr>I. 데이터베이스 개념 소개</vt:lpstr>
      <vt:lpstr>II. 데이터베이스 장점 소개</vt:lpstr>
      <vt:lpstr>II. 데이터베이스 장점 소개</vt:lpstr>
      <vt:lpstr>II. 데이터베이스 장점 소개</vt:lpstr>
      <vt:lpstr>II. 데이터베이스 장점 소개</vt:lpstr>
      <vt:lpstr>II. 데이터베이스 장점 소개</vt:lpstr>
      <vt:lpstr>III. 데이터베이스 단점 소개</vt:lpstr>
      <vt:lpstr>III. 데이터베이스 단점 소개</vt:lpstr>
      <vt:lpstr>III. 데이터베이스 단점 소개</vt:lpstr>
      <vt:lpstr>III. 데이터베이스 단점 소개</vt:lpstr>
      <vt:lpstr>IV. 데이터베이스 특징</vt:lpstr>
      <vt:lpstr>IV. 데이터베이스 특징</vt:lpstr>
      <vt:lpstr>IV. 데이터베이스 특징</vt:lpstr>
      <vt:lpstr>IV. 데이터베이스 특징</vt:lpstr>
      <vt:lpstr>데이터베이스 사용자</vt:lpstr>
      <vt:lpstr>데이터베이스 사용자</vt:lpstr>
      <vt:lpstr>관계형 데이터베이스 개념 소개</vt:lpstr>
      <vt:lpstr>RDBMS (Relational Database Management System)</vt:lpstr>
      <vt:lpstr>RDBMS 설치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akaz</dc:creator>
  <cp:lastModifiedBy>Mirim</cp:lastModifiedBy>
  <cp:revision>68</cp:revision>
  <dcterms:created xsi:type="dcterms:W3CDTF">2016-02-29T05:52:11Z</dcterms:created>
  <dcterms:modified xsi:type="dcterms:W3CDTF">2017-03-10T01:46:17Z</dcterms:modified>
</cp:coreProperties>
</file>