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8" r:id="rId2"/>
    <p:sldId id="292" r:id="rId3"/>
    <p:sldId id="293" r:id="rId4"/>
    <p:sldId id="294" r:id="rId5"/>
    <p:sldId id="295" r:id="rId6"/>
    <p:sldId id="296" r:id="rId7"/>
    <p:sldId id="297" r:id="rId8"/>
    <p:sldId id="318" r:id="rId9"/>
    <p:sldId id="299" r:id="rId10"/>
    <p:sldId id="298" r:id="rId11"/>
    <p:sldId id="300" r:id="rId12"/>
    <p:sldId id="302" r:id="rId13"/>
    <p:sldId id="303" r:id="rId14"/>
    <p:sldId id="319" r:id="rId15"/>
    <p:sldId id="320" r:id="rId16"/>
    <p:sldId id="321" r:id="rId17"/>
    <p:sldId id="322" r:id="rId18"/>
    <p:sldId id="323" r:id="rId19"/>
    <p:sldId id="315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6" r:id="rId28"/>
    <p:sldId id="317" r:id="rId29"/>
    <p:sldId id="312" r:id="rId30"/>
    <p:sldId id="313" r:id="rId31"/>
    <p:sldId id="304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2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7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4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36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9064" y="3602038"/>
            <a:ext cx="6858000" cy="1655762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미림정보과학고등학교</a:t>
            </a:r>
          </a:p>
          <a:p>
            <a:pPr algn="r"/>
            <a:r>
              <a:rPr lang="en-US" altLang="ko-KR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3</a:t>
            </a:r>
            <a:r>
              <a:rPr lang="ko-KR" altLang="en-US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학년 데이터베이스 프로그래밍 </a:t>
            </a:r>
            <a:endParaRPr lang="ko-KR" altLang="en-US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0496"/>
              </p:ext>
            </p:extLst>
          </p:nvPr>
        </p:nvGraphicFramePr>
        <p:xfrm>
          <a:off x="1578116" y="2017351"/>
          <a:ext cx="57238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학번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dirty="0" smtClean="0"/>
                        <a:t>성명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수강과목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학년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김철수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정보통신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컴퓨터구조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990223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박태인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972020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C++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981533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이영진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정보보호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961017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웹프로그래밍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962111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이철준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데이터베이스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77240" y="2017351"/>
            <a:ext cx="3488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성명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학년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기본키</a:t>
            </a:r>
            <a:r>
              <a:rPr lang="en-US" altLang="ko-KR" dirty="0"/>
              <a:t>(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완전 함수 종속</a:t>
            </a:r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678347" y="188533"/>
            <a:ext cx="8948351" cy="90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18291" y="4801569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학생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7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3400"/>
              </p:ext>
            </p:extLst>
          </p:nvPr>
        </p:nvGraphicFramePr>
        <p:xfrm>
          <a:off x="841269" y="1733265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0332" y="1733265"/>
            <a:ext cx="350191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u="sng" dirty="0"/>
              <a:t>고객번호</a:t>
            </a:r>
            <a:r>
              <a:rPr lang="en-US" altLang="ko-KR" dirty="0"/>
              <a:t>, </a:t>
            </a:r>
            <a:r>
              <a:rPr lang="ko-KR" altLang="en-US" u="sng" dirty="0"/>
              <a:t>제품번호</a:t>
            </a:r>
            <a:r>
              <a:rPr lang="en-US" altLang="ko-KR" dirty="0" smtClean="0"/>
              <a:t>)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기본키에</a:t>
            </a:r>
            <a:r>
              <a:rPr lang="ko-KR" altLang="en-US" dirty="0" smtClean="0"/>
              <a:t> 부분 함수 종속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96921" y="5565050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8713" y="173160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53" y="2062673"/>
            <a:ext cx="1444290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49080" y="2062672"/>
            <a:ext cx="1437503" cy="672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2022" y="2406212"/>
            <a:ext cx="2842055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49079" y="2406212"/>
            <a:ext cx="1437503" cy="32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3643" y="3080824"/>
            <a:ext cx="2850292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22965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제품명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6331" y="3543333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  <a:endCxn id="8" idx="3"/>
          </p:cNvCxnSpPr>
          <p:nvPr/>
        </p:nvCxnSpPr>
        <p:spPr>
          <a:xfrm flipH="1">
            <a:off x="3562635" y="3907789"/>
            <a:ext cx="133369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96331" y="2711051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29424" y="2340035"/>
            <a:ext cx="2461779" cy="219645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6867" y="3075507"/>
            <a:ext cx="1739670" cy="7289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주문량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3" idx="3"/>
            <a:endCxn id="14" idx="1"/>
          </p:cNvCxnSpPr>
          <p:nvPr/>
        </p:nvCxnSpPr>
        <p:spPr>
          <a:xfrm>
            <a:off x="6991203" y="3438262"/>
            <a:ext cx="1055664" cy="170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53087" y="1340528"/>
            <a:ext cx="340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다이어그램을 이용하여 표현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2965" y="5193668"/>
            <a:ext cx="826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조합 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종속됨을 나타낸다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종속됨을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 fontScale="90000"/>
          </a:bodyPr>
          <a:lstStyle/>
          <a:p>
            <a:r>
              <a:rPr lang="ko-KR" altLang="en-US" sz="3200" b="1" dirty="0" smtClean="0"/>
              <a:t>이행적 함수 종속</a:t>
            </a:r>
            <a:r>
              <a:rPr lang="en-US" altLang="ko-KR" sz="3200" b="1" dirty="0" smtClean="0"/>
              <a:t>(Transitive 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 </a:t>
            </a:r>
            <a:r>
              <a:rPr lang="ko-KR" altLang="en-US" dirty="0" smtClean="0"/>
              <a:t>세가지 속성 간의 종속이 </a:t>
            </a:r>
            <a:r>
              <a:rPr lang="en-US" altLang="ko-KR" dirty="0" smtClean="0"/>
              <a:t>A→B, B→C 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A→C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성립되는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알 수 있고</a:t>
            </a:r>
            <a:r>
              <a:rPr lang="en-US" altLang="ko-KR" dirty="0" smtClean="0"/>
              <a:t>, B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있을 때</a:t>
            </a:r>
            <a:r>
              <a:rPr lang="en-US" altLang="ko-KR" dirty="0" smtClean="0"/>
              <a:t>, A</a:t>
            </a:r>
            <a:r>
              <a:rPr lang="ko-KR" altLang="en-US" dirty="0" smtClean="0"/>
              <a:t>를 알면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알 수 있는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29442"/>
              </p:ext>
            </p:extLst>
          </p:nvPr>
        </p:nvGraphicFramePr>
        <p:xfrm>
          <a:off x="2228763" y="3263808"/>
          <a:ext cx="429286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05915" y="5705184"/>
            <a:ext cx="213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제품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5014" y="3263808"/>
            <a:ext cx="25571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제품명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제품번호</a:t>
            </a:r>
            <a:r>
              <a:rPr lang="en-US" altLang="ko-KR" dirty="0"/>
              <a:t> → </a:t>
            </a:r>
            <a:r>
              <a:rPr lang="ko-KR" altLang="en-US" dirty="0" smtClean="0"/>
              <a:t>단가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249640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49639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80006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110372" y="3604846"/>
            <a:ext cx="1390375" cy="30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재귀적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Reflecive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X ⊇ Y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부가성</a:t>
            </a:r>
            <a:r>
              <a:rPr lang="en-US" altLang="ko-KR" dirty="0" smtClean="0"/>
              <a:t>(Augmentation)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이면 </a:t>
            </a:r>
            <a:r>
              <a:rPr lang="en-US" altLang="ko-KR" dirty="0" smtClean="0"/>
              <a:t>XZ </a:t>
            </a:r>
            <a:r>
              <a:rPr lang="en-US" altLang="ko-KR" dirty="0"/>
              <a:t>→</a:t>
            </a:r>
            <a:r>
              <a:rPr lang="en-US" altLang="ko-KR" dirty="0" smtClean="0"/>
              <a:t>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</a:t>
            </a:r>
            <a:r>
              <a:rPr lang="en-US" altLang="ko-KR" dirty="0"/>
              <a:t>X → Y </a:t>
            </a:r>
            <a:r>
              <a:rPr lang="ko-KR" altLang="en-US" dirty="0"/>
              <a:t>이고</a:t>
            </a:r>
            <a:r>
              <a:rPr lang="en-US" altLang="ko-KR" dirty="0"/>
              <a:t>, Y → Z </a:t>
            </a:r>
            <a:r>
              <a:rPr lang="ko-KR" altLang="en-US" dirty="0"/>
              <a:t>이면  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의사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(Pseudo-transitive)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WY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3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YZ(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YZ ⊇ Y</a:t>
            </a:r>
            <a:r>
              <a:rPr lang="ko-KR" altLang="en-US" dirty="0" smtClean="0"/>
              <a:t>이므로 규칙</a:t>
            </a:r>
            <a:r>
              <a:rPr lang="en-US" altLang="ko-KR" dirty="0" smtClean="0"/>
              <a:t>1(</a:t>
            </a:r>
            <a:r>
              <a:rPr lang="ko-KR" altLang="en-US" dirty="0" err="1" smtClean="0"/>
              <a:t>재귀성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의하여 </a:t>
            </a:r>
            <a:r>
              <a:rPr lang="en-US" altLang="ko-KR" dirty="0" smtClean="0"/>
              <a:t>YZ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3(</a:t>
            </a:r>
            <a:r>
              <a:rPr lang="ko-KR" altLang="en-US" dirty="0" smtClean="0"/>
              <a:t>이행적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X</a:t>
            </a:r>
            <a:r>
              <a:rPr lang="en-US" altLang="ko-KR" dirty="0"/>
              <a:t> → </a:t>
            </a:r>
            <a:r>
              <a:rPr lang="en-US" altLang="ko-KR" dirty="0" smtClean="0"/>
              <a:t>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9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5 </a:t>
            </a:r>
            <a:r>
              <a:rPr lang="ko-KR" altLang="en-US" dirty="0"/>
              <a:t>합집합</a:t>
            </a:r>
            <a:r>
              <a:rPr lang="en-US" altLang="ko-KR" dirty="0"/>
              <a:t>(Union)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Y → Z </a:t>
            </a:r>
            <a:r>
              <a:rPr lang="ko-KR" altLang="en-US" dirty="0"/>
              <a:t>이면 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/>
              <a:t>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XY(XX = 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/>
              <a:t>부가성</a:t>
            </a:r>
            <a:r>
              <a:rPr lang="ko-KR" altLang="en-US" dirty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XY → YZ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6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이행성</a:t>
            </a:r>
            <a:r>
              <a:rPr lang="en-US" altLang="ko-KR" dirty="0"/>
              <a:t>(Pseudo-transitive)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WY → Z </a:t>
            </a:r>
            <a:r>
              <a:rPr lang="ko-KR" altLang="en-US" dirty="0"/>
              <a:t>이면  </a:t>
            </a:r>
            <a:r>
              <a:rPr lang="en-US" altLang="ko-KR" dirty="0"/>
              <a:t>WX →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WY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WX → 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HY수평선B" panose="02030600000101010101" pitchFamily="18" charset="-127"/>
                <a:ea typeface="HY수평선B" panose="02030600000101010101" pitchFamily="18" charset="-127"/>
              </a:rPr>
              <a:t>정규화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(Normalization)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71134" y="250604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정규화</a:t>
            </a:r>
            <a:r>
              <a:rPr lang="en-US" altLang="ko-KR" sz="3200" b="1" dirty="0" smtClean="0"/>
              <a:t>(Normalization)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3288" y="1747860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논리적 설계 단계에서 발생할 수 있는 종속으로 인한 이상</a:t>
            </a:r>
            <a:r>
              <a:rPr lang="en-US" altLang="ko-KR" dirty="0" smtClean="0"/>
              <a:t>(Anomaly)</a:t>
            </a:r>
            <a:r>
              <a:rPr lang="ko-KR" altLang="en-US" dirty="0" smtClean="0"/>
              <a:t>현상의 문제점을 해결 하기 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속성들간의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과정을 말한다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정규화된 결과를 정규형이라고 하며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BCNF,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4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5</a:t>
            </a:r>
            <a:r>
              <a:rPr lang="ko-KR" altLang="en-US" dirty="0" smtClean="0"/>
              <a:t>정규형 등이 있다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정규화는 </a:t>
            </a:r>
            <a:r>
              <a:rPr lang="ko-KR" altLang="en-US" b="1" dirty="0">
                <a:solidFill>
                  <a:srgbClr val="FF0000"/>
                </a:solidFill>
              </a:rPr>
              <a:t>단계적으로 실시</a:t>
            </a:r>
            <a:r>
              <a:rPr lang="ko-KR" altLang="en-US" dirty="0"/>
              <a:t> </a:t>
            </a:r>
            <a:r>
              <a:rPr lang="en-US" altLang="ko-KR" dirty="0"/>
              <a:t>(1</a:t>
            </a:r>
            <a:r>
              <a:rPr lang="ko-KR" altLang="en-US" dirty="0"/>
              <a:t>정규화 </a:t>
            </a:r>
            <a:r>
              <a:rPr lang="en-US" altLang="ko-KR" dirty="0"/>
              <a:t>→ 2</a:t>
            </a:r>
            <a:r>
              <a:rPr lang="ko-KR" altLang="en-US" dirty="0"/>
              <a:t>정규화 </a:t>
            </a:r>
            <a:r>
              <a:rPr lang="en-US" altLang="ko-KR" dirty="0"/>
              <a:t>→ 3</a:t>
            </a:r>
            <a:r>
              <a:rPr lang="ko-KR" altLang="en-US" dirty="0"/>
              <a:t>정규화순으로 </a:t>
            </a:r>
            <a:r>
              <a:rPr lang="ko-KR" altLang="en-US" b="1" dirty="0"/>
              <a:t>순서대로 진행</a:t>
            </a:r>
            <a:r>
              <a:rPr lang="en-US" altLang="ko-KR" dirty="0"/>
              <a:t>, 1</a:t>
            </a:r>
            <a:r>
              <a:rPr lang="ko-KR" altLang="en-US" dirty="0"/>
              <a:t>정규화에서 바로 </a:t>
            </a:r>
            <a:r>
              <a:rPr lang="en-US" altLang="ko-KR" dirty="0"/>
              <a:t>3</a:t>
            </a:r>
            <a:r>
              <a:rPr lang="ko-KR" altLang="en-US" dirty="0"/>
              <a:t>정규화로 뛰어넘을 수 없음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도메인이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Automic</a:t>
            </a:r>
            <a:r>
              <a:rPr lang="en-US" altLang="ko-KR" sz="1800" b="1" dirty="0" smtClean="0"/>
              <a:t> Value)</a:t>
            </a:r>
            <a:r>
              <a:rPr lang="ko-KR" altLang="en-US" sz="1800" dirty="0" smtClean="0"/>
              <a:t>만으로 구성되도록 하는 정규형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en-US" altLang="ko-KR" sz="1800" b="1" dirty="0" smtClean="0"/>
              <a:t>*</a:t>
            </a:r>
            <a:r>
              <a:rPr lang="ko-KR" altLang="en-US" sz="1800" b="1" dirty="0" err="1" smtClean="0"/>
              <a:t>다치</a:t>
            </a:r>
            <a:r>
              <a:rPr lang="en-US" altLang="ko-KR" sz="1800" b="1" dirty="0" smtClean="0"/>
              <a:t>(multi-valued)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한 가지를 초과하는 값을 가진 속성 제거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핸드폰 번호나 </a:t>
            </a:r>
            <a:r>
              <a:rPr lang="ko-KR" altLang="en-US" sz="1800" dirty="0" err="1" smtClean="0"/>
              <a:t>이메일의</a:t>
            </a:r>
            <a:r>
              <a:rPr lang="ko-KR" altLang="en-US" sz="1800" dirty="0" smtClean="0"/>
              <a:t> 경우 </a:t>
            </a:r>
            <a:r>
              <a:rPr lang="ko-KR" altLang="en-US" sz="1800" dirty="0" err="1" smtClean="0"/>
              <a:t>컴마</a:t>
            </a:r>
            <a:r>
              <a:rPr lang="en-US" altLang="ko-KR" sz="1800" dirty="0" smtClean="0"/>
              <a:t>(,)</a:t>
            </a:r>
            <a:r>
              <a:rPr lang="ko-KR" altLang="en-US" sz="1800" dirty="0" smtClean="0"/>
              <a:t>를 사용하여 여러 값을 입력하면 안 됨</a:t>
            </a:r>
            <a:endParaRPr lang="en-US" altLang="ko-KR" sz="1800" dirty="0" smtClean="0"/>
          </a:p>
          <a:p>
            <a:pPr marL="800100" lvl="1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en-US" sz="1800" b="1" dirty="0" smtClean="0"/>
              <a:t>합성</a:t>
            </a:r>
            <a:r>
              <a:rPr lang="en-US" altLang="ko-KR" sz="1800" b="1" dirty="0" smtClean="0"/>
              <a:t>(composite) </a:t>
            </a:r>
            <a:r>
              <a:rPr lang="ko-KR" altLang="en-US" sz="1800" b="1" dirty="0" smtClean="0"/>
              <a:t>속성</a:t>
            </a:r>
            <a:r>
              <a:rPr lang="ko-KR" altLang="en-US" sz="1800" dirty="0" smtClean="0"/>
              <a:t>이 있어서는 안 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속성을 분할할 수 있을 때까지 분할</a:t>
            </a:r>
            <a:r>
              <a:rPr lang="en-US" altLang="ko-KR" sz="1800" dirty="0" smtClean="0"/>
              <a:t>)</a:t>
            </a:r>
          </a:p>
          <a:p>
            <a:pPr lvl="2">
              <a:lnSpc>
                <a:spcPct val="160000"/>
              </a:lnSpc>
            </a:pPr>
            <a:r>
              <a:rPr lang="en-US" altLang="ko-KR" sz="1800" dirty="0" smtClean="0"/>
              <a:t>ex) </a:t>
            </a:r>
            <a:r>
              <a:rPr lang="ko-KR" altLang="en-US" sz="1800" dirty="0" smtClean="0"/>
              <a:t>이름을 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중간 이름으로 나누어서 저장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r>
              <a:rPr lang="ko-KR" altLang="en-US" sz="1800" dirty="0" smtClean="0"/>
              <a:t>테이블에 </a:t>
            </a:r>
            <a:r>
              <a:rPr lang="ko-KR" altLang="en-US" sz="1800" b="1" dirty="0" err="1" smtClean="0"/>
              <a:t>기본키를</a:t>
            </a:r>
            <a:r>
              <a:rPr lang="ko-KR" altLang="en-US" sz="1800" b="1" dirty="0" smtClean="0"/>
              <a:t> 부여</a:t>
            </a:r>
            <a:r>
              <a:rPr lang="ko-KR" altLang="en-US" sz="1800" dirty="0" smtClean="0"/>
              <a:t>해야 함</a:t>
            </a:r>
            <a:endParaRPr lang="en-US" altLang="ko-KR" sz="1800" dirty="0"/>
          </a:p>
          <a:p>
            <a:pPr>
              <a:lnSpc>
                <a:spcPct val="160000"/>
              </a:lnSpc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9137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- 1NF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57730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800" b="1" dirty="0" smtClean="0"/>
              <a:t>1NF (First </a:t>
            </a:r>
            <a:r>
              <a:rPr lang="en-US" altLang="ko-KR" sz="1800" b="1" dirty="0"/>
              <a:t>Normal </a:t>
            </a:r>
            <a:r>
              <a:rPr lang="en-US" altLang="ko-KR" sz="1800" b="1" dirty="0" smtClean="0"/>
              <a:t>Form)</a:t>
            </a:r>
            <a:endParaRPr lang="en-US" altLang="ko-KR" sz="16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60637"/>
              </p:ext>
            </p:extLst>
          </p:nvPr>
        </p:nvGraphicFramePr>
        <p:xfrm>
          <a:off x="2073189" y="1613628"/>
          <a:ext cx="8128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71863"/>
              </p:ext>
            </p:extLst>
          </p:nvPr>
        </p:nvGraphicFramePr>
        <p:xfrm>
          <a:off x="838200" y="4473145"/>
          <a:ext cx="5415006" cy="153896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5002"/>
                <a:gridCol w="1805002"/>
                <a:gridCol w="1805002"/>
              </a:tblGrid>
              <a:tr h="364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회원번호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성명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연락처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10010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이순신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123-4567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20020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강감찬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234-1122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  <a:tr h="391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20030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홍길동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321-4321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38832"/>
              </p:ext>
            </p:extLst>
          </p:nvPr>
        </p:nvGraphicFramePr>
        <p:xfrm>
          <a:off x="7641968" y="4411533"/>
          <a:ext cx="327316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6584"/>
                <a:gridCol w="163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수강과목</a:t>
                      </a:r>
                      <a:endParaRPr lang="ko-KR" altLang="en-US" u="sng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수강료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POP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지점토공예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40,000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펜 글씨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30,000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기타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50,000</a:t>
                      </a:r>
                      <a:endParaRPr lang="ko-KR" altLang="en-US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아래쪽 화살표 1"/>
          <p:cNvSpPr/>
          <p:nvPr/>
        </p:nvSpPr>
        <p:spPr>
          <a:xfrm rot="2193998">
            <a:off x="5329881" y="4044778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512106">
            <a:off x="7615880" y="4036540"/>
            <a:ext cx="345989" cy="354227"/>
          </a:xfrm>
          <a:prstGeom prst="downArrow">
            <a:avLst>
              <a:gd name="adj1" fmla="val 4523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944497" y="1613628"/>
            <a:ext cx="3245708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80053" y="1613628"/>
            <a:ext cx="4864444" cy="223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16453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정규형을 만족하면서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모든 속성이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기본키에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완전 함수 종속</a:t>
            </a:r>
            <a:r>
              <a:rPr lang="ko-KR" altLang="en-US" sz="1800" dirty="0" smtClean="0"/>
              <a:t>되도록 분해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err="1" smtClean="0"/>
              <a:t>릴레이션에</a:t>
            </a:r>
            <a:r>
              <a:rPr lang="ko-KR" altLang="en-US" sz="1800" dirty="0" smtClean="0"/>
              <a:t> 존재하는 </a:t>
            </a:r>
            <a:r>
              <a:rPr lang="ko-KR" altLang="en-US" sz="1800" b="1" dirty="0" smtClean="0"/>
              <a:t>부분 함수 종속</a:t>
            </a:r>
            <a:r>
              <a:rPr lang="ko-KR" altLang="en-US" sz="1800" dirty="0" smtClean="0"/>
              <a:t>을 제거</a:t>
            </a:r>
            <a:endParaRPr lang="en-US" altLang="ko-KR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69911"/>
              </p:ext>
            </p:extLst>
          </p:nvPr>
        </p:nvGraphicFramePr>
        <p:xfrm>
          <a:off x="3656429" y="268165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18350" y="648680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6932"/>
              </p:ext>
            </p:extLst>
          </p:nvPr>
        </p:nvGraphicFramePr>
        <p:xfrm>
          <a:off x="1302027" y="2058625"/>
          <a:ext cx="57238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42203" y="1547446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1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2NF (Second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20708" y="2066247"/>
            <a:ext cx="4185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주문량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기본 키에 완전함수 종속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제품번호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제품명은 제품번호에 부분 함수 종속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2027" y="2386292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89528" y="2390816"/>
            <a:ext cx="14185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2027" y="2058571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5272" y="273175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0990"/>
              </p:ext>
            </p:extLst>
          </p:nvPr>
        </p:nvGraphicFramePr>
        <p:xfrm>
          <a:off x="1944076" y="2001919"/>
          <a:ext cx="3445608" cy="4079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고객번호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주문량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23260" y="389654"/>
            <a:ext cx="37957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주문량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주문량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0862" y="1597351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주문량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30258" y="1589983"/>
            <a:ext cx="6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4608"/>
              </p:ext>
            </p:extLst>
          </p:nvPr>
        </p:nvGraphicFramePr>
        <p:xfrm>
          <a:off x="7649797" y="1959315"/>
          <a:ext cx="229707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8536"/>
                <a:gridCol w="11485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2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3NF (Third </a:t>
            </a:r>
            <a:r>
              <a:rPr lang="en-US" altLang="ko-KR" sz="1800" b="1" dirty="0"/>
              <a:t>Normal 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정규형을 만족하고 </a:t>
            </a:r>
            <a:r>
              <a:rPr lang="ko-KR" altLang="en-US" sz="1800" dirty="0" err="1" smtClean="0"/>
              <a:t>릴레이션을</a:t>
            </a:r>
            <a:r>
              <a:rPr lang="ko-KR" altLang="en-US" sz="1800" dirty="0" smtClean="0"/>
              <a:t> 구성하는 속성들 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이행적 함수 종속</a:t>
            </a:r>
            <a:r>
              <a:rPr lang="ko-KR" altLang="en-US" sz="1800" b="1" dirty="0" smtClean="0"/>
              <a:t> </a:t>
            </a:r>
            <a:r>
              <a:rPr lang="ko-KR" altLang="en-US" sz="1800" dirty="0" smtClean="0"/>
              <a:t>관계를 분해하여 비이행적 함수종속이 되도록 분해하는 과정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유도 속성</a:t>
            </a:r>
            <a:r>
              <a:rPr lang="en-US" altLang="ko-KR" sz="1800" dirty="0" smtClean="0"/>
              <a:t>(derived attribute)</a:t>
            </a:r>
            <a:r>
              <a:rPr lang="ko-KR" altLang="en-US" sz="1800" dirty="0" smtClean="0"/>
              <a:t>을 제거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18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6395"/>
              </p:ext>
            </p:extLst>
          </p:nvPr>
        </p:nvGraphicFramePr>
        <p:xfrm>
          <a:off x="1267071" y="3594752"/>
          <a:ext cx="48084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805"/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93277" y="3139070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1431" y="3508402"/>
            <a:ext cx="418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전공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전공</a:t>
            </a:r>
            <a:r>
              <a:rPr lang="en-US" altLang="ko-KR" dirty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이행적 함수 종속 관계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67071" y="3958738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71667" y="3958737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71667" y="4342581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67071" y="4706566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70889" y="434258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70889" y="4697342"/>
            <a:ext cx="1599222" cy="346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45936"/>
              </p:ext>
            </p:extLst>
          </p:nvPr>
        </p:nvGraphicFramePr>
        <p:xfrm>
          <a:off x="1574803" y="2297966"/>
          <a:ext cx="320561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0005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96186"/>
              </p:ext>
            </p:extLst>
          </p:nvPr>
        </p:nvGraphicFramePr>
        <p:xfrm>
          <a:off x="6727094" y="2258455"/>
          <a:ext cx="320561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2805"/>
                <a:gridCol w="16028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전공</a:t>
                      </a:r>
                      <a:endParaRPr lang="ko-KR" alt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담당교수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이찬성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05357" y="1889123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192" y="184084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5523" y="661473"/>
            <a:ext cx="23036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교수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전공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담당교수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- 3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9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36320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/>
              <a:t>BCNF (Boyce-</a:t>
            </a:r>
            <a:r>
              <a:rPr lang="en-US" altLang="ko-KR" sz="1800" b="1" dirty="0" err="1" smtClean="0"/>
              <a:t>Codd</a:t>
            </a:r>
            <a:r>
              <a:rPr lang="en-US" altLang="ko-KR" sz="1800" b="1" dirty="0" smtClean="0"/>
              <a:t> Normal </a:t>
            </a:r>
            <a:r>
              <a:rPr lang="en-US" altLang="ko-KR" sz="1800" b="1" dirty="0"/>
              <a:t>Form</a:t>
            </a:r>
            <a:r>
              <a:rPr lang="en-US" altLang="ko-KR" sz="1800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정규형을 만족하면서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릴레이션에서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모든 결정자가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후보키가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 되도록</a:t>
            </a:r>
            <a:r>
              <a:rPr lang="ko-KR" altLang="en-US" sz="1800" dirty="0" smtClean="0"/>
              <a:t> 하는 과정</a:t>
            </a:r>
            <a:endParaRPr lang="en-US" altLang="ko-KR" sz="1800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1800" b="1" dirty="0" smtClean="0"/>
              <a:t>강한 제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정규형</a:t>
            </a:r>
            <a:r>
              <a:rPr lang="ko-KR" altLang="en-US" sz="1800" dirty="0" smtClean="0"/>
              <a:t>이라고도 </a:t>
            </a:r>
            <a:r>
              <a:rPr lang="ko-KR" altLang="en-US" sz="1800" dirty="0" err="1" smtClean="0"/>
              <a:t>불리움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보이스</a:t>
            </a:r>
            <a:r>
              <a:rPr lang="en-US" altLang="ko-KR" sz="1600" dirty="0"/>
              <a:t>-</a:t>
            </a:r>
            <a:r>
              <a:rPr lang="ko-KR" altLang="en-US" sz="1600" dirty="0"/>
              <a:t>코드 정규형</a:t>
            </a:r>
            <a:r>
              <a:rPr lang="en-US" altLang="ko-KR" sz="1600" dirty="0"/>
              <a:t> → </a:t>
            </a: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정규형이지만 그 </a:t>
            </a:r>
            <a:r>
              <a:rPr lang="ko-KR" altLang="en-US" sz="1600" b="1" dirty="0"/>
              <a:t>역의 관계는 성립하지 않음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00016" y="3225473"/>
          <a:ext cx="44655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김선주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9364" y="2821108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1431" y="3508402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수강과목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강사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수강과목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강사는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1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14416" y="2469471"/>
          <a:ext cx="29770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488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회원번호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수강과목</a:t>
                      </a:r>
                      <a:endParaRPr lang="ko-KR" alt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회원등록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283937" y="2469471"/>
          <a:ext cx="33283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강사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최수지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김선수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이영춘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이태선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네일아트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김정미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ko-KR" altLang="en-US" dirty="0" smtClean="0"/>
                        <a:t>글씨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회원등록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회원번호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강사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강사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80526"/>
              </p:ext>
            </p:extLst>
          </p:nvPr>
        </p:nvGraphicFramePr>
        <p:xfrm>
          <a:off x="1077547" y="1759138"/>
          <a:ext cx="46005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14"/>
                <a:gridCol w="1474573"/>
                <a:gridCol w="167228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7547" y="1313584"/>
            <a:ext cx="11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사용부품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0599" y="1682916"/>
            <a:ext cx="4185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부품생산공장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</a:t>
            </a:r>
            <a:r>
              <a:rPr lang="en-US" altLang="ko-KR" dirty="0" smtClean="0"/>
              <a:t>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부품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부품생산공장은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2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논리적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삭제이상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정규화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4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BCNF</a:t>
            </a:r>
            <a:endParaRPr lang="ko-KR" altLang="en-US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49634"/>
              </p:ext>
            </p:extLst>
          </p:nvPr>
        </p:nvGraphicFramePr>
        <p:xfrm>
          <a:off x="2014416" y="2469471"/>
          <a:ext cx="31342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05"/>
                <a:gridCol w="16457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제품번호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부품생산공장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53763" y="2065106"/>
            <a:ext cx="13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2014"/>
              </p:ext>
            </p:extLst>
          </p:nvPr>
        </p:nvGraphicFramePr>
        <p:xfrm>
          <a:off x="7283937" y="2469471"/>
          <a:ext cx="33283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89"/>
                <a:gridCol w="16641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부품생산공장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A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B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r>
                        <a:rPr lang="ko-KR" altLang="en-US" dirty="0" smtClean="0"/>
                        <a:t>공장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부품</a:t>
                      </a:r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23287" y="2065106"/>
            <a:ext cx="97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692" y="1125415"/>
            <a:ext cx="386861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공장</a:t>
            </a:r>
            <a:r>
              <a:rPr lang="en-US" altLang="ko-KR" dirty="0" smtClean="0"/>
              <a:t>(</a:t>
            </a:r>
            <a:r>
              <a:rPr lang="ko-KR" altLang="en-US" u="sng" dirty="0" smtClean="0"/>
              <a:t>부품생산공장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8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/>
                <a:gridCol w="1025919"/>
                <a:gridCol w="1025919"/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716701"/>
              </p:ext>
            </p:extLst>
          </p:nvPr>
        </p:nvGraphicFramePr>
        <p:xfrm>
          <a:off x="1604207" y="161970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276865"/>
                <a:gridCol w="1974335"/>
                <a:gridCol w="1625600"/>
                <a:gridCol w="1625600"/>
              </a:tblGrid>
              <a:tr h="324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u="sng" dirty="0" smtClean="0"/>
                        <a:t>학번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학과명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200924141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이형섭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컴퓨터공학과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200910554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1990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전기전자과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200930032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황연성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1989</a:t>
                      </a:r>
                      <a:r>
                        <a:rPr lang="ko-KR" altLang="en-US" dirty="0" smtClean="0"/>
                        <a:t>년 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28</a:t>
                      </a:r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경영학과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5731" y="3253027"/>
            <a:ext cx="2209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/>
              <a:t>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생년월일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학번 </a:t>
            </a:r>
            <a:r>
              <a:rPr lang="en-US" altLang="ko-KR" dirty="0" smtClean="0"/>
              <a:t>→ 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학번 </a:t>
            </a:r>
            <a:r>
              <a:rPr lang="en-US" altLang="ko-KR" dirty="0"/>
              <a:t>→ </a:t>
            </a:r>
            <a:r>
              <a:rPr lang="ko-KR" altLang="en-US" dirty="0" err="1" smtClean="0"/>
              <a:t>학과명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449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완전 함수 종속과 부분 함수 종속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0" y="1784397"/>
            <a:ext cx="10689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완전 함수 종속</a:t>
            </a:r>
            <a:r>
              <a:rPr lang="en-US" altLang="ko-KR" dirty="0" smtClean="0"/>
              <a:t>(Full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오직 기본 키에만 종속이 되는 경우를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부분 함수 종속</a:t>
            </a:r>
            <a:r>
              <a:rPr lang="en-US" altLang="ko-KR" dirty="0" smtClean="0"/>
              <a:t>(Partial Functional Dependency)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한 속성이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아닌 다른 속성에 종속이 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기본키가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합성키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슈퍼키를</a:t>
            </a:r>
            <a:r>
              <a:rPr lang="ko-KR" altLang="en-US" dirty="0" smtClean="0"/>
              <a:t> 의미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구성된 경우 이중 일부 속성에 종속이 되는 경우를 말한다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1690</Words>
  <Application>Microsoft Office PowerPoint</Application>
  <PresentationFormat>와이드스크린</PresentationFormat>
  <Paragraphs>879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HY강B</vt:lpstr>
      <vt:lpstr>HY견고딕</vt:lpstr>
      <vt:lpstr>HY수평선B</vt:lpstr>
      <vt:lpstr>나눔바른고딕</vt:lpstr>
      <vt:lpstr>맑은 고딕</vt:lpstr>
      <vt:lpstr>Arial</vt:lpstr>
      <vt:lpstr>Franklin Gothic Medium</vt:lpstr>
      <vt:lpstr>Wingdings</vt:lpstr>
      <vt:lpstr>Office 테마</vt:lpstr>
      <vt:lpstr>정규화 (Normalization) </vt:lpstr>
      <vt:lpstr>정규화(Normalization)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함수적 종속성(Functional Dependency)</vt:lpstr>
      <vt:lpstr>완전 함수 종속과 부분 함수 종속</vt:lpstr>
      <vt:lpstr>PowerPoint 프레젠테이션</vt:lpstr>
      <vt:lpstr>완전 함수 종속과 부분 함수 종속</vt:lpstr>
      <vt:lpstr>완전 함수 종속과 부분 함수 종속</vt:lpstr>
      <vt:lpstr>이행적 함수 종속(Transitive Functional Dependency)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정규화 (Normalization) </vt:lpstr>
      <vt:lpstr>정규화 - 1NF</vt:lpstr>
      <vt:lpstr>정규화 - 1NF</vt:lpstr>
      <vt:lpstr>정규화 - 2NF</vt:lpstr>
      <vt:lpstr>정규화 - 2NF</vt:lpstr>
      <vt:lpstr>정규화 - 2NF</vt:lpstr>
      <vt:lpstr>정규화 - 3NF</vt:lpstr>
      <vt:lpstr>정규화 - 3NF</vt:lpstr>
      <vt:lpstr>정규화 - BCNF</vt:lpstr>
      <vt:lpstr>정규화 - BCNF</vt:lpstr>
      <vt:lpstr>정규화 - BCNF</vt:lpstr>
      <vt:lpstr>정규화 - BCNF</vt:lpstr>
      <vt:lpstr>오늘은 요기까지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USER</cp:lastModifiedBy>
  <cp:revision>82</cp:revision>
  <cp:lastPrinted>2017-06-04T23:20:08Z</cp:lastPrinted>
  <dcterms:created xsi:type="dcterms:W3CDTF">2017-04-09T15:45:03Z</dcterms:created>
  <dcterms:modified xsi:type="dcterms:W3CDTF">2018-06-18T01:05:27Z</dcterms:modified>
</cp:coreProperties>
</file>