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4" r:id="rId4"/>
    <p:sldId id="289" r:id="rId5"/>
    <p:sldId id="290" r:id="rId6"/>
    <p:sldId id="291" r:id="rId7"/>
    <p:sldId id="292" r:id="rId8"/>
    <p:sldId id="295" r:id="rId9"/>
    <p:sldId id="293" r:id="rId10"/>
    <p:sldId id="296" r:id="rId11"/>
    <p:sldId id="297" r:id="rId12"/>
    <p:sldId id="298" r:id="rId13"/>
    <p:sldId id="303" r:id="rId14"/>
    <p:sldId id="299" r:id="rId15"/>
    <p:sldId id="304" r:id="rId16"/>
    <p:sldId id="301" r:id="rId17"/>
    <p:sldId id="300" r:id="rId18"/>
    <p:sldId id="305" r:id="rId19"/>
    <p:sldId id="306" r:id="rId20"/>
    <p:sldId id="30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0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9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6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4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8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1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1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08F-FB2D-4DEF-BC10-4A490193DC67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3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4284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ko-KR" altLang="en-US" sz="4400" b="1" smtClean="0"/>
              <a:t>관계 대수 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en-US" altLang="ko-KR" sz="4400" b="1" dirty="0" smtClean="0"/>
              <a:t>(Relational Algebra)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3013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관계대수 </a:t>
            </a:r>
            <a:r>
              <a:rPr lang="en-US" altLang="ko-KR" sz="3200" b="1" dirty="0" smtClean="0"/>
              <a:t>(Relational algebra)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2000" b="1" dirty="0" smtClean="0"/>
              <a:t>순수 관계 </a:t>
            </a:r>
            <a:r>
              <a:rPr lang="ko-KR" altLang="en-US" sz="2000" b="1" smtClean="0"/>
              <a:t>연산자 </a:t>
            </a:r>
            <a:r>
              <a:rPr lang="en-US" altLang="ko-KR" sz="2000" b="1" smtClean="0"/>
              <a:t>–</a:t>
            </a:r>
            <a:r>
              <a:rPr lang="ko-KR" altLang="en-US" sz="2000"/>
              <a:t> </a:t>
            </a:r>
            <a:r>
              <a:rPr lang="ko-KR" altLang="en-US" sz="2000" smtClean="0"/>
              <a:t>프로젝트</a:t>
            </a:r>
            <a:r>
              <a:rPr lang="en-US" altLang="ko-KR" sz="2000"/>
              <a:t>(</a:t>
            </a:r>
            <a:r>
              <a:rPr lang="el-GR" altLang="ko-KR" sz="2000"/>
              <a:t>∏</a:t>
            </a:r>
            <a:r>
              <a:rPr lang="en-US" altLang="ko-KR" sz="2000" smtClean="0"/>
              <a:t>)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l-GR" altLang="ko-KR" sz="1200" smtClean="0"/>
              <a:t>∏</a:t>
            </a:r>
            <a:r>
              <a:rPr lang="en-US" altLang="ko-KR" sz="1200" smtClean="0"/>
              <a:t> </a:t>
            </a:r>
            <a:r>
              <a:rPr lang="ko-KR" altLang="en-US" sz="1000" smtClean="0"/>
              <a:t>속성리스트 </a:t>
            </a:r>
            <a:r>
              <a:rPr lang="en-US" altLang="ko-KR" sz="2000" smtClean="0"/>
              <a:t>(R</a:t>
            </a:r>
            <a:r>
              <a:rPr lang="en-US" altLang="ko-KR" sz="200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smtClean="0"/>
              <a:t>파이 기호</a:t>
            </a:r>
            <a:r>
              <a:rPr lang="ko-KR" altLang="en-US" sz="1600" smtClean="0"/>
              <a:t>를 이용하여 표현</a:t>
            </a:r>
            <a:endParaRPr lang="en-US" altLang="ko-KR" sz="1600" smtClean="0"/>
          </a:p>
          <a:p>
            <a:pPr lvl="1">
              <a:lnSpc>
                <a:spcPct val="150000"/>
              </a:lnSpc>
            </a:pPr>
            <a:r>
              <a:rPr lang="ko-KR" altLang="en-US" sz="1600" smtClean="0"/>
              <a:t>릴레이션 </a:t>
            </a:r>
            <a:r>
              <a:rPr lang="en-US" altLang="ko-KR" sz="1600" smtClean="0"/>
              <a:t>R</a:t>
            </a:r>
            <a:r>
              <a:rPr lang="ko-KR" altLang="en-US" sz="1600" smtClean="0"/>
              <a:t>에서 </a:t>
            </a:r>
            <a:r>
              <a:rPr lang="ko-KR" altLang="en-US" sz="1600" b="1" smtClean="0">
                <a:solidFill>
                  <a:srgbClr val="FF0000"/>
                </a:solidFill>
              </a:rPr>
              <a:t>필요한 속성들</a:t>
            </a:r>
            <a:r>
              <a:rPr lang="ko-KR" altLang="en-US" sz="1600" b="1" smtClean="0"/>
              <a:t>만 추출 </a:t>
            </a:r>
            <a:r>
              <a:rPr lang="en-US" altLang="ko-KR" sz="1600" b="1" smtClean="0"/>
              <a:t>(SQL</a:t>
            </a:r>
            <a:r>
              <a:rPr lang="ko-KR" altLang="en-US" sz="1600" b="1" smtClean="0"/>
              <a:t>의 </a:t>
            </a:r>
            <a:r>
              <a:rPr lang="en-US" altLang="ko-KR" sz="1600" b="1" smtClean="0">
                <a:solidFill>
                  <a:srgbClr val="FF0000"/>
                </a:solidFill>
              </a:rPr>
              <a:t>SELECT </a:t>
            </a:r>
            <a:r>
              <a:rPr lang="ko-KR" altLang="en-US" sz="1600" b="1" smtClean="0">
                <a:solidFill>
                  <a:srgbClr val="FF0000"/>
                </a:solidFill>
              </a:rPr>
              <a:t>구</a:t>
            </a:r>
            <a:r>
              <a:rPr lang="en-US" altLang="ko-KR" sz="1600" b="1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smtClean="0"/>
              <a:t>릴레이션의 </a:t>
            </a:r>
            <a:r>
              <a:rPr lang="ko-KR" altLang="en-US" sz="1600" b="1" smtClean="0">
                <a:solidFill>
                  <a:srgbClr val="FF0000"/>
                </a:solidFill>
              </a:rPr>
              <a:t>수직적</a:t>
            </a:r>
            <a:r>
              <a:rPr lang="ko-KR" altLang="en-US" sz="1600" b="1" smtClean="0"/>
              <a:t> 부분 집합</a:t>
            </a:r>
            <a:r>
              <a:rPr lang="en-US" altLang="ko-KR" sz="1600" b="1" smtClean="0"/>
              <a:t>(vertical subset)</a:t>
            </a:r>
            <a:r>
              <a:rPr lang="ko-KR" altLang="en-US" sz="1600" smtClean="0"/>
              <a:t>을 생성</a:t>
            </a:r>
            <a:endParaRPr lang="en-US" altLang="ko-KR" sz="1600" smtClean="0"/>
          </a:p>
          <a:p>
            <a:pPr lvl="1">
              <a:lnSpc>
                <a:spcPct val="150000"/>
              </a:lnSpc>
            </a:pPr>
            <a:r>
              <a:rPr lang="ko-KR" altLang="en-US" sz="1600" b="1" smtClean="0"/>
              <a:t>속성리스트</a:t>
            </a:r>
            <a:r>
              <a:rPr lang="ko-KR" altLang="en-US" sz="1600" smtClean="0"/>
              <a:t>에 필요한 속성들을 쉼표와 함께 적어줌</a:t>
            </a:r>
            <a:endParaRPr lang="en-US" altLang="ko-KR" sz="1600" smtClean="0"/>
          </a:p>
          <a:p>
            <a:pPr lvl="1">
              <a:lnSpc>
                <a:spcPct val="150000"/>
              </a:lnSpc>
            </a:pPr>
            <a:r>
              <a:rPr lang="ko-KR" altLang="en-US" sz="1600" b="1" smtClean="0"/>
              <a:t>예제</a:t>
            </a:r>
            <a:r>
              <a:rPr lang="en-US" altLang="ko-KR" sz="1600" b="1" smtClean="0"/>
              <a:t>)</a:t>
            </a:r>
            <a:r>
              <a:rPr lang="en-US" altLang="ko-KR" sz="1600" smtClean="0"/>
              <a:t> </a:t>
            </a:r>
            <a:r>
              <a:rPr lang="el-GR" altLang="ko-KR" sz="1200" smtClean="0">
                <a:solidFill>
                  <a:prstClr val="black"/>
                </a:solidFill>
              </a:rPr>
              <a:t>∏</a:t>
            </a:r>
            <a:r>
              <a:rPr lang="en-US" altLang="ko-KR" sz="1600" smtClean="0"/>
              <a:t> </a:t>
            </a:r>
            <a:r>
              <a:rPr lang="ko-KR" altLang="en-US" sz="1000" smtClean="0"/>
              <a:t>이름</a:t>
            </a:r>
            <a:r>
              <a:rPr lang="en-US" altLang="ko-KR" sz="1000" smtClean="0"/>
              <a:t>, </a:t>
            </a:r>
            <a:r>
              <a:rPr lang="ko-KR" altLang="en-US" sz="1000" smtClean="0"/>
              <a:t>직책</a:t>
            </a:r>
            <a:r>
              <a:rPr lang="en-US" altLang="ko-KR" sz="1000" smtClean="0"/>
              <a:t>, </a:t>
            </a:r>
            <a:r>
              <a:rPr lang="ko-KR" altLang="en-US" sz="1000" smtClean="0"/>
              <a:t>연봉 </a:t>
            </a:r>
            <a:r>
              <a:rPr lang="en-US" altLang="ko-KR" sz="2000" smtClean="0"/>
              <a:t>(Employee)</a:t>
            </a:r>
          </a:p>
          <a:p>
            <a:pPr lvl="2">
              <a:lnSpc>
                <a:spcPct val="150000"/>
              </a:lnSpc>
            </a:pPr>
            <a:r>
              <a:rPr lang="ko-KR" altLang="en-US" sz="1600" smtClean="0"/>
              <a:t>고용인 테이블에서 이름</a:t>
            </a:r>
            <a:r>
              <a:rPr lang="en-US" altLang="ko-KR" sz="1600" smtClean="0"/>
              <a:t>, </a:t>
            </a:r>
            <a:r>
              <a:rPr lang="ko-KR" altLang="en-US" sz="1600" smtClean="0"/>
              <a:t>직책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연봉을 포함하는 고용인 릴레이션의 수직적 부분 집합을 생성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011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관계대수 </a:t>
            </a:r>
            <a:r>
              <a:rPr lang="en-US" altLang="ko-KR" sz="3200" b="1" dirty="0" smtClean="0"/>
              <a:t>(Relational </a:t>
            </a:r>
            <a:r>
              <a:rPr lang="en-US" altLang="ko-KR" sz="3200" b="1" smtClean="0"/>
              <a:t>algebra) - </a:t>
            </a:r>
            <a:r>
              <a:rPr lang="ko-KR" altLang="en-US" sz="3200" b="1" smtClean="0"/>
              <a:t>자연 조인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2000" b="1" dirty="0" smtClean="0"/>
              <a:t>순수 관계 연산자 </a:t>
            </a:r>
            <a:r>
              <a:rPr lang="en-US" altLang="ko-KR" sz="2000" b="1" dirty="0" smtClean="0"/>
              <a:t>–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자연 조인</a:t>
            </a:r>
            <a:r>
              <a:rPr lang="en-US" altLang="ko-KR" sz="2000" dirty="0" smtClean="0"/>
              <a:t>(</a:t>
            </a:r>
            <a:r>
              <a:rPr lang="el-GR" altLang="ko-KR" sz="2000" dirty="0" smtClean="0"/>
              <a:t>⋈</a:t>
            </a:r>
            <a:r>
              <a:rPr lang="en-US" altLang="ko-KR" sz="2000" dirty="0" smtClean="0"/>
              <a:t>) (Natural Join)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R </a:t>
            </a:r>
            <a:r>
              <a:rPr lang="el-GR" altLang="ko-KR" sz="2000" dirty="0" smtClean="0"/>
              <a:t>⋈</a:t>
            </a:r>
            <a:r>
              <a:rPr lang="en-US" altLang="ko-KR" sz="2000" dirty="0" smtClean="0"/>
              <a:t> S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/>
              <a:t>리본 기호</a:t>
            </a:r>
            <a:r>
              <a:rPr lang="ko-KR" altLang="en-US" sz="1600" dirty="0" smtClean="0"/>
              <a:t>를 이용하여 표현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두 </a:t>
            </a:r>
            <a:r>
              <a:rPr lang="ko-KR" altLang="en-US" sz="1600" dirty="0" err="1" smtClean="0"/>
              <a:t>릴레이션에서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같은 이름을 가지고 있는 열 값을 기준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릴레이션을</a:t>
            </a:r>
            <a:r>
              <a:rPr lang="ko-KR" altLang="en-US" sz="1600" dirty="0" smtClean="0"/>
              <a:t> 결합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만약 특정 행이 결합을 할 수 없는 상황이면 그 행은 결과 </a:t>
            </a:r>
            <a:r>
              <a:rPr lang="ko-KR" altLang="en-US" sz="1600" dirty="0" err="1"/>
              <a:t>릴레이션에</a:t>
            </a:r>
            <a:r>
              <a:rPr lang="ko-KR" altLang="en-US" sz="1600" dirty="0"/>
              <a:t> 나타나지 않음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919864"/>
            <a:ext cx="10010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관계대수 </a:t>
            </a:r>
            <a:r>
              <a:rPr lang="en-US" altLang="ko-KR" sz="3200" b="1" dirty="0" smtClean="0"/>
              <a:t>(Relational </a:t>
            </a:r>
            <a:r>
              <a:rPr lang="en-US" altLang="ko-KR" sz="3200" b="1" smtClean="0"/>
              <a:t>algebra) - </a:t>
            </a:r>
            <a:r>
              <a:rPr lang="ko-KR" altLang="en-US" sz="3200" b="1" smtClean="0"/>
              <a:t>세타 조인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2000" b="1" dirty="0" smtClean="0"/>
              <a:t>순수 관계 연산자 </a:t>
            </a:r>
            <a:r>
              <a:rPr lang="en-US" altLang="ko-KR" sz="2000" b="1" dirty="0" smtClean="0"/>
              <a:t>–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세타</a:t>
            </a:r>
            <a:r>
              <a:rPr lang="ko-KR" altLang="en-US" sz="2000" dirty="0" smtClean="0"/>
              <a:t> 조인</a:t>
            </a:r>
            <a:r>
              <a:rPr lang="en-US" altLang="ko-KR" sz="2000" dirty="0" smtClean="0"/>
              <a:t>(</a:t>
            </a:r>
            <a:r>
              <a:rPr lang="el-GR" altLang="ko-KR" sz="2000" dirty="0"/>
              <a:t>θ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R </a:t>
            </a:r>
            <a:r>
              <a:rPr lang="el-GR" altLang="ko-KR" sz="2000" dirty="0"/>
              <a:t>⋈</a:t>
            </a:r>
            <a:r>
              <a:rPr lang="el-GR" altLang="ko-KR" sz="900" dirty="0"/>
              <a:t>θ</a:t>
            </a:r>
            <a:r>
              <a:rPr lang="en-US" altLang="ko-KR" sz="2000" dirty="0" smtClean="0"/>
              <a:t> S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/>
              <a:t>리본 기호와 </a:t>
            </a:r>
            <a:r>
              <a:rPr lang="ko-KR" altLang="en-US" sz="1600" b="1" dirty="0" err="1" smtClean="0"/>
              <a:t>세타</a:t>
            </a:r>
            <a:r>
              <a:rPr lang="ko-KR" altLang="en-US" sz="1600" b="1" dirty="0" smtClean="0"/>
              <a:t> 기호</a:t>
            </a:r>
            <a:r>
              <a:rPr lang="ko-KR" altLang="en-US" sz="1600" dirty="0" smtClean="0"/>
              <a:t>를 이용하여 표현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세타</a:t>
            </a:r>
            <a:r>
              <a:rPr lang="ko-KR" altLang="en-US" sz="1600" dirty="0" smtClean="0"/>
              <a:t> 조인은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다양한 비교 연산자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(=, !=, &gt;, &gt;=, &lt;, &lt;=)</a:t>
            </a:r>
            <a:r>
              <a:rPr lang="en-US" altLang="ko-KR" sz="1600" b="1" dirty="0" smtClean="0"/>
              <a:t> </a:t>
            </a:r>
            <a:r>
              <a:rPr lang="ko-KR" altLang="en-US" sz="1600" dirty="0" smtClean="0"/>
              <a:t>를 사용하여 조인 조건을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구성하는 것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그 중 </a:t>
            </a:r>
            <a:r>
              <a:rPr lang="ko-KR" altLang="en-US" sz="1600" b="1" dirty="0" smtClean="0"/>
              <a:t>동등 연산자</a:t>
            </a:r>
            <a:r>
              <a:rPr lang="en-US" altLang="ko-KR" sz="1600" b="1" dirty="0" smtClean="0"/>
              <a:t>(=)</a:t>
            </a:r>
            <a:r>
              <a:rPr lang="ko-KR" altLang="en-US" sz="1600" dirty="0" smtClean="0"/>
              <a:t>를 사용한 </a:t>
            </a:r>
            <a:r>
              <a:rPr lang="ko-KR" altLang="en-US" sz="1600" dirty="0" err="1" smtClean="0"/>
              <a:t>세타</a:t>
            </a:r>
            <a:r>
              <a:rPr lang="ko-KR" altLang="en-US" sz="1600" dirty="0" smtClean="0"/>
              <a:t> 조인을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동등 조인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equi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-join)</a:t>
            </a:r>
            <a:r>
              <a:rPr lang="ko-KR" altLang="en-US" sz="1600" dirty="0" smtClean="0"/>
              <a:t>이라고 부름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938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관계대수 </a:t>
            </a:r>
            <a:r>
              <a:rPr lang="en-US" altLang="ko-KR" sz="3200" b="1" dirty="0" smtClean="0"/>
              <a:t>(Relational </a:t>
            </a:r>
            <a:r>
              <a:rPr lang="en-US" altLang="ko-KR" sz="3200" b="1" smtClean="0"/>
              <a:t>algebra) - </a:t>
            </a:r>
            <a:r>
              <a:rPr lang="ko-KR" altLang="en-US" sz="3200" b="1" smtClean="0"/>
              <a:t>세타 조인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2000" dirty="0" err="1" smtClean="0"/>
              <a:t>세타</a:t>
            </a:r>
            <a:r>
              <a:rPr lang="ko-KR" altLang="en-US" sz="2000" dirty="0" smtClean="0"/>
              <a:t> 조인</a:t>
            </a:r>
            <a:r>
              <a:rPr lang="en-US" altLang="ko-KR" sz="2000" dirty="0" smtClean="0"/>
              <a:t>(</a:t>
            </a:r>
            <a:r>
              <a:rPr lang="el-GR" altLang="ko-KR" sz="2000" dirty="0"/>
              <a:t>θ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사례</a:t>
            </a:r>
            <a:endParaRPr lang="en-US" altLang="ko-KR" sz="2000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dirty="0" smtClean="0"/>
              <a:t>각각의 자동차보다 가격이 같거나 더 싼 보트들의 정보를 얻어내고자 상황에 세미 조인을 사용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CarPirce</a:t>
            </a:r>
            <a:r>
              <a:rPr lang="en-US" altLang="ko-KR" dirty="0" smtClean="0"/>
              <a:t> &gt;= </a:t>
            </a:r>
            <a:r>
              <a:rPr lang="en-US" altLang="ko-KR" dirty="0" err="1" smtClean="0"/>
              <a:t>BoatPrice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128963"/>
            <a:ext cx="99250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관계대수 </a:t>
            </a:r>
            <a:r>
              <a:rPr lang="en-US" altLang="ko-KR" sz="3200" b="1" dirty="0" smtClean="0"/>
              <a:t>(Relational </a:t>
            </a:r>
            <a:r>
              <a:rPr lang="en-US" altLang="ko-KR" sz="3200" b="1" smtClean="0"/>
              <a:t>algebra) - </a:t>
            </a:r>
            <a:r>
              <a:rPr lang="ko-KR" altLang="en-US" sz="3200" b="1" smtClean="0"/>
              <a:t>세미 조인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2000" b="1" dirty="0" smtClean="0"/>
              <a:t>순수 관계 연산자 </a:t>
            </a:r>
            <a:r>
              <a:rPr lang="en-US" altLang="ko-KR" sz="2000" b="1" dirty="0" smtClean="0"/>
              <a:t>–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세미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조인</a:t>
            </a:r>
            <a:r>
              <a:rPr lang="en-US" altLang="ko-KR" sz="2000" dirty="0"/>
              <a:t>(⋉, ⋊)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R ⋉ S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리본 기호</a:t>
            </a:r>
            <a:r>
              <a:rPr lang="ko-KR" altLang="en-US" sz="2000" dirty="0" smtClean="0"/>
              <a:t>를 변형하여 표현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닫혀 있는 쪽이 </a:t>
            </a:r>
            <a:r>
              <a:rPr lang="en-US" altLang="ko-KR" sz="2000" dirty="0" smtClean="0"/>
              <a:t>S</a:t>
            </a:r>
            <a:r>
              <a:rPr lang="ko-KR" altLang="en-US" sz="2000" dirty="0" smtClean="0"/>
              <a:t>와 관련 있는 데이터를 보여주는 </a:t>
            </a:r>
            <a:r>
              <a:rPr lang="ko-KR" altLang="en-US" sz="2000" dirty="0" err="1" smtClean="0"/>
              <a:t>릴레이션</a:t>
            </a: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자연 조인을 한 상황에서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결과만 보여준다고 생각하면 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85" y="4130905"/>
            <a:ext cx="8313230" cy="241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관계대수 </a:t>
            </a:r>
            <a:r>
              <a:rPr lang="en-US" altLang="ko-KR" sz="3200" b="1" dirty="0" smtClean="0"/>
              <a:t>(Relational </a:t>
            </a:r>
            <a:r>
              <a:rPr lang="en-US" altLang="ko-KR" sz="3200" b="1" smtClean="0"/>
              <a:t>algebra) - </a:t>
            </a:r>
            <a:r>
              <a:rPr lang="ko-KR" altLang="en-US" sz="3200" b="1" smtClean="0"/>
              <a:t>세미 조인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9"/>
            <a:ext cx="10515600" cy="1371600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2000" b="1" dirty="0" smtClean="0"/>
              <a:t>순수 관계 연산자 </a:t>
            </a:r>
            <a:r>
              <a:rPr lang="en-US" altLang="ko-KR" sz="2000" b="1" dirty="0" smtClean="0"/>
              <a:t>–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세미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조인</a:t>
            </a:r>
            <a:r>
              <a:rPr lang="en-US" altLang="ko-KR" sz="2000" dirty="0"/>
              <a:t>(⋉, ⋊)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R </a:t>
            </a:r>
            <a:r>
              <a:rPr lang="en-US" altLang="ko-KR" sz="2000" dirty="0"/>
              <a:t>⋊ </a:t>
            </a:r>
            <a:r>
              <a:rPr lang="en-US" altLang="ko-KR" sz="2000" dirty="0" smtClean="0"/>
              <a:t>S </a:t>
            </a:r>
            <a:r>
              <a:rPr lang="ko-KR" altLang="en-US" sz="2000" dirty="0" smtClean="0"/>
              <a:t>라면 자연 조인을 한 상황에서 </a:t>
            </a:r>
            <a:r>
              <a:rPr lang="ko-KR" altLang="en-US" sz="2000" dirty="0" err="1" smtClean="0"/>
              <a:t>릴레이션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</a:t>
            </a:r>
            <a:r>
              <a:rPr lang="ko-KR" altLang="en-US" sz="2000" dirty="0" smtClean="0"/>
              <a:t>의 결과만 보여주는 것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Q) R </a:t>
            </a:r>
            <a:r>
              <a:rPr lang="en-US" altLang="ko-KR" sz="2000" dirty="0"/>
              <a:t>⋊ </a:t>
            </a:r>
            <a:r>
              <a:rPr lang="en-US" altLang="ko-KR" sz="2000" dirty="0" smtClean="0"/>
              <a:t>S </a:t>
            </a:r>
            <a:r>
              <a:rPr lang="ko-KR" altLang="en-US" sz="2000" dirty="0" smtClean="0"/>
              <a:t>결과 </a:t>
            </a:r>
            <a:r>
              <a:rPr lang="ko-KR" altLang="en-US" sz="2000" dirty="0" err="1" smtClean="0"/>
              <a:t>릴레이션</a:t>
            </a:r>
            <a:r>
              <a:rPr lang="ko-KR" altLang="en-US" sz="2000" dirty="0" smtClean="0"/>
              <a:t> 구해보기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2767957" y="3291842"/>
            <a:ext cx="6656085" cy="2106581"/>
            <a:chOff x="838200" y="3517742"/>
            <a:chExt cx="6656085" cy="21065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517742"/>
              <a:ext cx="4372928" cy="210658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6017" y="3517743"/>
              <a:ext cx="2028268" cy="2106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53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관계대수 </a:t>
            </a:r>
            <a:r>
              <a:rPr lang="en-US" altLang="ko-KR" sz="3200" b="1" dirty="0" smtClean="0"/>
              <a:t>(Relational </a:t>
            </a:r>
            <a:r>
              <a:rPr lang="en-US" altLang="ko-KR" sz="3200" b="1" smtClean="0"/>
              <a:t>algebra) - </a:t>
            </a:r>
            <a:r>
              <a:rPr lang="ko-KR" altLang="en-US" sz="3200" b="1" smtClean="0"/>
              <a:t>외부 조인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2000" b="1" dirty="0" smtClean="0"/>
              <a:t>순수 관계 연산자 </a:t>
            </a:r>
            <a:r>
              <a:rPr lang="en-US" altLang="ko-KR" sz="2000" b="1" dirty="0" smtClean="0"/>
              <a:t>–</a:t>
            </a:r>
            <a:r>
              <a:rPr lang="ko-KR" altLang="en-US" sz="2000" dirty="0" smtClean="0"/>
              <a:t> 왼쪽 외부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조인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오른쪽 외부 조인</a:t>
            </a:r>
            <a:r>
              <a:rPr lang="en-US" altLang="ko-KR" sz="2000" dirty="0"/>
              <a:t>,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완전 외부 조인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왼쪽 외부 조인</a:t>
            </a:r>
            <a:r>
              <a:rPr lang="en-US" altLang="ko-KR" sz="2000" dirty="0" smtClean="0"/>
              <a:t>(LEFT OUTER JOIN)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오른쪽 외부 조인</a:t>
            </a:r>
            <a:r>
              <a:rPr lang="en-US" altLang="ko-KR" sz="2000" dirty="0" smtClean="0"/>
              <a:t>(RIGHT OUTER JOIN)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완전 외부 조인</a:t>
            </a:r>
            <a:r>
              <a:rPr lang="en-US" altLang="ko-KR" sz="2000" dirty="0" smtClean="0"/>
              <a:t>(FULL OUTER JOIN)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233" y="1387928"/>
            <a:ext cx="1556026" cy="40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86" y="206827"/>
            <a:ext cx="5934075" cy="64389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외부 조인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85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관계대수 </a:t>
            </a:r>
            <a:r>
              <a:rPr lang="en-US" altLang="ko-KR" sz="3200" b="1" dirty="0" smtClean="0"/>
              <a:t>(Relational algebra) - </a:t>
            </a:r>
            <a:r>
              <a:rPr lang="ko-KR" altLang="en-US" sz="3200" b="1" dirty="0" err="1" smtClean="0"/>
              <a:t>디비전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나누기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2000" b="1" dirty="0" smtClean="0"/>
              <a:t>순수 관계 연산자 </a:t>
            </a:r>
            <a:r>
              <a:rPr lang="en-US" altLang="ko-KR" sz="2000" b="1" dirty="0" smtClean="0"/>
              <a:t>–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디비전</a:t>
            </a:r>
            <a:r>
              <a:rPr lang="en-US" altLang="ko-KR" sz="2000" dirty="0" smtClean="0"/>
              <a:t>(÷)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dirty="0" smtClean="0"/>
              <a:t>R ÷ S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b="1" dirty="0" smtClean="0"/>
              <a:t>S</a:t>
            </a:r>
            <a:r>
              <a:rPr lang="ko-KR" altLang="en-US" sz="1600" b="1" dirty="0" smtClean="0"/>
              <a:t>의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모든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투플과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관련 있는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릴레이션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R</a:t>
            </a:r>
            <a:r>
              <a:rPr lang="ko-KR" altLang="en-US" sz="1600" b="1" dirty="0" smtClean="0"/>
              <a:t>의 </a:t>
            </a:r>
            <a:r>
              <a:rPr lang="ko-KR" altLang="en-US" sz="1600" b="1" dirty="0" err="1" smtClean="0"/>
              <a:t>투플</a:t>
            </a:r>
            <a:r>
              <a:rPr lang="ko-KR" altLang="en-US" sz="1600" dirty="0" err="1" smtClean="0"/>
              <a:t>로</a:t>
            </a:r>
            <a:r>
              <a:rPr lang="ko-KR" altLang="en-US" sz="1600" dirty="0" smtClean="0"/>
              <a:t> 결과 </a:t>
            </a:r>
            <a:r>
              <a:rPr lang="ko-KR" altLang="en-US" sz="1600" dirty="0" err="1" smtClean="0"/>
              <a:t>릴레이션을</a:t>
            </a:r>
            <a:r>
              <a:rPr lang="ko-KR" altLang="en-US" sz="1600" dirty="0" smtClean="0"/>
              <a:t> 구성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39" y="3186155"/>
            <a:ext cx="4705922" cy="322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관계대수 </a:t>
            </a:r>
            <a:r>
              <a:rPr lang="en-US" altLang="ko-KR" sz="3200" b="1" dirty="0" smtClean="0"/>
              <a:t>(Relational algebra) - </a:t>
            </a:r>
            <a:r>
              <a:rPr lang="ko-KR" altLang="en-US" sz="3200" b="1" dirty="0" err="1" smtClean="0"/>
              <a:t>디비전</a:t>
            </a:r>
            <a:endParaRPr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79" y="1682713"/>
            <a:ext cx="6580442" cy="40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관계대수 </a:t>
            </a:r>
            <a:r>
              <a:rPr lang="en-US" altLang="ko-KR" sz="3200" b="1" dirty="0" smtClean="0"/>
              <a:t>(Relational algebra)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관계대수 연산자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원하는 결과를 얻기 위해 </a:t>
            </a:r>
            <a:r>
              <a:rPr lang="ko-KR" altLang="en-US" sz="1800" b="1" dirty="0" smtClean="0"/>
              <a:t>테이블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릴레이션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이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처리되는 과정을 순서대로 기술</a:t>
            </a:r>
            <a:r>
              <a:rPr lang="ko-KR" altLang="en-US" sz="1800" dirty="0" smtClean="0"/>
              <a:t>하는 언어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관계대수의 </a:t>
            </a:r>
            <a:r>
              <a:rPr lang="ko-KR" altLang="en-US" sz="1800" b="1" dirty="0" err="1" smtClean="0"/>
              <a:t>피연산자들은</a:t>
            </a:r>
            <a:r>
              <a:rPr lang="ko-KR" altLang="en-US" sz="1800" b="1" dirty="0" smtClean="0"/>
              <a:t> 전부 </a:t>
            </a:r>
            <a:r>
              <a:rPr lang="ko-KR" altLang="en-US" sz="1800" b="1" dirty="0" err="1" smtClean="0"/>
              <a:t>릴레이션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/>
              <a:t>릴레이션에</a:t>
            </a:r>
            <a:r>
              <a:rPr lang="ko-KR" altLang="en-US" sz="1800" dirty="0" smtClean="0"/>
              <a:t> </a:t>
            </a:r>
            <a:r>
              <a:rPr lang="ko-KR" altLang="en-US" sz="1800" b="1" dirty="0" smtClean="0"/>
              <a:t>연산자를 적용해 얻은 결과도 </a:t>
            </a:r>
            <a:r>
              <a:rPr lang="ko-KR" altLang="en-US" sz="1800" b="1" dirty="0" err="1" smtClean="0"/>
              <a:t>릴레이션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닫혀있음 성질</a:t>
            </a:r>
            <a:r>
              <a:rPr lang="en-US" altLang="ko-KR" sz="1800" dirty="0" smtClean="0"/>
              <a:t>, closure property)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8</a:t>
            </a:r>
            <a:r>
              <a:rPr lang="ko-KR" altLang="en-US" sz="1800" b="1" dirty="0" smtClean="0"/>
              <a:t>개</a:t>
            </a:r>
            <a:r>
              <a:rPr lang="ko-KR" altLang="en-US" sz="1800" dirty="0" smtClean="0"/>
              <a:t>의 </a:t>
            </a:r>
            <a:r>
              <a:rPr lang="ko-KR" altLang="en-US" sz="1800" dirty="0"/>
              <a:t>연산자 </a:t>
            </a:r>
            <a:r>
              <a:rPr lang="ko-KR" altLang="en-US" sz="1800" dirty="0" smtClean="0"/>
              <a:t>존재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일반 집합 연산자 </a:t>
            </a:r>
            <a:r>
              <a:rPr lang="en-US" altLang="ko-KR" sz="1800" b="1" dirty="0" smtClean="0"/>
              <a:t>: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합집합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∪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교집합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∩</a:t>
            </a:r>
            <a:r>
              <a:rPr lang="en-US" altLang="ko-KR" sz="1800" dirty="0" smtClean="0"/>
              <a:t>), </a:t>
            </a:r>
            <a:r>
              <a:rPr lang="ko-KR" altLang="en-US" sz="1800" dirty="0" err="1" smtClean="0"/>
              <a:t>차집합</a:t>
            </a:r>
            <a:r>
              <a:rPr lang="en-US" altLang="ko-KR" sz="1800" dirty="0" smtClean="0"/>
              <a:t>(-), </a:t>
            </a:r>
            <a:r>
              <a:rPr lang="ko-KR" altLang="en-US" sz="1800" dirty="0" err="1" smtClean="0"/>
              <a:t>카티션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프로덕트</a:t>
            </a:r>
            <a:r>
              <a:rPr lang="en-US" altLang="ko-KR" sz="1800" dirty="0" smtClean="0"/>
              <a:t>(×)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순수 관계 연산자 </a:t>
            </a:r>
            <a:r>
              <a:rPr lang="en-US" altLang="ko-KR" sz="1800" b="1" dirty="0" smtClean="0"/>
              <a:t>: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셀렉트</a:t>
            </a:r>
            <a:r>
              <a:rPr lang="en-US" altLang="ko-KR" sz="1800" dirty="0" smtClean="0"/>
              <a:t>(</a:t>
            </a:r>
            <a:r>
              <a:rPr lang="el-GR" altLang="ko-KR" sz="1800" dirty="0" smtClean="0"/>
              <a:t>σ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프로젝트</a:t>
            </a:r>
            <a:r>
              <a:rPr lang="en-US" altLang="ko-KR" sz="1800" dirty="0" smtClean="0"/>
              <a:t>(</a:t>
            </a:r>
            <a:r>
              <a:rPr lang="el-GR" altLang="ko-KR" sz="1800" dirty="0" smtClean="0"/>
              <a:t>∏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조인</a:t>
            </a:r>
            <a:r>
              <a:rPr lang="en-US" altLang="ko-KR" sz="1800" dirty="0" smtClean="0"/>
              <a:t>(</a:t>
            </a:r>
            <a:r>
              <a:rPr lang="el-GR" altLang="ko-KR" sz="1800" dirty="0" smtClean="0"/>
              <a:t>⋈</a:t>
            </a:r>
            <a:r>
              <a:rPr lang="en-US" altLang="ko-KR" sz="1800" dirty="0" smtClean="0"/>
              <a:t>), </a:t>
            </a:r>
            <a:r>
              <a:rPr lang="ko-KR" altLang="en-US" sz="1800" dirty="0" err="1" smtClean="0"/>
              <a:t>디비전</a:t>
            </a:r>
            <a:r>
              <a:rPr lang="en-US" altLang="ko-KR" sz="1800" dirty="0" smtClean="0"/>
              <a:t>(</a:t>
            </a:r>
            <a:r>
              <a:rPr lang="el-GR" altLang="ko-KR" sz="1800" dirty="0" smtClean="0"/>
              <a:t>÷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 smtClean="0"/>
              <a:t>합병 가능</a:t>
            </a:r>
            <a:r>
              <a:rPr lang="ko-KR" altLang="en-US" sz="1800" dirty="0" smtClean="0"/>
              <a:t> 여부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합집합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교집합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차집합</a:t>
            </a:r>
            <a:r>
              <a:rPr lang="ko-KR" altLang="en-US" sz="1800" dirty="0" smtClean="0"/>
              <a:t> 연산을 </a:t>
            </a:r>
            <a:r>
              <a:rPr lang="ko-KR" altLang="en-US" sz="1800" b="1" dirty="0" smtClean="0"/>
              <a:t>어떤 조건에서 적용</a:t>
            </a:r>
            <a:r>
              <a:rPr lang="ko-KR" altLang="en-US" sz="1800" dirty="0" smtClean="0"/>
              <a:t>할 수 있는가</a:t>
            </a:r>
            <a:r>
              <a:rPr lang="en-US" altLang="ko-KR" sz="1800" dirty="0" smtClean="0"/>
              <a:t>?)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/>
              <a:t>연산에 참여하는 두 </a:t>
            </a:r>
            <a:r>
              <a:rPr lang="ko-KR" altLang="en-US" sz="1800" dirty="0" err="1" smtClean="0"/>
              <a:t>릴레이션의</a:t>
            </a:r>
            <a:r>
              <a:rPr lang="ko-KR" altLang="en-US" sz="1800" dirty="0" smtClean="0"/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차수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(degree)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가 같아야 함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/>
              <a:t>연산에 참여하는 두 </a:t>
            </a:r>
            <a:r>
              <a:rPr lang="ko-KR" altLang="en-US" sz="1800" dirty="0" err="1" smtClean="0"/>
              <a:t>릴레이션의</a:t>
            </a:r>
            <a:r>
              <a:rPr lang="ko-KR" altLang="en-US" sz="1800" dirty="0" smtClean="0"/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서로 대응하는 속성의 도메인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(domain)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이 같아야 함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err="1" smtClean="0"/>
              <a:t>카티션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프로덕트</a:t>
            </a:r>
            <a:r>
              <a:rPr lang="ko-KR" altLang="en-US" sz="1800" dirty="0" smtClean="0"/>
              <a:t> 연산은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1, 2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의 조건에 상관없이 연산이 가능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052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관계대수 </a:t>
            </a:r>
            <a:r>
              <a:rPr lang="en-US" altLang="ko-KR" sz="3200" b="1" dirty="0" smtClean="0"/>
              <a:t>(Relational algebra)</a:t>
            </a:r>
            <a:r>
              <a:rPr lang="ko-KR" altLang="en-US" sz="3200" b="1" dirty="0" smtClean="0"/>
              <a:t>의 연산자 우선순위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2000" dirty="0" smtClean="0"/>
              <a:t>연산자 우선순위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위에서 부터 높은 순서</a:t>
            </a:r>
            <a:r>
              <a:rPr lang="en-US" altLang="ko-KR" sz="20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괄호 </a:t>
            </a:r>
            <a:r>
              <a:rPr lang="en-US" altLang="ko-KR" sz="2000" dirty="0" smtClean="0"/>
              <a:t>()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l-GR" altLang="ko-KR" sz="2000" dirty="0" smtClean="0"/>
              <a:t>σ</a:t>
            </a:r>
            <a:r>
              <a:rPr lang="el-GR" altLang="ko-KR" sz="2000" dirty="0"/>
              <a:t>, π, </a:t>
            </a:r>
            <a:r>
              <a:rPr lang="el-GR" altLang="ko-KR" sz="2000" dirty="0" smtClean="0"/>
              <a:t>ρ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전부 </a:t>
            </a:r>
            <a:r>
              <a:rPr lang="ko-KR" altLang="en-US" sz="2000" dirty="0" err="1" smtClean="0"/>
              <a:t>단항</a:t>
            </a:r>
            <a:r>
              <a:rPr lang="ko-KR" altLang="en-US" sz="2000" dirty="0" smtClean="0"/>
              <a:t> 연산자들</a:t>
            </a:r>
            <a:r>
              <a:rPr lang="en-US" altLang="ko-KR" sz="20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l-GR" altLang="ko-KR" sz="2000" dirty="0"/>
              <a:t>Χ, </a:t>
            </a:r>
            <a:r>
              <a:rPr lang="el-GR" altLang="ko-KR" sz="2000" dirty="0" smtClean="0"/>
              <a:t>⋈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∩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∪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2874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 smtClean="0"/>
              <a:t>일반 집합 연산자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0015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관계대수 </a:t>
            </a:r>
            <a:r>
              <a:rPr lang="en-US" altLang="ko-KR" sz="3200" b="1" dirty="0" smtClean="0"/>
              <a:t>(Relational algebra)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일반 집합 연산자 </a:t>
            </a:r>
            <a:r>
              <a:rPr lang="en-US" altLang="ko-KR" sz="2000" b="1" dirty="0" smtClean="0"/>
              <a:t>– </a:t>
            </a:r>
            <a:r>
              <a:rPr lang="ko-KR" altLang="en-US" sz="2000" dirty="0" smtClean="0"/>
              <a:t>합집합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∪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R </a:t>
            </a:r>
            <a:r>
              <a:rPr lang="ko-KR" altLang="en-US" sz="2000" dirty="0" smtClean="0"/>
              <a:t>∪ </a:t>
            </a:r>
            <a:r>
              <a:rPr lang="en-US" altLang="ko-KR" sz="2000" dirty="0" smtClean="0"/>
              <a:t>S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두 집합에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속하는 모든 행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투플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을 이용</a:t>
            </a:r>
            <a:r>
              <a:rPr lang="ko-KR" altLang="en-US" sz="2000" dirty="0" smtClean="0"/>
              <a:t>하여 결과 </a:t>
            </a:r>
            <a:r>
              <a:rPr lang="ko-KR" altLang="en-US" sz="2000" dirty="0" err="1" smtClean="0"/>
              <a:t>릴레이션을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b="1" dirty="0" smtClean="0"/>
              <a:t>중복되는 행은 제거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릴레이션에</a:t>
            </a:r>
            <a:r>
              <a:rPr lang="ko-KR" altLang="en-US" sz="2000" dirty="0" smtClean="0"/>
              <a:t> 중복되는 행은 존재할 수 없음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FF0000"/>
                </a:solidFill>
              </a:rPr>
              <a:t>카디널리티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투플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의 전체 개수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S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투플</a:t>
            </a:r>
            <a:r>
              <a:rPr lang="ko-KR" altLang="en-US" sz="2000" dirty="0" smtClean="0"/>
              <a:t> 개수를 </a:t>
            </a:r>
            <a:r>
              <a:rPr lang="ko-KR" altLang="en-US" sz="2000" b="1" dirty="0" smtClean="0"/>
              <a:t>더한 것과 같거나 적음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교환적 특징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결합적 특징을 가짐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9901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관계대수 </a:t>
            </a:r>
            <a:r>
              <a:rPr lang="en-US" altLang="ko-KR" sz="3200" b="1" dirty="0" smtClean="0"/>
              <a:t>(Relational algebra)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일반 집합 연산자 </a:t>
            </a:r>
            <a:r>
              <a:rPr lang="en-US" altLang="ko-KR" sz="2000" b="1" dirty="0" smtClean="0"/>
              <a:t>– </a:t>
            </a:r>
            <a:r>
              <a:rPr lang="ko-KR" altLang="en-US" sz="2000" dirty="0" smtClean="0"/>
              <a:t>교집합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∩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R </a:t>
            </a:r>
            <a:r>
              <a:rPr lang="ko-KR" altLang="en-US" sz="2000" dirty="0"/>
              <a:t>∩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두 집합에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공통적으로 존재하는 모든 행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투플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을 이용</a:t>
            </a:r>
            <a:r>
              <a:rPr lang="ko-KR" altLang="en-US" sz="2000" dirty="0" smtClean="0"/>
              <a:t>하여 결과 </a:t>
            </a:r>
            <a:r>
              <a:rPr lang="ko-KR" altLang="en-US" sz="2000" dirty="0" err="1" smtClean="0"/>
              <a:t>릴레이션을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FF0000"/>
                </a:solidFill>
              </a:rPr>
              <a:t>카디널리티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투플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의 전체 개수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S</a:t>
            </a:r>
            <a:r>
              <a:rPr lang="ko-KR" altLang="en-US" sz="2000" dirty="0" smtClean="0"/>
              <a:t>의 어떤 </a:t>
            </a:r>
            <a:r>
              <a:rPr lang="ko-KR" altLang="en-US" sz="2000" dirty="0" err="1" smtClean="0"/>
              <a:t>카디널리티보다</a:t>
            </a:r>
            <a:r>
              <a:rPr lang="ko-KR" altLang="en-US" sz="2000" dirty="0" smtClean="0"/>
              <a:t> 크지 않음</a:t>
            </a: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R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</a:t>
            </a:r>
            <a:r>
              <a:rPr lang="ko-KR" altLang="en-US" sz="1600" dirty="0" smtClean="0"/>
              <a:t>의 크기 비교를 했을 때 만약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이 작고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의 모든 행이 중복된다면 결국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카디널리티만큼</a:t>
            </a:r>
            <a:r>
              <a:rPr lang="ko-KR" altLang="en-US" sz="1600" dirty="0" smtClean="0"/>
              <a:t> 커지게 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반대로 </a:t>
            </a:r>
            <a:r>
              <a:rPr lang="en-US" altLang="ko-KR" sz="1600" dirty="0" smtClean="0"/>
              <a:t>S</a:t>
            </a:r>
            <a:r>
              <a:rPr lang="ko-KR" altLang="en-US" sz="1600" dirty="0" smtClean="0"/>
              <a:t>가 더 작고 </a:t>
            </a:r>
            <a:r>
              <a:rPr lang="en-US" altLang="ko-KR" sz="1600" dirty="0" smtClean="0"/>
              <a:t>S</a:t>
            </a:r>
            <a:r>
              <a:rPr lang="ko-KR" altLang="en-US" sz="1600" dirty="0" smtClean="0"/>
              <a:t>의 모든 행이 중복된다면 </a:t>
            </a:r>
            <a:r>
              <a:rPr lang="en-US" altLang="ko-KR" sz="1600" dirty="0" smtClean="0"/>
              <a:t>S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카디널리티만큼</a:t>
            </a:r>
            <a:r>
              <a:rPr lang="ko-KR" altLang="en-US" sz="1600" dirty="0" smtClean="0"/>
              <a:t> 커지게 됨</a:t>
            </a:r>
            <a:r>
              <a:rPr lang="en-US" altLang="ko-KR" sz="1600" dirty="0" smtClean="0"/>
              <a:t>, R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</a:t>
            </a:r>
            <a:r>
              <a:rPr lang="ko-KR" altLang="en-US" sz="1600" dirty="0" smtClean="0"/>
              <a:t>가 크기가 같고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모든 행이 중복된다면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릴레이션이</a:t>
            </a:r>
            <a:r>
              <a:rPr lang="ko-KR" altLang="en-US" sz="1600" dirty="0" smtClean="0"/>
              <a:t> 동일함</a:t>
            </a:r>
            <a:r>
              <a:rPr lang="en-US" altLang="ko-KR" sz="1600" dirty="0" smtClean="0"/>
              <a:t>) R, S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카디널리티</a:t>
            </a:r>
            <a:r>
              <a:rPr lang="ko-KR" altLang="en-US" sz="1600" dirty="0" smtClean="0"/>
              <a:t> 만큼 큼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교환적 특징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결합적 특징을 가짐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7279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관계대수 </a:t>
            </a:r>
            <a:r>
              <a:rPr lang="en-US" altLang="ko-KR" sz="3200" b="1" dirty="0" smtClean="0"/>
              <a:t>(Relational algebra)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일반 집합 연산자 </a:t>
            </a:r>
            <a:r>
              <a:rPr lang="en-US" altLang="ko-KR" sz="2000" b="1" dirty="0" smtClean="0"/>
              <a:t>– </a:t>
            </a:r>
            <a:r>
              <a:rPr lang="ko-KR" altLang="en-US" sz="2000" dirty="0" err="1" smtClean="0"/>
              <a:t>차집합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(—)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R </a:t>
            </a:r>
            <a:r>
              <a:rPr lang="en-US" altLang="ko-KR" sz="2000" dirty="0"/>
              <a:t>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0000"/>
                </a:solidFill>
              </a:rPr>
              <a:t>왼쪽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피연산자에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존재하지만 오른쪽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피연산자에는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존재하지 않는 행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투플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을 이용</a:t>
            </a:r>
            <a:r>
              <a:rPr lang="ko-KR" altLang="en-US" sz="2000" dirty="0" smtClean="0"/>
              <a:t>하여 결과 </a:t>
            </a:r>
            <a:r>
              <a:rPr lang="ko-KR" altLang="en-US" sz="2000" dirty="0" err="1" smtClean="0"/>
              <a:t>릴레이션을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카디널리티는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릴레이션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이나 </a:t>
            </a:r>
            <a:r>
              <a:rPr lang="ko-KR" altLang="en-US" sz="2000" dirty="0" err="1" smtClean="0"/>
              <a:t>릴레이션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카디널리티보다</a:t>
            </a:r>
            <a:r>
              <a:rPr lang="ko-KR" altLang="en-US" sz="2000" dirty="0" smtClean="0"/>
              <a:t> 같거나 작음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교환적 특징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결합적 특징을 가질 수 없음 </a:t>
            </a:r>
            <a:r>
              <a:rPr lang="en-US" altLang="ko-KR" sz="2000" dirty="0" smtClean="0"/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피연산자의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순서가 중요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0607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관계대수 </a:t>
            </a:r>
            <a:r>
              <a:rPr lang="en-US" altLang="ko-KR" sz="3200" b="1" dirty="0" smtClean="0"/>
              <a:t>(Relational algebra)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일반 집합 연산자 </a:t>
            </a:r>
            <a:r>
              <a:rPr lang="en-US" altLang="ko-KR" sz="2000" b="1" dirty="0" smtClean="0"/>
              <a:t>– </a:t>
            </a:r>
            <a:r>
              <a:rPr lang="ko-KR" altLang="en-US" sz="2000" dirty="0" err="1" smtClean="0"/>
              <a:t>카티션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(×)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R </a:t>
            </a:r>
            <a:r>
              <a:rPr lang="en-US" altLang="ko-KR" sz="2000" dirty="0"/>
              <a:t>×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FF0000"/>
                </a:solidFill>
              </a:rPr>
              <a:t>릴레이션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R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 속한 각 행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투플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을 모두 연결하여 만들어진 새로운 행을 이용</a:t>
            </a:r>
            <a:r>
              <a:rPr lang="ko-KR" altLang="en-US" sz="2000" dirty="0" smtClean="0"/>
              <a:t>하여 결과 </a:t>
            </a:r>
            <a:r>
              <a:rPr lang="ko-KR" altLang="en-US" sz="2000" dirty="0" err="1" smtClean="0"/>
              <a:t>릴레이션을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차수는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R</a:t>
            </a:r>
            <a:r>
              <a:rPr lang="ko-KR" altLang="en-US" sz="2000" b="1" dirty="0" smtClean="0"/>
              <a:t>과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S</a:t>
            </a:r>
            <a:r>
              <a:rPr lang="ko-KR" altLang="en-US" sz="2000" b="1" dirty="0" smtClean="0"/>
              <a:t>의 차수를 더한 것</a:t>
            </a:r>
            <a:r>
              <a:rPr lang="ko-KR" altLang="en-US" sz="2000" dirty="0" smtClean="0"/>
              <a:t>과 같음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카디널리티는</a:t>
            </a:r>
            <a:r>
              <a:rPr lang="ko-KR" altLang="en-US" sz="2000" dirty="0" smtClean="0"/>
              <a:t>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R</a:t>
            </a:r>
            <a:r>
              <a:rPr lang="ko-KR" altLang="en-US" sz="2000" b="1" dirty="0" smtClean="0"/>
              <a:t>과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S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카디널리티를</a:t>
            </a:r>
            <a:r>
              <a:rPr lang="ko-KR" altLang="en-US" sz="2000" b="1" dirty="0" smtClean="0"/>
              <a:t> 곱한 값</a:t>
            </a:r>
            <a:r>
              <a:rPr lang="ko-KR" altLang="en-US" sz="2000" dirty="0" smtClean="0"/>
              <a:t>과 </a:t>
            </a:r>
            <a:r>
              <a:rPr lang="ko-KR" altLang="en-US" sz="2000" dirty="0" smtClean="0"/>
              <a:t>같음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합집합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교집합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차집합</a:t>
            </a:r>
            <a:r>
              <a:rPr lang="ko-KR" altLang="en-US" sz="2000" dirty="0" smtClean="0"/>
              <a:t> 연산자들은 </a:t>
            </a:r>
            <a:r>
              <a:rPr lang="ko-KR" altLang="en-US" sz="2000" b="1" dirty="0" smtClean="0"/>
              <a:t>수직적 연산</a:t>
            </a:r>
            <a:r>
              <a:rPr lang="ko-KR" altLang="en-US" sz="2000" dirty="0" smtClean="0"/>
              <a:t>이라고 볼 수 있으며 </a:t>
            </a:r>
            <a:r>
              <a:rPr lang="ko-KR" altLang="en-US" sz="2000" dirty="0" err="1" smtClean="0"/>
              <a:t>카티션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프로덕트는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수평으로 결합</a:t>
            </a:r>
            <a:r>
              <a:rPr lang="ko-KR" altLang="en-US" sz="2000" dirty="0" smtClean="0"/>
              <a:t>하므로 </a:t>
            </a:r>
            <a:r>
              <a:rPr lang="ko-KR" altLang="en-US" sz="2000" b="1" dirty="0" smtClean="0"/>
              <a:t>수평적 연산</a:t>
            </a:r>
            <a:r>
              <a:rPr lang="ko-KR" altLang="en-US" sz="2000" dirty="0" smtClean="0"/>
              <a:t>이라 볼 수 있음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교환적 특징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결합적 특징을 가짐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1295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smtClean="0"/>
              <a:t>순수 관계 </a:t>
            </a:r>
            <a:r>
              <a:rPr lang="ko-KR" altLang="en-US" sz="4400" b="1" dirty="0" smtClean="0"/>
              <a:t>연산자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8681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관계대수 </a:t>
            </a:r>
            <a:r>
              <a:rPr lang="en-US" altLang="ko-KR" sz="3200" b="1" dirty="0" smtClean="0"/>
              <a:t>(Relational algebra)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2000" b="1" dirty="0" smtClean="0"/>
              <a:t>순수 관계 </a:t>
            </a:r>
            <a:r>
              <a:rPr lang="ko-KR" altLang="en-US" sz="2000" b="1" smtClean="0"/>
              <a:t>연산자 </a:t>
            </a:r>
            <a:r>
              <a:rPr lang="en-US" altLang="ko-KR" sz="2000" b="1" smtClean="0"/>
              <a:t>– </a:t>
            </a:r>
            <a:r>
              <a:rPr lang="ko-KR" altLang="en-US" sz="2000" smtClean="0"/>
              <a:t>셀렉트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l-GR" altLang="ko-KR" sz="1600" smtClean="0"/>
              <a:t>σ</a:t>
            </a:r>
            <a:r>
              <a:rPr lang="en-US" altLang="ko-KR" sz="1600" smtClean="0"/>
              <a:t> </a:t>
            </a:r>
            <a:r>
              <a:rPr lang="ko-KR" altLang="en-US" sz="1000" smtClean="0"/>
              <a:t>조건식 </a:t>
            </a:r>
            <a:r>
              <a:rPr lang="en-US" altLang="ko-KR" sz="2000" smtClean="0"/>
              <a:t>(R)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smtClean="0"/>
              <a:t>시그마 기호</a:t>
            </a:r>
            <a:r>
              <a:rPr lang="ko-KR" altLang="en-US" sz="1600" smtClean="0"/>
              <a:t>를 이용하여 표현</a:t>
            </a:r>
            <a:endParaRPr lang="en-US" altLang="ko-KR" sz="1600" smtClean="0"/>
          </a:p>
          <a:p>
            <a:pPr lvl="1">
              <a:lnSpc>
                <a:spcPct val="150000"/>
              </a:lnSpc>
            </a:pPr>
            <a:r>
              <a:rPr lang="ko-KR" altLang="en-US" sz="1600" smtClean="0"/>
              <a:t>릴레이션 </a:t>
            </a:r>
            <a:r>
              <a:rPr lang="en-US" altLang="ko-KR" sz="1600" smtClean="0"/>
              <a:t>R</a:t>
            </a:r>
            <a:r>
              <a:rPr lang="ko-KR" altLang="en-US" sz="1600" smtClean="0"/>
              <a:t>에서 </a:t>
            </a:r>
            <a:r>
              <a:rPr lang="ko-KR" altLang="en-US" sz="1600" b="1" smtClean="0">
                <a:solidFill>
                  <a:srgbClr val="FF0000"/>
                </a:solidFill>
              </a:rPr>
              <a:t>조건을 만족</a:t>
            </a:r>
            <a:r>
              <a:rPr lang="ko-KR" altLang="en-US" sz="1600" b="1" smtClean="0"/>
              <a:t>하는 투플들을 반환 </a:t>
            </a:r>
            <a:r>
              <a:rPr lang="en-US" altLang="ko-KR" sz="1600" b="1" smtClean="0"/>
              <a:t>(SQL</a:t>
            </a:r>
            <a:r>
              <a:rPr lang="ko-KR" altLang="en-US" sz="1600" b="1" smtClean="0"/>
              <a:t>의 </a:t>
            </a:r>
            <a:r>
              <a:rPr lang="en-US" altLang="ko-KR" sz="1600" b="1" smtClean="0">
                <a:solidFill>
                  <a:srgbClr val="FF0000"/>
                </a:solidFill>
              </a:rPr>
              <a:t>WHERE </a:t>
            </a:r>
            <a:r>
              <a:rPr lang="ko-KR" altLang="en-US" sz="1600" b="1" smtClean="0">
                <a:solidFill>
                  <a:srgbClr val="FF0000"/>
                </a:solidFill>
              </a:rPr>
              <a:t>절</a:t>
            </a:r>
            <a:r>
              <a:rPr lang="en-US" altLang="ko-KR" sz="1600" b="1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smtClean="0"/>
              <a:t>릴레이션의 </a:t>
            </a:r>
            <a:r>
              <a:rPr lang="ko-KR" altLang="en-US" sz="1600" b="1" smtClean="0">
                <a:solidFill>
                  <a:srgbClr val="FF0000"/>
                </a:solidFill>
              </a:rPr>
              <a:t>수평적</a:t>
            </a:r>
            <a:r>
              <a:rPr lang="ko-KR" altLang="en-US" sz="1600" b="1" smtClean="0"/>
              <a:t> 부분 집합</a:t>
            </a:r>
            <a:r>
              <a:rPr lang="en-US" altLang="ko-KR" sz="1600" b="1" smtClean="0"/>
              <a:t>(horizontal subset)</a:t>
            </a:r>
            <a:r>
              <a:rPr lang="ko-KR" altLang="en-US" sz="1600" smtClean="0"/>
              <a:t>을 생성</a:t>
            </a:r>
            <a:endParaRPr lang="en-US" altLang="ko-KR" sz="1600" smtClean="0"/>
          </a:p>
          <a:p>
            <a:pPr lvl="1">
              <a:lnSpc>
                <a:spcPct val="150000"/>
              </a:lnSpc>
            </a:pPr>
            <a:r>
              <a:rPr lang="en-US" altLang="ko-KR" sz="1600" b="1">
                <a:solidFill>
                  <a:srgbClr val="FF0000"/>
                </a:solidFill>
              </a:rPr>
              <a:t>predicate</a:t>
            </a:r>
            <a:r>
              <a:rPr lang="en-US" altLang="ko-KR" sz="1600" b="1" smtClean="0">
                <a:solidFill>
                  <a:srgbClr val="FF0000"/>
                </a:solidFill>
              </a:rPr>
              <a:t>(</a:t>
            </a:r>
            <a:r>
              <a:rPr lang="ko-KR" altLang="en-US" sz="1600" b="1" smtClean="0">
                <a:solidFill>
                  <a:srgbClr val="FF0000"/>
                </a:solidFill>
              </a:rPr>
              <a:t>조건식</a:t>
            </a:r>
            <a:r>
              <a:rPr lang="en-US" altLang="ko-KR" sz="1600" b="1" smtClean="0">
                <a:solidFill>
                  <a:srgbClr val="FF0000"/>
                </a:solidFill>
              </a:rPr>
              <a:t>, </a:t>
            </a:r>
            <a:r>
              <a:rPr lang="ko-KR" altLang="en-US" sz="1600" b="1" smtClean="0">
                <a:solidFill>
                  <a:srgbClr val="FF0000"/>
                </a:solidFill>
              </a:rPr>
              <a:t>조건술어</a:t>
            </a:r>
            <a:r>
              <a:rPr lang="en-US" altLang="ko-KR" sz="1600" b="1">
                <a:solidFill>
                  <a:srgbClr val="FF0000"/>
                </a:solidFill>
              </a:rPr>
              <a:t>)</a:t>
            </a:r>
            <a:r>
              <a:rPr lang="ko-KR" altLang="en-US" sz="1600"/>
              <a:t>는 일반적으로 </a:t>
            </a:r>
            <a:r>
              <a:rPr lang="en-US" altLang="ko-KR" sz="1600" b="1"/>
              <a:t>=, ≠, &lt;, ≤, &gt;, ≥ </a:t>
            </a:r>
            <a:r>
              <a:rPr lang="ko-KR" altLang="en-US" sz="1600" b="1"/>
              <a:t>등의 기호를 사용한 비교연산이 </a:t>
            </a:r>
            <a:r>
              <a:rPr lang="ko-KR" altLang="en-US" sz="1600" b="1" smtClean="0"/>
              <a:t>허용</a:t>
            </a:r>
            <a:r>
              <a:rPr lang="en-US" altLang="ko-KR" sz="1600" b="1" smtClean="0"/>
              <a:t>, and</a:t>
            </a:r>
            <a:r>
              <a:rPr lang="en-US" altLang="ko-KR" sz="1600" b="1"/>
              <a:t>(∧)</a:t>
            </a:r>
            <a:r>
              <a:rPr lang="ko-KR" altLang="en-US" sz="1600" b="1"/>
              <a:t>와 </a:t>
            </a:r>
            <a:r>
              <a:rPr lang="en-US" altLang="ko-KR" sz="1600" b="1"/>
              <a:t>or(∨), not(¬)</a:t>
            </a:r>
            <a:r>
              <a:rPr lang="ko-KR" altLang="en-US" sz="1600"/>
              <a:t>등의 </a:t>
            </a:r>
            <a:r>
              <a:rPr lang="ko-KR" altLang="en-US" sz="1600" b="1"/>
              <a:t>연결기호</a:t>
            </a:r>
            <a:r>
              <a:rPr lang="en-US" altLang="ko-KR" sz="1600" b="1"/>
              <a:t>(connectives)</a:t>
            </a:r>
            <a:r>
              <a:rPr lang="ko-KR" altLang="en-US" sz="1600" b="1"/>
              <a:t>를 사용</a:t>
            </a:r>
            <a:r>
              <a:rPr lang="ko-KR" altLang="en-US" sz="1600"/>
              <a:t>하여</a:t>
            </a:r>
            <a:r>
              <a:rPr lang="en-US" altLang="ko-KR" sz="1600"/>
              <a:t>, </a:t>
            </a:r>
            <a:r>
              <a:rPr lang="ko-KR" altLang="en-US" sz="1600"/>
              <a:t>여러 개의 술어들을 하나의 큰 술어로 결합시킨</a:t>
            </a:r>
            <a:r>
              <a:rPr lang="en-US" altLang="ko-KR" sz="1600"/>
              <a:t>, </a:t>
            </a:r>
            <a:r>
              <a:rPr lang="ko-KR" altLang="en-US" sz="1600" b="1"/>
              <a:t>복잡한 </a:t>
            </a:r>
            <a:r>
              <a:rPr lang="en-US" altLang="ko-KR" sz="1600" b="1"/>
              <a:t>predicate</a:t>
            </a:r>
            <a:r>
              <a:rPr lang="ko-KR" altLang="en-US" sz="1600" b="1"/>
              <a:t>의 구성</a:t>
            </a:r>
            <a:r>
              <a:rPr lang="ko-KR" altLang="en-US" sz="1600"/>
              <a:t>도 </a:t>
            </a:r>
            <a:r>
              <a:rPr lang="ko-KR" altLang="en-US" sz="1600" smtClean="0"/>
              <a:t>가능</a:t>
            </a:r>
            <a:endParaRPr lang="en-US" altLang="ko-KR" sz="1600" smtClean="0"/>
          </a:p>
          <a:p>
            <a:pPr lvl="1">
              <a:lnSpc>
                <a:spcPct val="150000"/>
              </a:lnSpc>
            </a:pPr>
            <a:r>
              <a:rPr lang="ko-KR" altLang="en-US" sz="1600" b="1" smtClean="0"/>
              <a:t>예제</a:t>
            </a:r>
            <a:r>
              <a:rPr lang="en-US" altLang="ko-KR" sz="1600" b="1" smtClean="0"/>
              <a:t>)</a:t>
            </a:r>
            <a:r>
              <a:rPr lang="en-US" altLang="ko-KR" sz="1600" smtClean="0"/>
              <a:t> </a:t>
            </a:r>
            <a:r>
              <a:rPr lang="el-GR" altLang="ko-KR" sz="1600" smtClean="0"/>
              <a:t>σ</a:t>
            </a:r>
            <a:r>
              <a:rPr lang="en-US" altLang="ko-KR" sz="1600" smtClean="0"/>
              <a:t> </a:t>
            </a:r>
            <a:r>
              <a:rPr lang="en-US" altLang="ko-KR" sz="1000" smtClean="0"/>
              <a:t>age &gt; 30 </a:t>
            </a:r>
            <a:r>
              <a:rPr lang="en-US" altLang="ko-KR" sz="1000"/>
              <a:t>∧ </a:t>
            </a:r>
            <a:r>
              <a:rPr lang="en-US" altLang="ko-KR" sz="1000" smtClean="0"/>
              <a:t>gender = </a:t>
            </a:r>
            <a:r>
              <a:rPr lang="ko-KR" altLang="en-US" sz="1000" smtClean="0"/>
              <a:t>남자 </a:t>
            </a:r>
            <a:r>
              <a:rPr lang="en-US" altLang="ko-KR" sz="2000" smtClean="0"/>
              <a:t>(Employee)</a:t>
            </a:r>
          </a:p>
          <a:p>
            <a:pPr lvl="2">
              <a:lnSpc>
                <a:spcPct val="150000"/>
              </a:lnSpc>
            </a:pPr>
            <a:r>
              <a:rPr lang="ko-KR" altLang="en-US" sz="1600" smtClean="0"/>
              <a:t>고용인 테이블에서 나이가 </a:t>
            </a:r>
            <a:r>
              <a:rPr lang="en-US" altLang="ko-KR" sz="1600" smtClean="0"/>
              <a:t>30</a:t>
            </a:r>
            <a:r>
              <a:rPr lang="ko-KR" altLang="en-US" sz="1600" smtClean="0"/>
              <a:t>이 넘고 남자인 </a:t>
            </a:r>
            <a:r>
              <a:rPr lang="ko-KR" altLang="en-US" sz="1600"/>
              <a:t>고용인 릴레이션의 </a:t>
            </a:r>
            <a:r>
              <a:rPr lang="ko-KR" altLang="en-US" sz="1600" smtClean="0"/>
              <a:t>수평적 부분 집합 생성</a:t>
            </a:r>
            <a:endParaRPr lang="en-US" altLang="ko-KR" sz="1600" smtClean="0"/>
          </a:p>
          <a:p>
            <a:pPr lvl="1">
              <a:lnSpc>
                <a:spcPct val="150000"/>
              </a:lnSpc>
            </a:pPr>
            <a:r>
              <a:rPr lang="ko-KR" altLang="en-US" sz="1600" smtClean="0"/>
              <a:t>교환적 특징을 가짐</a:t>
            </a:r>
            <a:endParaRPr lang="en-US" altLang="ko-KR" sz="1600" smtClean="0"/>
          </a:p>
          <a:p>
            <a:pPr lvl="1">
              <a:lnSpc>
                <a:spcPct val="150000"/>
              </a:lnSpc>
            </a:pPr>
            <a:r>
              <a:rPr lang="ko-KR" altLang="en-US" sz="1600" b="1"/>
              <a:t>예제</a:t>
            </a:r>
            <a:r>
              <a:rPr lang="en-US" altLang="ko-KR" sz="1600" b="1"/>
              <a:t>)</a:t>
            </a:r>
            <a:r>
              <a:rPr lang="en-US" altLang="ko-KR" sz="1600"/>
              <a:t> </a:t>
            </a:r>
            <a:r>
              <a:rPr lang="el-GR" altLang="ko-KR" sz="1600"/>
              <a:t>σ</a:t>
            </a:r>
            <a:r>
              <a:rPr lang="en-US" altLang="ko-KR" sz="1600"/>
              <a:t> </a:t>
            </a:r>
            <a:r>
              <a:rPr lang="en-US" altLang="ko-KR" sz="1000" smtClean="0"/>
              <a:t>age &gt; 30 (</a:t>
            </a:r>
            <a:r>
              <a:rPr lang="el-GR" altLang="ko-KR" sz="1600">
                <a:solidFill>
                  <a:prstClr val="black"/>
                </a:solidFill>
              </a:rPr>
              <a:t>σ</a:t>
            </a:r>
            <a:r>
              <a:rPr lang="en-US" altLang="ko-KR" sz="1600">
                <a:solidFill>
                  <a:prstClr val="black"/>
                </a:solidFill>
              </a:rPr>
              <a:t> </a:t>
            </a:r>
            <a:r>
              <a:rPr lang="en-US" altLang="ko-KR" sz="1000" smtClean="0"/>
              <a:t>gender </a:t>
            </a:r>
            <a:r>
              <a:rPr lang="en-US" altLang="ko-KR" sz="1000"/>
              <a:t>= </a:t>
            </a:r>
            <a:r>
              <a:rPr lang="ko-KR" altLang="en-US" sz="1000"/>
              <a:t>남자 </a:t>
            </a:r>
            <a:r>
              <a:rPr lang="en-US" altLang="ko-KR" sz="2000"/>
              <a:t>(Employee</a:t>
            </a:r>
            <a:r>
              <a:rPr lang="en-US" altLang="ko-KR" sz="2000" smtClean="0"/>
              <a:t>)</a:t>
            </a:r>
            <a:r>
              <a:rPr lang="en-US" altLang="ko-KR" sz="1000" smtClean="0">
                <a:solidFill>
                  <a:prstClr val="black"/>
                </a:solidFill>
              </a:rPr>
              <a:t>) </a:t>
            </a:r>
            <a:r>
              <a:rPr lang="ko-KR" altLang="en-US" sz="1600" smtClean="0">
                <a:solidFill>
                  <a:prstClr val="black"/>
                </a:solidFill>
              </a:rPr>
              <a:t>와</a:t>
            </a:r>
            <a:r>
              <a:rPr lang="ko-KR" altLang="en-US" sz="1000" smtClean="0">
                <a:solidFill>
                  <a:prstClr val="black"/>
                </a:solidFill>
              </a:rPr>
              <a:t> </a:t>
            </a:r>
            <a:r>
              <a:rPr lang="el-GR" altLang="ko-KR" sz="1600">
                <a:solidFill>
                  <a:prstClr val="black"/>
                </a:solidFill>
              </a:rPr>
              <a:t>σ</a:t>
            </a:r>
            <a:r>
              <a:rPr lang="en-US" altLang="ko-KR" sz="1600">
                <a:solidFill>
                  <a:prstClr val="black"/>
                </a:solidFill>
              </a:rPr>
              <a:t> </a:t>
            </a:r>
            <a:r>
              <a:rPr lang="en-US" altLang="ko-KR" sz="1000">
                <a:solidFill>
                  <a:prstClr val="black"/>
                </a:solidFill>
              </a:rPr>
              <a:t>gender = </a:t>
            </a:r>
            <a:r>
              <a:rPr lang="ko-KR" altLang="en-US" sz="1000">
                <a:solidFill>
                  <a:prstClr val="black"/>
                </a:solidFill>
              </a:rPr>
              <a:t>남자</a:t>
            </a:r>
            <a:r>
              <a:rPr lang="en-US" altLang="ko-KR" sz="1000" smtClean="0">
                <a:solidFill>
                  <a:prstClr val="black"/>
                </a:solidFill>
              </a:rPr>
              <a:t> </a:t>
            </a:r>
            <a:r>
              <a:rPr lang="en-US" altLang="ko-KR" sz="1000">
                <a:solidFill>
                  <a:prstClr val="black"/>
                </a:solidFill>
              </a:rPr>
              <a:t>(</a:t>
            </a:r>
            <a:r>
              <a:rPr lang="el-GR" altLang="ko-KR" sz="1600">
                <a:solidFill>
                  <a:prstClr val="black"/>
                </a:solidFill>
              </a:rPr>
              <a:t>σ</a:t>
            </a:r>
            <a:r>
              <a:rPr lang="en-US" altLang="ko-KR" sz="1600">
                <a:solidFill>
                  <a:prstClr val="black"/>
                </a:solidFill>
              </a:rPr>
              <a:t> </a:t>
            </a:r>
            <a:r>
              <a:rPr lang="en-US" altLang="ko-KR" sz="1000" smtClean="0">
                <a:solidFill>
                  <a:prstClr val="black"/>
                </a:solidFill>
              </a:rPr>
              <a:t>age &gt; 30</a:t>
            </a:r>
            <a:r>
              <a:rPr lang="ko-KR" altLang="en-US" sz="1000" smtClean="0">
                <a:solidFill>
                  <a:prstClr val="black"/>
                </a:solidFill>
              </a:rPr>
              <a:t> </a:t>
            </a:r>
            <a:r>
              <a:rPr lang="en-US" altLang="ko-KR" sz="2000">
                <a:solidFill>
                  <a:prstClr val="black"/>
                </a:solidFill>
              </a:rPr>
              <a:t>(Employee</a:t>
            </a:r>
            <a:r>
              <a:rPr lang="en-US" altLang="ko-KR" sz="2000" smtClean="0">
                <a:solidFill>
                  <a:prstClr val="black"/>
                </a:solidFill>
              </a:rPr>
              <a:t>)</a:t>
            </a:r>
            <a:r>
              <a:rPr lang="en-US" altLang="ko-KR" sz="1000" smtClean="0">
                <a:solidFill>
                  <a:prstClr val="black"/>
                </a:solidFill>
              </a:rPr>
              <a:t>) </a:t>
            </a:r>
            <a:r>
              <a:rPr lang="ko-KR" altLang="en-US" sz="1600" smtClean="0">
                <a:solidFill>
                  <a:prstClr val="black"/>
                </a:solidFill>
              </a:rPr>
              <a:t>는 결과가 같음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20804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1049</Words>
  <Application>Microsoft Office PowerPoint</Application>
  <PresentationFormat>와이드스크린</PresentationFormat>
  <Paragraphs>106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 관계 대수  (Relational Algebra)</vt:lpstr>
      <vt:lpstr>관계대수 (Relational algebra)</vt:lpstr>
      <vt:lpstr>일반 집합 연산자</vt:lpstr>
      <vt:lpstr>관계대수 (Relational algebra)</vt:lpstr>
      <vt:lpstr>관계대수 (Relational algebra)</vt:lpstr>
      <vt:lpstr>관계대수 (Relational algebra)</vt:lpstr>
      <vt:lpstr>관계대수 (Relational algebra)</vt:lpstr>
      <vt:lpstr>순수 관계 연산자</vt:lpstr>
      <vt:lpstr>관계대수 (Relational algebra)</vt:lpstr>
      <vt:lpstr>관계대수 (Relational algebra)</vt:lpstr>
      <vt:lpstr>관계대수 (Relational algebra) - 자연 조인</vt:lpstr>
      <vt:lpstr>관계대수 (Relational algebra) - 세타 조인</vt:lpstr>
      <vt:lpstr>관계대수 (Relational algebra) - 세타 조인</vt:lpstr>
      <vt:lpstr>관계대수 (Relational algebra) - 세미 조인</vt:lpstr>
      <vt:lpstr>관계대수 (Relational algebra) - 세미 조인</vt:lpstr>
      <vt:lpstr>관계대수 (Relational algebra) - 외부 조인</vt:lpstr>
      <vt:lpstr>외부 조인</vt:lpstr>
      <vt:lpstr>관계대수 (Relational algebra) - 디비전(나누기)</vt:lpstr>
      <vt:lpstr>관계대수 (Relational algebra) - 디비전</vt:lpstr>
      <vt:lpstr>관계대수 (Relational algebra)의 연산자 우선순위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akaz</dc:creator>
  <cp:lastModifiedBy>akaz</cp:lastModifiedBy>
  <cp:revision>406</cp:revision>
  <dcterms:created xsi:type="dcterms:W3CDTF">2016-02-29T05:52:11Z</dcterms:created>
  <dcterms:modified xsi:type="dcterms:W3CDTF">2016-06-02T14:02:48Z</dcterms:modified>
</cp:coreProperties>
</file>