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5" r:id="rId5"/>
    <p:sldId id="276" r:id="rId6"/>
    <p:sldId id="277" r:id="rId7"/>
    <p:sldId id="312" r:id="rId8"/>
    <p:sldId id="271" r:id="rId9"/>
    <p:sldId id="289" r:id="rId10"/>
    <p:sldId id="272" r:id="rId11"/>
    <p:sldId id="259" r:id="rId12"/>
    <p:sldId id="296" r:id="rId13"/>
    <p:sldId id="303" r:id="rId14"/>
    <p:sldId id="278" r:id="rId15"/>
    <p:sldId id="281" r:id="rId16"/>
    <p:sldId id="280" r:id="rId17"/>
    <p:sldId id="304" r:id="rId18"/>
    <p:sldId id="308" r:id="rId19"/>
    <p:sldId id="284" r:id="rId20"/>
    <p:sldId id="309" r:id="rId21"/>
    <p:sldId id="282" r:id="rId22"/>
    <p:sldId id="307" r:id="rId23"/>
    <p:sldId id="285" r:id="rId24"/>
    <p:sldId id="286" r:id="rId25"/>
    <p:sldId id="305" r:id="rId26"/>
    <p:sldId id="310" r:id="rId27"/>
    <p:sldId id="311" r:id="rId28"/>
    <p:sldId id="287" r:id="rId29"/>
    <p:sldId id="288" r:id="rId30"/>
    <p:sldId id="273" r:id="rId31"/>
    <p:sldId id="283" r:id="rId32"/>
    <p:sldId id="290" r:id="rId33"/>
    <p:sldId id="274" r:id="rId34"/>
    <p:sldId id="291" r:id="rId35"/>
    <p:sldId id="306" r:id="rId36"/>
    <p:sldId id="295" r:id="rId37"/>
    <p:sldId id="293" r:id="rId38"/>
    <p:sldId id="294" r:id="rId39"/>
    <p:sldId id="300" r:id="rId40"/>
    <p:sldId id="301" r:id="rId41"/>
    <p:sldId id="30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20B6A-9BD0-46D1-9E93-EE5BA1C50A3C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E889A7-C803-48B6-9827-358918CBFB4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비정규 </a:t>
          </a:r>
          <a:r>
            <a:rPr lang="ko-KR" altLang="en-US" sz="18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릴레이션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9A8CBCD3-F153-431E-88CF-9AB6068E49BC}" type="parTrans" cxnId="{052B40AC-75C2-4FD4-B6AD-C44A25EBE37C}">
      <dgm:prSet/>
      <dgm:spPr/>
      <dgm:t>
        <a:bodyPr/>
        <a:lstStyle/>
        <a:p>
          <a:pPr latinLnBrk="1"/>
          <a:endParaRPr lang="ko-KR" altLang="en-US"/>
        </a:p>
      </dgm:t>
    </dgm:pt>
    <dgm:pt modelId="{223B83CC-BF55-411D-A025-865B074F4F3D}" type="sibTrans" cxnId="{052B40AC-75C2-4FD4-B6AD-C44A25EBE37C}">
      <dgm:prSet/>
      <dgm:spPr/>
      <dgm:t>
        <a:bodyPr/>
        <a:lstStyle/>
        <a:p>
          <a:pPr latinLnBrk="1"/>
          <a:endParaRPr lang="ko-KR" altLang="en-US"/>
        </a:p>
      </dgm:t>
    </dgm:pt>
    <dgm:pt modelId="{7873FE44-D470-4FFE-95EC-4F5733A82EC4}">
      <dgm:prSet phldrT="[텍스트]" custT="1"/>
      <dgm:spPr/>
      <dgm:t>
        <a:bodyPr/>
        <a:lstStyle/>
        <a:p>
          <a:pPr algn="l" latinLnBrk="1"/>
          <a:r>
            <a:rPr lang="ko-KR" altLang="en-US" sz="18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        부분 함수 종속 제거</a:t>
          </a:r>
          <a:endParaRPr lang="ko-KR" altLang="en-US" sz="18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236FE4C7-A172-419A-B3BE-5FF2F1784732}" type="parTrans" cxnId="{F3192819-D6BB-43C1-BD62-2D326AEF14C5}">
      <dgm:prSet/>
      <dgm:spPr/>
      <dgm:t>
        <a:bodyPr/>
        <a:lstStyle/>
        <a:p>
          <a:pPr latinLnBrk="1"/>
          <a:endParaRPr lang="ko-KR" altLang="en-US"/>
        </a:p>
      </dgm:t>
    </dgm:pt>
    <dgm:pt modelId="{720ABF0E-686B-4046-AA44-C9154097DA7B}" type="sibTrans" cxnId="{F3192819-D6BB-43C1-BD62-2D326AEF14C5}">
      <dgm:prSet/>
      <dgm:spPr/>
      <dgm:t>
        <a:bodyPr/>
        <a:lstStyle/>
        <a:p>
          <a:pPr latinLnBrk="1"/>
          <a:endParaRPr lang="ko-KR" altLang="en-US"/>
        </a:p>
      </dgm:t>
    </dgm:pt>
    <dgm:pt modelId="{8CF838BB-7066-4648-B54B-0B2BA4D5B3D8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2NF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4F318804-C56A-4F6B-AFC9-D602DA9AA83D}" type="parTrans" cxnId="{C2807522-AD45-49A7-BE4B-01E40C04031D}">
      <dgm:prSet/>
      <dgm:spPr/>
      <dgm:t>
        <a:bodyPr/>
        <a:lstStyle/>
        <a:p>
          <a:pPr latinLnBrk="1"/>
          <a:endParaRPr lang="ko-KR" altLang="en-US"/>
        </a:p>
      </dgm:t>
    </dgm:pt>
    <dgm:pt modelId="{7EA504E6-8C30-4565-BA57-2E9782D88E01}" type="sibTrans" cxnId="{C2807522-AD45-49A7-BE4B-01E40C04031D}">
      <dgm:prSet/>
      <dgm:spPr/>
      <dgm:t>
        <a:bodyPr/>
        <a:lstStyle/>
        <a:p>
          <a:pPr latinLnBrk="1"/>
          <a:endParaRPr lang="ko-KR" altLang="en-US"/>
        </a:p>
      </dgm:t>
    </dgm:pt>
    <dgm:pt modelId="{EAF5ABBE-C865-4DCF-85E4-8E7E3E011173}">
      <dgm:prSet phldrT="[텍스트]" custT="1"/>
      <dgm:spPr/>
      <dgm:t>
        <a:bodyPr/>
        <a:lstStyle/>
        <a:p>
          <a:pPr algn="l" latinLnBrk="1"/>
          <a:r>
            <a:rPr lang="ko-KR" altLang="en-US" sz="18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       이행적 함수 종속 제거</a:t>
          </a:r>
          <a:endParaRPr lang="ko-KR" altLang="en-US" sz="18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C7ACCEDC-442D-40F3-89B7-1B278CDF85BA}" type="parTrans" cxnId="{6F8B28FD-F269-44B4-B636-C045527949F5}">
      <dgm:prSet/>
      <dgm:spPr/>
      <dgm:t>
        <a:bodyPr/>
        <a:lstStyle/>
        <a:p>
          <a:pPr latinLnBrk="1"/>
          <a:endParaRPr lang="ko-KR" altLang="en-US"/>
        </a:p>
      </dgm:t>
    </dgm:pt>
    <dgm:pt modelId="{BDF26BAD-B06D-4892-B903-D8437CF5AE1E}" type="sibTrans" cxnId="{6F8B28FD-F269-44B4-B636-C045527949F5}">
      <dgm:prSet/>
      <dgm:spPr/>
      <dgm:t>
        <a:bodyPr/>
        <a:lstStyle/>
        <a:p>
          <a:pPr latinLnBrk="1"/>
          <a:endParaRPr lang="ko-KR" altLang="en-US"/>
        </a:p>
      </dgm:t>
    </dgm:pt>
    <dgm:pt modelId="{EC715355-DFA0-465D-83D0-E91C3533961A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3NF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80ACE83C-71CF-4CC7-A06E-CD75F626B2C7}" type="parTrans" cxnId="{C7AF8AF6-162A-4FE0-B836-A94780399EE5}">
      <dgm:prSet/>
      <dgm:spPr/>
      <dgm:t>
        <a:bodyPr/>
        <a:lstStyle/>
        <a:p>
          <a:pPr latinLnBrk="1"/>
          <a:endParaRPr lang="ko-KR" altLang="en-US"/>
        </a:p>
      </dgm:t>
    </dgm:pt>
    <dgm:pt modelId="{E3151098-1060-4E5E-93B7-4B3C8292AED8}" type="sibTrans" cxnId="{C7AF8AF6-162A-4FE0-B836-A94780399EE5}">
      <dgm:prSet/>
      <dgm:spPr/>
      <dgm:t>
        <a:bodyPr/>
        <a:lstStyle/>
        <a:p>
          <a:pPr latinLnBrk="1"/>
          <a:endParaRPr lang="ko-KR" altLang="en-US"/>
        </a:p>
      </dgm:t>
    </dgm:pt>
    <dgm:pt modelId="{EFE4D181-5BD8-4ECC-8526-2D7B14651AC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결정자가 </a:t>
          </a:r>
          <a:r>
            <a:rPr lang="ko-KR" altLang="en-US" sz="1800" dirty="0" err="1" smtClean="0">
              <a:latin typeface="HY수평선M" panose="02030600000101010101" pitchFamily="18" charset="-127"/>
              <a:ea typeface="HY수평선M" panose="02030600000101010101" pitchFamily="18" charset="-127"/>
            </a:rPr>
            <a:t>후보키가</a:t>
          </a:r>
          <a:r>
            <a:rPr lang="ko-KR" altLang="en-US" sz="18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아닌 함수 종속 제거</a:t>
          </a:r>
          <a:endParaRPr lang="ko-KR" altLang="en-US" sz="18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728D5836-D6E1-4453-9062-A00A44720623}" type="parTrans" cxnId="{97B9630F-2E6E-4B21-A566-E313E9EF13E1}">
      <dgm:prSet/>
      <dgm:spPr/>
      <dgm:t>
        <a:bodyPr/>
        <a:lstStyle/>
        <a:p>
          <a:pPr latinLnBrk="1"/>
          <a:endParaRPr lang="ko-KR" altLang="en-US"/>
        </a:p>
      </dgm:t>
    </dgm:pt>
    <dgm:pt modelId="{7708C704-495F-4B30-8897-3184751EFBA6}" type="sibTrans" cxnId="{97B9630F-2E6E-4B21-A566-E313E9EF13E1}">
      <dgm:prSet/>
      <dgm:spPr/>
      <dgm:t>
        <a:bodyPr/>
        <a:lstStyle/>
        <a:p>
          <a:pPr latinLnBrk="1"/>
          <a:endParaRPr lang="ko-KR" altLang="en-US"/>
        </a:p>
      </dgm:t>
    </dgm:pt>
    <dgm:pt modelId="{7DD651F4-4D0A-4E1C-831E-0BF5D0B7E0D3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Boyce-</a:t>
          </a:r>
          <a:r>
            <a:rPr lang="en-US" altLang="ko-KR" sz="18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Codd</a:t>
          </a:r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Normal Form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FC824BA6-7719-45D7-8069-5DC05527A356}" type="parTrans" cxnId="{B0AED68C-84FE-4984-A2E5-60290B1C556D}">
      <dgm:prSet/>
      <dgm:spPr/>
      <dgm:t>
        <a:bodyPr/>
        <a:lstStyle/>
        <a:p>
          <a:pPr latinLnBrk="1"/>
          <a:endParaRPr lang="ko-KR" altLang="en-US"/>
        </a:p>
      </dgm:t>
    </dgm:pt>
    <dgm:pt modelId="{B2D0AA87-78C7-4CCD-9BFF-B41034A60A57}" type="sibTrans" cxnId="{B0AED68C-84FE-4984-A2E5-60290B1C556D}">
      <dgm:prSet/>
      <dgm:spPr/>
      <dgm:t>
        <a:bodyPr/>
        <a:lstStyle/>
        <a:p>
          <a:pPr latinLnBrk="1"/>
          <a:endParaRPr lang="ko-KR" altLang="en-US"/>
        </a:p>
      </dgm:t>
    </dgm:pt>
    <dgm:pt modelId="{FBB5E345-593C-4CC3-88E3-E10407BE067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1NF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F3606B37-63D3-45A8-925B-FAF9A3DB23D1}" type="parTrans" cxnId="{F3B95B70-DE1F-4BFA-BCD0-623028148AB3}">
      <dgm:prSet/>
      <dgm:spPr/>
      <dgm:t>
        <a:bodyPr/>
        <a:lstStyle/>
        <a:p>
          <a:pPr latinLnBrk="1"/>
          <a:endParaRPr lang="ko-KR" altLang="en-US"/>
        </a:p>
      </dgm:t>
    </dgm:pt>
    <dgm:pt modelId="{2237CF1C-3DB2-4698-806F-6C8AFE47E194}" type="sibTrans" cxnId="{F3B95B70-DE1F-4BFA-BCD0-623028148AB3}">
      <dgm:prSet/>
      <dgm:spPr/>
      <dgm:t>
        <a:bodyPr/>
        <a:lstStyle/>
        <a:p>
          <a:pPr latinLnBrk="1"/>
          <a:endParaRPr lang="ko-KR" altLang="en-US"/>
        </a:p>
      </dgm:t>
    </dgm:pt>
    <dgm:pt modelId="{900F09F3-C7E6-4AD4-8403-CF0C99052A29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HY수평선M" panose="02030600000101010101" pitchFamily="18" charset="-127"/>
              <a:ea typeface="HY수평선M" panose="02030600000101010101" pitchFamily="18" charset="-127"/>
            </a:rPr>
            <a:t>원자값이</a:t>
          </a:r>
          <a:r>
            <a:rPr lang="ko-KR" altLang="en-US" sz="18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아닌 도메인을 분해</a:t>
          </a:r>
          <a:endParaRPr lang="ko-KR" altLang="en-US" sz="18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3ED34A0C-4B40-4D3A-898E-4CE6C2D980CD}" type="parTrans" cxnId="{10DBF2DA-1CE3-4C4A-B7CE-DA92E2C5CE6F}">
      <dgm:prSet/>
      <dgm:spPr/>
      <dgm:t>
        <a:bodyPr/>
        <a:lstStyle/>
        <a:p>
          <a:pPr latinLnBrk="1"/>
          <a:endParaRPr lang="ko-KR" altLang="en-US"/>
        </a:p>
      </dgm:t>
    </dgm:pt>
    <dgm:pt modelId="{5BE88349-6BD8-494B-8284-781F44CFE31A}" type="sibTrans" cxnId="{10DBF2DA-1CE3-4C4A-B7CE-DA92E2C5CE6F}">
      <dgm:prSet/>
      <dgm:spPr/>
      <dgm:t>
        <a:bodyPr/>
        <a:lstStyle/>
        <a:p>
          <a:pPr latinLnBrk="1"/>
          <a:endParaRPr lang="ko-KR" altLang="en-US"/>
        </a:p>
      </dgm:t>
    </dgm:pt>
    <dgm:pt modelId="{2C1467AD-19E1-4F65-BC05-8E225AFC0BFA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1</a:t>
          </a:r>
          <a:r>
            <a:rPr lang="ko-KR" altLang="en-US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41E689AD-0D95-4A65-BA3B-8A91BB87EA15}" type="parTrans" cxnId="{E312B38C-3A30-4AD6-9C48-EF1D3601222A}">
      <dgm:prSet/>
      <dgm:spPr/>
      <dgm:t>
        <a:bodyPr/>
        <a:lstStyle/>
        <a:p>
          <a:pPr latinLnBrk="1"/>
          <a:endParaRPr lang="ko-KR" altLang="en-US"/>
        </a:p>
      </dgm:t>
    </dgm:pt>
    <dgm:pt modelId="{02A86556-C671-428C-B5F2-75CE847AD27B}" type="sibTrans" cxnId="{E312B38C-3A30-4AD6-9C48-EF1D3601222A}">
      <dgm:prSet/>
      <dgm:spPr/>
      <dgm:t>
        <a:bodyPr/>
        <a:lstStyle/>
        <a:p>
          <a:pPr latinLnBrk="1"/>
          <a:endParaRPr lang="ko-KR" altLang="en-US"/>
        </a:p>
      </dgm:t>
    </dgm:pt>
    <dgm:pt modelId="{DCD1A5A1-3FFB-485D-92F9-7C8DF55724CD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2</a:t>
          </a:r>
          <a:r>
            <a:rPr lang="ko-KR" altLang="en-US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479A252B-4D59-4B57-80FF-6E026039F3B9}" type="parTrans" cxnId="{30438B86-77A2-45B6-8BCF-4106D367C830}">
      <dgm:prSet/>
      <dgm:spPr/>
      <dgm:t>
        <a:bodyPr/>
        <a:lstStyle/>
        <a:p>
          <a:pPr latinLnBrk="1"/>
          <a:endParaRPr lang="ko-KR" altLang="en-US"/>
        </a:p>
      </dgm:t>
    </dgm:pt>
    <dgm:pt modelId="{91C99261-57A9-44ED-841D-5A45B002841F}" type="sibTrans" cxnId="{30438B86-77A2-45B6-8BCF-4106D367C830}">
      <dgm:prSet/>
      <dgm:spPr/>
      <dgm:t>
        <a:bodyPr/>
        <a:lstStyle/>
        <a:p>
          <a:pPr latinLnBrk="1"/>
          <a:endParaRPr lang="ko-KR" altLang="en-US"/>
        </a:p>
      </dgm:t>
    </dgm:pt>
    <dgm:pt modelId="{7CDA60F0-D920-4648-BCF8-5A669ED806BC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3</a:t>
          </a:r>
          <a:r>
            <a:rPr lang="ko-KR" altLang="en-US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31DB7F80-2E21-4F95-A164-81F9A23949F0}" type="parTrans" cxnId="{9D2AE031-3A67-4C2D-BC4A-4211A3735DCE}">
      <dgm:prSet/>
      <dgm:spPr/>
      <dgm:t>
        <a:bodyPr/>
        <a:lstStyle/>
        <a:p>
          <a:pPr latinLnBrk="1"/>
          <a:endParaRPr lang="ko-KR" altLang="en-US"/>
        </a:p>
      </dgm:t>
    </dgm:pt>
    <dgm:pt modelId="{CE05B0D2-6820-48FE-BCFD-C8D16B30CB12}" type="sibTrans" cxnId="{9D2AE031-3A67-4C2D-BC4A-4211A3735DCE}">
      <dgm:prSet/>
      <dgm:spPr/>
      <dgm:t>
        <a:bodyPr/>
        <a:lstStyle/>
        <a:p>
          <a:pPr latinLnBrk="1"/>
          <a:endParaRPr lang="ko-KR" altLang="en-US"/>
        </a:p>
      </dgm:t>
    </dgm:pt>
    <dgm:pt modelId="{84E10038-4862-4264-869F-99BE33A7BF2A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BC</a:t>
          </a:r>
          <a:r>
            <a:rPr lang="ko-KR" altLang="en-US" sz="18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1ED9EC4-6A3C-4A4D-AD64-F3A4ACEB95D2}" type="parTrans" cxnId="{EF4CA986-E2F9-41DB-B067-D10F647EE75F}">
      <dgm:prSet/>
      <dgm:spPr/>
      <dgm:t>
        <a:bodyPr/>
        <a:lstStyle/>
        <a:p>
          <a:pPr latinLnBrk="1"/>
          <a:endParaRPr lang="ko-KR" altLang="en-US"/>
        </a:p>
      </dgm:t>
    </dgm:pt>
    <dgm:pt modelId="{181B44D3-1EBA-4DD7-8617-097DE3910AC8}" type="sibTrans" cxnId="{EF4CA986-E2F9-41DB-B067-D10F647EE75F}">
      <dgm:prSet/>
      <dgm:spPr/>
      <dgm:t>
        <a:bodyPr/>
        <a:lstStyle/>
        <a:p>
          <a:pPr latinLnBrk="1"/>
          <a:endParaRPr lang="ko-KR" altLang="en-US"/>
        </a:p>
      </dgm:t>
    </dgm:pt>
    <dgm:pt modelId="{6B29114C-49E4-46EA-A0B9-AECDFF154A10}" type="pres">
      <dgm:prSet presAssocID="{5F920B6A-9BD0-46D1-9E93-EE5BA1C50A3C}" presName="Name0" presStyleCnt="0">
        <dgm:presLayoutVars>
          <dgm:dir/>
          <dgm:animLvl val="lvl"/>
          <dgm:resizeHandles val="exact"/>
        </dgm:presLayoutVars>
      </dgm:prSet>
      <dgm:spPr/>
    </dgm:pt>
    <dgm:pt modelId="{6382416E-3CAA-4F35-B503-9A0CB561114E}" type="pres">
      <dgm:prSet presAssocID="{7DD651F4-4D0A-4E1C-831E-0BF5D0B7E0D3}" presName="boxAndChildren" presStyleCnt="0"/>
      <dgm:spPr/>
    </dgm:pt>
    <dgm:pt modelId="{F6C48585-555F-484B-A200-9065719902C8}" type="pres">
      <dgm:prSet presAssocID="{7DD651F4-4D0A-4E1C-831E-0BF5D0B7E0D3}" presName="parentTextBox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F0AA219-E132-4EC2-989E-81E9F43942F2}" type="pres">
      <dgm:prSet presAssocID="{E3151098-1060-4E5E-93B7-4B3C8292AED8}" presName="sp" presStyleCnt="0"/>
      <dgm:spPr/>
    </dgm:pt>
    <dgm:pt modelId="{3B9EB1C2-1906-4422-B532-662106F27A59}" type="pres">
      <dgm:prSet presAssocID="{EC715355-DFA0-465D-83D0-E91C3533961A}" presName="arrowAndChildren" presStyleCnt="0"/>
      <dgm:spPr/>
    </dgm:pt>
    <dgm:pt modelId="{0C85F081-EFD9-4C80-A4E7-94247BA16AE2}" type="pres">
      <dgm:prSet presAssocID="{EC715355-DFA0-465D-83D0-E91C3533961A}" presName="parentTextArrow" presStyleLbl="node1" presStyleIdx="0" presStyleCnt="5"/>
      <dgm:spPr/>
    </dgm:pt>
    <dgm:pt modelId="{B899CABC-8010-4778-AD66-5490E0F78B6B}" type="pres">
      <dgm:prSet presAssocID="{EC715355-DFA0-465D-83D0-E91C3533961A}" presName="arrow" presStyleLbl="node1" presStyleIdx="1" presStyleCnt="5"/>
      <dgm:spPr/>
    </dgm:pt>
    <dgm:pt modelId="{7E2B6FE2-907F-427B-97A0-C7311FC97F5C}" type="pres">
      <dgm:prSet presAssocID="{EC715355-DFA0-465D-83D0-E91C3533961A}" presName="descendantArrow" presStyleCnt="0"/>
      <dgm:spPr/>
    </dgm:pt>
    <dgm:pt modelId="{1046E983-F9AB-44EE-94A1-7DFB40A51D36}" type="pres">
      <dgm:prSet presAssocID="{84E10038-4862-4264-869F-99BE33A7BF2A}" presName="childTextArrow" presStyleLbl="fgAccFollowNode1" presStyleIdx="0" presStyleCnt="8" custScaleX="30046">
        <dgm:presLayoutVars>
          <dgm:bulletEnabled val="1"/>
        </dgm:presLayoutVars>
      </dgm:prSet>
      <dgm:spPr/>
    </dgm:pt>
    <dgm:pt modelId="{60997987-0B1B-48D7-AB6D-9A62F7A67A75}" type="pres">
      <dgm:prSet presAssocID="{EFE4D181-5BD8-4ECC-8526-2D7B14651AC0}" presName="childTextArrow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2B1CC0-DE2E-4980-9077-8BEC7C4D392F}" type="pres">
      <dgm:prSet presAssocID="{7EA504E6-8C30-4565-BA57-2E9782D88E01}" presName="sp" presStyleCnt="0"/>
      <dgm:spPr/>
    </dgm:pt>
    <dgm:pt modelId="{6DACDE4B-3476-4BBA-A8E6-8D4645ACEB99}" type="pres">
      <dgm:prSet presAssocID="{8CF838BB-7066-4648-B54B-0B2BA4D5B3D8}" presName="arrowAndChildren" presStyleCnt="0"/>
      <dgm:spPr/>
    </dgm:pt>
    <dgm:pt modelId="{36E7A09E-3827-495A-9284-E8998F171BF5}" type="pres">
      <dgm:prSet presAssocID="{8CF838BB-7066-4648-B54B-0B2BA4D5B3D8}" presName="parentTextArrow" presStyleLbl="node1" presStyleIdx="1" presStyleCnt="5"/>
      <dgm:spPr/>
    </dgm:pt>
    <dgm:pt modelId="{90CDE7D8-1929-47C2-A05D-AB9D11277430}" type="pres">
      <dgm:prSet presAssocID="{8CF838BB-7066-4648-B54B-0B2BA4D5B3D8}" presName="arrow" presStyleLbl="node1" presStyleIdx="2" presStyleCnt="5"/>
      <dgm:spPr/>
    </dgm:pt>
    <dgm:pt modelId="{C6383D21-E466-4305-AF91-2D28A8DD0C66}" type="pres">
      <dgm:prSet presAssocID="{8CF838BB-7066-4648-B54B-0B2BA4D5B3D8}" presName="descendantArrow" presStyleCnt="0"/>
      <dgm:spPr/>
    </dgm:pt>
    <dgm:pt modelId="{71C70C24-9583-48CC-880F-6F05FD1F5FA1}" type="pres">
      <dgm:prSet presAssocID="{7CDA60F0-D920-4648-BCF8-5A669ED806BC}" presName="childTextArrow" presStyleLbl="fgAccFollowNode1" presStyleIdx="2" presStyleCnt="8" custScaleX="29497">
        <dgm:presLayoutVars>
          <dgm:bulletEnabled val="1"/>
        </dgm:presLayoutVars>
      </dgm:prSet>
      <dgm:spPr/>
    </dgm:pt>
    <dgm:pt modelId="{B73AB226-8700-4B64-BF41-FA1369FADB3C}" type="pres">
      <dgm:prSet presAssocID="{EAF5ABBE-C865-4DCF-85E4-8E7E3E011173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9370C2-CAD6-48DB-B050-BDABF8F942ED}" type="pres">
      <dgm:prSet presAssocID="{2237CF1C-3DB2-4698-806F-6C8AFE47E194}" presName="sp" presStyleCnt="0"/>
      <dgm:spPr/>
    </dgm:pt>
    <dgm:pt modelId="{A7D73AB2-6481-493E-B3C3-0BEE65E4011B}" type="pres">
      <dgm:prSet presAssocID="{FBB5E345-593C-4CC3-88E3-E10407BE0671}" presName="arrowAndChildren" presStyleCnt="0"/>
      <dgm:spPr/>
    </dgm:pt>
    <dgm:pt modelId="{0F0CCFD6-2225-4238-A56C-ABEC88092136}" type="pres">
      <dgm:prSet presAssocID="{FBB5E345-593C-4CC3-88E3-E10407BE0671}" presName="parentTextArrow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7D96F76-374B-43A1-93D9-13E9B20CAB43}" type="pres">
      <dgm:prSet presAssocID="{FBB5E345-593C-4CC3-88E3-E10407BE0671}" presName="arrow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154A969-F760-4A4F-8D21-94D5CBDD1C57}" type="pres">
      <dgm:prSet presAssocID="{FBB5E345-593C-4CC3-88E3-E10407BE0671}" presName="descendantArrow" presStyleCnt="0"/>
      <dgm:spPr/>
    </dgm:pt>
    <dgm:pt modelId="{800B4DAA-F449-4D58-8F0C-0972EFA1F0A1}" type="pres">
      <dgm:prSet presAssocID="{DCD1A5A1-3FFB-485D-92F9-7C8DF55724CD}" presName="childTextArrow" presStyleLbl="fgAccFollowNode1" presStyleIdx="4" presStyleCnt="8" custScaleX="29921">
        <dgm:presLayoutVars>
          <dgm:bulletEnabled val="1"/>
        </dgm:presLayoutVars>
      </dgm:prSet>
      <dgm:spPr/>
    </dgm:pt>
    <dgm:pt modelId="{A27CF0FC-76B2-41EE-AF9A-F6654919C9A4}" type="pres">
      <dgm:prSet presAssocID="{7873FE44-D470-4FFE-95EC-4F5733A82EC4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A7DF06-C72C-40D5-ACDA-F5CB126EDDD7}" type="pres">
      <dgm:prSet presAssocID="{223B83CC-BF55-411D-A025-865B074F4F3D}" presName="sp" presStyleCnt="0"/>
      <dgm:spPr/>
    </dgm:pt>
    <dgm:pt modelId="{0AE00A9E-7DC7-4D88-A07F-0BF6F9F17EE8}" type="pres">
      <dgm:prSet presAssocID="{53E889A7-C803-48B6-9827-358918CBFB43}" presName="arrowAndChildren" presStyleCnt="0"/>
      <dgm:spPr/>
    </dgm:pt>
    <dgm:pt modelId="{8695CFB8-7082-4F05-A2F5-C9D8B9853690}" type="pres">
      <dgm:prSet presAssocID="{53E889A7-C803-48B6-9827-358918CBFB43}" presName="parentTextArrow" presStyleLbl="node1" presStyleIdx="3" presStyleCnt="5"/>
      <dgm:spPr/>
    </dgm:pt>
    <dgm:pt modelId="{9C178553-2E98-40C5-93B6-ED25C0DAC25E}" type="pres">
      <dgm:prSet presAssocID="{53E889A7-C803-48B6-9827-358918CBFB43}" presName="arrow" presStyleLbl="node1" presStyleIdx="4" presStyleCnt="5" custLinFactNeighborX="1926" custLinFactNeighborY="-1278"/>
      <dgm:spPr/>
    </dgm:pt>
    <dgm:pt modelId="{467E9848-CEBE-4007-8D53-6ACE0ED01A1A}" type="pres">
      <dgm:prSet presAssocID="{53E889A7-C803-48B6-9827-358918CBFB43}" presName="descendantArrow" presStyleCnt="0"/>
      <dgm:spPr/>
    </dgm:pt>
    <dgm:pt modelId="{26CE88EB-1062-4773-9C14-3B0047835604}" type="pres">
      <dgm:prSet presAssocID="{2C1467AD-19E1-4F65-BC05-8E225AFC0BFA}" presName="childTextArrow" presStyleLbl="fgAccFollowNode1" presStyleIdx="6" presStyleCnt="8" custScaleX="29664">
        <dgm:presLayoutVars>
          <dgm:bulletEnabled val="1"/>
        </dgm:presLayoutVars>
      </dgm:prSet>
      <dgm:spPr/>
    </dgm:pt>
    <dgm:pt modelId="{C6EA0DDF-09D2-44B7-AF8C-8E34F48EE892}" type="pres">
      <dgm:prSet presAssocID="{900F09F3-C7E6-4AD4-8403-CF0C99052A29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B9630F-2E6E-4B21-A566-E313E9EF13E1}" srcId="{EC715355-DFA0-465D-83D0-E91C3533961A}" destId="{EFE4D181-5BD8-4ECC-8526-2D7B14651AC0}" srcOrd="1" destOrd="0" parTransId="{728D5836-D6E1-4453-9062-A00A44720623}" sibTransId="{7708C704-495F-4B30-8897-3184751EFBA6}"/>
    <dgm:cxn modelId="{F3192819-D6BB-43C1-BD62-2D326AEF14C5}" srcId="{FBB5E345-593C-4CC3-88E3-E10407BE0671}" destId="{7873FE44-D470-4FFE-95EC-4F5733A82EC4}" srcOrd="1" destOrd="0" parTransId="{236FE4C7-A172-419A-B3BE-5FF2F1784732}" sibTransId="{720ABF0E-686B-4046-AA44-C9154097DA7B}"/>
    <dgm:cxn modelId="{10DBF2DA-1CE3-4C4A-B7CE-DA92E2C5CE6F}" srcId="{53E889A7-C803-48B6-9827-358918CBFB43}" destId="{900F09F3-C7E6-4AD4-8403-CF0C99052A29}" srcOrd="1" destOrd="0" parTransId="{3ED34A0C-4B40-4D3A-898E-4CE6C2D980CD}" sibTransId="{5BE88349-6BD8-494B-8284-781F44CFE31A}"/>
    <dgm:cxn modelId="{D7A1C5DE-1393-4F7C-A10D-949353919D12}" type="presOf" srcId="{84E10038-4862-4264-869F-99BE33A7BF2A}" destId="{1046E983-F9AB-44EE-94A1-7DFB40A51D36}" srcOrd="0" destOrd="0" presId="urn:microsoft.com/office/officeart/2005/8/layout/process4"/>
    <dgm:cxn modelId="{43F51B5B-3E50-4322-B87C-44EC9F6E4B0F}" type="presOf" srcId="{8CF838BB-7066-4648-B54B-0B2BA4D5B3D8}" destId="{90CDE7D8-1929-47C2-A05D-AB9D11277430}" srcOrd="1" destOrd="0" presId="urn:microsoft.com/office/officeart/2005/8/layout/process4"/>
    <dgm:cxn modelId="{562A7CB1-A2BF-4617-A8A8-0DF217EFE60E}" type="presOf" srcId="{2C1467AD-19E1-4F65-BC05-8E225AFC0BFA}" destId="{26CE88EB-1062-4773-9C14-3B0047835604}" srcOrd="0" destOrd="0" presId="urn:microsoft.com/office/officeart/2005/8/layout/process4"/>
    <dgm:cxn modelId="{30438B86-77A2-45B6-8BCF-4106D367C830}" srcId="{FBB5E345-593C-4CC3-88E3-E10407BE0671}" destId="{DCD1A5A1-3FFB-485D-92F9-7C8DF55724CD}" srcOrd="0" destOrd="0" parTransId="{479A252B-4D59-4B57-80FF-6E026039F3B9}" sibTransId="{91C99261-57A9-44ED-841D-5A45B002841F}"/>
    <dgm:cxn modelId="{48399523-438E-41B7-8F4F-BE10F6A4FE57}" type="presOf" srcId="{FBB5E345-593C-4CC3-88E3-E10407BE0671}" destId="{47D96F76-374B-43A1-93D9-13E9B20CAB43}" srcOrd="1" destOrd="0" presId="urn:microsoft.com/office/officeart/2005/8/layout/process4"/>
    <dgm:cxn modelId="{4620BAC8-CA3E-452A-A251-D6C11D5883ED}" type="presOf" srcId="{EAF5ABBE-C865-4DCF-85E4-8E7E3E011173}" destId="{B73AB226-8700-4B64-BF41-FA1369FADB3C}" srcOrd="0" destOrd="0" presId="urn:microsoft.com/office/officeart/2005/8/layout/process4"/>
    <dgm:cxn modelId="{C2807522-AD45-49A7-BE4B-01E40C04031D}" srcId="{5F920B6A-9BD0-46D1-9E93-EE5BA1C50A3C}" destId="{8CF838BB-7066-4648-B54B-0B2BA4D5B3D8}" srcOrd="2" destOrd="0" parTransId="{4F318804-C56A-4F6B-AFC9-D602DA9AA83D}" sibTransId="{7EA504E6-8C30-4565-BA57-2E9782D88E01}"/>
    <dgm:cxn modelId="{B0AED68C-84FE-4984-A2E5-60290B1C556D}" srcId="{5F920B6A-9BD0-46D1-9E93-EE5BA1C50A3C}" destId="{7DD651F4-4D0A-4E1C-831E-0BF5D0B7E0D3}" srcOrd="4" destOrd="0" parTransId="{FC824BA6-7719-45D7-8069-5DC05527A356}" sibTransId="{B2D0AA87-78C7-4CCD-9BFF-B41034A60A57}"/>
    <dgm:cxn modelId="{6F8B28FD-F269-44B4-B636-C045527949F5}" srcId="{8CF838BB-7066-4648-B54B-0B2BA4D5B3D8}" destId="{EAF5ABBE-C865-4DCF-85E4-8E7E3E011173}" srcOrd="1" destOrd="0" parTransId="{C7ACCEDC-442D-40F3-89B7-1B278CDF85BA}" sibTransId="{BDF26BAD-B06D-4892-B903-D8437CF5AE1E}"/>
    <dgm:cxn modelId="{BCCAC9CE-9D2F-4BD6-8A56-5986CA999AF8}" type="presOf" srcId="{EFE4D181-5BD8-4ECC-8526-2D7B14651AC0}" destId="{60997987-0B1B-48D7-AB6D-9A62F7A67A75}" srcOrd="0" destOrd="0" presId="urn:microsoft.com/office/officeart/2005/8/layout/process4"/>
    <dgm:cxn modelId="{C7AF8AF6-162A-4FE0-B836-A94780399EE5}" srcId="{5F920B6A-9BD0-46D1-9E93-EE5BA1C50A3C}" destId="{EC715355-DFA0-465D-83D0-E91C3533961A}" srcOrd="3" destOrd="0" parTransId="{80ACE83C-71CF-4CC7-A06E-CD75F626B2C7}" sibTransId="{E3151098-1060-4E5E-93B7-4B3C8292AED8}"/>
    <dgm:cxn modelId="{50779C29-6AD8-452D-88C9-48F27EC9F4F8}" type="presOf" srcId="{7CDA60F0-D920-4648-BCF8-5A669ED806BC}" destId="{71C70C24-9583-48CC-880F-6F05FD1F5FA1}" srcOrd="0" destOrd="0" presId="urn:microsoft.com/office/officeart/2005/8/layout/process4"/>
    <dgm:cxn modelId="{9D2AE031-3A67-4C2D-BC4A-4211A3735DCE}" srcId="{8CF838BB-7066-4648-B54B-0B2BA4D5B3D8}" destId="{7CDA60F0-D920-4648-BCF8-5A669ED806BC}" srcOrd="0" destOrd="0" parTransId="{31DB7F80-2E21-4F95-A164-81F9A23949F0}" sibTransId="{CE05B0D2-6820-48FE-BCFD-C8D16B30CB12}"/>
    <dgm:cxn modelId="{8395BBB7-8AB9-440C-AC85-B1605A307889}" type="presOf" srcId="{53E889A7-C803-48B6-9827-358918CBFB43}" destId="{9C178553-2E98-40C5-93B6-ED25C0DAC25E}" srcOrd="1" destOrd="0" presId="urn:microsoft.com/office/officeart/2005/8/layout/process4"/>
    <dgm:cxn modelId="{8F82EE08-95BC-4B01-BACA-A6D8E50412AC}" type="presOf" srcId="{53E889A7-C803-48B6-9827-358918CBFB43}" destId="{8695CFB8-7082-4F05-A2F5-C9D8B9853690}" srcOrd="0" destOrd="0" presId="urn:microsoft.com/office/officeart/2005/8/layout/process4"/>
    <dgm:cxn modelId="{0420B878-5F20-48E1-9D3C-AB51780B0859}" type="presOf" srcId="{DCD1A5A1-3FFB-485D-92F9-7C8DF55724CD}" destId="{800B4DAA-F449-4D58-8F0C-0972EFA1F0A1}" srcOrd="0" destOrd="0" presId="urn:microsoft.com/office/officeart/2005/8/layout/process4"/>
    <dgm:cxn modelId="{F3B95B70-DE1F-4BFA-BCD0-623028148AB3}" srcId="{5F920B6A-9BD0-46D1-9E93-EE5BA1C50A3C}" destId="{FBB5E345-593C-4CC3-88E3-E10407BE0671}" srcOrd="1" destOrd="0" parTransId="{F3606B37-63D3-45A8-925B-FAF9A3DB23D1}" sibTransId="{2237CF1C-3DB2-4698-806F-6C8AFE47E194}"/>
    <dgm:cxn modelId="{E312B38C-3A30-4AD6-9C48-EF1D3601222A}" srcId="{53E889A7-C803-48B6-9827-358918CBFB43}" destId="{2C1467AD-19E1-4F65-BC05-8E225AFC0BFA}" srcOrd="0" destOrd="0" parTransId="{41E689AD-0D95-4A65-BA3B-8A91BB87EA15}" sibTransId="{02A86556-C671-428C-B5F2-75CE847AD27B}"/>
    <dgm:cxn modelId="{0A444100-0E97-48EF-85B4-78487C2AAC52}" type="presOf" srcId="{7DD651F4-4D0A-4E1C-831E-0BF5D0B7E0D3}" destId="{F6C48585-555F-484B-A200-9065719902C8}" srcOrd="0" destOrd="0" presId="urn:microsoft.com/office/officeart/2005/8/layout/process4"/>
    <dgm:cxn modelId="{45ACC166-18C6-465C-940E-FCC3E60F06DA}" type="presOf" srcId="{EC715355-DFA0-465D-83D0-E91C3533961A}" destId="{B899CABC-8010-4778-AD66-5490E0F78B6B}" srcOrd="1" destOrd="0" presId="urn:microsoft.com/office/officeart/2005/8/layout/process4"/>
    <dgm:cxn modelId="{052B40AC-75C2-4FD4-B6AD-C44A25EBE37C}" srcId="{5F920B6A-9BD0-46D1-9E93-EE5BA1C50A3C}" destId="{53E889A7-C803-48B6-9827-358918CBFB43}" srcOrd="0" destOrd="0" parTransId="{9A8CBCD3-F153-431E-88CF-9AB6068E49BC}" sibTransId="{223B83CC-BF55-411D-A025-865B074F4F3D}"/>
    <dgm:cxn modelId="{3AB129C0-740B-4FF9-A271-C603FD476CDA}" type="presOf" srcId="{7873FE44-D470-4FFE-95EC-4F5733A82EC4}" destId="{A27CF0FC-76B2-41EE-AF9A-F6654919C9A4}" srcOrd="0" destOrd="0" presId="urn:microsoft.com/office/officeart/2005/8/layout/process4"/>
    <dgm:cxn modelId="{E4C6A99E-D53A-45AA-B452-9FE3562794F9}" type="presOf" srcId="{FBB5E345-593C-4CC3-88E3-E10407BE0671}" destId="{0F0CCFD6-2225-4238-A56C-ABEC88092136}" srcOrd="0" destOrd="0" presId="urn:microsoft.com/office/officeart/2005/8/layout/process4"/>
    <dgm:cxn modelId="{54E6A476-F725-44D8-90F9-E620D9F230C5}" type="presOf" srcId="{8CF838BB-7066-4648-B54B-0B2BA4D5B3D8}" destId="{36E7A09E-3827-495A-9284-E8998F171BF5}" srcOrd="0" destOrd="0" presId="urn:microsoft.com/office/officeart/2005/8/layout/process4"/>
    <dgm:cxn modelId="{EF4CA986-E2F9-41DB-B067-D10F647EE75F}" srcId="{EC715355-DFA0-465D-83D0-E91C3533961A}" destId="{84E10038-4862-4264-869F-99BE33A7BF2A}" srcOrd="0" destOrd="0" parTransId="{21ED9EC4-6A3C-4A4D-AD64-F3A4ACEB95D2}" sibTransId="{181B44D3-1EBA-4DD7-8617-097DE3910AC8}"/>
    <dgm:cxn modelId="{6EB095A9-2FD2-4190-9825-0ED1CC898378}" type="presOf" srcId="{EC715355-DFA0-465D-83D0-E91C3533961A}" destId="{0C85F081-EFD9-4C80-A4E7-94247BA16AE2}" srcOrd="0" destOrd="0" presId="urn:microsoft.com/office/officeart/2005/8/layout/process4"/>
    <dgm:cxn modelId="{CD9B34C3-8151-48E9-9901-078BACC08E69}" type="presOf" srcId="{900F09F3-C7E6-4AD4-8403-CF0C99052A29}" destId="{C6EA0DDF-09D2-44B7-AF8C-8E34F48EE892}" srcOrd="0" destOrd="0" presId="urn:microsoft.com/office/officeart/2005/8/layout/process4"/>
    <dgm:cxn modelId="{D78FA368-1F99-49C1-B82B-03F17165D823}" type="presOf" srcId="{5F920B6A-9BD0-46D1-9E93-EE5BA1C50A3C}" destId="{6B29114C-49E4-46EA-A0B9-AECDFF154A10}" srcOrd="0" destOrd="0" presId="urn:microsoft.com/office/officeart/2005/8/layout/process4"/>
    <dgm:cxn modelId="{3692910B-FDCA-41C8-8F23-C1C98D72B050}" type="presParOf" srcId="{6B29114C-49E4-46EA-A0B9-AECDFF154A10}" destId="{6382416E-3CAA-4F35-B503-9A0CB561114E}" srcOrd="0" destOrd="0" presId="urn:microsoft.com/office/officeart/2005/8/layout/process4"/>
    <dgm:cxn modelId="{5BF19054-5DB6-466D-8F25-00C10C970DBA}" type="presParOf" srcId="{6382416E-3CAA-4F35-B503-9A0CB561114E}" destId="{F6C48585-555F-484B-A200-9065719902C8}" srcOrd="0" destOrd="0" presId="urn:microsoft.com/office/officeart/2005/8/layout/process4"/>
    <dgm:cxn modelId="{0358826D-1B07-4666-B1A3-99934FEA713E}" type="presParOf" srcId="{6B29114C-49E4-46EA-A0B9-AECDFF154A10}" destId="{7F0AA219-E132-4EC2-989E-81E9F43942F2}" srcOrd="1" destOrd="0" presId="urn:microsoft.com/office/officeart/2005/8/layout/process4"/>
    <dgm:cxn modelId="{F70822F7-D7B4-4154-9141-9E3C44702884}" type="presParOf" srcId="{6B29114C-49E4-46EA-A0B9-AECDFF154A10}" destId="{3B9EB1C2-1906-4422-B532-662106F27A59}" srcOrd="2" destOrd="0" presId="urn:microsoft.com/office/officeart/2005/8/layout/process4"/>
    <dgm:cxn modelId="{9A2391DF-E0C9-4ACA-9C0E-EE761E6D7B5A}" type="presParOf" srcId="{3B9EB1C2-1906-4422-B532-662106F27A59}" destId="{0C85F081-EFD9-4C80-A4E7-94247BA16AE2}" srcOrd="0" destOrd="0" presId="urn:microsoft.com/office/officeart/2005/8/layout/process4"/>
    <dgm:cxn modelId="{B3561E81-3FD5-45BD-96A5-29972F3B8365}" type="presParOf" srcId="{3B9EB1C2-1906-4422-B532-662106F27A59}" destId="{B899CABC-8010-4778-AD66-5490E0F78B6B}" srcOrd="1" destOrd="0" presId="urn:microsoft.com/office/officeart/2005/8/layout/process4"/>
    <dgm:cxn modelId="{4BDD95EE-0CF9-47CC-9216-FB03631102F2}" type="presParOf" srcId="{3B9EB1C2-1906-4422-B532-662106F27A59}" destId="{7E2B6FE2-907F-427B-97A0-C7311FC97F5C}" srcOrd="2" destOrd="0" presId="urn:microsoft.com/office/officeart/2005/8/layout/process4"/>
    <dgm:cxn modelId="{F23281A9-521B-4BCF-A572-BFB71FE368AA}" type="presParOf" srcId="{7E2B6FE2-907F-427B-97A0-C7311FC97F5C}" destId="{1046E983-F9AB-44EE-94A1-7DFB40A51D36}" srcOrd="0" destOrd="0" presId="urn:microsoft.com/office/officeart/2005/8/layout/process4"/>
    <dgm:cxn modelId="{A82F6E28-20EF-4EDB-A16F-7345FFB55458}" type="presParOf" srcId="{7E2B6FE2-907F-427B-97A0-C7311FC97F5C}" destId="{60997987-0B1B-48D7-AB6D-9A62F7A67A75}" srcOrd="1" destOrd="0" presId="urn:microsoft.com/office/officeart/2005/8/layout/process4"/>
    <dgm:cxn modelId="{2F082128-5C78-42B9-BBA7-308B734D37A5}" type="presParOf" srcId="{6B29114C-49E4-46EA-A0B9-AECDFF154A10}" destId="{332B1CC0-DE2E-4980-9077-8BEC7C4D392F}" srcOrd="3" destOrd="0" presId="urn:microsoft.com/office/officeart/2005/8/layout/process4"/>
    <dgm:cxn modelId="{FD34F1B4-1903-44C3-B827-8781CC9395E1}" type="presParOf" srcId="{6B29114C-49E4-46EA-A0B9-AECDFF154A10}" destId="{6DACDE4B-3476-4BBA-A8E6-8D4645ACEB99}" srcOrd="4" destOrd="0" presId="urn:microsoft.com/office/officeart/2005/8/layout/process4"/>
    <dgm:cxn modelId="{543FE022-EEC3-41D9-A2DE-0002AB5607BB}" type="presParOf" srcId="{6DACDE4B-3476-4BBA-A8E6-8D4645ACEB99}" destId="{36E7A09E-3827-495A-9284-E8998F171BF5}" srcOrd="0" destOrd="0" presId="urn:microsoft.com/office/officeart/2005/8/layout/process4"/>
    <dgm:cxn modelId="{E69385F5-F89B-4F41-A55C-8831E5982DAE}" type="presParOf" srcId="{6DACDE4B-3476-4BBA-A8E6-8D4645ACEB99}" destId="{90CDE7D8-1929-47C2-A05D-AB9D11277430}" srcOrd="1" destOrd="0" presId="urn:microsoft.com/office/officeart/2005/8/layout/process4"/>
    <dgm:cxn modelId="{A3FFBFD3-C820-4F0D-B0DB-CA60E420C34F}" type="presParOf" srcId="{6DACDE4B-3476-4BBA-A8E6-8D4645ACEB99}" destId="{C6383D21-E466-4305-AF91-2D28A8DD0C66}" srcOrd="2" destOrd="0" presId="urn:microsoft.com/office/officeart/2005/8/layout/process4"/>
    <dgm:cxn modelId="{A33F475E-B035-419F-8B6C-9643878BB4AA}" type="presParOf" srcId="{C6383D21-E466-4305-AF91-2D28A8DD0C66}" destId="{71C70C24-9583-48CC-880F-6F05FD1F5FA1}" srcOrd="0" destOrd="0" presId="urn:microsoft.com/office/officeart/2005/8/layout/process4"/>
    <dgm:cxn modelId="{4BB58169-7D5C-42B3-BA3F-7C09D84B5B7B}" type="presParOf" srcId="{C6383D21-E466-4305-AF91-2D28A8DD0C66}" destId="{B73AB226-8700-4B64-BF41-FA1369FADB3C}" srcOrd="1" destOrd="0" presId="urn:microsoft.com/office/officeart/2005/8/layout/process4"/>
    <dgm:cxn modelId="{21872B34-81C8-4820-8DE7-01D40EBAC4CD}" type="presParOf" srcId="{6B29114C-49E4-46EA-A0B9-AECDFF154A10}" destId="{559370C2-CAD6-48DB-B050-BDABF8F942ED}" srcOrd="5" destOrd="0" presId="urn:microsoft.com/office/officeart/2005/8/layout/process4"/>
    <dgm:cxn modelId="{AF8FF459-2C45-4AD7-8964-75F2B1A42593}" type="presParOf" srcId="{6B29114C-49E4-46EA-A0B9-AECDFF154A10}" destId="{A7D73AB2-6481-493E-B3C3-0BEE65E4011B}" srcOrd="6" destOrd="0" presId="urn:microsoft.com/office/officeart/2005/8/layout/process4"/>
    <dgm:cxn modelId="{8EF405FB-3220-49A6-91FD-EBE323F72F4F}" type="presParOf" srcId="{A7D73AB2-6481-493E-B3C3-0BEE65E4011B}" destId="{0F0CCFD6-2225-4238-A56C-ABEC88092136}" srcOrd="0" destOrd="0" presId="urn:microsoft.com/office/officeart/2005/8/layout/process4"/>
    <dgm:cxn modelId="{E9AC5E6A-1886-460A-8144-1D87CF0C2BE9}" type="presParOf" srcId="{A7D73AB2-6481-493E-B3C3-0BEE65E4011B}" destId="{47D96F76-374B-43A1-93D9-13E9B20CAB43}" srcOrd="1" destOrd="0" presId="urn:microsoft.com/office/officeart/2005/8/layout/process4"/>
    <dgm:cxn modelId="{18F0D842-C6E3-445E-91E2-90733242E74B}" type="presParOf" srcId="{A7D73AB2-6481-493E-B3C3-0BEE65E4011B}" destId="{2154A969-F760-4A4F-8D21-94D5CBDD1C57}" srcOrd="2" destOrd="0" presId="urn:microsoft.com/office/officeart/2005/8/layout/process4"/>
    <dgm:cxn modelId="{32301D20-E723-4C9B-A81C-3AFAD297EEE7}" type="presParOf" srcId="{2154A969-F760-4A4F-8D21-94D5CBDD1C57}" destId="{800B4DAA-F449-4D58-8F0C-0972EFA1F0A1}" srcOrd="0" destOrd="0" presId="urn:microsoft.com/office/officeart/2005/8/layout/process4"/>
    <dgm:cxn modelId="{919C6972-A6F8-4AE7-BC5B-614F483678EE}" type="presParOf" srcId="{2154A969-F760-4A4F-8D21-94D5CBDD1C57}" destId="{A27CF0FC-76B2-41EE-AF9A-F6654919C9A4}" srcOrd="1" destOrd="0" presId="urn:microsoft.com/office/officeart/2005/8/layout/process4"/>
    <dgm:cxn modelId="{87A60B9B-510A-4254-99D5-6D15F26A8F63}" type="presParOf" srcId="{6B29114C-49E4-46EA-A0B9-AECDFF154A10}" destId="{D5A7DF06-C72C-40D5-ACDA-F5CB126EDDD7}" srcOrd="7" destOrd="0" presId="urn:microsoft.com/office/officeart/2005/8/layout/process4"/>
    <dgm:cxn modelId="{B98C00F5-031D-417B-BD67-90129FD8C2D6}" type="presParOf" srcId="{6B29114C-49E4-46EA-A0B9-AECDFF154A10}" destId="{0AE00A9E-7DC7-4D88-A07F-0BF6F9F17EE8}" srcOrd="8" destOrd="0" presId="urn:microsoft.com/office/officeart/2005/8/layout/process4"/>
    <dgm:cxn modelId="{9EE7509E-B79A-400C-B812-0FEA28F61051}" type="presParOf" srcId="{0AE00A9E-7DC7-4D88-A07F-0BF6F9F17EE8}" destId="{8695CFB8-7082-4F05-A2F5-C9D8B9853690}" srcOrd="0" destOrd="0" presId="urn:microsoft.com/office/officeart/2005/8/layout/process4"/>
    <dgm:cxn modelId="{9743E436-2365-4A04-81AD-7443751AC784}" type="presParOf" srcId="{0AE00A9E-7DC7-4D88-A07F-0BF6F9F17EE8}" destId="{9C178553-2E98-40C5-93B6-ED25C0DAC25E}" srcOrd="1" destOrd="0" presId="urn:microsoft.com/office/officeart/2005/8/layout/process4"/>
    <dgm:cxn modelId="{329C8AEE-0CE2-4C5C-B703-3887C23D42D4}" type="presParOf" srcId="{0AE00A9E-7DC7-4D88-A07F-0BF6F9F17EE8}" destId="{467E9848-CEBE-4007-8D53-6ACE0ED01A1A}" srcOrd="2" destOrd="0" presId="urn:microsoft.com/office/officeart/2005/8/layout/process4"/>
    <dgm:cxn modelId="{AE704D21-7E62-4E5A-943D-1285F643197B}" type="presParOf" srcId="{467E9848-CEBE-4007-8D53-6ACE0ED01A1A}" destId="{26CE88EB-1062-4773-9C14-3B0047835604}" srcOrd="0" destOrd="0" presId="urn:microsoft.com/office/officeart/2005/8/layout/process4"/>
    <dgm:cxn modelId="{11122DA2-5642-424C-ACDE-FD398A2DDA17}" type="presParOf" srcId="{467E9848-CEBE-4007-8D53-6ACE0ED01A1A}" destId="{C6EA0DDF-09D2-44B7-AF8C-8E34F48EE89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48585-555F-484B-A200-9065719902C8}">
      <dsp:nvSpPr>
        <dsp:cNvPr id="0" name=""/>
        <dsp:cNvSpPr/>
      </dsp:nvSpPr>
      <dsp:spPr>
        <a:xfrm>
          <a:off x="0" y="5108008"/>
          <a:ext cx="6181124" cy="8380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Boyce-</a:t>
          </a:r>
          <a:r>
            <a:rPr lang="en-US" altLang="ko-KR" sz="1800" kern="12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Codd</a:t>
          </a: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Normal Form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0" y="5108008"/>
        <a:ext cx="6181124" cy="838011"/>
      </dsp:txXfrm>
    </dsp:sp>
    <dsp:sp modelId="{B899CABC-8010-4778-AD66-5490E0F78B6B}">
      <dsp:nvSpPr>
        <dsp:cNvPr id="0" name=""/>
        <dsp:cNvSpPr/>
      </dsp:nvSpPr>
      <dsp:spPr>
        <a:xfrm rot="10800000">
          <a:off x="0" y="3831716"/>
          <a:ext cx="6181124" cy="12888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3NF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 rot="-10800000">
        <a:off x="0" y="3831716"/>
        <a:ext cx="6181124" cy="452390"/>
      </dsp:txXfrm>
    </dsp:sp>
    <dsp:sp modelId="{1046E983-F9AB-44EE-94A1-7DFB40A51D36}">
      <dsp:nvSpPr>
        <dsp:cNvPr id="0" name=""/>
        <dsp:cNvSpPr/>
      </dsp:nvSpPr>
      <dsp:spPr>
        <a:xfrm>
          <a:off x="1623" y="4284107"/>
          <a:ext cx="1427344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BC</a:t>
          </a:r>
          <a:r>
            <a:rPr lang="ko-KR" altLang="en-US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23" y="4284107"/>
        <a:ext cx="1427344" cy="385369"/>
      </dsp:txXfrm>
    </dsp:sp>
    <dsp:sp modelId="{60997987-0B1B-48D7-AB6D-9A62F7A67A75}">
      <dsp:nvSpPr>
        <dsp:cNvPr id="0" name=""/>
        <dsp:cNvSpPr/>
      </dsp:nvSpPr>
      <dsp:spPr>
        <a:xfrm>
          <a:off x="1428968" y="4284107"/>
          <a:ext cx="4750531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결정자가 </a:t>
          </a:r>
          <a:r>
            <a:rPr lang="ko-KR" altLang="en-US" sz="1800" kern="1200" dirty="0" err="1" smtClean="0">
              <a:latin typeface="HY수평선M" panose="02030600000101010101" pitchFamily="18" charset="-127"/>
              <a:ea typeface="HY수평선M" panose="02030600000101010101" pitchFamily="18" charset="-127"/>
            </a:rPr>
            <a:t>후보키가</a:t>
          </a:r>
          <a:r>
            <a:rPr lang="ko-KR" altLang="en-US" sz="18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아닌 함수 종속 제거</a:t>
          </a:r>
          <a:endParaRPr lang="ko-KR" altLang="en-US" sz="18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1428968" y="4284107"/>
        <a:ext cx="4750531" cy="385369"/>
      </dsp:txXfrm>
    </dsp:sp>
    <dsp:sp modelId="{90CDE7D8-1929-47C2-A05D-AB9D11277430}">
      <dsp:nvSpPr>
        <dsp:cNvPr id="0" name=""/>
        <dsp:cNvSpPr/>
      </dsp:nvSpPr>
      <dsp:spPr>
        <a:xfrm rot="10800000">
          <a:off x="0" y="2555425"/>
          <a:ext cx="6181124" cy="12888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2NF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 rot="-10800000">
        <a:off x="0" y="2555425"/>
        <a:ext cx="6181124" cy="452390"/>
      </dsp:txXfrm>
    </dsp:sp>
    <dsp:sp modelId="{71C70C24-9583-48CC-880F-6F05FD1F5FA1}">
      <dsp:nvSpPr>
        <dsp:cNvPr id="0" name=""/>
        <dsp:cNvSpPr/>
      </dsp:nvSpPr>
      <dsp:spPr>
        <a:xfrm>
          <a:off x="2938" y="3007816"/>
          <a:ext cx="1406605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3</a:t>
          </a:r>
          <a:r>
            <a:rPr lang="ko-KR" altLang="en-US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938" y="3007816"/>
        <a:ext cx="1406605" cy="385369"/>
      </dsp:txXfrm>
    </dsp:sp>
    <dsp:sp modelId="{B73AB226-8700-4B64-BF41-FA1369FADB3C}">
      <dsp:nvSpPr>
        <dsp:cNvPr id="0" name=""/>
        <dsp:cNvSpPr/>
      </dsp:nvSpPr>
      <dsp:spPr>
        <a:xfrm>
          <a:off x="1409544" y="3007816"/>
          <a:ext cx="4768640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       이행적 함수 종속 제거</a:t>
          </a:r>
          <a:endParaRPr lang="ko-KR" altLang="en-US" sz="18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1409544" y="3007816"/>
        <a:ext cx="4768640" cy="385369"/>
      </dsp:txXfrm>
    </dsp:sp>
    <dsp:sp modelId="{47D96F76-374B-43A1-93D9-13E9B20CAB43}">
      <dsp:nvSpPr>
        <dsp:cNvPr id="0" name=""/>
        <dsp:cNvSpPr/>
      </dsp:nvSpPr>
      <dsp:spPr>
        <a:xfrm rot="10800000">
          <a:off x="0" y="1279134"/>
          <a:ext cx="6181124" cy="12888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1NF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 rot="-10800000">
        <a:off x="0" y="1279134"/>
        <a:ext cx="6181124" cy="452390"/>
      </dsp:txXfrm>
    </dsp:sp>
    <dsp:sp modelId="{800B4DAA-F449-4D58-8F0C-0972EFA1F0A1}">
      <dsp:nvSpPr>
        <dsp:cNvPr id="0" name=""/>
        <dsp:cNvSpPr/>
      </dsp:nvSpPr>
      <dsp:spPr>
        <a:xfrm>
          <a:off x="671" y="1731525"/>
          <a:ext cx="1423212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2</a:t>
          </a:r>
          <a:r>
            <a:rPr lang="ko-KR" altLang="en-US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671" y="1731525"/>
        <a:ext cx="1423212" cy="385369"/>
      </dsp:txXfrm>
    </dsp:sp>
    <dsp:sp modelId="{A27CF0FC-76B2-41EE-AF9A-F6654919C9A4}">
      <dsp:nvSpPr>
        <dsp:cNvPr id="0" name=""/>
        <dsp:cNvSpPr/>
      </dsp:nvSpPr>
      <dsp:spPr>
        <a:xfrm>
          <a:off x="1423884" y="1731525"/>
          <a:ext cx="4756568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        부분 함수 종속 제거</a:t>
          </a:r>
          <a:endParaRPr lang="ko-KR" altLang="en-US" sz="18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1423884" y="1731525"/>
        <a:ext cx="4756568" cy="385369"/>
      </dsp:txXfrm>
    </dsp:sp>
    <dsp:sp modelId="{9C178553-2E98-40C5-93B6-ED25C0DAC25E}">
      <dsp:nvSpPr>
        <dsp:cNvPr id="0" name=""/>
        <dsp:cNvSpPr/>
      </dsp:nvSpPr>
      <dsp:spPr>
        <a:xfrm rot="10800000">
          <a:off x="0" y="0"/>
          <a:ext cx="6181124" cy="12888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비정규 </a:t>
          </a:r>
          <a:r>
            <a:rPr lang="ko-KR" altLang="en-US" sz="1800" kern="12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릴레이션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 rot="-10800000">
        <a:off x="0" y="0"/>
        <a:ext cx="6181124" cy="452390"/>
      </dsp:txXfrm>
    </dsp:sp>
    <dsp:sp modelId="{26CE88EB-1062-4773-9C14-3B0047835604}">
      <dsp:nvSpPr>
        <dsp:cNvPr id="0" name=""/>
        <dsp:cNvSpPr/>
      </dsp:nvSpPr>
      <dsp:spPr>
        <a:xfrm>
          <a:off x="2870" y="455234"/>
          <a:ext cx="1412778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1</a:t>
          </a:r>
          <a:r>
            <a:rPr lang="ko-KR" altLang="en-US" sz="1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정규화</a:t>
          </a:r>
          <a:endParaRPr lang="ko-KR" altLang="en-US" sz="1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870" y="455234"/>
        <a:ext cx="1412778" cy="385369"/>
      </dsp:txXfrm>
    </dsp:sp>
    <dsp:sp modelId="{C6EA0DDF-09D2-44B7-AF8C-8E34F48EE892}">
      <dsp:nvSpPr>
        <dsp:cNvPr id="0" name=""/>
        <dsp:cNvSpPr/>
      </dsp:nvSpPr>
      <dsp:spPr>
        <a:xfrm>
          <a:off x="1415649" y="455234"/>
          <a:ext cx="4762604" cy="385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HY수평선M" panose="02030600000101010101" pitchFamily="18" charset="-127"/>
              <a:ea typeface="HY수평선M" panose="02030600000101010101" pitchFamily="18" charset="-127"/>
            </a:rPr>
            <a:t>원자값이</a:t>
          </a:r>
          <a:r>
            <a:rPr lang="ko-KR" altLang="en-US" sz="18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 아닌 도메인을 분해</a:t>
          </a:r>
          <a:endParaRPr lang="ko-KR" altLang="en-US" sz="18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1415649" y="455234"/>
        <a:ext cx="4762604" cy="385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88080" y="3687382"/>
            <a:ext cx="4815840" cy="1655762"/>
          </a:xfrm>
        </p:spPr>
        <p:txBody>
          <a:bodyPr>
            <a:normAutofit lnSpcReduction="10000"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이상 현상</a:t>
            </a:r>
            <a:r>
              <a:rPr lang="en-US" altLang="ko-KR" sz="2000" dirty="0" smtClean="0"/>
              <a:t>(Anomalies)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함수 종속성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Functional </a:t>
            </a:r>
            <a:r>
              <a:rPr lang="en-US" altLang="ko-KR" sz="2000" dirty="0" smtClean="0"/>
              <a:t>Dependency)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정규화</a:t>
            </a:r>
            <a:r>
              <a:rPr lang="en-US" altLang="ko-KR" sz="2000" dirty="0" smtClean="0"/>
              <a:t>(Normalization)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 smtClean="0"/>
              <a:t>릴레이션이</a:t>
            </a:r>
            <a:r>
              <a:rPr lang="ko-KR" altLang="en-US" sz="1800" dirty="0" smtClean="0"/>
              <a:t> 제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정규형이고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기본키가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아닌 모든 속성이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완전 함수 종속</a:t>
            </a:r>
            <a:r>
              <a:rPr lang="ko-KR" altLang="en-US" sz="1800" dirty="0" smtClean="0"/>
              <a:t>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24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함수적 종속성 </a:t>
            </a:r>
            <a:r>
              <a:rPr lang="en-US" altLang="ko-KR" b="1" dirty="0" smtClean="0"/>
              <a:t>(Functional dependency, FD)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67968"/>
            <a:ext cx="11008180" cy="49089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X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값을 알면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값을 </a:t>
            </a:r>
            <a:r>
              <a:rPr lang="ko-KR" altLang="en-US" sz="1600" dirty="0" smtClean="0"/>
              <a:t>알 수 있거나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값에 따라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값이 달라진다면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는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에 </a:t>
            </a:r>
            <a:r>
              <a:rPr lang="ko-KR" altLang="en-US" sz="1600" b="1" dirty="0">
                <a:solidFill>
                  <a:srgbClr val="FF0000"/>
                </a:solidFill>
              </a:rPr>
              <a:t>함수적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종속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X → Y</a:t>
            </a:r>
            <a:r>
              <a:rPr lang="ko-KR" altLang="en-US" sz="1600" dirty="0" smtClean="0"/>
              <a:t>로 표현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이때 </a:t>
            </a:r>
            <a:r>
              <a:rPr lang="en-US" altLang="ko-KR" sz="1600" b="1" dirty="0"/>
              <a:t>X</a:t>
            </a:r>
            <a:r>
              <a:rPr lang="ko-KR" altLang="en-US" sz="1600" b="1" dirty="0" smtClean="0"/>
              <a:t>를 결정자</a:t>
            </a:r>
            <a:r>
              <a:rPr lang="en-US" altLang="ko-KR" sz="1600" b="1" dirty="0" smtClean="0"/>
              <a:t>(determinant), Y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종속자</a:t>
            </a:r>
            <a:r>
              <a:rPr lang="en-US" altLang="ko-KR" sz="1600" b="1" dirty="0" smtClean="0"/>
              <a:t>(dependent)</a:t>
            </a:r>
            <a:r>
              <a:rPr lang="ko-KR" altLang="en-US" sz="1600" dirty="0" smtClean="0"/>
              <a:t>라고 부름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X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를 </a:t>
            </a:r>
            <a:r>
              <a:rPr lang="ko-KR" altLang="en-US" sz="1600" b="1" dirty="0" smtClean="0"/>
              <a:t>함수적으로 결정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Y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에 </a:t>
            </a:r>
            <a:r>
              <a:rPr lang="ko-KR" altLang="en-US" sz="1600" b="1" dirty="0" smtClean="0"/>
              <a:t>함수적으로 종속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함수적 종속의 종류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완전</a:t>
            </a:r>
            <a:r>
              <a:rPr lang="ko-KR" altLang="en-US" sz="1600" dirty="0" smtClean="0"/>
              <a:t> 함수 종속</a:t>
            </a:r>
            <a:r>
              <a:rPr lang="en-US" altLang="ko-KR" sz="1600" dirty="0"/>
              <a:t>(Full Functional Dependency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속성 집합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가 속성 집합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에 함수적으로 종속되어 있지만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속성 집합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전체가 아닌 일부분에는 종속되지 않음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부분</a:t>
            </a:r>
            <a:r>
              <a:rPr lang="ko-KR" altLang="en-US" sz="1600" dirty="0" smtClean="0"/>
              <a:t> 함수 종속</a:t>
            </a:r>
            <a:r>
              <a:rPr lang="en-US" altLang="ko-KR" sz="1600" dirty="0"/>
              <a:t>(Partial Functional Dependency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속성 집합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속성 집합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전체가 아닌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일부분에도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함수적으로 종속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이행적</a:t>
            </a:r>
            <a:r>
              <a:rPr lang="ko-KR" altLang="en-US" sz="1600" dirty="0" smtClean="0"/>
              <a:t> 함수 종속</a:t>
            </a:r>
            <a:r>
              <a:rPr lang="en-US" altLang="ko-KR" sz="1600" dirty="0"/>
              <a:t>(Transitive Functional Dependency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세 개의 속성 집합 </a:t>
            </a:r>
            <a:r>
              <a:rPr lang="en-US" altLang="ko-KR" sz="1600" dirty="0" smtClean="0"/>
              <a:t>X, Y, Z</a:t>
            </a:r>
            <a:r>
              <a:rPr lang="ko-KR" altLang="en-US" sz="1600" dirty="0" smtClean="0"/>
              <a:t>에 대해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 종속 관계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 </a:t>
            </a:r>
            <a:r>
              <a:rPr lang="en-US" altLang="ko-KR" sz="1600" b="1" dirty="0">
                <a:solidFill>
                  <a:srgbClr val="FF0000"/>
                </a:solidFill>
              </a:rPr>
              <a:t>→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Y </a:t>
            </a:r>
            <a:r>
              <a:rPr lang="en-US" altLang="ko-KR" sz="1600" b="1" dirty="0">
                <a:solidFill>
                  <a:srgbClr val="FF0000"/>
                </a:solidFill>
              </a:rPr>
              <a:t>→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Z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 존재</a:t>
            </a:r>
            <a:r>
              <a:rPr lang="ko-KR" altLang="en-US" sz="1600" dirty="0" smtClean="0"/>
              <a:t>하는 경우 </a:t>
            </a:r>
            <a:r>
              <a:rPr lang="en-US" altLang="ko-KR" sz="1600" b="1" dirty="0">
                <a:solidFill>
                  <a:srgbClr val="FF0000"/>
                </a:solidFill>
              </a:rPr>
              <a:t>X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→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Z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 성립</a:t>
            </a:r>
            <a:r>
              <a:rPr lang="ko-KR" altLang="en-US" sz="1600" dirty="0" smtClean="0"/>
              <a:t>되고 이를 속성 집합 </a:t>
            </a:r>
            <a:r>
              <a:rPr lang="en-US" altLang="ko-KR" sz="1600" dirty="0" smtClean="0"/>
              <a:t>Z</a:t>
            </a:r>
            <a:r>
              <a:rPr lang="ko-KR" altLang="en-US" sz="1600" dirty="0" smtClean="0"/>
              <a:t>가 속성 집합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에 이행적으로 함수 종속되었다고 표현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536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함수적 종속 다이어그램 </a:t>
            </a:r>
            <a:r>
              <a:rPr lang="en-US" altLang="ko-KR" b="1" dirty="0" smtClean="0"/>
              <a:t>(</a:t>
            </a:r>
            <a:r>
              <a:rPr lang="en-US" altLang="ko-KR" b="1" smtClean="0"/>
              <a:t>FD diagram)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67968"/>
            <a:ext cx="11016343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함수적 종속</a:t>
            </a:r>
            <a:r>
              <a:rPr lang="ko-KR" altLang="en-US" sz="1800" dirty="0" smtClean="0"/>
              <a:t>을 보여주기 위해 시각화한 다이어그램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사각형 내부에 속성 이름을 적고 </a:t>
            </a:r>
            <a:r>
              <a:rPr lang="ko-KR" altLang="en-US" sz="1800" b="1" dirty="0" smtClean="0"/>
              <a:t>화살표가 시작하는 곳 속성이 결정자</a:t>
            </a:r>
            <a:r>
              <a:rPr lang="en-US" altLang="ko-KR" sz="1800" b="1" dirty="0"/>
              <a:t>,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끝나는 곳에 있는 속성이 </a:t>
            </a:r>
            <a:r>
              <a:rPr lang="ko-KR" altLang="en-US" sz="1800" b="1" dirty="0" err="1" smtClean="0"/>
              <a:t>종속자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큰 사각형은 속성의 집합을 나타냄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결정자가 속성들의 집합</a:t>
            </a:r>
            <a:r>
              <a:rPr lang="ko-KR" altLang="en-US" sz="1800" dirty="0" smtClean="0"/>
              <a:t>인 경우 사각형을 감싸는 큰 사각형을 이용하여 표현</a:t>
            </a:r>
            <a:endParaRPr lang="en-US" altLang="ko-KR" sz="18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02869" y="4638370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3729" y="4638370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2491972" y="4971283"/>
            <a:ext cx="1031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011226" y="4065840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11226" y="4963313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20930" y="3855308"/>
            <a:ext cx="1960605" cy="1968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64697" y="4506816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 flipV="1">
            <a:off x="8781535" y="4839729"/>
            <a:ext cx="98316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함수적 종속 다이어그램 </a:t>
            </a:r>
            <a:r>
              <a:rPr lang="en-US" altLang="ko-KR" b="1" dirty="0" smtClean="0"/>
              <a:t>(</a:t>
            </a:r>
            <a:r>
              <a:rPr lang="en-US" altLang="ko-KR" b="1" smtClean="0"/>
              <a:t>FD diagram)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47350"/>
            <a:ext cx="5435787" cy="4969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35" y="1468259"/>
            <a:ext cx="4028994" cy="2948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934" y="4481113"/>
            <a:ext cx="4845891" cy="130790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188779" y="465364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361716" y="4898303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351984" y="4740459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75923"/>
              </p:ext>
            </p:extLst>
          </p:nvPr>
        </p:nvGraphicFramePr>
        <p:xfrm>
          <a:off x="759968" y="1353650"/>
          <a:ext cx="10672064" cy="364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/>
                <a:gridCol w="2354072"/>
                <a:gridCol w="1596136"/>
                <a:gridCol w="1822704"/>
                <a:gridCol w="1213104"/>
                <a:gridCol w="13492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이벤트번호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당첨여부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할인률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10%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10%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김용욱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silver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59968" y="4901860"/>
            <a:ext cx="10672064" cy="127510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dirty="0" smtClean="0"/>
              <a:t>속성을 보면서 함수적 종속성 생각해보기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/>
              <a:t>→ </a:t>
            </a:r>
            <a:r>
              <a:rPr lang="ko-KR" altLang="en-US" sz="1600" dirty="0" smtClean="0"/>
              <a:t>이벤트번호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고객아이디 </a:t>
            </a:r>
            <a:r>
              <a:rPr lang="en-US" altLang="ko-KR" sz="1600" dirty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당첨여부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이벤트번호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600" b="1" dirty="0">
                <a:solidFill>
                  <a:srgbClr val="FF0000"/>
                </a:solidFill>
              </a:rPr>
              <a:t>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당첨여부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고객아이디 </a:t>
            </a:r>
            <a:r>
              <a:rPr lang="en-US" altLang="ko-KR" sz="1600" b="1" dirty="0">
                <a:solidFill>
                  <a:srgbClr val="FF0000"/>
                </a:solidFill>
              </a:rPr>
              <a:t>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고객이름 </a:t>
            </a:r>
            <a:r>
              <a:rPr lang="en-US" altLang="ko-KR" sz="1600" dirty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고객아이디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등급 </a:t>
            </a:r>
            <a:r>
              <a:rPr lang="en-US" altLang="ko-KR" sz="1600" dirty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고객아이디</a:t>
            </a:r>
            <a:r>
              <a:rPr lang="en-US" altLang="ko-KR" sz="1600" dirty="0" smtClean="0"/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고객아이디 </a:t>
            </a:r>
            <a:r>
              <a:rPr lang="en-US" altLang="ko-KR" sz="1600" b="1" dirty="0">
                <a:solidFill>
                  <a:srgbClr val="FF0000"/>
                </a:solidFill>
              </a:rPr>
              <a:t>-&gt;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등급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등급</a:t>
            </a:r>
            <a:r>
              <a:rPr lang="en-US" altLang="ko-KR" sz="1600" b="1" dirty="0">
                <a:solidFill>
                  <a:srgbClr val="FF0000"/>
                </a:solidFill>
              </a:rPr>
              <a:t> →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할인률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고객아이디 </a:t>
            </a:r>
            <a:r>
              <a:rPr lang="en-US" altLang="ko-KR" sz="1600" b="1" dirty="0">
                <a:solidFill>
                  <a:srgbClr val="FF0000"/>
                </a:solidFill>
              </a:rPr>
              <a:t>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할인률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이행적 종속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고객이름 </a:t>
            </a:r>
            <a:r>
              <a:rPr lang="en-US" altLang="ko-KR" sz="1600" dirty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당첨여부 </a:t>
            </a:r>
            <a:r>
              <a:rPr lang="en-US" altLang="ko-KR" sz="1600" dirty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이벤트번호 </a:t>
            </a:r>
            <a:r>
              <a:rPr lang="en-US" altLang="ko-KR" sz="1600" dirty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당첨여부</a:t>
            </a:r>
            <a:r>
              <a:rPr lang="en-US" altLang="ko-KR" sz="1600" dirty="0" smtClean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8937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9968" y="1353650"/>
          <a:ext cx="10672064" cy="364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/>
                <a:gridCol w="2354072"/>
                <a:gridCol w="1596136"/>
                <a:gridCol w="1822704"/>
                <a:gridCol w="1213104"/>
                <a:gridCol w="13492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이벤트번호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당첨여부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할인률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10%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10%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김용욱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silver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972312" y="5077964"/>
            <a:ext cx="5020056" cy="127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smtClean="0"/>
              <a:t>고객아이디 </a:t>
            </a:r>
            <a:r>
              <a:rPr lang="en-US" altLang="ko-KR" sz="1200" dirty="0"/>
              <a:t>→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고객이름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행에서 고객아이디가 같으면 고객이름이 같음 </a:t>
            </a:r>
            <a:r>
              <a:rPr lang="en-US" altLang="ko-KR" sz="1200" dirty="0" smtClean="0"/>
              <a:t>(O)</a:t>
            </a:r>
          </a:p>
          <a:p>
            <a:pPr>
              <a:lnSpc>
                <a:spcPct val="100000"/>
              </a:lnSpc>
            </a:pPr>
            <a:r>
              <a:rPr lang="ko-KR" altLang="en-US" sz="1200" dirty="0" smtClean="0"/>
              <a:t>고객아이디 </a:t>
            </a:r>
            <a:r>
              <a:rPr lang="en-US" altLang="ko-KR" sz="1200" dirty="0"/>
              <a:t>→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등급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행에서 고객아이디가 같으면 등급이 같음 </a:t>
            </a:r>
            <a:r>
              <a:rPr lang="en-US" altLang="ko-KR" sz="1200" dirty="0" smtClean="0"/>
              <a:t>(O)</a:t>
            </a:r>
          </a:p>
          <a:p>
            <a:pPr>
              <a:lnSpc>
                <a:spcPct val="100000"/>
              </a:lnSpc>
            </a:pPr>
            <a:r>
              <a:rPr lang="ko-KR" altLang="en-US" sz="1200" dirty="0" smtClean="0"/>
              <a:t>고객아이디 </a:t>
            </a:r>
            <a:r>
              <a:rPr lang="en-US" altLang="ko-KR" sz="1200" dirty="0"/>
              <a:t>→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이벤트번호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행에서 고객아이디가 같으면 이벤트번호가 같음 </a:t>
            </a:r>
            <a:r>
              <a:rPr lang="en-US" altLang="ko-KR" sz="1200" dirty="0" smtClean="0"/>
              <a:t>(X)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89320" y="5077964"/>
            <a:ext cx="5209032" cy="127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smtClean="0"/>
              <a:t>고객아이디 </a:t>
            </a:r>
            <a:r>
              <a:rPr lang="en-US" altLang="ko-KR" sz="1200" dirty="0"/>
              <a:t>→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당첨여부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행에서 고객아이디가 같으면 당첨여부가 같음 </a:t>
            </a:r>
            <a:r>
              <a:rPr lang="en-US" altLang="ko-KR" sz="1200" dirty="0" smtClean="0"/>
              <a:t>(X)</a:t>
            </a:r>
          </a:p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고객아이디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이벤트번호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 → </a:t>
            </a:r>
            <a:r>
              <a:rPr lang="ko-KR" altLang="en-US" sz="1200" dirty="0"/>
              <a:t>당첨여부 </a:t>
            </a:r>
            <a:r>
              <a:rPr lang="en-US" altLang="ko-KR" sz="1200" dirty="0"/>
              <a:t>: </a:t>
            </a:r>
            <a:r>
              <a:rPr lang="ko-KR" altLang="en-US" sz="1200" dirty="0"/>
              <a:t>모든 행에서 고객아이디와 이벤트번호 쌍이 같으면 당첨여부가 같음 </a:t>
            </a:r>
            <a:r>
              <a:rPr lang="en-US" altLang="ko-KR" sz="1200" dirty="0"/>
              <a:t>(O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200" dirty="0" smtClean="0"/>
              <a:t>등급 </a:t>
            </a:r>
            <a:r>
              <a:rPr lang="en-US" altLang="ko-KR" sz="1200" dirty="0"/>
              <a:t>→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할인률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행에서 등급이 같으면 </a:t>
            </a:r>
            <a:r>
              <a:rPr lang="ko-KR" altLang="en-US" sz="1200" dirty="0" err="1" smtClean="0"/>
              <a:t>할인률이</a:t>
            </a:r>
            <a:r>
              <a:rPr lang="ko-KR" altLang="en-US" sz="1200" dirty="0" smtClean="0"/>
              <a:t> 같음 </a:t>
            </a:r>
            <a:r>
              <a:rPr lang="en-US" altLang="ko-KR" sz="1200" dirty="0" smtClean="0"/>
              <a:t>(O)</a:t>
            </a:r>
          </a:p>
          <a:p>
            <a:pPr>
              <a:lnSpc>
                <a:spcPct val="100000"/>
              </a:lnSpc>
            </a:pPr>
            <a:r>
              <a:rPr lang="ko-KR" altLang="en-US" sz="1200" b="1" dirty="0">
                <a:solidFill>
                  <a:srgbClr val="FF0000"/>
                </a:solidFill>
              </a:rPr>
              <a:t>고객아이디 </a:t>
            </a:r>
            <a:r>
              <a:rPr lang="en-US" altLang="ko-KR" sz="1200" b="1" dirty="0">
                <a:solidFill>
                  <a:srgbClr val="FF0000"/>
                </a:solidFill>
              </a:rPr>
              <a:t>→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할인률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행에서 고객아이디가 같으면 </a:t>
            </a:r>
            <a:r>
              <a:rPr lang="ko-KR" altLang="en-US" sz="1200" dirty="0" err="1" smtClean="0"/>
              <a:t>할인률이</a:t>
            </a:r>
            <a:r>
              <a:rPr lang="ko-KR" altLang="en-US" sz="1200" dirty="0" smtClean="0"/>
              <a:t> 같음</a:t>
            </a:r>
            <a:r>
              <a:rPr lang="en-US" altLang="ko-KR" sz="1200" dirty="0" smtClean="0"/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4102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테이블에서 찾아낸 함수 종속 관계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고객아이디 </a:t>
            </a:r>
            <a:r>
              <a:rPr lang="en-US" altLang="ko-KR" sz="1800" dirty="0"/>
              <a:t>→ </a:t>
            </a:r>
            <a:r>
              <a:rPr lang="ko-KR" altLang="en-US" sz="1800" dirty="0" smtClean="0"/>
              <a:t>등급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고객아이디 </a:t>
            </a:r>
            <a:r>
              <a:rPr lang="en-US" altLang="ko-KR" sz="1800" dirty="0"/>
              <a:t>→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고객이름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고객아이디 </a:t>
            </a:r>
            <a:r>
              <a:rPr lang="en-US" altLang="ko-KR" sz="1800" dirty="0"/>
              <a:t>→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할인률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등급 </a:t>
            </a:r>
            <a:r>
              <a:rPr lang="en-US" altLang="ko-KR" sz="1800" dirty="0"/>
              <a:t>→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할인률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고객아이디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이벤트번호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→ </a:t>
            </a:r>
            <a:r>
              <a:rPr lang="ko-KR" altLang="en-US" sz="1800" dirty="0" smtClean="0"/>
              <a:t>당첨여부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고객아이디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이벤트번호</a:t>
            </a:r>
            <a:r>
              <a:rPr lang="en-US" altLang="ko-KR" sz="1800" b="1" dirty="0" smtClean="0"/>
              <a:t>)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→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고객이름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(or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등급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할인률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테이블 키를 구성하는 </a:t>
            </a:r>
            <a:r>
              <a:rPr lang="ko-KR" altLang="en-US" sz="1800" b="1" dirty="0" smtClean="0"/>
              <a:t>고객아이디가 고객이름과 등급</a:t>
            </a:r>
            <a:r>
              <a:rPr lang="en-US" altLang="ko-KR" sz="1800" b="1" dirty="0" smtClean="0"/>
              <a:t>, </a:t>
            </a:r>
            <a:r>
              <a:rPr lang="ko-KR" altLang="en-US" sz="1800" b="1" dirty="0" err="1" smtClean="0"/>
              <a:t>할인률을</a:t>
            </a:r>
            <a:r>
              <a:rPr lang="ko-KR" altLang="en-US" sz="1800" b="1" dirty="0" smtClean="0"/>
              <a:t> 결정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즉 키의 일부분을 구성하는 속성에 함수 종속되는 속성이 발견됨 </a:t>
            </a:r>
            <a:r>
              <a:rPr lang="en-US" altLang="ko-KR" sz="1800" dirty="0"/>
              <a:t>→ </a:t>
            </a:r>
            <a:r>
              <a:rPr lang="ko-KR" altLang="en-US" sz="1800" dirty="0"/>
              <a:t>테이블의 키에 </a:t>
            </a:r>
            <a:r>
              <a:rPr lang="ko-KR" altLang="en-US" sz="1800" b="1" dirty="0">
                <a:solidFill>
                  <a:srgbClr val="FF0000"/>
                </a:solidFill>
              </a:rPr>
              <a:t>부분 함수 종속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발생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84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기본키인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고객아이디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이벤트번호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</a:t>
            </a:r>
            <a:r>
              <a:rPr lang="ko-KR" altLang="en-US" sz="1800" b="1" dirty="0" smtClean="0"/>
              <a:t>부분 함수 종속</a:t>
            </a:r>
            <a:r>
              <a:rPr lang="ko-KR" altLang="en-US" sz="1800" dirty="0" smtClean="0"/>
              <a:t>되는 고객이름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등급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할인률</a:t>
            </a:r>
            <a:r>
              <a:rPr lang="ko-KR" altLang="en-US" sz="1800" dirty="0" smtClean="0"/>
              <a:t> 속성들이 있으므로 </a:t>
            </a:r>
            <a:r>
              <a:rPr lang="ko-KR" altLang="en-US" sz="1800" b="1" dirty="0" smtClean="0"/>
              <a:t>분해가 필요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부분 함수 종속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고객이름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등급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할인률이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고객아이디와 이벤트번호의 조합에도 종속</a:t>
            </a:r>
            <a:r>
              <a:rPr lang="ko-KR" altLang="en-US" sz="1800" dirty="0" smtClean="0"/>
              <a:t>되지만 고객아이디와 이벤트번호의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부분을 구성하고 있는 고객아이디에도 종속</a:t>
            </a:r>
            <a:r>
              <a:rPr lang="ko-KR" altLang="en-US" sz="1800" dirty="0" smtClean="0"/>
              <a:t>되는 상황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기본키가</a:t>
            </a:r>
            <a:r>
              <a:rPr lang="ko-KR" altLang="en-US" sz="1800" dirty="0" smtClean="0"/>
              <a:t> 아닌 고객이름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등급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할인률</a:t>
            </a:r>
            <a:r>
              <a:rPr lang="ko-KR" altLang="en-US" sz="1800" dirty="0" smtClean="0"/>
              <a:t> 속성들이 </a:t>
            </a:r>
            <a:r>
              <a:rPr lang="ko-KR" altLang="en-US" sz="1800" dirty="0" err="1" smtClean="0"/>
              <a:t>기본키인</a:t>
            </a:r>
            <a:r>
              <a:rPr lang="ko-KR" altLang="en-US" sz="1800" dirty="0" smtClean="0"/>
              <a:t> 고객아이디와 이벤트번호의 조합에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완전 함수 종속</a:t>
            </a:r>
            <a:r>
              <a:rPr lang="ko-KR" altLang="en-US" sz="1800" b="1" dirty="0" smtClean="0"/>
              <a:t>하지 않음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Q) </a:t>
            </a:r>
            <a:r>
              <a:rPr lang="ko-KR" altLang="en-US" sz="1800" dirty="0" smtClean="0"/>
              <a:t>함수적 종속 다이어그램 그려보기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421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24117" y="2924655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고객아이디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24117" y="3822128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이벤트번호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33821" y="2714123"/>
            <a:ext cx="1978757" cy="2002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17697" y="3365631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당첨여부</a:t>
            </a:r>
            <a:endParaRPr lang="ko-KR" altLang="en-US" sz="2000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 flipV="1">
            <a:off x="6512578" y="3704275"/>
            <a:ext cx="705119" cy="1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1"/>
            <a:endCxn id="12" idx="3"/>
          </p:cNvCxnSpPr>
          <p:nvPr/>
        </p:nvCxnSpPr>
        <p:spPr>
          <a:xfrm flipH="1">
            <a:off x="3825262" y="3263299"/>
            <a:ext cx="898855" cy="1368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1"/>
            <a:endCxn id="13" idx="3"/>
          </p:cNvCxnSpPr>
          <p:nvPr/>
        </p:nvCxnSpPr>
        <p:spPr>
          <a:xfrm flipH="1" flipV="1">
            <a:off x="3825263" y="3260318"/>
            <a:ext cx="898854" cy="2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1"/>
            <a:endCxn id="14" idx="3"/>
          </p:cNvCxnSpPr>
          <p:nvPr/>
        </p:nvCxnSpPr>
        <p:spPr>
          <a:xfrm flipH="1" flipV="1">
            <a:off x="3825263" y="2474742"/>
            <a:ext cx="898854" cy="788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221446" y="4293467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할인율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1447" y="2921674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등급</a:t>
            </a:r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21447" y="2136098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고객이름</a:t>
            </a:r>
            <a:endParaRPr lang="ko-KR" altLang="en-US" sz="2000" dirty="0"/>
          </a:p>
        </p:txBody>
      </p:sp>
      <p:cxnSp>
        <p:nvCxnSpPr>
          <p:cNvPr id="15" name="직선 화살표 연결선 14"/>
          <p:cNvCxnSpPr>
            <a:stCxn id="13" idx="2"/>
            <a:endCxn id="12" idx="0"/>
          </p:cNvCxnSpPr>
          <p:nvPr/>
        </p:nvCxnSpPr>
        <p:spPr>
          <a:xfrm flipH="1">
            <a:off x="3023354" y="3598961"/>
            <a:ext cx="1" cy="694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38200" y="1162262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함수적 종속 다이어그램 </a:t>
            </a: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723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ko-KR" altLang="en-US" sz="1600" dirty="0" smtClean="0"/>
              <a:t>완전 함수 종속과 부분 함수 종속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왼쪽이 속성 집합 </a:t>
            </a:r>
            <a:r>
              <a:rPr lang="en-US" altLang="ko-KR" sz="1600" dirty="0" smtClean="0"/>
              <a:t>X, </a:t>
            </a:r>
            <a:r>
              <a:rPr lang="ko-KR" altLang="en-US" sz="1600" dirty="0" smtClean="0"/>
              <a:t>오른쪽이 속성 집합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라고 생각해보기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ko-KR" altLang="en-US" sz="1600" b="1" dirty="0" smtClean="0">
                <a:solidFill>
                  <a:srgbClr val="FF0000"/>
                </a:solidFill>
              </a:rPr>
              <a:t>고객아이디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→ </a:t>
            </a:r>
            <a:r>
              <a:rPr lang="ko-KR" altLang="en-US" sz="1600" dirty="0" smtClean="0"/>
              <a:t>고객이름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완전 함수 종속</a:t>
            </a:r>
            <a:r>
              <a:rPr lang="en-US" altLang="ko-KR" sz="1600" b="1" dirty="0" smtClean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ko-KR" altLang="en-US" sz="1600" b="1" dirty="0" smtClean="0">
                <a:solidFill>
                  <a:srgbClr val="FF0000"/>
                </a:solidFill>
              </a:rPr>
              <a:t>고객아이디</a:t>
            </a:r>
            <a:r>
              <a:rPr lang="en-US" altLang="ko-KR" sz="1600" dirty="0"/>
              <a:t> → </a:t>
            </a:r>
            <a:r>
              <a:rPr lang="ko-KR" altLang="en-US" sz="1600" dirty="0" smtClean="0"/>
              <a:t>등급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완전 함수 종속</a:t>
            </a:r>
            <a:r>
              <a:rPr lang="en-US" altLang="ko-KR" sz="1600" b="1" dirty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ko-KR" altLang="en-US" sz="1600" b="1" dirty="0" smtClean="0">
                <a:solidFill>
                  <a:srgbClr val="FF0000"/>
                </a:solidFill>
              </a:rPr>
              <a:t>고객아이디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→ </a:t>
            </a:r>
            <a:r>
              <a:rPr lang="ko-KR" altLang="en-US" sz="1600" dirty="0" err="1" smtClean="0"/>
              <a:t>할인률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완전 함수 종속</a:t>
            </a:r>
            <a:r>
              <a:rPr lang="en-US" altLang="ko-KR" sz="1600" b="1" dirty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이벤트번호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→ </a:t>
            </a:r>
            <a:r>
              <a:rPr lang="ko-KR" altLang="en-US" sz="1600" dirty="0" smtClean="0"/>
              <a:t>고객이름 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부분 함수 종속 발생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ko-KR" sz="1600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고객아이디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이벤트번호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→ </a:t>
            </a:r>
            <a:r>
              <a:rPr lang="ko-KR" altLang="en-US" sz="1600" dirty="0" smtClean="0"/>
              <a:t>등급 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부분 함수 종속 발생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ko-KR" sz="1600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고객아이디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이벤트번호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→ </a:t>
            </a:r>
            <a:r>
              <a:rPr lang="ko-KR" altLang="en-US" sz="1600" dirty="0" err="1" smtClean="0"/>
              <a:t>할인률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부분 함수 종속 발생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ko-KR" sz="1600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고객아이디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이벤트번호</a:t>
            </a:r>
            <a:r>
              <a:rPr lang="en-US" altLang="ko-KR" sz="1600" dirty="0"/>
              <a:t>) → </a:t>
            </a:r>
            <a:r>
              <a:rPr lang="ko-KR" altLang="en-US" sz="1600" dirty="0"/>
              <a:t>당첨여부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완전 함수 종속</a:t>
            </a:r>
            <a:r>
              <a:rPr lang="en-US" altLang="ko-KR" sz="1600" b="1" dirty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이벤트번호</a:t>
            </a:r>
            <a:r>
              <a:rPr lang="en-US" altLang="ko-KR" sz="1600" dirty="0" smtClean="0"/>
              <a:t>) → </a:t>
            </a:r>
            <a:r>
              <a:rPr lang="ko-KR" altLang="en-US" sz="1600" dirty="0" err="1" smtClean="0"/>
              <a:t>할인률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부분 함수 종속 발생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이벤트번호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할인률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→ </a:t>
            </a:r>
            <a:r>
              <a:rPr lang="ko-KR" altLang="en-US" sz="1600" dirty="0" smtClean="0"/>
              <a:t>등급 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부분 함수 종속 발생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ko-KR" sz="1600" dirty="0" smtClean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고객아이디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이벤트번호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할인률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→ </a:t>
            </a:r>
            <a:r>
              <a:rPr lang="ko-KR" altLang="en-US" sz="1600" dirty="0"/>
              <a:t>당첨여부 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부분 </a:t>
            </a:r>
            <a:r>
              <a:rPr lang="ko-KR" altLang="en-US" sz="1600" u="sng" dirty="0"/>
              <a:t>함수 </a:t>
            </a:r>
            <a:r>
              <a:rPr lang="ko-KR" altLang="en-US" sz="1600" u="sng" dirty="0" smtClean="0"/>
              <a:t>종속 발생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ko-KR" altLang="en-US" sz="1600" dirty="0" err="1" smtClean="0"/>
              <a:t>기본키</a:t>
            </a:r>
            <a:r>
              <a:rPr lang="ko-KR" altLang="en-US" sz="1600" dirty="0" smtClean="0"/>
              <a:t> 속성에 완전 함수 종속되도록 테이블 나누기</a:t>
            </a:r>
            <a:endParaRPr lang="en-US" altLang="ko-KR" sz="1600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57300" y="1722663"/>
            <a:ext cx="4335236" cy="133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7300" y="4327070"/>
            <a:ext cx="5494564" cy="406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정규화의 개념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dirty="0" smtClean="0"/>
              <a:t>정규화</a:t>
            </a:r>
            <a:r>
              <a:rPr lang="en-US" altLang="ko-KR" sz="1600" dirty="0" smtClean="0"/>
              <a:t>(Normalize)</a:t>
            </a:r>
            <a:r>
              <a:rPr lang="ko-KR" altLang="en-US" sz="1600" dirty="0" smtClean="0"/>
              <a:t>의 이유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테이블을 </a:t>
            </a:r>
            <a:r>
              <a:rPr lang="ko-KR" altLang="en-US" sz="1600" b="1" dirty="0" smtClean="0"/>
              <a:t>올바른 형태로 변경</a:t>
            </a:r>
            <a:r>
              <a:rPr lang="ko-KR" altLang="en-US" sz="1600" dirty="0" smtClean="0"/>
              <a:t>하고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분할</a:t>
            </a:r>
            <a:r>
              <a:rPr lang="en-US" altLang="ko-KR" sz="1600" b="1" dirty="0" smtClean="0"/>
              <a:t>(Table Decomposition)</a:t>
            </a:r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일반적으로 </a:t>
            </a:r>
            <a:r>
              <a:rPr lang="ko-KR" altLang="en-US" sz="1600" b="1" dirty="0" smtClean="0"/>
              <a:t>처음 설계 단계</a:t>
            </a:r>
            <a:r>
              <a:rPr lang="ko-KR" altLang="en-US" sz="1600" dirty="0" smtClean="0"/>
              <a:t>에서 행해지고 </a:t>
            </a:r>
            <a:r>
              <a:rPr lang="ko-KR" altLang="en-US" sz="1600" b="1" dirty="0" smtClean="0"/>
              <a:t>기존 시스템을 재검토</a:t>
            </a:r>
            <a:r>
              <a:rPr lang="ko-KR" altLang="en-US" sz="1600" dirty="0" smtClean="0"/>
              <a:t>할 때 정규화도 가능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이상 현상</a:t>
            </a:r>
            <a:r>
              <a:rPr lang="ko-KR" altLang="en-US" sz="1600" dirty="0" smtClean="0"/>
              <a:t>이 일어나지 않도록 하기 위해서 수행</a:t>
            </a:r>
            <a:endParaRPr lang="en-US" altLang="ko-KR" sz="1600" dirty="0" smtClean="0"/>
          </a:p>
          <a:p>
            <a:pPr>
              <a:lnSpc>
                <a:spcPct val="160000"/>
              </a:lnSpc>
            </a:pPr>
            <a:r>
              <a:rPr lang="ko-KR" altLang="en-US" sz="1600" dirty="0" smtClean="0"/>
              <a:t>정규화는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단계적으로 실시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(1</a:t>
            </a:r>
            <a:r>
              <a:rPr lang="ko-KR" altLang="en-US" sz="1600" dirty="0" smtClean="0"/>
              <a:t>정규화 </a:t>
            </a:r>
            <a:r>
              <a:rPr lang="en-US" altLang="ko-KR" sz="1600" dirty="0"/>
              <a:t>→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정규화 </a:t>
            </a:r>
            <a:r>
              <a:rPr lang="en-US" altLang="ko-KR" sz="1600" dirty="0"/>
              <a:t>→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정규화순으로 </a:t>
            </a:r>
            <a:r>
              <a:rPr lang="ko-KR" altLang="en-US" sz="1600" b="1" dirty="0" smtClean="0"/>
              <a:t>순서대로 진행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정규화에서 바로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정규화로 뛰어넘을 수 없음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600" dirty="0" smtClean="0"/>
              <a:t>일반적으로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정규화</a:t>
            </a:r>
            <a:r>
              <a:rPr lang="ko-KR" altLang="en-US" sz="1600" dirty="0" smtClean="0"/>
              <a:t>까지 진행</a:t>
            </a:r>
            <a:endParaRPr lang="en-US" altLang="ko-KR" sz="1600" dirty="0" smtClean="0"/>
          </a:p>
          <a:p>
            <a:pPr>
              <a:lnSpc>
                <a:spcPct val="160000"/>
              </a:lnSpc>
            </a:pPr>
            <a:r>
              <a:rPr lang="ko-KR" altLang="en-US" sz="1600" b="1" dirty="0" err="1" smtClean="0"/>
              <a:t>퍼포먼스의</a:t>
            </a:r>
            <a:r>
              <a:rPr lang="ko-KR" altLang="en-US" sz="1600" b="1" dirty="0" smtClean="0"/>
              <a:t> 향상</a:t>
            </a:r>
            <a:r>
              <a:rPr lang="ko-KR" altLang="en-US" sz="1600" dirty="0" smtClean="0"/>
              <a:t>을 위해 </a:t>
            </a:r>
            <a:r>
              <a:rPr lang="ko-KR" altLang="en-US" sz="1600" b="1" dirty="0" smtClean="0"/>
              <a:t>반정규화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역정규화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Denormalization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진행</a:t>
            </a:r>
            <a:r>
              <a:rPr lang="ko-KR" altLang="en-US" sz="1600" dirty="0" smtClean="0"/>
              <a:t>하는 경우도 있음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정규화에서 수행하는 과정을 반대로 하여 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/>
              <a:t>결합</a:t>
            </a:r>
            <a:r>
              <a:rPr lang="en-US" altLang="ko-KR" sz="1600" b="1" dirty="0" smtClean="0"/>
              <a:t>(JOIN) </a:t>
            </a:r>
            <a:r>
              <a:rPr lang="ko-KR" altLang="en-US" sz="1600" b="1" dirty="0" smtClean="0"/>
              <a:t>과정을 생략</a:t>
            </a:r>
            <a:r>
              <a:rPr lang="ko-KR" altLang="en-US" sz="1600" dirty="0" smtClean="0"/>
              <a:t>하여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질의의 결과를 더 빠르게 가져올 수 있도록 하는 기법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분할된 테이블을 </a:t>
            </a:r>
            <a:r>
              <a:rPr lang="ko-KR" altLang="en-US" sz="1600" b="1" dirty="0" smtClean="0"/>
              <a:t>합병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00769" y="2924655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고객아이디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00769" y="3822128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이벤트번호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5110473" y="2714123"/>
            <a:ext cx="1978757" cy="200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794349" y="3365631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당첨여부</a:t>
            </a:r>
            <a:endParaRPr lang="ko-KR" altLang="en-US" sz="2000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 flipV="1">
            <a:off x="7089230" y="3704275"/>
            <a:ext cx="705119" cy="1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1"/>
            <a:endCxn id="12" idx="3"/>
          </p:cNvCxnSpPr>
          <p:nvPr/>
        </p:nvCxnSpPr>
        <p:spPr>
          <a:xfrm flipH="1">
            <a:off x="4401914" y="3263299"/>
            <a:ext cx="898855" cy="1368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1"/>
            <a:endCxn id="13" idx="3"/>
          </p:cNvCxnSpPr>
          <p:nvPr/>
        </p:nvCxnSpPr>
        <p:spPr>
          <a:xfrm flipH="1" flipV="1">
            <a:off x="4401915" y="3260318"/>
            <a:ext cx="898854" cy="2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1"/>
            <a:endCxn id="14" idx="3"/>
          </p:cNvCxnSpPr>
          <p:nvPr/>
        </p:nvCxnSpPr>
        <p:spPr>
          <a:xfrm flipH="1" flipV="1">
            <a:off x="4401915" y="2474742"/>
            <a:ext cx="898854" cy="788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798098" y="4293467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할인율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98099" y="2921674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등급</a:t>
            </a:r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98099" y="2136098"/>
            <a:ext cx="1603816" cy="6772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고객이름</a:t>
            </a:r>
            <a:endParaRPr lang="ko-KR" altLang="en-US" sz="2000" dirty="0"/>
          </a:p>
        </p:txBody>
      </p:sp>
      <p:cxnSp>
        <p:nvCxnSpPr>
          <p:cNvPr id="15" name="직선 화살표 연결선 14"/>
          <p:cNvCxnSpPr>
            <a:stCxn id="13" idx="2"/>
            <a:endCxn id="12" idx="0"/>
          </p:cNvCxnSpPr>
          <p:nvPr/>
        </p:nvCxnSpPr>
        <p:spPr>
          <a:xfrm flipH="1">
            <a:off x="3600006" y="3598961"/>
            <a:ext cx="1" cy="694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191216" y="2583444"/>
            <a:ext cx="4387881" cy="2306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838200" y="1162262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함수적 종속 다이어그램 </a:t>
            </a: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18" name="자유형 17"/>
          <p:cNvSpPr/>
          <p:nvPr/>
        </p:nvSpPr>
        <p:spPr>
          <a:xfrm>
            <a:off x="2470764" y="1837038"/>
            <a:ext cx="4663207" cy="3451654"/>
          </a:xfrm>
          <a:custGeom>
            <a:avLst/>
            <a:gdLst>
              <a:gd name="connsiteX0" fmla="*/ 50018 w 4663207"/>
              <a:gd name="connsiteY0" fmla="*/ 0 h 3451654"/>
              <a:gd name="connsiteX1" fmla="*/ 50018 w 4663207"/>
              <a:gd name="connsiteY1" fmla="*/ 0 h 3451654"/>
              <a:gd name="connsiteX2" fmla="*/ 66493 w 4663207"/>
              <a:gd name="connsiteY2" fmla="*/ 560173 h 3451654"/>
              <a:gd name="connsiteX3" fmla="*/ 58256 w 4663207"/>
              <a:gd name="connsiteY3" fmla="*/ 2842054 h 3451654"/>
              <a:gd name="connsiteX4" fmla="*/ 50018 w 4663207"/>
              <a:gd name="connsiteY4" fmla="*/ 2940908 h 3451654"/>
              <a:gd name="connsiteX5" fmla="*/ 17066 w 4663207"/>
              <a:gd name="connsiteY5" fmla="*/ 3105665 h 3451654"/>
              <a:gd name="connsiteX6" fmla="*/ 8829 w 4663207"/>
              <a:gd name="connsiteY6" fmla="*/ 3385751 h 3451654"/>
              <a:gd name="connsiteX7" fmla="*/ 591 w 4663207"/>
              <a:gd name="connsiteY7" fmla="*/ 3410465 h 3451654"/>
              <a:gd name="connsiteX8" fmla="*/ 25304 w 4663207"/>
              <a:gd name="connsiteY8" fmla="*/ 3426940 h 3451654"/>
              <a:gd name="connsiteX9" fmla="*/ 799661 w 4663207"/>
              <a:gd name="connsiteY9" fmla="*/ 3443416 h 3451654"/>
              <a:gd name="connsiteX10" fmla="*/ 2290710 w 4663207"/>
              <a:gd name="connsiteY10" fmla="*/ 3451654 h 3451654"/>
              <a:gd name="connsiteX11" fmla="*/ 2389564 w 4663207"/>
              <a:gd name="connsiteY11" fmla="*/ 3443416 h 3451654"/>
              <a:gd name="connsiteX12" fmla="*/ 2406039 w 4663207"/>
              <a:gd name="connsiteY12" fmla="*/ 3418703 h 3451654"/>
              <a:gd name="connsiteX13" fmla="*/ 2422515 w 4663207"/>
              <a:gd name="connsiteY13" fmla="*/ 3352800 h 3451654"/>
              <a:gd name="connsiteX14" fmla="*/ 2438991 w 4663207"/>
              <a:gd name="connsiteY14" fmla="*/ 3303373 h 3451654"/>
              <a:gd name="connsiteX15" fmla="*/ 2463704 w 4663207"/>
              <a:gd name="connsiteY15" fmla="*/ 3163330 h 3451654"/>
              <a:gd name="connsiteX16" fmla="*/ 2480180 w 4663207"/>
              <a:gd name="connsiteY16" fmla="*/ 3097427 h 3451654"/>
              <a:gd name="connsiteX17" fmla="*/ 2496656 w 4663207"/>
              <a:gd name="connsiteY17" fmla="*/ 2973859 h 3451654"/>
              <a:gd name="connsiteX18" fmla="*/ 2513131 w 4663207"/>
              <a:gd name="connsiteY18" fmla="*/ 2907957 h 3451654"/>
              <a:gd name="connsiteX19" fmla="*/ 2529607 w 4663207"/>
              <a:gd name="connsiteY19" fmla="*/ 2767913 h 3451654"/>
              <a:gd name="connsiteX20" fmla="*/ 2546083 w 4663207"/>
              <a:gd name="connsiteY20" fmla="*/ 2726724 h 3451654"/>
              <a:gd name="connsiteX21" fmla="*/ 2554320 w 4663207"/>
              <a:gd name="connsiteY21" fmla="*/ 2627870 h 3451654"/>
              <a:gd name="connsiteX22" fmla="*/ 2546083 w 4663207"/>
              <a:gd name="connsiteY22" fmla="*/ 1968843 h 3451654"/>
              <a:gd name="connsiteX23" fmla="*/ 2570796 w 4663207"/>
              <a:gd name="connsiteY23" fmla="*/ 1853513 h 3451654"/>
              <a:gd name="connsiteX24" fmla="*/ 2628461 w 4663207"/>
              <a:gd name="connsiteY24" fmla="*/ 1828800 h 3451654"/>
              <a:gd name="connsiteX25" fmla="*/ 2677888 w 4663207"/>
              <a:gd name="connsiteY25" fmla="*/ 1812324 h 3451654"/>
              <a:gd name="connsiteX26" fmla="*/ 3147445 w 4663207"/>
              <a:gd name="connsiteY26" fmla="*/ 1820562 h 3451654"/>
              <a:gd name="connsiteX27" fmla="*/ 3229823 w 4663207"/>
              <a:gd name="connsiteY27" fmla="*/ 1828800 h 3451654"/>
              <a:gd name="connsiteX28" fmla="*/ 4020656 w 4663207"/>
              <a:gd name="connsiteY28" fmla="*/ 1837038 h 3451654"/>
              <a:gd name="connsiteX29" fmla="*/ 4605542 w 4663207"/>
              <a:gd name="connsiteY29" fmla="*/ 1837038 h 3451654"/>
              <a:gd name="connsiteX30" fmla="*/ 4613780 w 4663207"/>
              <a:gd name="connsiteY30" fmla="*/ 1787611 h 3451654"/>
              <a:gd name="connsiteX31" fmla="*/ 4622018 w 4663207"/>
              <a:gd name="connsiteY31" fmla="*/ 1729946 h 3451654"/>
              <a:gd name="connsiteX32" fmla="*/ 4638493 w 4663207"/>
              <a:gd name="connsiteY32" fmla="*/ 881448 h 3451654"/>
              <a:gd name="connsiteX33" fmla="*/ 4654969 w 4663207"/>
              <a:gd name="connsiteY33" fmla="*/ 749643 h 3451654"/>
              <a:gd name="connsiteX34" fmla="*/ 4663207 w 4663207"/>
              <a:gd name="connsiteY34" fmla="*/ 683740 h 3451654"/>
              <a:gd name="connsiteX35" fmla="*/ 4654969 w 4663207"/>
              <a:gd name="connsiteY35" fmla="*/ 197708 h 3451654"/>
              <a:gd name="connsiteX36" fmla="*/ 4638493 w 4663207"/>
              <a:gd name="connsiteY36" fmla="*/ 49427 h 3451654"/>
              <a:gd name="connsiteX37" fmla="*/ 4622018 w 4663207"/>
              <a:gd name="connsiteY37" fmla="*/ 0 h 3451654"/>
              <a:gd name="connsiteX38" fmla="*/ 50018 w 4663207"/>
              <a:gd name="connsiteY38" fmla="*/ 0 h 345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63207" h="3451654">
                <a:moveTo>
                  <a:pt x="50018" y="0"/>
                </a:moveTo>
                <a:lnTo>
                  <a:pt x="50018" y="0"/>
                </a:lnTo>
                <a:cubicBezTo>
                  <a:pt x="72597" y="225782"/>
                  <a:pt x="66493" y="141910"/>
                  <a:pt x="66493" y="560173"/>
                </a:cubicBezTo>
                <a:cubicBezTo>
                  <a:pt x="66493" y="1320805"/>
                  <a:pt x="63520" y="2081440"/>
                  <a:pt x="58256" y="2842054"/>
                </a:cubicBezTo>
                <a:cubicBezTo>
                  <a:pt x="58027" y="2875119"/>
                  <a:pt x="53808" y="2908060"/>
                  <a:pt x="50018" y="2940908"/>
                </a:cubicBezTo>
                <a:cubicBezTo>
                  <a:pt x="36654" y="3056726"/>
                  <a:pt x="43332" y="3026868"/>
                  <a:pt x="17066" y="3105665"/>
                </a:cubicBezTo>
                <a:cubicBezTo>
                  <a:pt x="14320" y="3199027"/>
                  <a:pt x="13870" y="3292485"/>
                  <a:pt x="8829" y="3385751"/>
                </a:cubicBezTo>
                <a:cubicBezTo>
                  <a:pt x="8360" y="3394422"/>
                  <a:pt x="-2634" y="3402402"/>
                  <a:pt x="591" y="3410465"/>
                </a:cubicBezTo>
                <a:cubicBezTo>
                  <a:pt x="4268" y="3419657"/>
                  <a:pt x="15412" y="3426532"/>
                  <a:pt x="25304" y="3426940"/>
                </a:cubicBezTo>
                <a:cubicBezTo>
                  <a:pt x="283262" y="3437577"/>
                  <a:pt x="541499" y="3440600"/>
                  <a:pt x="799661" y="3443416"/>
                </a:cubicBezTo>
                <a:lnTo>
                  <a:pt x="2290710" y="3451654"/>
                </a:lnTo>
                <a:cubicBezTo>
                  <a:pt x="2323661" y="3448908"/>
                  <a:pt x="2357771" y="3452500"/>
                  <a:pt x="2389564" y="3443416"/>
                </a:cubicBezTo>
                <a:cubicBezTo>
                  <a:pt x="2399083" y="3440696"/>
                  <a:pt x="2402656" y="3428007"/>
                  <a:pt x="2406039" y="3418703"/>
                </a:cubicBezTo>
                <a:cubicBezTo>
                  <a:pt x="2413777" y="3397423"/>
                  <a:pt x="2415354" y="3374282"/>
                  <a:pt x="2422515" y="3352800"/>
                </a:cubicBezTo>
                <a:cubicBezTo>
                  <a:pt x="2428007" y="3336324"/>
                  <a:pt x="2435302" y="3320344"/>
                  <a:pt x="2438991" y="3303373"/>
                </a:cubicBezTo>
                <a:cubicBezTo>
                  <a:pt x="2449061" y="3257053"/>
                  <a:pt x="2448714" y="3208300"/>
                  <a:pt x="2463704" y="3163330"/>
                </a:cubicBezTo>
                <a:cubicBezTo>
                  <a:pt x="2473727" y="3133260"/>
                  <a:pt x="2474500" y="3134349"/>
                  <a:pt x="2480180" y="3097427"/>
                </a:cubicBezTo>
                <a:cubicBezTo>
                  <a:pt x="2484190" y="3071361"/>
                  <a:pt x="2491107" y="3001602"/>
                  <a:pt x="2496656" y="2973859"/>
                </a:cubicBezTo>
                <a:cubicBezTo>
                  <a:pt x="2501097" y="2951655"/>
                  <a:pt x="2507639" y="2929924"/>
                  <a:pt x="2513131" y="2907957"/>
                </a:cubicBezTo>
                <a:cubicBezTo>
                  <a:pt x="2515845" y="2875385"/>
                  <a:pt x="2517716" y="2807550"/>
                  <a:pt x="2529607" y="2767913"/>
                </a:cubicBezTo>
                <a:cubicBezTo>
                  <a:pt x="2533856" y="2753749"/>
                  <a:pt x="2540591" y="2740454"/>
                  <a:pt x="2546083" y="2726724"/>
                </a:cubicBezTo>
                <a:cubicBezTo>
                  <a:pt x="2548829" y="2693773"/>
                  <a:pt x="2554320" y="2660936"/>
                  <a:pt x="2554320" y="2627870"/>
                </a:cubicBezTo>
                <a:cubicBezTo>
                  <a:pt x="2554320" y="2408177"/>
                  <a:pt x="2541410" y="2188486"/>
                  <a:pt x="2546083" y="1968843"/>
                </a:cubicBezTo>
                <a:cubicBezTo>
                  <a:pt x="2546919" y="1929536"/>
                  <a:pt x="2550862" y="1887401"/>
                  <a:pt x="2570796" y="1853513"/>
                </a:cubicBezTo>
                <a:cubicBezTo>
                  <a:pt x="2581399" y="1835488"/>
                  <a:pt x="2608942" y="1836307"/>
                  <a:pt x="2628461" y="1828800"/>
                </a:cubicBezTo>
                <a:cubicBezTo>
                  <a:pt x="2644670" y="1822566"/>
                  <a:pt x="2677888" y="1812324"/>
                  <a:pt x="2677888" y="1812324"/>
                </a:cubicBezTo>
                <a:lnTo>
                  <a:pt x="3147445" y="1820562"/>
                </a:lnTo>
                <a:cubicBezTo>
                  <a:pt x="3175029" y="1821385"/>
                  <a:pt x="3202232" y="1828279"/>
                  <a:pt x="3229823" y="1828800"/>
                </a:cubicBezTo>
                <a:lnTo>
                  <a:pt x="4020656" y="1837038"/>
                </a:lnTo>
                <a:cubicBezTo>
                  <a:pt x="4229100" y="1853713"/>
                  <a:pt x="4384589" y="1874647"/>
                  <a:pt x="4605542" y="1837038"/>
                </a:cubicBezTo>
                <a:cubicBezTo>
                  <a:pt x="4622008" y="1834235"/>
                  <a:pt x="4611240" y="1804120"/>
                  <a:pt x="4613780" y="1787611"/>
                </a:cubicBezTo>
                <a:cubicBezTo>
                  <a:pt x="4616733" y="1768420"/>
                  <a:pt x="4619272" y="1749168"/>
                  <a:pt x="4622018" y="1729946"/>
                </a:cubicBezTo>
                <a:cubicBezTo>
                  <a:pt x="4644950" y="1294243"/>
                  <a:pt x="4618287" y="1841252"/>
                  <a:pt x="4638493" y="881448"/>
                </a:cubicBezTo>
                <a:cubicBezTo>
                  <a:pt x="4640660" y="778490"/>
                  <a:pt x="4644170" y="819833"/>
                  <a:pt x="4654969" y="749643"/>
                </a:cubicBezTo>
                <a:cubicBezTo>
                  <a:pt x="4658335" y="727762"/>
                  <a:pt x="4660461" y="705708"/>
                  <a:pt x="4663207" y="683740"/>
                </a:cubicBezTo>
                <a:cubicBezTo>
                  <a:pt x="4660461" y="521729"/>
                  <a:pt x="4659468" y="359679"/>
                  <a:pt x="4654969" y="197708"/>
                </a:cubicBezTo>
                <a:cubicBezTo>
                  <a:pt x="4653890" y="158862"/>
                  <a:pt x="4650533" y="93575"/>
                  <a:pt x="4638493" y="49427"/>
                </a:cubicBezTo>
                <a:cubicBezTo>
                  <a:pt x="4633924" y="32672"/>
                  <a:pt x="4639385" y="0"/>
                  <a:pt x="4622018" y="0"/>
                </a:cubicBezTo>
                <a:lnTo>
                  <a:pt x="50018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08224"/>
              </p:ext>
            </p:extLst>
          </p:nvPr>
        </p:nvGraphicFramePr>
        <p:xfrm>
          <a:off x="6697472" y="1353650"/>
          <a:ext cx="4452112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3024"/>
                <a:gridCol w="1402080"/>
                <a:gridCol w="12070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이벤트번호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당첨여부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838200" y="5145020"/>
            <a:ext cx="10515600" cy="127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기본키에</a:t>
            </a:r>
            <a:r>
              <a:rPr lang="ko-KR" altLang="en-US" sz="1600" b="1" dirty="0" smtClean="0"/>
              <a:t> 대한 부분 함수 종속</a:t>
            </a:r>
            <a:r>
              <a:rPr lang="ko-KR" altLang="en-US" sz="1600" dirty="0" smtClean="0"/>
              <a:t>을 없애기 위해서 </a:t>
            </a:r>
            <a:r>
              <a:rPr lang="ko-KR" altLang="en-US" sz="1600" b="1" dirty="0" smtClean="0"/>
              <a:t>두 개의 테이블로 분해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/>
              <a:t>→ </a:t>
            </a:r>
            <a:r>
              <a:rPr lang="ko-KR" altLang="en-US" sz="1600" dirty="0" smtClean="0"/>
              <a:t>고객이름 </a:t>
            </a:r>
            <a:r>
              <a:rPr lang="en-US" altLang="ko-KR" sz="1600" dirty="0" smtClean="0"/>
              <a:t>(or </a:t>
            </a:r>
            <a:r>
              <a:rPr lang="ko-KR" altLang="en-US" sz="1600" dirty="0" smtClean="0"/>
              <a:t>등급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할인률</a:t>
            </a:r>
            <a:r>
              <a:rPr lang="en-US" altLang="ko-KR" sz="1600" dirty="0" smtClean="0"/>
              <a:t>) (</a:t>
            </a:r>
            <a:r>
              <a:rPr lang="ko-KR" altLang="en-US" sz="1600" dirty="0" smtClean="0"/>
              <a:t>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할인률</a:t>
            </a:r>
            <a:r>
              <a:rPr lang="ko-KR" altLang="en-US" sz="1600" dirty="0" smtClean="0"/>
              <a:t> 속성이 모두 </a:t>
            </a:r>
            <a:r>
              <a:rPr lang="ko-KR" altLang="en-US" sz="1600" dirty="0" err="1" smtClean="0"/>
              <a:t>기본키에</a:t>
            </a:r>
            <a:r>
              <a:rPr lang="ko-KR" altLang="en-US" sz="1600" dirty="0" smtClean="0"/>
              <a:t> 완전 함수 종속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이벤트번호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→ </a:t>
            </a:r>
            <a:r>
              <a:rPr lang="ko-KR" altLang="en-US" sz="1600" dirty="0" smtClean="0"/>
              <a:t>당첨여부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당첨여부 속성이 </a:t>
            </a:r>
            <a:r>
              <a:rPr lang="ko-KR" altLang="en-US" sz="1600" dirty="0" err="1" smtClean="0"/>
              <a:t>기본키에</a:t>
            </a:r>
            <a:r>
              <a:rPr lang="ko-KR" altLang="en-US" sz="1600" dirty="0" smtClean="0"/>
              <a:t> 완전 함수 종속</a:t>
            </a:r>
            <a:r>
              <a:rPr lang="en-US" altLang="ko-KR" sz="1600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97593"/>
              </p:ext>
            </p:extLst>
          </p:nvPr>
        </p:nvGraphicFramePr>
        <p:xfrm>
          <a:off x="759968" y="1353650"/>
          <a:ext cx="5518912" cy="364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7408"/>
                <a:gridCol w="1584960"/>
                <a:gridCol w="1030224"/>
                <a:gridCol w="1036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할인률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10%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10%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김용욱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silver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850392" y="3810000"/>
            <a:ext cx="5306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50392" y="2871216"/>
            <a:ext cx="5306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50392" y="2312855"/>
            <a:ext cx="5306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50392" y="4511040"/>
            <a:ext cx="5306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56596"/>
              </p:ext>
            </p:extLst>
          </p:nvPr>
        </p:nvGraphicFramePr>
        <p:xfrm>
          <a:off x="949438" y="2132129"/>
          <a:ext cx="5518912" cy="144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7408"/>
                <a:gridCol w="1584960"/>
                <a:gridCol w="1030224"/>
                <a:gridCol w="1036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할인률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2608"/>
              </p:ext>
            </p:extLst>
          </p:nvPr>
        </p:nvGraphicFramePr>
        <p:xfrm>
          <a:off x="7150553" y="2152723"/>
          <a:ext cx="4452112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3024"/>
                <a:gridCol w="1402080"/>
                <a:gridCol w="12070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이벤트번호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당첨여부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60656" y="153807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고객정보</a:t>
            </a:r>
            <a:endPara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19" y="153807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당첨내역</a:t>
            </a:r>
            <a:endPara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22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 (</a:t>
            </a:r>
            <a:r>
              <a:rPr lang="ko-KR" altLang="en-US" b="1" dirty="0" smtClean="0"/>
              <a:t>다른 예제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71" y="1435521"/>
            <a:ext cx="8571858" cy="261396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4294414"/>
            <a:ext cx="10515600" cy="212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err="1" smtClean="0"/>
              <a:t>기본키가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Course Code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Student ID</a:t>
            </a:r>
            <a:r>
              <a:rPr lang="ko-KR" altLang="en-US" sz="1600" dirty="0" smtClean="0"/>
              <a:t>라고 가정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(Course Code, Student ID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Student </a:t>
            </a:r>
            <a:r>
              <a:rPr lang="en-US" altLang="ko-KR" sz="1600" dirty="0" err="1" smtClean="0"/>
              <a:t>Fname</a:t>
            </a:r>
            <a:r>
              <a:rPr lang="en-US" altLang="ko-KR" sz="1600" dirty="0" smtClean="0"/>
              <a:t> (or Student </a:t>
            </a:r>
            <a:r>
              <a:rPr lang="en-US" altLang="ko-KR" sz="1600" dirty="0" err="1" smtClean="0"/>
              <a:t>Lname</a:t>
            </a:r>
            <a:r>
              <a:rPr lang="en-US" altLang="ko-KR" sz="1600" dirty="0" smtClean="0"/>
              <a:t>, Course Name, Course Title)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하지만 </a:t>
            </a:r>
            <a:r>
              <a:rPr lang="en-US" altLang="ko-KR" sz="1600" dirty="0" smtClean="0"/>
              <a:t>Student </a:t>
            </a:r>
            <a:r>
              <a:rPr lang="en-US" altLang="ko-KR" sz="1600" dirty="0" err="1" smtClean="0"/>
              <a:t>Fname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Student </a:t>
            </a:r>
            <a:r>
              <a:rPr lang="en-US" altLang="ko-KR" sz="1600" dirty="0" err="1" smtClean="0"/>
              <a:t>Lname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기본키인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(Course Code, Student ID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?</a:t>
            </a:r>
            <a:r>
              <a:rPr lang="ko-KR" altLang="en-US" sz="1600" dirty="0" smtClean="0"/>
              <a:t>에 부분 종속됨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하지만 </a:t>
            </a:r>
            <a:r>
              <a:rPr lang="en-US" altLang="ko-KR" sz="1600" dirty="0" smtClean="0"/>
              <a:t>Course Name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Course Title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기본키인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(Course Code, Student ID)</a:t>
            </a:r>
            <a:r>
              <a:rPr lang="ko-KR" altLang="en-US" sz="1600" dirty="0"/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?</a:t>
            </a:r>
            <a:r>
              <a:rPr lang="ko-KR" altLang="en-US" sz="1600" dirty="0"/>
              <a:t>에 부분 종속됨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810071" y="1435521"/>
            <a:ext cx="1097721" cy="295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89776" y="1434498"/>
            <a:ext cx="1194815" cy="295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4098472"/>
            <a:ext cx="10515600" cy="212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모든 속성들이 </a:t>
            </a:r>
            <a:r>
              <a:rPr lang="ko-KR" altLang="en-US" sz="1600" b="1" dirty="0" err="1" smtClean="0"/>
              <a:t>기본키에</a:t>
            </a:r>
            <a:r>
              <a:rPr lang="ko-KR" altLang="en-US" sz="1600" b="1" dirty="0" smtClean="0"/>
              <a:t> 완전 함수 종속</a:t>
            </a:r>
            <a:r>
              <a:rPr lang="ko-KR" altLang="en-US" sz="1600" dirty="0" smtClean="0"/>
              <a:t> 될 수 있도록 테이블을 분해</a:t>
            </a:r>
            <a:r>
              <a:rPr lang="en-US" altLang="ko-KR" sz="1600" dirty="0" smtClean="0"/>
              <a:t>(Decomposition)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Course Code → Course Name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Course Code → Course </a:t>
            </a:r>
            <a:r>
              <a:rPr lang="en-US" altLang="ko-KR" sz="1600" dirty="0" smtClean="0"/>
              <a:t>Title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Student ID </a:t>
            </a:r>
            <a:r>
              <a:rPr lang="en-US" altLang="ko-KR" sz="1600" dirty="0"/>
              <a:t>→ </a:t>
            </a:r>
            <a:r>
              <a:rPr lang="en-US" altLang="ko-KR" sz="1600" dirty="0" smtClean="0"/>
              <a:t>Student </a:t>
            </a:r>
            <a:r>
              <a:rPr lang="en-US" altLang="ko-KR" sz="1600" dirty="0" err="1" smtClean="0"/>
              <a:t>Fname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Student ID → Student </a:t>
            </a:r>
            <a:r>
              <a:rPr lang="en-US" altLang="ko-KR" sz="1600" dirty="0" err="1" smtClean="0"/>
              <a:t>Lname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중복된 행들이 제거</a:t>
            </a:r>
            <a:r>
              <a:rPr lang="ko-KR" altLang="en-US" sz="1600" b="1" dirty="0" smtClean="0"/>
              <a:t>되는 효과</a:t>
            </a:r>
            <a:r>
              <a:rPr lang="ko-KR" altLang="en-US" sz="1600" dirty="0" smtClean="0"/>
              <a:t>를 볼 수 있음</a:t>
            </a:r>
            <a:endParaRPr lang="en-US" altLang="ko-KR" sz="16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668557" y="1358384"/>
            <a:ext cx="8854886" cy="2613965"/>
            <a:chOff x="838200" y="1435521"/>
            <a:chExt cx="8854886" cy="26139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44250"/>
            <a:stretch/>
          </p:blipFill>
          <p:spPr>
            <a:xfrm>
              <a:off x="838200" y="1435521"/>
              <a:ext cx="4778829" cy="26139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55591"/>
            <a:stretch/>
          </p:blipFill>
          <p:spPr>
            <a:xfrm>
              <a:off x="5886450" y="1435521"/>
              <a:ext cx="3806636" cy="2613965"/>
            </a:xfrm>
            <a:prstGeom prst="rect">
              <a:avLst/>
            </a:prstGeom>
          </p:spPr>
        </p:pic>
      </p:grpSp>
      <p:cxnSp>
        <p:nvCxnSpPr>
          <p:cNvPr id="8" name="직선 연결선 7"/>
          <p:cNvCxnSpPr/>
          <p:nvPr/>
        </p:nvCxnSpPr>
        <p:spPr>
          <a:xfrm>
            <a:off x="1730829" y="3053443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30829" y="2789464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30829" y="2027464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30829" y="3834493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30829" y="3570514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4457" y="3570514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14457" y="3834493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14457" y="3309258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814457" y="2789464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814457" y="2525486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4098472"/>
            <a:ext cx="10515600" cy="212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Q) </a:t>
            </a:r>
            <a:r>
              <a:rPr lang="ko-KR" altLang="en-US" sz="2000" b="1" dirty="0" smtClean="0"/>
              <a:t>실종된 정보</a:t>
            </a:r>
            <a:r>
              <a:rPr lang="ko-KR" altLang="en-US" sz="2000" dirty="0" smtClean="0"/>
              <a:t> 찾기 </a:t>
            </a:r>
            <a:r>
              <a:rPr lang="en-US" altLang="ko-KR" sz="2000" dirty="0" smtClean="0"/>
              <a:t>(+ </a:t>
            </a:r>
            <a:r>
              <a:rPr lang="ko-KR" altLang="en-US" sz="2000" dirty="0" smtClean="0"/>
              <a:t>실종된 정보를 </a:t>
            </a:r>
            <a:r>
              <a:rPr lang="ko-KR" altLang="en-US" sz="2000" b="1" dirty="0" smtClean="0"/>
              <a:t>복구</a:t>
            </a:r>
            <a:r>
              <a:rPr lang="ko-KR" altLang="en-US" sz="2000" dirty="0" smtClean="0"/>
              <a:t>하려면</a:t>
            </a:r>
            <a:r>
              <a:rPr lang="en-US" altLang="ko-KR" sz="2000" dirty="0" smtClean="0"/>
              <a:t>?)</a:t>
            </a:r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668557" y="1358384"/>
            <a:ext cx="8854886" cy="2613965"/>
            <a:chOff x="838200" y="1435521"/>
            <a:chExt cx="8854886" cy="26139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44250"/>
            <a:stretch/>
          </p:blipFill>
          <p:spPr>
            <a:xfrm>
              <a:off x="838200" y="1435521"/>
              <a:ext cx="4778829" cy="26139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55591"/>
            <a:stretch/>
          </p:blipFill>
          <p:spPr>
            <a:xfrm>
              <a:off x="5886450" y="1435521"/>
              <a:ext cx="3806636" cy="2613965"/>
            </a:xfrm>
            <a:prstGeom prst="rect">
              <a:avLst/>
            </a:prstGeom>
          </p:spPr>
        </p:pic>
      </p:grpSp>
      <p:cxnSp>
        <p:nvCxnSpPr>
          <p:cNvPr id="8" name="직선 연결선 7"/>
          <p:cNvCxnSpPr/>
          <p:nvPr/>
        </p:nvCxnSpPr>
        <p:spPr>
          <a:xfrm>
            <a:off x="1730829" y="3053443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30829" y="2789464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30829" y="2027464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30829" y="3834493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30829" y="3570514"/>
            <a:ext cx="4629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4457" y="3570514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14457" y="3834493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14457" y="3309258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814457" y="2789464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814457" y="2525486"/>
            <a:ext cx="3595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3777"/>
              </p:ext>
            </p:extLst>
          </p:nvPr>
        </p:nvGraphicFramePr>
        <p:xfrm>
          <a:off x="908705" y="1178326"/>
          <a:ext cx="7023099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189"/>
                <a:gridCol w="1018254"/>
                <a:gridCol w="1839836"/>
                <a:gridCol w="850131"/>
                <a:gridCol w="1141967"/>
                <a:gridCol w="119272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</a:rPr>
                        <a:t>Course Code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Course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Course 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</a:rPr>
                        <a:t>Student ID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Student </a:t>
                      </a:r>
                      <a:r>
                        <a:rPr lang="en-US" sz="1200" u="none" strike="noStrike" dirty="0" err="1">
                          <a:effectLst/>
                        </a:rPr>
                        <a:t>Fname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Student </a:t>
                      </a:r>
                      <a:r>
                        <a:rPr lang="en-US" sz="1200" u="none" strike="noStrike" dirty="0" err="1">
                          <a:effectLst/>
                        </a:rPr>
                        <a:t>Lname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Technology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Technology and Business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55554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Philips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Technology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Technology and Business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77544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Sara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Norman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ECON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Econnology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Global Economy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87543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Paul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McMahen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Basic Accounting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55554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Philips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Basic Accounting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77544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Sara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Norman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Basic Accounting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77865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Suzzane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Buffet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Chemistry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Essential Chemistry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87543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Paul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McMahen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Chemistry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Essential Chemistry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77544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Sara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Norman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Chemistry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Essential Chemistry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77865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Suzzane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Buffet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60894"/>
              </p:ext>
            </p:extLst>
          </p:nvPr>
        </p:nvGraphicFramePr>
        <p:xfrm>
          <a:off x="2503460" y="4001276"/>
          <a:ext cx="38353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453"/>
                <a:gridCol w="1017490"/>
                <a:gridCol w="1838456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</a:rPr>
                        <a:t>Course Code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Course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Course 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Technology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Technology and Business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ECON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Econnology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Global Economy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Basic Accounting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Chemistry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Essential Chemistry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26994"/>
              </p:ext>
            </p:extLst>
          </p:nvPr>
        </p:nvGraphicFramePr>
        <p:xfrm>
          <a:off x="8780556" y="1159275"/>
          <a:ext cx="2057400" cy="2114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/>
                <a:gridCol w="863600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Course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Student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55554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77544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87543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55554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77544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77865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CHEM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87543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CHEM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77544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CHEM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77865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99075"/>
              </p:ext>
            </p:extLst>
          </p:nvPr>
        </p:nvGraphicFramePr>
        <p:xfrm>
          <a:off x="7677649" y="4001276"/>
          <a:ext cx="31877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  <a:gridCol w="1143000"/>
                <a:gridCol w="1193800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</a:rPr>
                        <a:t>Student ID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Student </a:t>
                      </a:r>
                      <a:r>
                        <a:rPr lang="en-US" sz="1200" u="none" strike="noStrike" dirty="0" err="1">
                          <a:effectLst/>
                        </a:rPr>
                        <a:t>Fname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Student </a:t>
                      </a:r>
                      <a:r>
                        <a:rPr lang="en-US" sz="1200" u="none" strike="noStrike" dirty="0" err="1">
                          <a:effectLst/>
                        </a:rPr>
                        <a:t>Lname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55554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Philips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77544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Sara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Norman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87543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Paul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McMahen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77865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Suzzane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Buffet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4420254" y="3266206"/>
            <a:ext cx="905" cy="73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7931804" y="3250966"/>
            <a:ext cx="1339695" cy="750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 flipV="1">
            <a:off x="7931804" y="2216550"/>
            <a:ext cx="848752" cy="5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22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41053"/>
              </p:ext>
            </p:extLst>
          </p:nvPr>
        </p:nvGraphicFramePr>
        <p:xfrm>
          <a:off x="3420419" y="3155092"/>
          <a:ext cx="5048079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770"/>
                <a:gridCol w="980769"/>
                <a:gridCol w="1355770"/>
                <a:gridCol w="1355770"/>
              </a:tblGrid>
              <a:tr h="111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 dirty="0">
                          <a:effectLst/>
                        </a:rPr>
                        <a:t>Course Code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 dirty="0">
                          <a:effectLst/>
                        </a:rPr>
                        <a:t>Student ID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Student </a:t>
                      </a:r>
                      <a:r>
                        <a:rPr lang="en-US" sz="1400" u="none" strike="noStrike" dirty="0" err="1">
                          <a:effectLst/>
                        </a:rPr>
                        <a:t>Fname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Student </a:t>
                      </a:r>
                      <a:r>
                        <a:rPr lang="en-US" sz="1400" u="none" strike="noStrike" dirty="0" err="1">
                          <a:effectLst/>
                        </a:rPr>
                        <a:t>Lname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55554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Jack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Philips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77544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Norman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ECON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87543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McMahen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55554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Jack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Philips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77544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Norman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77865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Suzzane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Buffet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87543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McMahen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77544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Norman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77865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Suzzane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Buffet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72864"/>
              </p:ext>
            </p:extLst>
          </p:nvPr>
        </p:nvGraphicFramePr>
        <p:xfrm>
          <a:off x="3424536" y="1589903"/>
          <a:ext cx="5052199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5"/>
                <a:gridCol w="1405949"/>
                <a:gridCol w="2312745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 dirty="0">
                          <a:effectLst/>
                        </a:rPr>
                        <a:t>Course Code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Course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Course Title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Technology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Technology and 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Econnology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Global Economy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ACCT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Accounting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Basic Accounting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CHEM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Chemistry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Essential Chemistry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036320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최소한의 중복은 허용한다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7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 (</a:t>
            </a:r>
            <a:r>
              <a:rPr lang="ko-KR" altLang="en-US" b="1" dirty="0" smtClean="0"/>
              <a:t>다른 예제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3943349"/>
            <a:ext cx="10515600" cy="2751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smtClean="0"/>
              <a:t>2NF </a:t>
            </a:r>
            <a:r>
              <a:rPr lang="ko-KR" altLang="en-US" sz="1600" b="1" dirty="0" smtClean="0"/>
              <a:t>적용</a:t>
            </a:r>
            <a:r>
              <a:rPr lang="ko-KR" altLang="en-US" sz="1600" dirty="0" smtClean="0"/>
              <a:t>해보기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스스로 해보기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/>
              <a:t>Cust</a:t>
            </a:r>
            <a:r>
              <a:rPr lang="en-US" altLang="ko-KR" sz="1600" dirty="0" smtClean="0"/>
              <a:t> ID : </a:t>
            </a:r>
            <a:r>
              <a:rPr lang="ko-KR" altLang="en-US" sz="1600" dirty="0" smtClean="0"/>
              <a:t>고객 아이디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/>
              <a:t>Cust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Fname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고객 이름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Prod ID : </a:t>
            </a:r>
            <a:r>
              <a:rPr lang="ko-KR" altLang="en-US" sz="1600" dirty="0" smtClean="0"/>
              <a:t>제품 아이디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Prod Name : </a:t>
            </a:r>
            <a:r>
              <a:rPr lang="ko-KR" altLang="en-US" sz="1600" dirty="0" smtClean="0"/>
              <a:t>제품 이름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FF0000"/>
                </a:solidFill>
              </a:rPr>
              <a:t>Qty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제품 구매 수량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잘 생각해보기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03" y="1341472"/>
            <a:ext cx="9435193" cy="22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- 2NF (</a:t>
            </a:r>
            <a:r>
              <a:rPr lang="ko-KR" altLang="en-US" b="1" dirty="0" smtClean="0"/>
              <a:t>다른 예제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04" y="1394924"/>
            <a:ext cx="8898392" cy="403024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5674180"/>
            <a:ext cx="10515600" cy="85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Cust</a:t>
            </a:r>
            <a:r>
              <a:rPr lang="en-US" altLang="ko-KR" sz="1600" b="1" dirty="0" smtClean="0"/>
              <a:t> ID, Prod ID) </a:t>
            </a:r>
            <a:r>
              <a:rPr lang="en-US" altLang="ko-KR" sz="1600" b="1" dirty="0"/>
              <a:t>→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Qty</a:t>
            </a:r>
            <a:r>
              <a:rPr lang="en-US" altLang="ko-KR" sz="1600" b="1" dirty="0" smtClean="0"/>
              <a:t> (</a:t>
            </a:r>
            <a:r>
              <a:rPr lang="ko-KR" altLang="en-US" sz="1600" b="1" dirty="0" smtClean="0"/>
              <a:t>구매자와 제품이 합쳐져야 구매 수량을 결정하게 됨</a:t>
            </a:r>
            <a:r>
              <a:rPr lang="en-US" altLang="ko-KR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2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이상 현상 </a:t>
            </a:r>
            <a:r>
              <a:rPr lang="en-US" altLang="ko-KR" b="1" dirty="0" smtClean="0"/>
              <a:t>(Anomaly)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dirty="0" smtClean="0"/>
              <a:t>주로 함께 있으면 안 되는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분해되어야 할 정보</a:t>
            </a:r>
            <a:r>
              <a:rPr lang="ko-KR" altLang="en-US" sz="1600" b="1" dirty="0" smtClean="0"/>
              <a:t>들이 한 </a:t>
            </a:r>
            <a:r>
              <a:rPr lang="ko-KR" altLang="en-US" sz="1600" b="1" dirty="0" err="1" smtClean="0"/>
              <a:t>릴레이션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테이블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에 합쳐져 있을 때</a:t>
            </a:r>
            <a:r>
              <a:rPr lang="ko-KR" altLang="en-US" sz="1600" dirty="0" smtClean="0"/>
              <a:t> 발생</a:t>
            </a:r>
            <a:endParaRPr lang="en-US" altLang="ko-KR" sz="1600" dirty="0" smtClean="0"/>
          </a:p>
          <a:p>
            <a:pPr>
              <a:lnSpc>
                <a:spcPct val="160000"/>
              </a:lnSpc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이상 현상</a:t>
            </a:r>
            <a:r>
              <a:rPr lang="ko-KR" altLang="en-US" sz="1600" dirty="0" smtClean="0"/>
              <a:t>이 존재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삽입 이상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Insertion </a:t>
            </a:r>
            <a:r>
              <a:rPr lang="en-US" altLang="ko-KR" sz="1600" dirty="0" smtClean="0"/>
              <a:t>Anomaly) : </a:t>
            </a:r>
            <a:r>
              <a:rPr lang="ko-KR" altLang="en-US" sz="1600" b="1" dirty="0">
                <a:solidFill>
                  <a:srgbClr val="FF0000"/>
                </a:solidFill>
              </a:rPr>
              <a:t>원하지 않는 자료가 삽입</a:t>
            </a:r>
            <a:r>
              <a:rPr lang="ko-KR" altLang="en-US" sz="1600" dirty="0"/>
              <a:t>된다든지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삽입하는데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자료가 부족해 </a:t>
            </a:r>
            <a:r>
              <a:rPr lang="ko-KR" altLang="en-US" sz="1600" b="1" dirty="0">
                <a:solidFill>
                  <a:srgbClr val="FF0000"/>
                </a:solidFill>
              </a:rPr>
              <a:t>삽입이 되지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않아서</a:t>
            </a:r>
            <a:r>
              <a:rPr lang="ko-KR" altLang="en-US" sz="1600" dirty="0" smtClean="0"/>
              <a:t> 발생하는 문제점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갱신 이상 </a:t>
            </a:r>
            <a:r>
              <a:rPr lang="en-US" altLang="ko-KR" sz="1600" dirty="0" smtClean="0"/>
              <a:t>(Update Anomaly) : </a:t>
            </a:r>
            <a:r>
              <a:rPr lang="ko-KR" altLang="en-US" sz="1600" dirty="0" smtClean="0"/>
              <a:t>실수로 인하여 </a:t>
            </a:r>
            <a:r>
              <a:rPr lang="ko-KR" altLang="en-US" sz="1600" b="1" dirty="0">
                <a:solidFill>
                  <a:srgbClr val="FF0000"/>
                </a:solidFill>
              </a:rPr>
              <a:t>일부의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인스턴스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만 </a:t>
            </a:r>
            <a:r>
              <a:rPr lang="ko-KR" altLang="en-US" sz="1600" b="1" dirty="0">
                <a:solidFill>
                  <a:srgbClr val="FF0000"/>
                </a:solidFill>
              </a:rPr>
              <a:t>갱신됨</a:t>
            </a:r>
            <a:r>
              <a:rPr lang="ko-KR" altLang="en-US" sz="1600" dirty="0"/>
              <a:t>으로 </a:t>
            </a:r>
            <a:r>
              <a:rPr lang="ko-KR" altLang="en-US" sz="1600" dirty="0" smtClean="0"/>
              <a:t>인해 </a:t>
            </a:r>
            <a:r>
              <a:rPr lang="ko-KR" altLang="en-US" sz="1600" b="1" dirty="0"/>
              <a:t>정보가 모호해지거나 일관성이 없어져 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정확한 </a:t>
            </a:r>
            <a:r>
              <a:rPr lang="ko-KR" altLang="en-US" sz="1600" b="1" dirty="0">
                <a:solidFill>
                  <a:srgbClr val="FF0000"/>
                </a:solidFill>
              </a:rPr>
              <a:t>정보가 파악되지 않는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문제점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삭제 이상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Deletion Anomaly) : </a:t>
            </a:r>
            <a:r>
              <a:rPr lang="ko-KR" altLang="en-US" sz="1600" dirty="0" smtClean="0"/>
              <a:t>하나의 </a:t>
            </a:r>
            <a:r>
              <a:rPr lang="ko-KR" altLang="en-US" sz="1600" dirty="0"/>
              <a:t>자료만 삭제하고 싶지만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 </a:t>
            </a:r>
            <a:r>
              <a:rPr lang="ko-KR" altLang="en-US" sz="1600" b="1" dirty="0"/>
              <a:t>자료가 포함된 </a:t>
            </a:r>
            <a:r>
              <a:rPr lang="ko-KR" altLang="en-US" sz="1600" b="1" dirty="0" smtClean="0"/>
              <a:t>행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전체가</a:t>
            </a:r>
            <a:r>
              <a:rPr lang="ko-KR" altLang="en-US" sz="1600" b="1" dirty="0"/>
              <a:t> </a:t>
            </a:r>
            <a:r>
              <a:rPr lang="ko-KR" altLang="en-US" sz="1600" b="1" dirty="0" smtClean="0"/>
              <a:t>삭제됨으로 인해서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원하지 </a:t>
            </a:r>
            <a:r>
              <a:rPr lang="ko-KR" altLang="en-US" sz="1600" b="1" dirty="0">
                <a:solidFill>
                  <a:srgbClr val="FF0000"/>
                </a:solidFill>
              </a:rPr>
              <a:t>않는 정보가 손실</a:t>
            </a:r>
            <a:r>
              <a:rPr lang="ko-KR" altLang="en-US" sz="1600" dirty="0"/>
              <a:t>되는 </a:t>
            </a:r>
            <a:r>
              <a:rPr lang="ko-KR" altLang="en-US" sz="1600" dirty="0" smtClean="0"/>
              <a:t>문제점</a:t>
            </a:r>
            <a:endParaRPr lang="en-US" altLang="ko-KR" sz="1600" dirty="0"/>
          </a:p>
          <a:p>
            <a:pPr>
              <a:lnSpc>
                <a:spcPct val="16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70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- 3NF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3NF (Third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릴레이션이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제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정규형이고 </a:t>
            </a:r>
            <a:r>
              <a:rPr lang="ko-KR" altLang="en-US" sz="1800" b="1" dirty="0" err="1">
                <a:solidFill>
                  <a:srgbClr val="FF0000"/>
                </a:solidFill>
              </a:rPr>
              <a:t>기본키가</a:t>
            </a:r>
            <a:r>
              <a:rPr lang="ko-KR" altLang="en-US" sz="1800" b="1" dirty="0">
                <a:solidFill>
                  <a:srgbClr val="FF0000"/>
                </a:solidFill>
              </a:rPr>
              <a:t> 아닌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속성이 </a:t>
            </a:r>
            <a:r>
              <a:rPr lang="ko-KR" altLang="en-US" sz="1800" b="1" dirty="0" err="1">
                <a:solidFill>
                  <a:srgbClr val="FF0000"/>
                </a:solidFill>
              </a:rPr>
              <a:t>기본키에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이행적 함수 종속이 되지 않음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기본키가</a:t>
            </a:r>
            <a:r>
              <a:rPr lang="ko-KR" altLang="en-US" sz="1800" b="1" dirty="0" smtClean="0"/>
              <a:t> 아닌 속성들</a:t>
            </a:r>
            <a:r>
              <a:rPr lang="ko-KR" altLang="en-US" sz="1800" dirty="0" smtClean="0"/>
              <a:t>이 함수적 종속성과 관련된 관계를 이루고 있는 경우 이행적 함수 종속이 나타나게 됨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유도 속성</a:t>
            </a:r>
            <a:r>
              <a:rPr lang="en-US" altLang="ko-KR" sz="1800" dirty="0" smtClean="0"/>
              <a:t>(derived attribute)</a:t>
            </a:r>
            <a:r>
              <a:rPr lang="ko-KR" altLang="en-US" sz="1800" dirty="0" smtClean="0"/>
              <a:t>을 제거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9857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- 3NF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고객이름 </a:t>
            </a:r>
            <a:r>
              <a:rPr lang="en-US" altLang="ko-KR" sz="1600" dirty="0" smtClean="0"/>
              <a:t>(O)</a:t>
            </a:r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고객이름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등급 </a:t>
            </a:r>
            <a:r>
              <a:rPr lang="en-US" altLang="ko-KR" sz="1600" dirty="0" smtClean="0"/>
              <a:t>(X)</a:t>
            </a:r>
          </a:p>
          <a:p>
            <a:pPr lvl="1">
              <a:lnSpc>
                <a:spcPct val="160000"/>
              </a:lnSpc>
            </a:pPr>
            <a:r>
              <a:rPr lang="ko-KR" altLang="en-US" sz="1600" dirty="0"/>
              <a:t>고객아이디 </a:t>
            </a:r>
            <a:r>
              <a:rPr lang="en-US" altLang="ko-KR" sz="1600" dirty="0"/>
              <a:t>-&gt; </a:t>
            </a:r>
            <a:r>
              <a:rPr lang="ko-KR" altLang="en-US" sz="1600" dirty="0"/>
              <a:t>고객이름 </a:t>
            </a:r>
            <a:r>
              <a:rPr lang="en-US" altLang="ko-KR" sz="1600" dirty="0"/>
              <a:t>-&gt; </a:t>
            </a:r>
            <a:r>
              <a:rPr lang="ko-KR" altLang="en-US" sz="1600" dirty="0" err="1" smtClean="0"/>
              <a:t>할인률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(X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 smtClean="0"/>
              <a:t>-&gt; </a:t>
            </a:r>
            <a:r>
              <a:rPr lang="ko-KR" altLang="en-US" sz="1600" dirty="0" err="1"/>
              <a:t>할인률</a:t>
            </a:r>
            <a:r>
              <a:rPr lang="ko-KR" altLang="en-US" sz="1600" dirty="0"/>
              <a:t> </a:t>
            </a:r>
            <a:r>
              <a:rPr lang="en-US" altLang="ko-KR" sz="1600" dirty="0"/>
              <a:t>(O)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할인률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등급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O, X?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할인률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고객이름 </a:t>
            </a:r>
            <a:r>
              <a:rPr lang="en-US" altLang="ko-KR" sz="1600" dirty="0" smtClean="0"/>
              <a:t>(X)</a:t>
            </a:r>
          </a:p>
          <a:p>
            <a:pPr>
              <a:lnSpc>
                <a:spcPct val="160000"/>
              </a:lnSpc>
            </a:pPr>
            <a:r>
              <a:rPr lang="ko-KR" altLang="en-US" sz="1600" dirty="0" smtClean="0"/>
              <a:t>고객아이디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등급 </a:t>
            </a:r>
            <a:r>
              <a:rPr lang="en-US" altLang="ko-KR" sz="1600" dirty="0"/>
              <a:t>(O)</a:t>
            </a:r>
            <a:endParaRPr lang="en-US" altLang="ko-KR" sz="1600" dirty="0" smtClean="0"/>
          </a:p>
          <a:p>
            <a:pPr lvl="1">
              <a:lnSpc>
                <a:spcPct val="160000"/>
              </a:lnSpc>
            </a:pPr>
            <a:r>
              <a:rPr lang="ko-KR" altLang="en-US" sz="1600" dirty="0" smtClean="0"/>
              <a:t>고객아이디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등급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고객이름 </a:t>
            </a:r>
            <a:r>
              <a:rPr lang="en-US" altLang="ko-KR" sz="1600" dirty="0" smtClean="0"/>
              <a:t>(X)</a:t>
            </a:r>
          </a:p>
          <a:p>
            <a:pPr lvl="1">
              <a:lnSpc>
                <a:spcPct val="16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고객아이디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할인률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(O)</a:t>
            </a:r>
          </a:p>
          <a:p>
            <a:pPr lvl="2">
              <a:lnSpc>
                <a:spcPct val="160000"/>
              </a:lnSpc>
            </a:pPr>
            <a:r>
              <a:rPr lang="ko-KR" altLang="en-US" sz="1600" b="1" dirty="0" err="1" smtClean="0">
                <a:solidFill>
                  <a:srgbClr val="FF0000"/>
                </a:solidFill>
              </a:rPr>
              <a:t>기본키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고객 아이디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이행적 함수 종속이 발생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고객아이디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할인률</a:t>
            </a:r>
            <a:r>
              <a:rPr lang="en-US" altLang="ko-KR" sz="16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ko-KR" altLang="en-US" sz="1600" dirty="0" smtClean="0"/>
              <a:t>등급은 </a:t>
            </a:r>
            <a:r>
              <a:rPr lang="ko-KR" altLang="en-US" sz="1600" b="1" dirty="0" err="1" smtClean="0"/>
              <a:t>기본키가</a:t>
            </a:r>
            <a:r>
              <a:rPr lang="ko-KR" altLang="en-US" sz="1600" b="1" dirty="0" smtClean="0"/>
              <a:t> 아니고 그냥 속성</a:t>
            </a:r>
            <a:r>
              <a:rPr lang="ko-KR" altLang="en-US" sz="1600" dirty="0" smtClean="0"/>
              <a:t>인데 </a:t>
            </a:r>
            <a:r>
              <a:rPr lang="ko-KR" altLang="en-US" sz="1600" b="1" dirty="0" smtClean="0"/>
              <a:t>결정자 역할</a:t>
            </a:r>
            <a:r>
              <a:rPr lang="ko-KR" altLang="en-US" sz="1600" dirty="0" smtClean="0"/>
              <a:t>을 하며 </a:t>
            </a:r>
            <a:r>
              <a:rPr lang="ko-KR" altLang="en-US" sz="1600" b="1" dirty="0" err="1" smtClean="0"/>
              <a:t>할인률은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종속자</a:t>
            </a:r>
            <a:r>
              <a:rPr lang="ko-KR" altLang="en-US" sz="1600" b="1" dirty="0" smtClean="0"/>
              <a:t> 역할</a:t>
            </a:r>
            <a:r>
              <a:rPr lang="ko-KR" altLang="en-US" sz="1600" dirty="0" smtClean="0"/>
              <a:t>을 하여 </a:t>
            </a:r>
            <a:r>
              <a:rPr lang="ko-KR" altLang="en-US" sz="1600" b="1" dirty="0" smtClean="0"/>
              <a:t>함수적 종속 관계가 형성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76824"/>
              </p:ext>
            </p:extLst>
          </p:nvPr>
        </p:nvGraphicFramePr>
        <p:xfrm>
          <a:off x="5748528" y="1359180"/>
          <a:ext cx="4498847" cy="1897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2254"/>
                <a:gridCol w="1292010"/>
                <a:gridCol w="839807"/>
                <a:gridCol w="844776"/>
              </a:tblGrid>
              <a:tr h="39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고객아이디</a:t>
                      </a:r>
                      <a:endParaRPr lang="ko-KR" altLang="en-US" sz="1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고객이름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등급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할인률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apple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정소화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gold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banana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김선우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vip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carrot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고명석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gold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orange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김용욱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silver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48528" y="3355777"/>
            <a:ext cx="423949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15</a:t>
            </a:r>
            <a:r>
              <a:rPr lang="ko-KR" altLang="en-US" sz="1200" dirty="0" smtClean="0"/>
              <a:t>번 페이지의 분해된 테이블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06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- 3NF</a:t>
            </a:r>
            <a:endParaRPr lang="ko-KR" altLang="en-US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3968496"/>
            <a:ext cx="10515600" cy="1446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이행적 종속이 나타나지 않도록 </a:t>
            </a:r>
            <a:r>
              <a:rPr lang="ko-KR" altLang="en-US" sz="1600" b="1" dirty="0" smtClean="0"/>
              <a:t>테이블 분해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할인률이</a:t>
            </a:r>
            <a:r>
              <a:rPr lang="ko-KR" altLang="en-US" sz="1600" dirty="0" smtClean="0"/>
              <a:t> 등급을 결정하는 결정자가 되는 것보다는 </a:t>
            </a:r>
            <a:r>
              <a:rPr lang="ko-KR" altLang="en-US" sz="1600" b="1" dirty="0" smtClean="0"/>
              <a:t>등급이 </a:t>
            </a:r>
            <a:r>
              <a:rPr lang="ko-KR" altLang="en-US" sz="1600" b="1" dirty="0" err="1" smtClean="0"/>
              <a:t>할인률을</a:t>
            </a:r>
            <a:r>
              <a:rPr lang="ko-KR" altLang="en-US" sz="1600" b="1" dirty="0" smtClean="0"/>
              <a:t> 결정</a:t>
            </a:r>
            <a:r>
              <a:rPr lang="ko-KR" altLang="en-US" sz="1600" dirty="0" smtClean="0"/>
              <a:t>하도록 하는 것이 더 상식에 부합하므로 </a:t>
            </a:r>
            <a:r>
              <a:rPr lang="ko-KR" altLang="en-US" sz="1600" b="1" dirty="0" smtClean="0"/>
              <a:t>등급을 </a:t>
            </a:r>
            <a:r>
              <a:rPr lang="ko-KR" altLang="en-US" sz="1600" b="1" dirty="0" err="1" smtClean="0"/>
              <a:t>기본키로</a:t>
            </a:r>
            <a:r>
              <a:rPr lang="ko-KR" altLang="en-US" sz="1600" b="1" dirty="0" smtClean="0"/>
              <a:t> 설정</a:t>
            </a:r>
            <a:endParaRPr lang="en-US" altLang="ko-KR" sz="16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87823"/>
              </p:ext>
            </p:extLst>
          </p:nvPr>
        </p:nvGraphicFramePr>
        <p:xfrm>
          <a:off x="4656256" y="1828006"/>
          <a:ext cx="3166872" cy="15552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8765"/>
                <a:gridCol w="1588107"/>
              </a:tblGrid>
              <a:tr h="396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등급</a:t>
                      </a:r>
                      <a:endParaRPr lang="ko-KR" altLang="en-US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할인률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gold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vip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silver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1362"/>
              </p:ext>
            </p:extLst>
          </p:nvPr>
        </p:nvGraphicFramePr>
        <p:xfrm>
          <a:off x="838200" y="1828006"/>
          <a:ext cx="3654071" cy="1897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2254"/>
                <a:gridCol w="1292010"/>
                <a:gridCol w="839807"/>
              </a:tblGrid>
              <a:tr h="39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고객아이디</a:t>
                      </a:r>
                      <a:endParaRPr lang="ko-KR" altLang="en-US" sz="1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고객이름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등급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apple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정소화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gold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banana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김선우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vip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carrot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고명석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gold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orange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김용욱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silver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</a:t>
            </a:r>
            <a:r>
              <a:rPr lang="en-US" altLang="ko-KR" b="1" dirty="0"/>
              <a:t>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보이스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코드 정규화</a:t>
            </a:r>
            <a:endParaRPr lang="en-US" altLang="ko-KR" sz="16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1600" b="1" dirty="0" smtClean="0"/>
              <a:t>강한 제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정규형</a:t>
            </a:r>
            <a:r>
              <a:rPr lang="ko-KR" altLang="en-US" sz="1600" dirty="0" smtClean="0"/>
              <a:t>이라고도 </a:t>
            </a:r>
            <a:r>
              <a:rPr lang="ko-KR" altLang="en-US" sz="1600" dirty="0" err="1" smtClean="0"/>
              <a:t>불리움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보이스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코드 정규형</a:t>
            </a:r>
            <a:r>
              <a:rPr lang="en-US" altLang="ko-KR" sz="1600" dirty="0" smtClean="0"/>
              <a:t> → </a:t>
            </a:r>
            <a:r>
              <a:rPr lang="ko-KR" altLang="en-US" sz="1600" dirty="0" smtClean="0"/>
              <a:t>제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정규형이지만 그 </a:t>
            </a:r>
            <a:r>
              <a:rPr lang="ko-KR" altLang="en-US" sz="1600" b="1" dirty="0" smtClean="0"/>
              <a:t>역의 관계는 성립하지 않음</a:t>
            </a:r>
            <a:r>
              <a:rPr lang="en-US" altLang="ko-KR" sz="1600" dirty="0" smtClean="0"/>
              <a:t>)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1600" dirty="0" err="1"/>
              <a:t>릴레이션이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제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정규형이고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모든 결정자가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후보키</a:t>
            </a:r>
            <a:r>
              <a:rPr lang="ko-KR" altLang="en-US" sz="1600" dirty="0" err="1" smtClean="0"/>
              <a:t>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045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</a:t>
            </a:r>
            <a:r>
              <a:rPr lang="en-US" altLang="ko-KR" b="1" dirty="0"/>
              <a:t>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527" y="4096512"/>
            <a:ext cx="10887566" cy="24932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테이블의 </a:t>
            </a:r>
            <a:r>
              <a:rPr lang="ko-KR" altLang="en-US" sz="1600" b="1" dirty="0" err="1" smtClean="0"/>
              <a:t>후보키</a:t>
            </a:r>
            <a:r>
              <a:rPr lang="ko-KR" altLang="en-US" sz="1600" dirty="0" smtClean="0"/>
              <a:t> 찾아보기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과목명</a:t>
            </a:r>
            <a:r>
              <a:rPr lang="en-US" altLang="ko-KR" sz="1600" dirty="0" smtClean="0"/>
              <a:t>), (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교수명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쌍이 행에서 유일한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여기서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학번</a:t>
            </a:r>
            <a:r>
              <a:rPr lang="en-US" altLang="ko-KR" sz="1600" b="1" dirty="0" smtClean="0"/>
              <a:t>,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과목명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을 키로 사용하였다고 가정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학번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교수명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을 키로 사용하였을 경우는 다른 종류의 정규화</a:t>
            </a:r>
            <a:r>
              <a:rPr lang="en-US" altLang="ko-KR" sz="1600" dirty="0" smtClean="0"/>
              <a:t>(2</a:t>
            </a:r>
            <a:r>
              <a:rPr lang="ko-KR" altLang="en-US" sz="1600" dirty="0" smtClean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필요 </a:t>
            </a:r>
            <a:r>
              <a:rPr lang="en-US" altLang="ko-KR" sz="1600" dirty="0" smtClean="0"/>
              <a:t>((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교수명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교수명</a:t>
            </a:r>
            <a:r>
              <a:rPr lang="ko-KR" altLang="en-US" sz="1600" dirty="0" smtClean="0"/>
              <a:t> 속성이 과목명을 결정하고 결국 </a:t>
            </a:r>
            <a:r>
              <a:rPr lang="ko-KR" altLang="en-US" sz="1600" b="1" dirty="0" smtClean="0"/>
              <a:t>부분 함수 종속이 발생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1026" name="Picture 2" descr="http://postfiles8.naver.net/20160304_7/lhm0812_1457079914018Vxicn_PNG/12.pn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" y="1239378"/>
            <a:ext cx="6031992" cy="26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8727" y="1452738"/>
            <a:ext cx="5364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가정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하나의 과목을 여러 교수가 담당 가능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한 교수는 한 과목만 담당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학생은 여러 과목을 신청할 수 있으나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똑같은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과목을 여러 번 신청할 수는 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84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</a:t>
            </a:r>
            <a:r>
              <a:rPr lang="en-US" altLang="ko-KR" b="1" dirty="0"/>
              <a:t>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528" y="4096512"/>
            <a:ext cx="10515600" cy="24932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확인할 수 있는 </a:t>
            </a:r>
            <a:r>
              <a:rPr lang="ko-KR" altLang="en-US" sz="1600" b="1" dirty="0" smtClean="0"/>
              <a:t>함수 종속성</a:t>
            </a:r>
            <a:r>
              <a:rPr lang="ko-KR" altLang="en-US" sz="1600" dirty="0" smtClean="0"/>
              <a:t> 찾아보기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그 결과로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결정자</a:t>
            </a:r>
            <a:r>
              <a:rPr lang="ko-KR" altLang="en-US" sz="1600" dirty="0" smtClean="0"/>
              <a:t>를 찾기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과목명 </a:t>
            </a:r>
            <a:r>
              <a:rPr lang="en-US" altLang="ko-KR" sz="1600" dirty="0" smtClean="0"/>
              <a:t>→ </a:t>
            </a:r>
            <a:r>
              <a:rPr lang="ko-KR" altLang="en-US" sz="1600" dirty="0" err="1" smtClean="0"/>
              <a:t>교수명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(X, </a:t>
            </a:r>
            <a:r>
              <a:rPr lang="ko-KR" altLang="en-US" sz="1600" dirty="0" smtClean="0"/>
              <a:t>같은 과목을 가르치는 교수가 있으므로 과목명을 결정자라고 할 수 없음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err="1" smtClean="0"/>
              <a:t>교수명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→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과목명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교수명이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결정자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과목명이 </a:t>
            </a:r>
            <a:r>
              <a:rPr lang="ko-KR" altLang="en-US" sz="1600" b="1" dirty="0" err="1" smtClean="0"/>
              <a:t>종속자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동명 이인인 다른 학과에 소속되어있는 교수 케이스는 없다고 가정해야 함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이 테이블에서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결정자인 </a:t>
            </a:r>
            <a:r>
              <a:rPr lang="ko-KR" altLang="en-US" sz="1600" dirty="0" err="1" smtClean="0"/>
              <a:t>교수명이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후보키</a:t>
            </a:r>
            <a:r>
              <a:rPr lang="en-US" altLang="ko-KR" sz="16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교수명이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후보키가</a:t>
            </a:r>
            <a:r>
              <a:rPr lang="ko-KR" altLang="en-US" sz="1600" dirty="0" smtClean="0"/>
              <a:t> 아니므로 </a:t>
            </a:r>
            <a:r>
              <a:rPr lang="ko-KR" altLang="en-US" sz="1600" dirty="0" err="1" smtClean="0"/>
              <a:t>후보키가</a:t>
            </a:r>
            <a:r>
              <a:rPr lang="ko-KR" altLang="en-US" sz="1600" dirty="0" smtClean="0"/>
              <a:t> 될 수 있도록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교수명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과목명</a:t>
            </a:r>
            <a:r>
              <a:rPr lang="en-US" altLang="ko-KR" sz="1600" b="1" dirty="0"/>
              <a:t>) </a:t>
            </a:r>
            <a:r>
              <a:rPr lang="ko-KR" altLang="en-US" sz="1600" b="1" dirty="0" smtClean="0"/>
              <a:t>테이블</a:t>
            </a:r>
            <a:r>
              <a:rPr lang="ko-KR" altLang="en-US" sz="1600" dirty="0" smtClean="0"/>
              <a:t>로 분리</a:t>
            </a:r>
            <a:endParaRPr lang="en-US" altLang="ko-KR" sz="1600" dirty="0" smtClean="0"/>
          </a:p>
        </p:txBody>
      </p:sp>
      <p:pic>
        <p:nvPicPr>
          <p:cNvPr id="1026" name="Picture 2" descr="http://postfiles8.naver.net/20160304_7/lhm0812_1457079914018Vxicn_PNG/12.pn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" y="1239378"/>
            <a:ext cx="6031992" cy="26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8727" y="1452738"/>
            <a:ext cx="5364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가정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하나의 과목을 여러 교수가 담당 가능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한 교수는 한 과목만 담당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학생은 여러 과목을 신청할 수 있으나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똑같은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과목을 여러 번 신청할 수는 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1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</a:t>
            </a:r>
            <a:r>
              <a:rPr lang="en-US" altLang="ko-KR" b="1" dirty="0"/>
              <a:t>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</a:p>
        </p:txBody>
      </p:sp>
      <p:pic>
        <p:nvPicPr>
          <p:cNvPr id="2050" name="Picture 2" descr="http://postfiles1.naver.net/20160304_112/lhm0812_1457079914645QJJU1_PNG/14.png?type=w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46" r="62838"/>
          <a:stretch/>
        </p:blipFill>
        <p:spPr bwMode="auto">
          <a:xfrm>
            <a:off x="381127" y="1743456"/>
            <a:ext cx="2227961" cy="19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ostfiles1.naver.net/20160304_112/lhm0812_1457079914645QJJU1_PNG/14.png?type=w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t="63846" r="8134"/>
          <a:stretch/>
        </p:blipFill>
        <p:spPr bwMode="auto">
          <a:xfrm>
            <a:off x="2310383" y="1743456"/>
            <a:ext cx="2810257" cy="19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139952" y="2054352"/>
            <a:ext cx="957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838200" y="3956303"/>
            <a:ext cx="10515600" cy="1507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분해된 테이블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학번</a:t>
            </a:r>
            <a:r>
              <a:rPr lang="en-US" altLang="ko-KR" sz="1800" dirty="0" smtClean="0"/>
              <a:t>+</a:t>
            </a:r>
            <a:r>
              <a:rPr lang="ko-KR" altLang="en-US" sz="1800" dirty="0" err="1" smtClean="0"/>
              <a:t>교수명</a:t>
            </a:r>
            <a:r>
              <a:rPr lang="ko-KR" altLang="en-US" sz="1800" dirty="0" smtClean="0"/>
              <a:t> 테이블 및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교수명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과목명 테이블로 분리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왼쪽의 테이블을 통해 특정 학번을 가진 학생이 듣고 있는 </a:t>
            </a:r>
            <a:r>
              <a:rPr lang="ko-KR" altLang="en-US" sz="1800" dirty="0" err="1" smtClean="0"/>
              <a:t>교수명</a:t>
            </a:r>
            <a:r>
              <a:rPr lang="en-US" altLang="ko-KR" sz="1800" dirty="0" smtClean="0"/>
              <a:t>(= </a:t>
            </a:r>
            <a:r>
              <a:rPr lang="ko-KR" altLang="en-US" sz="1800" dirty="0" smtClean="0"/>
              <a:t>과목명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확인 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775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</a:t>
            </a:r>
            <a:r>
              <a:rPr lang="en-US" altLang="ko-KR" b="1" dirty="0"/>
              <a:t>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3454473"/>
            <a:ext cx="10515600" cy="30255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테이블의 </a:t>
            </a:r>
            <a:r>
              <a:rPr lang="ko-KR" altLang="en-US" sz="1200" b="1" dirty="0" err="1" smtClean="0"/>
              <a:t>후보키</a:t>
            </a:r>
            <a:r>
              <a:rPr lang="ko-KR" altLang="en-US" sz="1200" dirty="0" smtClean="0"/>
              <a:t> 찾아보기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(Author, Book title)</a:t>
            </a:r>
            <a:r>
              <a:rPr lang="ko-KR" altLang="en-US" sz="1200" dirty="0" smtClean="0"/>
              <a:t>의 쌍이 행에서 유일한 정보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확인할 수 있는 </a:t>
            </a:r>
            <a:r>
              <a:rPr lang="ko-KR" altLang="en-US" sz="1200" b="1" dirty="0" smtClean="0"/>
              <a:t>함수 종속성</a:t>
            </a:r>
            <a:r>
              <a:rPr lang="ko-KR" altLang="en-US" sz="1200" dirty="0" smtClean="0"/>
              <a:t> 찾아보기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그 결과로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결정자</a:t>
            </a:r>
            <a:r>
              <a:rPr lang="ko-KR" altLang="en-US" sz="1200" dirty="0" smtClean="0"/>
              <a:t>를 찾기</a:t>
            </a:r>
            <a:r>
              <a:rPr lang="en-US" altLang="ko-KR" sz="12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Author → </a:t>
            </a:r>
            <a:r>
              <a:rPr lang="en-US" altLang="ko-KR" sz="1200" dirty="0" smtClean="0"/>
              <a:t>Nationality : </a:t>
            </a:r>
            <a:r>
              <a:rPr lang="ko-KR" altLang="en-US" sz="1200" dirty="0" smtClean="0"/>
              <a:t>결정자는 </a:t>
            </a:r>
            <a:r>
              <a:rPr lang="en-US" altLang="ko-KR" sz="1200" dirty="0" smtClean="0"/>
              <a:t>Author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Book title → Genre : </a:t>
            </a:r>
            <a:r>
              <a:rPr lang="ko-KR" altLang="en-US" sz="1200" dirty="0"/>
              <a:t>결정자는 </a:t>
            </a:r>
            <a:r>
              <a:rPr lang="en-US" altLang="ko-KR" sz="1200" dirty="0" smtClean="0"/>
              <a:t>Book title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Book title → Number of pages : </a:t>
            </a:r>
            <a:r>
              <a:rPr lang="ko-KR" altLang="en-US" sz="1200" dirty="0"/>
              <a:t>결정자는 </a:t>
            </a:r>
            <a:r>
              <a:rPr lang="en-US" altLang="ko-KR" sz="1200" dirty="0" smtClean="0"/>
              <a:t>Book title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이 테이블에서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결정자 </a:t>
            </a:r>
            <a:r>
              <a:rPr lang="en-US" altLang="ko-KR" sz="1200" dirty="0" smtClean="0"/>
              <a:t>Author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후보키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이 테이블에서</a:t>
            </a:r>
            <a:r>
              <a:rPr lang="en-US" altLang="ko-KR" sz="1200" dirty="0"/>
              <a:t>) </a:t>
            </a:r>
            <a:r>
              <a:rPr lang="ko-KR" altLang="en-US" sz="1200" dirty="0" smtClean="0"/>
              <a:t>결정자 </a:t>
            </a:r>
            <a:r>
              <a:rPr lang="en-US" altLang="ko-KR" sz="1200" dirty="0" smtClean="0"/>
              <a:t>Book title</a:t>
            </a:r>
            <a:r>
              <a:rPr lang="ko-KR" altLang="en-US" sz="1200" dirty="0" smtClean="0"/>
              <a:t>이 </a:t>
            </a:r>
            <a:r>
              <a:rPr lang="ko-KR" altLang="en-US" sz="1200" dirty="0" err="1"/>
              <a:t>후보키</a:t>
            </a:r>
            <a:r>
              <a:rPr lang="en-US" altLang="ko-KR" sz="12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0844"/>
            <a:ext cx="8744712" cy="21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</a:t>
            </a:r>
            <a:r>
              <a:rPr lang="en-US" altLang="ko-KR" b="1" dirty="0"/>
              <a:t>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4657117"/>
            <a:ext cx="10515600" cy="9498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정보의 손실 없이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개의 테이블</a:t>
            </a:r>
            <a:r>
              <a:rPr lang="ko-KR" altLang="en-US" sz="1200" dirty="0" smtClean="0"/>
              <a:t>로 분해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결정자 </a:t>
            </a:r>
            <a:r>
              <a:rPr lang="en-US" altLang="ko-KR" sz="1200" dirty="0" smtClean="0"/>
              <a:t>Author</a:t>
            </a:r>
            <a:r>
              <a:rPr lang="ko-KR" altLang="en-US" sz="1200" dirty="0" smtClean="0"/>
              <a:t>와 종속자인 </a:t>
            </a:r>
            <a:r>
              <a:rPr lang="en-US" altLang="ko-KR" sz="1200" dirty="0" smtClean="0"/>
              <a:t>Nationality</a:t>
            </a:r>
            <a:r>
              <a:rPr lang="ko-KR" altLang="en-US" sz="1200" dirty="0" smtClean="0"/>
              <a:t>를 분리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1)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결정자 </a:t>
            </a:r>
            <a:r>
              <a:rPr lang="en-US" altLang="ko-KR" sz="1200" dirty="0" smtClean="0"/>
              <a:t>Book title</a:t>
            </a:r>
            <a:r>
              <a:rPr lang="ko-KR" altLang="en-US" sz="1200" dirty="0" smtClean="0"/>
              <a:t>과 종속자인 </a:t>
            </a:r>
            <a:r>
              <a:rPr lang="en-US" altLang="ko-KR" sz="1200" smtClean="0"/>
              <a:t>Genre, Number </a:t>
            </a:r>
            <a:r>
              <a:rPr lang="en-US" altLang="ko-KR" sz="1200" dirty="0" smtClean="0"/>
              <a:t>of pages</a:t>
            </a:r>
            <a:r>
              <a:rPr lang="ko-KR" altLang="en-US" sz="1200" dirty="0" smtClean="0"/>
              <a:t>를 분리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2)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마지막으로 </a:t>
            </a:r>
            <a:r>
              <a:rPr lang="en-US" altLang="ko-KR" sz="1200" dirty="0" smtClean="0"/>
              <a:t>(Author, Book title)</a:t>
            </a:r>
            <a:r>
              <a:rPr lang="ko-KR" altLang="en-US" sz="1200" dirty="0" smtClean="0"/>
              <a:t>의 조합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테이블이 없다면 </a:t>
            </a:r>
            <a:r>
              <a:rPr lang="ko-KR" altLang="en-US" sz="1200" b="1" dirty="0" smtClean="0"/>
              <a:t>정보</a:t>
            </a:r>
            <a:r>
              <a:rPr lang="en-US" altLang="ko-KR" sz="1200" b="1" dirty="0" smtClean="0"/>
              <a:t>(Author</a:t>
            </a:r>
            <a:r>
              <a:rPr lang="ko-KR" altLang="en-US" sz="1200" b="1" dirty="0" smtClean="0"/>
              <a:t>와 </a:t>
            </a:r>
            <a:r>
              <a:rPr lang="en-US" altLang="ko-KR" sz="1200" b="1" dirty="0" smtClean="0"/>
              <a:t>Book title</a:t>
            </a:r>
            <a:r>
              <a:rPr lang="ko-KR" altLang="en-US" sz="1200" b="1" dirty="0" smtClean="0"/>
              <a:t>의 관계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의 손실</a:t>
            </a:r>
            <a:r>
              <a:rPr lang="ko-KR" altLang="en-US" sz="1200" dirty="0" smtClean="0"/>
              <a:t>이 생김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3)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이제 </a:t>
            </a:r>
            <a:r>
              <a:rPr lang="ko-KR" altLang="en-US" sz="1200" b="1" dirty="0" smtClean="0"/>
              <a:t>모든 결정자가 </a:t>
            </a:r>
            <a:r>
              <a:rPr lang="ko-KR" altLang="en-US" sz="1200" b="1" dirty="0" err="1" smtClean="0"/>
              <a:t>후보키</a:t>
            </a:r>
            <a:r>
              <a:rPr lang="ko-KR" altLang="en-US" sz="1200" dirty="0" err="1" smtClean="0"/>
              <a:t>가</a:t>
            </a:r>
            <a:r>
              <a:rPr lang="ko-KR" altLang="en-US" sz="1200" dirty="0" smtClean="0"/>
              <a:t> 된 상황 </a:t>
            </a:r>
            <a:r>
              <a:rPr lang="en-US" altLang="ko-KR" sz="1200" dirty="0" smtClean="0"/>
              <a:t>(… </a:t>
            </a:r>
            <a:r>
              <a:rPr lang="ko-KR" altLang="en-US" sz="1200" dirty="0" smtClean="0"/>
              <a:t>라고 결론 내렸지만 이 예제는 좋은 예제가 아님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이유</a:t>
            </a:r>
            <a:r>
              <a:rPr lang="en-US" altLang="ko-KR" sz="1200" dirty="0" smtClean="0"/>
              <a:t>?), </a:t>
            </a:r>
            <a:r>
              <a:rPr lang="ko-KR" altLang="en-US" sz="1200" dirty="0" smtClean="0"/>
              <a:t>사실 테이블</a:t>
            </a:r>
            <a:r>
              <a:rPr lang="en-US" altLang="ko-KR" sz="1200" dirty="0" smtClean="0"/>
              <a:t>1, 2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Surrogate Key</a:t>
            </a:r>
            <a:r>
              <a:rPr lang="ko-KR" altLang="en-US" sz="1200" dirty="0" smtClean="0"/>
              <a:t>가 필요한 상황임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38201" y="1238348"/>
            <a:ext cx="6648772" cy="1650610"/>
            <a:chOff x="838200" y="1238349"/>
            <a:chExt cx="6541391" cy="16239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64970"/>
            <a:stretch/>
          </p:blipFill>
          <p:spPr>
            <a:xfrm>
              <a:off x="838200" y="1238349"/>
              <a:ext cx="2272415" cy="162395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34890" r="697"/>
            <a:stretch/>
          </p:blipFill>
          <p:spPr>
            <a:xfrm>
              <a:off x="3201061" y="1238349"/>
              <a:ext cx="4178530" cy="1623952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888958"/>
            <a:ext cx="6694134" cy="166007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618488" y="3181023"/>
            <a:ext cx="429245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4703" y="1545444"/>
            <a:ext cx="62941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92336" y="1545444"/>
            <a:ext cx="8654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정규화 </a:t>
            </a:r>
            <a:r>
              <a:rPr lang="en-US" altLang="ko-KR" b="1" dirty="0"/>
              <a:t>- 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Author</a:t>
            </a:r>
            <a:r>
              <a:rPr lang="ko-KR" altLang="en-US" sz="1600" dirty="0" smtClean="0"/>
              <a:t>가 결정자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사실은 결정자가 아님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동명이인이 있을 수 있으므로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Book title</a:t>
            </a:r>
            <a:r>
              <a:rPr lang="ko-KR" altLang="en-US" sz="1600" dirty="0" smtClean="0"/>
              <a:t>이 결정자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(</a:t>
            </a:r>
            <a:r>
              <a:rPr lang="ko-KR" altLang="en-US" sz="1600" dirty="0"/>
              <a:t>사실은 결정자가 </a:t>
            </a:r>
            <a:r>
              <a:rPr lang="ko-KR" altLang="en-US" sz="1600" dirty="0" smtClean="0"/>
              <a:t>아님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이름을 가진 책이 있을 수 있음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Surrogate Key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추가</a:t>
            </a:r>
            <a:r>
              <a:rPr lang="ko-KR" altLang="en-US" sz="1600" dirty="0" smtClean="0"/>
              <a:t> 필요</a:t>
            </a:r>
            <a:r>
              <a:rPr lang="en-US" altLang="ko-KR" sz="1600" dirty="0" smtClean="0"/>
              <a:t>!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(Author ID, Book ID)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후보키이고</a:t>
            </a:r>
            <a:r>
              <a:rPr lang="ko-KR" altLang="en-US" sz="1600" dirty="0" smtClean="0"/>
              <a:t> 유일한 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결정자는 </a:t>
            </a:r>
            <a:r>
              <a:rPr lang="en-US" altLang="ko-KR" sz="1600" dirty="0" smtClean="0"/>
              <a:t>Author ID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Book ID</a:t>
            </a:r>
            <a:r>
              <a:rPr lang="ko-KR" altLang="en-US" sz="1600" dirty="0" smtClean="0"/>
              <a:t>이지만 둘 다 </a:t>
            </a:r>
            <a:r>
              <a:rPr lang="ko-KR" altLang="en-US" sz="1600" dirty="0" err="1" smtClean="0"/>
              <a:t>후보키가</a:t>
            </a:r>
            <a:r>
              <a:rPr lang="ko-KR" altLang="en-US" sz="1600" dirty="0" smtClean="0"/>
              <a:t> 아님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73013"/>
              </p:ext>
            </p:extLst>
          </p:nvPr>
        </p:nvGraphicFramePr>
        <p:xfrm>
          <a:off x="846365" y="2750230"/>
          <a:ext cx="10681607" cy="1864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540"/>
                <a:gridCol w="1678021"/>
                <a:gridCol w="1305128"/>
                <a:gridCol w="1076682"/>
                <a:gridCol w="2604407"/>
                <a:gridCol w="1314450"/>
                <a:gridCol w="1559379"/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>
                          <a:effectLst/>
                        </a:rPr>
                        <a:t>Author 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Author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Nationality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>
                          <a:effectLst/>
                        </a:rPr>
                        <a:t>Book 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Book 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Genre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Number of pages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William </a:t>
                      </a:r>
                      <a:r>
                        <a:rPr lang="en-US" sz="1200" u="none" strike="noStrike" dirty="0" err="1">
                          <a:effectLst/>
                        </a:rPr>
                        <a:t>Shakespare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English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The Comedy of Erros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Comedy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Markus Winand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Austrian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SQL Performance </a:t>
                      </a:r>
                      <a:r>
                        <a:rPr lang="en-US" sz="1200" u="none" strike="noStrike" dirty="0" err="1">
                          <a:effectLst/>
                        </a:rPr>
                        <a:t>Explaind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Textboook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Jeffery Ulman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American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 First Course in Database Systems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Textboook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Jennifer Widom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American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 First Course in Database Systems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Textboook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비정규화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D</a:t>
            </a:r>
            <a:r>
              <a:rPr lang="en-US" altLang="ko-KR" b="1" dirty="0" err="1" smtClean="0"/>
              <a:t>enormalized</a:t>
            </a:r>
            <a:r>
              <a:rPr lang="en-US" altLang="ko-KR" b="1" dirty="0"/>
              <a:t>)</a:t>
            </a:r>
            <a:r>
              <a:rPr lang="ko-KR" altLang="en-US" b="1" dirty="0" smtClean="0"/>
              <a:t> 테이블의 이상현상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3532"/>
              </p:ext>
            </p:extLst>
          </p:nvPr>
        </p:nvGraphicFramePr>
        <p:xfrm>
          <a:off x="759968" y="1353650"/>
          <a:ext cx="10672064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8016"/>
                <a:gridCol w="2022856"/>
                <a:gridCol w="2054352"/>
                <a:gridCol w="2365248"/>
                <a:gridCol w="1561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이벤트번호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당첨여부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김용욱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silver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4901860"/>
            <a:ext cx="10515600" cy="127510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b="1" dirty="0" smtClean="0"/>
              <a:t>삽입 이상 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새로운 고객 정보를 넣고 싶을 때 </a:t>
            </a:r>
            <a:r>
              <a:rPr lang="ko-KR" altLang="en-US" sz="1600" b="1" dirty="0" smtClean="0"/>
              <a:t>고객 정보와 관련이 없는</a:t>
            </a:r>
            <a:r>
              <a:rPr lang="ko-KR" altLang="en-US" sz="1600" dirty="0" smtClean="0"/>
              <a:t> 이벤트정보와 당첨여부를 같이 넣어야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자료 부족으로 인하여 삽입이 불가능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결국 고객 정보를 추가하기 위해서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값이나 가짜 데이터를 억지로 넣어주어야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원하지 않는 자료 삽입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6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정규화 </a:t>
            </a:r>
            <a:r>
              <a:rPr lang="en-US" altLang="ko-KR" b="1" dirty="0"/>
              <a:t>- 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8806" y="1267968"/>
            <a:ext cx="7834993" cy="27896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테이블을 분리 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(Author ID, Author, Nationality) </a:t>
            </a:r>
            <a:r>
              <a:rPr lang="ko-KR" altLang="en-US" sz="1800" dirty="0" smtClean="0"/>
              <a:t>테이블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(Book ID, Book title, Genre, Number of pages) </a:t>
            </a:r>
            <a:r>
              <a:rPr lang="ko-KR" altLang="en-US" sz="1800" dirty="0" smtClean="0"/>
              <a:t>테이블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(Author ID, Book ID) </a:t>
            </a:r>
            <a:r>
              <a:rPr lang="ko-KR" altLang="en-US" sz="1800" dirty="0" smtClean="0"/>
              <a:t>테이블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서로의 </a:t>
            </a:r>
            <a:r>
              <a:rPr lang="ko-KR" altLang="en-US" sz="1800" b="1" dirty="0" smtClean="0"/>
              <a:t>관계</a:t>
            </a:r>
            <a:r>
              <a:rPr lang="ko-KR" altLang="en-US" sz="1800" dirty="0" smtClean="0"/>
              <a:t>를 나타내기 위한 테이블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이제 정말로 모든 테이블의 결정자가 </a:t>
            </a:r>
            <a:r>
              <a:rPr lang="ko-KR" altLang="en-US" sz="1800" dirty="0" err="1" smtClean="0"/>
              <a:t>후보키가</a:t>
            </a:r>
            <a:r>
              <a:rPr lang="ko-KR" altLang="en-US" sz="1800" dirty="0" smtClean="0"/>
              <a:t> 됨</a:t>
            </a: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14881"/>
              </p:ext>
            </p:extLst>
          </p:nvPr>
        </p:nvGraphicFramePr>
        <p:xfrm>
          <a:off x="854529" y="4203368"/>
          <a:ext cx="4126689" cy="1864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540"/>
                <a:gridCol w="1678021"/>
                <a:gridCol w="1305128"/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>
                          <a:effectLst/>
                        </a:rPr>
                        <a:t>Author 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Author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Nationality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William </a:t>
                      </a:r>
                      <a:r>
                        <a:rPr lang="en-US" sz="1200" u="none" strike="noStrike" dirty="0" err="1">
                          <a:effectLst/>
                        </a:rPr>
                        <a:t>Shakespare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English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Markus Winand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Austrian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Jeffery Ulman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American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Jennifer </a:t>
                      </a:r>
                      <a:r>
                        <a:rPr lang="en-US" sz="1200" u="none" strike="noStrike" dirty="0" err="1">
                          <a:effectLst/>
                        </a:rPr>
                        <a:t>Widom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American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01198"/>
              </p:ext>
            </p:extLst>
          </p:nvPr>
        </p:nvGraphicFramePr>
        <p:xfrm>
          <a:off x="5097237" y="4200647"/>
          <a:ext cx="6554918" cy="1864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682"/>
                <a:gridCol w="2604407"/>
                <a:gridCol w="1314450"/>
                <a:gridCol w="1559379"/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>
                          <a:effectLst/>
                        </a:rPr>
                        <a:t>Book 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Book 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Genre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Number of pages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The Comedy of Erros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Comedy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SQL Performance </a:t>
                      </a:r>
                      <a:r>
                        <a:rPr lang="en-US" sz="1200" u="none" strike="noStrike" dirty="0" err="1">
                          <a:effectLst/>
                        </a:rPr>
                        <a:t>Explaind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Textboook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 First Course in Database Systems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Textboook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 First Course in Database Systems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Textboook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21435"/>
              </p:ext>
            </p:extLst>
          </p:nvPr>
        </p:nvGraphicFramePr>
        <p:xfrm>
          <a:off x="854529" y="2129744"/>
          <a:ext cx="2220222" cy="1864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540"/>
                <a:gridCol w="1076682"/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>
                          <a:effectLst/>
                        </a:rPr>
                        <a:t>Author 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>
                          <a:effectLst/>
                        </a:rPr>
                        <a:t>Book 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정규화 </a:t>
            </a:r>
            <a:r>
              <a:rPr lang="en-US" altLang="ko-KR" b="1" dirty="0"/>
              <a:t>- 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46327" y="1504950"/>
            <a:ext cx="8586787" cy="4582886"/>
            <a:chOff x="2740480" y="1504950"/>
            <a:chExt cx="8586787" cy="4582886"/>
          </a:xfrm>
        </p:grpSpPr>
        <p:grpSp>
          <p:nvGrpSpPr>
            <p:cNvPr id="7" name="그룹 6"/>
            <p:cNvGrpSpPr/>
            <p:nvPr/>
          </p:nvGrpSpPr>
          <p:grpSpPr>
            <a:xfrm>
              <a:off x="2740480" y="1504950"/>
              <a:ext cx="6711041" cy="4582886"/>
              <a:chOff x="2473781" y="1556659"/>
              <a:chExt cx="6711041" cy="4582886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394"/>
              <a:stretch/>
            </p:blipFill>
            <p:spPr bwMode="auto">
              <a:xfrm>
                <a:off x="2539093" y="1556659"/>
                <a:ext cx="6645729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32"/>
              <a:stretch/>
            </p:blipFill>
            <p:spPr bwMode="auto">
              <a:xfrm>
                <a:off x="2473781" y="3929745"/>
                <a:ext cx="6074228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492" y="1552575"/>
              <a:ext cx="5057775" cy="211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789" y="1503592"/>
            <a:ext cx="2424843" cy="319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비정규화</a:t>
            </a:r>
            <a:r>
              <a:rPr lang="en-US" altLang="ko-KR" b="1" dirty="0"/>
              <a:t>(</a:t>
            </a:r>
            <a:r>
              <a:rPr lang="en-US" altLang="ko-KR" b="1" dirty="0" err="1"/>
              <a:t>Denormalized</a:t>
            </a:r>
            <a:r>
              <a:rPr lang="en-US" altLang="ko-KR" b="1" dirty="0"/>
              <a:t>)</a:t>
            </a:r>
            <a:r>
              <a:rPr lang="ko-KR" altLang="en-US" b="1" dirty="0"/>
              <a:t> 테이블의 이상현상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92398"/>
              </p:ext>
            </p:extLst>
          </p:nvPr>
        </p:nvGraphicFramePr>
        <p:xfrm>
          <a:off x="759968" y="1353650"/>
          <a:ext cx="10672064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8016"/>
                <a:gridCol w="2022856"/>
                <a:gridCol w="2054352"/>
                <a:gridCol w="2365248"/>
                <a:gridCol w="1561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이벤트번호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당첨여부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정미림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김용욱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silver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4901860"/>
            <a:ext cx="10515600" cy="127510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b="1" dirty="0" smtClean="0"/>
              <a:t>갱신 이상 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같은 고객아이디와 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등급 정보가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중복되어 저장</a:t>
            </a:r>
            <a:r>
              <a:rPr lang="ko-KR" altLang="en-US" sz="1600" dirty="0" smtClean="0"/>
              <a:t>되어 있어서 만약 </a:t>
            </a:r>
            <a:r>
              <a:rPr lang="ko-KR" altLang="en-US" sz="1600" b="1" dirty="0" smtClean="0"/>
              <a:t>한 부분만 수정</a:t>
            </a:r>
            <a:r>
              <a:rPr lang="ko-KR" altLang="en-US" sz="1600" dirty="0" smtClean="0"/>
              <a:t>된다면 </a:t>
            </a:r>
            <a:r>
              <a:rPr lang="ko-KR" altLang="en-US" sz="1600" b="1" dirty="0" smtClean="0"/>
              <a:t>정보의 불일치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모순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가 생김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가령 실수로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행만 이름이 정소화에서 </a:t>
            </a:r>
            <a:r>
              <a:rPr lang="ko-KR" altLang="en-US" sz="1600" dirty="0" err="1" smtClean="0"/>
              <a:t>정미림으로</a:t>
            </a:r>
            <a:r>
              <a:rPr lang="ko-KR" altLang="en-US" sz="1600" dirty="0" smtClean="0"/>
              <a:t> 변경된다면</a:t>
            </a:r>
            <a:r>
              <a:rPr lang="en-US" altLang="ko-KR" sz="1600" dirty="0" smtClean="0"/>
              <a:t>? </a:t>
            </a:r>
            <a:r>
              <a:rPr lang="en-US" altLang="ko-KR" sz="1600" dirty="0"/>
              <a:t>→ </a:t>
            </a:r>
            <a:r>
              <a:rPr lang="ko-KR" altLang="en-US" sz="1600" dirty="0" smtClean="0"/>
              <a:t>무엇이 사실인지 추측할 수 밖에 없으므로 정보의 정확한 파악에 어려움이 생김</a:t>
            </a:r>
            <a:r>
              <a:rPr lang="en-US" altLang="ko-KR" sz="1600" dirty="0"/>
              <a:t>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072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비정규화</a:t>
            </a:r>
            <a:r>
              <a:rPr lang="en-US" altLang="ko-KR" b="1" dirty="0"/>
              <a:t>(</a:t>
            </a:r>
            <a:r>
              <a:rPr lang="en-US" altLang="ko-KR" b="1" dirty="0" err="1"/>
              <a:t>Denormalized</a:t>
            </a:r>
            <a:r>
              <a:rPr lang="en-US" altLang="ko-KR" b="1" dirty="0"/>
              <a:t>)</a:t>
            </a:r>
            <a:r>
              <a:rPr lang="ko-KR" altLang="en-US" b="1" dirty="0"/>
              <a:t> 테이블의 이상현상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9968" y="1353650"/>
          <a:ext cx="10672064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8016"/>
                <a:gridCol w="2022856"/>
                <a:gridCol w="2054352"/>
                <a:gridCol w="2365248"/>
                <a:gridCol w="1561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고객아이디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이벤트번호</a:t>
                      </a:r>
                      <a:endParaRPr lang="ko-KR" alt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당첨여부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apple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정소화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banana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김선우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carrot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고명석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gold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orange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E004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김용욱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silver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4901860"/>
            <a:ext cx="10515600" cy="127510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 b="1" dirty="0" smtClean="0"/>
              <a:t>삭제 이상 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고객정보를 삭제하면 </a:t>
            </a:r>
            <a:r>
              <a:rPr lang="ko-KR" altLang="en-US" sz="1600" b="1" dirty="0" smtClean="0"/>
              <a:t>고객 정보와 관련이 없는</a:t>
            </a:r>
            <a:r>
              <a:rPr lang="ko-KR" altLang="en-US" sz="1600" dirty="0" smtClean="0"/>
              <a:t> 이벤트번호와 당첨여부 정보도 </a:t>
            </a:r>
            <a:r>
              <a:rPr lang="ko-KR" altLang="en-US" sz="1600" b="1" dirty="0" smtClean="0"/>
              <a:t>같이 삭제</a:t>
            </a:r>
            <a:r>
              <a:rPr lang="ko-KR" altLang="en-US" sz="1600" dirty="0" smtClean="0"/>
              <a:t>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원하지 않는 정보의 손실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59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870663623"/>
              </p:ext>
            </p:extLst>
          </p:nvPr>
        </p:nvGraphicFramePr>
        <p:xfrm>
          <a:off x="3094682" y="313037"/>
          <a:ext cx="6181124" cy="594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42784" y="208607"/>
            <a:ext cx="1839097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7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- 1NF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테이블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내부의 모든 속성값들이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원자</a:t>
            </a:r>
            <a:r>
              <a:rPr lang="ko-KR" altLang="en-US" sz="1800" b="1" dirty="0" err="1">
                <a:solidFill>
                  <a:srgbClr val="FF0000"/>
                </a:solidFill>
              </a:rPr>
              <a:t>값</a:t>
            </a:r>
            <a:r>
              <a:rPr lang="ko-KR" altLang="en-US" sz="1800" dirty="0" err="1" smtClean="0"/>
              <a:t>을</a:t>
            </a:r>
            <a:r>
              <a:rPr lang="ko-KR" altLang="en-US" sz="1800" dirty="0" smtClean="0"/>
              <a:t> 가짐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b="1" dirty="0" smtClean="0"/>
              <a:t>*</a:t>
            </a:r>
            <a:r>
              <a:rPr lang="ko-KR" altLang="en-US" sz="1800" b="1" dirty="0" err="1" smtClean="0"/>
              <a:t>다치</a:t>
            </a:r>
            <a:r>
              <a:rPr lang="en-US" altLang="ko-KR" sz="1800" b="1" dirty="0" smtClean="0"/>
              <a:t>(multi-valued)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 가지를 초과하는 값을 가진 속성 제거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핸드폰 번호나 </a:t>
            </a:r>
            <a:r>
              <a:rPr lang="ko-KR" altLang="en-US" sz="1800" dirty="0" err="1" smtClean="0"/>
              <a:t>이메일의</a:t>
            </a:r>
            <a:r>
              <a:rPr lang="ko-KR" altLang="en-US" sz="1800" dirty="0" smtClean="0"/>
              <a:t> 경우 </a:t>
            </a:r>
            <a:r>
              <a:rPr lang="ko-KR" altLang="en-US" sz="1800" dirty="0" err="1" smtClean="0"/>
              <a:t>컴마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를 사용하여 여러 값을 입력하면 안 됨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800" b="1" dirty="0" smtClean="0"/>
              <a:t>합성</a:t>
            </a:r>
            <a:r>
              <a:rPr lang="en-US" altLang="ko-KR" sz="1800" b="1" dirty="0" smtClean="0"/>
              <a:t>(composite)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속성을 분할할 수 있을 때까지 분할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이름을 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중간 이름으로 나누어서 저장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테이블에 </a:t>
            </a:r>
            <a:r>
              <a:rPr lang="ko-KR" altLang="en-US" sz="1800" b="1" dirty="0" err="1" smtClean="0"/>
              <a:t>기본키를</a:t>
            </a:r>
            <a:r>
              <a:rPr lang="ko-KR" altLang="en-US" sz="1800" b="1" dirty="0" smtClean="0"/>
              <a:t> 부여</a:t>
            </a:r>
            <a:r>
              <a:rPr lang="ko-KR" altLang="en-US" sz="1800" dirty="0" smtClean="0"/>
              <a:t>해야 함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215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정규화 </a:t>
            </a:r>
            <a:r>
              <a:rPr lang="en-US" altLang="ko-KR" b="1" dirty="0" smtClean="0"/>
              <a:t>- 1NF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129606" y="2345149"/>
            <a:ext cx="9932788" cy="2591001"/>
            <a:chOff x="1330833" y="2271997"/>
            <a:chExt cx="9932788" cy="25910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833" y="2921152"/>
              <a:ext cx="4155567" cy="129269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7653" y="2271997"/>
              <a:ext cx="4315968" cy="259100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893861" y="3244334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/>
                <a:t>→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4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2865</Words>
  <Application>Microsoft Office PowerPoint</Application>
  <PresentationFormat>와이드스크린</PresentationFormat>
  <Paragraphs>874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HY견고딕</vt:lpstr>
      <vt:lpstr>HY수평선M</vt:lpstr>
      <vt:lpstr>맑은 고딕</vt:lpstr>
      <vt:lpstr>Arial</vt:lpstr>
      <vt:lpstr>Office 테마</vt:lpstr>
      <vt:lpstr> Database</vt:lpstr>
      <vt:lpstr>정규화의 개념</vt:lpstr>
      <vt:lpstr>이상 현상 (Anomaly)</vt:lpstr>
      <vt:lpstr>비정규화(Denormalized) 테이블의 이상현상</vt:lpstr>
      <vt:lpstr>비정규화(Denormalized) 테이블의 이상현상</vt:lpstr>
      <vt:lpstr>비정규화(Denormalized) 테이블의 이상현상</vt:lpstr>
      <vt:lpstr>정규화</vt:lpstr>
      <vt:lpstr>정규화 - 1NF</vt:lpstr>
      <vt:lpstr>정규화 - 1NF</vt:lpstr>
      <vt:lpstr>정규화 - 2NF</vt:lpstr>
      <vt:lpstr>함수적 종속성 (Functional dependency, FD)</vt:lpstr>
      <vt:lpstr>함수적 종속 다이어그램 (FD diagram)</vt:lpstr>
      <vt:lpstr>함수적 종속 다이어그램 (FD diagram)</vt:lpstr>
      <vt:lpstr>정규화 - 2NF</vt:lpstr>
      <vt:lpstr>정규화 - 2NF</vt:lpstr>
      <vt:lpstr>정규화 - 2NF</vt:lpstr>
      <vt:lpstr>정규화 - 2NF</vt:lpstr>
      <vt:lpstr>정규화 - 2NF</vt:lpstr>
      <vt:lpstr>정규화 - 2NF</vt:lpstr>
      <vt:lpstr>정규화 - 2NF</vt:lpstr>
      <vt:lpstr>정규화 - 2NF</vt:lpstr>
      <vt:lpstr>정규화 - 2NF</vt:lpstr>
      <vt:lpstr>정규화 - 2NF (다른 예제)</vt:lpstr>
      <vt:lpstr>정규화 - 2NF</vt:lpstr>
      <vt:lpstr>정규화 - 2NF</vt:lpstr>
      <vt:lpstr>정규화 - 2NF</vt:lpstr>
      <vt:lpstr>정규화 - 2NF</vt:lpstr>
      <vt:lpstr>정규화 - 2NF (다른 예제)</vt:lpstr>
      <vt:lpstr>정규화 - 2NF (다른 예제)</vt:lpstr>
      <vt:lpstr>정규화 - 3NF</vt:lpstr>
      <vt:lpstr>정규화 - 3NF</vt:lpstr>
      <vt:lpstr>정규화 - 3NF</vt:lpstr>
      <vt:lpstr>정규화 - Boyce-Codd Normal Form</vt:lpstr>
      <vt:lpstr>정규화 - Boyce-Codd Normal Form</vt:lpstr>
      <vt:lpstr>정규화 - Boyce-Codd Normal Form</vt:lpstr>
      <vt:lpstr>정규화 - Boyce-Codd Normal Form</vt:lpstr>
      <vt:lpstr>정규화 - Boyce-Codd Normal Form</vt:lpstr>
      <vt:lpstr>정규화 - Boyce-Codd Normal Form</vt:lpstr>
      <vt:lpstr>정규화 - Boyce-Codd Normal Form</vt:lpstr>
      <vt:lpstr>정규화 - Boyce-Codd Normal Form</vt:lpstr>
      <vt:lpstr>정규화 - Boyce-Codd Normal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USER</cp:lastModifiedBy>
  <cp:revision>502</cp:revision>
  <dcterms:created xsi:type="dcterms:W3CDTF">2016-02-29T05:52:11Z</dcterms:created>
  <dcterms:modified xsi:type="dcterms:W3CDTF">2017-11-03T07:36:45Z</dcterms:modified>
</cp:coreProperties>
</file>