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3" r:id="rId3"/>
    <p:sldId id="260" r:id="rId4"/>
    <p:sldId id="261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3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6980-113B-4F7E-8236-53EB954081C0}" type="datetimeFigureOut">
              <a:rPr lang="ko-KR" altLang="en-US" smtClean="0"/>
              <a:pPr/>
              <a:t>2018-03-30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4EAF-C824-421D-BFBF-871A247F1B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697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6980-113B-4F7E-8236-53EB954081C0}" type="datetimeFigureOut">
              <a:rPr lang="ko-KR" altLang="en-US" smtClean="0"/>
              <a:pPr/>
              <a:t>2018-03-30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4EAF-C824-421D-BFBF-871A247F1B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329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6980-113B-4F7E-8236-53EB954081C0}" type="datetimeFigureOut">
              <a:rPr lang="ko-KR" altLang="en-US" smtClean="0"/>
              <a:pPr/>
              <a:t>2018-03-30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4EAF-C824-421D-BFBF-871A247F1B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043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6980-113B-4F7E-8236-53EB954081C0}" type="datetimeFigureOut">
              <a:rPr lang="ko-KR" altLang="en-US" smtClean="0"/>
              <a:pPr/>
              <a:t>2018-03-30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4EAF-C824-421D-BFBF-871A247F1B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145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6980-113B-4F7E-8236-53EB954081C0}" type="datetimeFigureOut">
              <a:rPr lang="ko-KR" altLang="en-US" smtClean="0"/>
              <a:pPr/>
              <a:t>2018-03-30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4EAF-C824-421D-BFBF-871A247F1B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368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6980-113B-4F7E-8236-53EB954081C0}" type="datetimeFigureOut">
              <a:rPr lang="ko-KR" altLang="en-US" smtClean="0"/>
              <a:pPr/>
              <a:t>2018-03-30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4EAF-C824-421D-BFBF-871A247F1B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687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6980-113B-4F7E-8236-53EB954081C0}" type="datetimeFigureOut">
              <a:rPr lang="ko-KR" altLang="en-US" smtClean="0"/>
              <a:pPr/>
              <a:t>2018-03-30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4EAF-C824-421D-BFBF-871A247F1B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25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6980-113B-4F7E-8236-53EB954081C0}" type="datetimeFigureOut">
              <a:rPr lang="ko-KR" altLang="en-US" smtClean="0"/>
              <a:pPr/>
              <a:t>2018-03-30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4EAF-C824-421D-BFBF-871A247F1B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459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6980-113B-4F7E-8236-53EB954081C0}" type="datetimeFigureOut">
              <a:rPr lang="ko-KR" altLang="en-US" smtClean="0"/>
              <a:pPr/>
              <a:t>2018-03-30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4EAF-C824-421D-BFBF-871A247F1B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944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6980-113B-4F7E-8236-53EB954081C0}" type="datetimeFigureOut">
              <a:rPr lang="ko-KR" altLang="en-US" smtClean="0"/>
              <a:pPr/>
              <a:t>2018-03-30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4EAF-C824-421D-BFBF-871A247F1B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028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6980-113B-4F7E-8236-53EB954081C0}" type="datetimeFigureOut">
              <a:rPr lang="ko-KR" altLang="en-US" smtClean="0"/>
              <a:pPr/>
              <a:t>2018-03-30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4EAF-C824-421D-BFBF-871A247F1B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75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86980-113B-4F7E-8236-53EB954081C0}" type="datetimeFigureOut">
              <a:rPr lang="ko-KR" altLang="en-US" smtClean="0"/>
              <a:pPr/>
              <a:t>2018-03-30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04EAF-C824-421D-BFBF-871A247F1B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409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lim90@hanmail.net" TargetMode="External"/><Relationship Id="rId2" Type="http://schemas.openxmlformats.org/officeDocument/2006/relationships/hyperlink" Target="mailto:Hong@naver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dragon55@gmail.com" TargetMode="External"/><Relationship Id="rId5" Type="http://schemas.openxmlformats.org/officeDocument/2006/relationships/hyperlink" Target="mailto:huhhuh@sen.go.kr" TargetMode="External"/><Relationship Id="rId4" Type="http://schemas.openxmlformats.org/officeDocument/2006/relationships/hyperlink" Target="mailto:gogo22@naver.com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lim90@hanmail.net" TargetMode="External"/><Relationship Id="rId2" Type="http://schemas.openxmlformats.org/officeDocument/2006/relationships/hyperlink" Target="mailto:Hong@naver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dragon55@gmail.com" TargetMode="External"/><Relationship Id="rId5" Type="http://schemas.openxmlformats.org/officeDocument/2006/relationships/hyperlink" Target="mailto:huhhuh@sen.go.kr" TargetMode="External"/><Relationship Id="rId4" Type="http://schemas.openxmlformats.org/officeDocument/2006/relationships/hyperlink" Target="mailto:gogo22@naver.com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lim90@hanmail.net" TargetMode="External"/><Relationship Id="rId2" Type="http://schemas.openxmlformats.org/officeDocument/2006/relationships/hyperlink" Target="mailto:Hong@naver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dragon55@gmail.com" TargetMode="External"/><Relationship Id="rId5" Type="http://schemas.openxmlformats.org/officeDocument/2006/relationships/hyperlink" Target="mailto:huhhuh@sen.go.kr" TargetMode="External"/><Relationship Id="rId4" Type="http://schemas.openxmlformats.org/officeDocument/2006/relationships/hyperlink" Target="mailto:gogo22@naver.com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lim90@hanmail.net" TargetMode="External"/><Relationship Id="rId2" Type="http://schemas.openxmlformats.org/officeDocument/2006/relationships/hyperlink" Target="mailto:Hong@naver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dragon55@gmail.com" TargetMode="External"/><Relationship Id="rId5" Type="http://schemas.openxmlformats.org/officeDocument/2006/relationships/hyperlink" Target="mailto:huhhuh@sen.go.kr" TargetMode="External"/><Relationship Id="rId4" Type="http://schemas.openxmlformats.org/officeDocument/2006/relationships/hyperlink" Target="mailto:gogo22@naver.co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lim90@hanmail.net" TargetMode="External"/><Relationship Id="rId2" Type="http://schemas.openxmlformats.org/officeDocument/2006/relationships/hyperlink" Target="mailto:Hong@naver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dragon55@gmail.com" TargetMode="External"/><Relationship Id="rId5" Type="http://schemas.openxmlformats.org/officeDocument/2006/relationships/hyperlink" Target="mailto:huhhuh@sen.go.kr" TargetMode="External"/><Relationship Id="rId4" Type="http://schemas.openxmlformats.org/officeDocument/2006/relationships/hyperlink" Target="mailto:gogo22@naver.com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lim90@hanmail.net" TargetMode="External"/><Relationship Id="rId2" Type="http://schemas.openxmlformats.org/officeDocument/2006/relationships/hyperlink" Target="mailto:Hong@naver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dragon55@gmail.com" TargetMode="External"/><Relationship Id="rId5" Type="http://schemas.openxmlformats.org/officeDocument/2006/relationships/hyperlink" Target="mailto:huhhuh@sen.go.kr" TargetMode="External"/><Relationship Id="rId4" Type="http://schemas.openxmlformats.org/officeDocument/2006/relationships/hyperlink" Target="mailto:gogo22@naver.com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lim90@hanmail.net" TargetMode="External"/><Relationship Id="rId2" Type="http://schemas.openxmlformats.org/officeDocument/2006/relationships/hyperlink" Target="mailto:Hong@naver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dragon55@gmail.com" TargetMode="External"/><Relationship Id="rId5" Type="http://schemas.openxmlformats.org/officeDocument/2006/relationships/hyperlink" Target="mailto:huhhuh@sen.go.kr" TargetMode="External"/><Relationship Id="rId4" Type="http://schemas.openxmlformats.org/officeDocument/2006/relationships/hyperlink" Target="mailto:gogo22@naver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98142" y="1122363"/>
            <a:ext cx="9069859" cy="2387600"/>
          </a:xfrm>
        </p:spPr>
        <p:txBody>
          <a:bodyPr>
            <a:normAutofit/>
          </a:bodyPr>
          <a:lstStyle/>
          <a:p>
            <a:r>
              <a:rPr lang="ko-KR" altLang="en-US" sz="5400" dirty="0" err="1">
                <a:latin typeface="HY수평선B" panose="02030600000101010101" pitchFamily="18" charset="-127"/>
                <a:ea typeface="HY수평선B" panose="02030600000101010101" pitchFamily="18" charset="-127"/>
              </a:rPr>
              <a:t>관계형</a:t>
            </a:r>
            <a:r>
              <a:rPr lang="ko-KR" altLang="en-US" sz="5400" dirty="0">
                <a:latin typeface="HY수평선B" panose="02030600000101010101" pitchFamily="18" charset="-127"/>
                <a:ea typeface="HY수평선B" panose="02030600000101010101" pitchFamily="18" charset="-127"/>
              </a:rPr>
              <a:t> 데이터베이스의 구조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639064" y="3602038"/>
            <a:ext cx="6858000" cy="1655762"/>
          </a:xfrm>
        </p:spPr>
        <p:txBody>
          <a:bodyPr/>
          <a:lstStyle/>
          <a:p>
            <a:pPr algn="r"/>
            <a:r>
              <a:rPr lang="ko-KR" altLang="en-US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미림정보과학고등학교</a:t>
            </a:r>
            <a:endParaRPr lang="en-US" altLang="ko-KR" dirty="0" smtClean="0">
              <a:latin typeface="HY수평선B" panose="02030600000101010101" pitchFamily="18" charset="-127"/>
              <a:ea typeface="HY수평선B" panose="02030600000101010101" pitchFamily="18" charset="-127"/>
            </a:endParaRPr>
          </a:p>
          <a:p>
            <a:pPr algn="r"/>
            <a:r>
              <a:rPr lang="en-US" altLang="ko-KR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2</a:t>
            </a:r>
            <a:r>
              <a:rPr lang="ko-KR" altLang="en-US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학년 데이터베이스 프로그래밍 </a:t>
            </a:r>
            <a:endParaRPr lang="ko-KR" altLang="en-US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580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무결성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(Integrity)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02574" y="13517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600" dirty="0" smtClean="0">
                <a:latin typeface="HY그래픽M" pitchFamily="18" charset="-127"/>
                <a:ea typeface="HY그래픽M" pitchFamily="18" charset="-127"/>
              </a:rPr>
              <a:t>도메인 </a:t>
            </a:r>
            <a:r>
              <a:rPr kumimoji="0" lang="ko-KR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그래픽M" pitchFamily="18" charset="-127"/>
                <a:ea typeface="HY그래픽M" pitchFamily="18" charset="-127"/>
              </a:rPr>
              <a:t>무결성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그래픽M" pitchFamily="18" charset="-127"/>
                <a:ea typeface="HY그래픽M" pitchFamily="18" charset="-127"/>
              </a:rPr>
              <a:t> </a:t>
            </a:r>
            <a:r>
              <a:rPr kumimoji="0" lang="en-US" altLang="ko-K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그래픽M" pitchFamily="18" charset="-127"/>
                <a:ea typeface="HY그래픽M" pitchFamily="18" charset="-127"/>
              </a:rPr>
              <a:t>: 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그래픽M" pitchFamily="18" charset="-127"/>
                <a:ea typeface="HY그래픽M" pitchFamily="18" charset="-127"/>
              </a:rPr>
              <a:t>특정 속성의 값이 그 속성이 정의된 도메인에</a:t>
            </a:r>
            <a:r>
              <a:rPr kumimoji="0" lang="ko-KR" alt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그래픽M" pitchFamily="18" charset="-127"/>
                <a:ea typeface="HY그래픽M" pitchFamily="18" charset="-127"/>
              </a:rPr>
              <a:t> 속한 값이어야 한다는 규정</a:t>
            </a:r>
            <a:endParaRPr kumimoji="0" lang="en-US" altLang="ko-K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그래픽M" pitchFamily="18" charset="-127"/>
              <a:ea typeface="HY그래픽M" pitchFamily="18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639486"/>
              </p:ext>
            </p:extLst>
          </p:nvPr>
        </p:nvGraphicFramePr>
        <p:xfrm>
          <a:off x="931911" y="2485344"/>
          <a:ext cx="10209425" cy="3743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1885"/>
                <a:gridCol w="2041885"/>
                <a:gridCol w="1487754"/>
                <a:gridCol w="2596016"/>
                <a:gridCol w="2041885"/>
              </a:tblGrid>
              <a:tr h="310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학번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이름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주민번호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 smtClean="0"/>
                        <a:t>이메일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전화번호</a:t>
                      </a:r>
                      <a:endParaRPr lang="ko-KR" altLang="en-US" sz="2000" dirty="0"/>
                    </a:p>
                  </a:txBody>
                  <a:tcPr/>
                </a:tc>
              </a:tr>
              <a:tr h="6695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10105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000" dirty="0" smtClean="0"/>
                        <a:t>홍길동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880223-1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hlinkClick r:id="rId2"/>
                        </a:rPr>
                        <a:t>Hong@naver.com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010-3698-7412</a:t>
                      </a:r>
                      <a:endParaRPr lang="ko-KR" altLang="en-US" sz="2000" dirty="0"/>
                    </a:p>
                  </a:txBody>
                  <a:tcPr anchor="ctr"/>
                </a:tc>
              </a:tr>
              <a:tr h="6695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20207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000" dirty="0" smtClean="0"/>
                        <a:t>임꺽정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900708-1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hlinkClick r:id="rId3"/>
                        </a:rPr>
                        <a:t>lim90@hanmail.net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010-8526-7456</a:t>
                      </a:r>
                      <a:endParaRPr lang="ko-KR" altLang="en-US" sz="2000" dirty="0"/>
                    </a:p>
                  </a:txBody>
                  <a:tcPr anchor="ctr"/>
                </a:tc>
              </a:tr>
              <a:tr h="6695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30522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000" dirty="0" smtClean="0"/>
                        <a:t>이순신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910631-1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hlinkClick r:id="rId4"/>
                        </a:rPr>
                        <a:t>gogo22@naver.com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011-228-5916</a:t>
                      </a:r>
                      <a:endParaRPr lang="ko-KR" altLang="en-US" sz="2000" dirty="0"/>
                    </a:p>
                  </a:txBody>
                  <a:tcPr anchor="ctr"/>
                </a:tc>
              </a:tr>
              <a:tr h="6695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31019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000" dirty="0" smtClean="0"/>
                        <a:t>허 준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840615-1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hlinkClick r:id="rId5"/>
                        </a:rPr>
                        <a:t>huhhuh@sen.go.kr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010-9856-1256</a:t>
                      </a:r>
                      <a:endParaRPr lang="ko-KR" altLang="en-US" sz="2000" dirty="0"/>
                    </a:p>
                  </a:txBody>
                  <a:tcPr anchor="ctr"/>
                </a:tc>
              </a:tr>
              <a:tr h="6695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20830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000" dirty="0" smtClean="0"/>
                        <a:t>이성계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721111-1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hlinkClick r:id="rId6"/>
                        </a:rPr>
                        <a:t>dragon55@gmail.com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017-8521-9571</a:t>
                      </a:r>
                      <a:endParaRPr lang="ko-KR" altLang="en-US" sz="2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682040" y="1776045"/>
            <a:ext cx="1507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학생</a:t>
            </a:r>
            <a:endParaRPr lang="ko-KR" altLang="en-US" sz="40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무결성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(Integrity)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02574" y="13517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600" dirty="0" smtClean="0">
                <a:latin typeface="HY그래픽M" pitchFamily="18" charset="-127"/>
                <a:ea typeface="HY그래픽M" pitchFamily="18" charset="-127"/>
              </a:rPr>
              <a:t>키</a:t>
            </a:r>
            <a:r>
              <a:rPr lang="en-US" altLang="ko-KR" sz="2600" dirty="0" smtClean="0">
                <a:latin typeface="HY그래픽M" pitchFamily="18" charset="-127"/>
                <a:ea typeface="HY그래픽M" pitchFamily="18" charset="-127"/>
              </a:rPr>
              <a:t>(Key)</a:t>
            </a:r>
            <a:r>
              <a:rPr lang="ko-KR" altLang="en-US" sz="2600" dirty="0" smtClean="0">
                <a:latin typeface="HY그래픽M" pitchFamily="18" charset="-127"/>
                <a:ea typeface="HY그래픽M" pitchFamily="18" charset="-127"/>
              </a:rPr>
              <a:t> </a:t>
            </a:r>
            <a:r>
              <a:rPr kumimoji="0" lang="ko-KR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그래픽M" pitchFamily="18" charset="-127"/>
                <a:ea typeface="HY그래픽M" pitchFamily="18" charset="-127"/>
              </a:rPr>
              <a:t>무결성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그래픽M" pitchFamily="18" charset="-127"/>
                <a:ea typeface="HY그래픽M" pitchFamily="18" charset="-127"/>
              </a:rPr>
              <a:t> </a:t>
            </a:r>
            <a:r>
              <a:rPr kumimoji="0" lang="en-US" altLang="ko-K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그래픽M" pitchFamily="18" charset="-127"/>
                <a:ea typeface="HY그래픽M" pitchFamily="18" charset="-127"/>
              </a:rPr>
              <a:t>: 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그래픽M" pitchFamily="18" charset="-127"/>
                <a:ea typeface="HY그래픽M" pitchFamily="18" charset="-127"/>
              </a:rPr>
              <a:t>하나의 테이블에는 적어도 하나의 키가 존재해야 한다는 규정</a:t>
            </a:r>
            <a:endParaRPr kumimoji="0" lang="en-US" altLang="ko-K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그래픽M" pitchFamily="18" charset="-127"/>
              <a:ea typeface="HY그래픽M" pitchFamily="18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639486"/>
              </p:ext>
            </p:extLst>
          </p:nvPr>
        </p:nvGraphicFramePr>
        <p:xfrm>
          <a:off x="931911" y="2485344"/>
          <a:ext cx="10209425" cy="3743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1885"/>
                <a:gridCol w="2041885"/>
                <a:gridCol w="1487754"/>
                <a:gridCol w="2596016"/>
                <a:gridCol w="2041885"/>
              </a:tblGrid>
              <a:tr h="310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학번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이름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주민번호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 smtClean="0"/>
                        <a:t>이메일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전화번호</a:t>
                      </a:r>
                      <a:endParaRPr lang="ko-KR" altLang="en-US" sz="2000" dirty="0"/>
                    </a:p>
                  </a:txBody>
                  <a:tcPr/>
                </a:tc>
              </a:tr>
              <a:tr h="6695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10105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000" dirty="0" smtClean="0"/>
                        <a:t>홍길동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880223-1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hlinkClick r:id="rId2"/>
                        </a:rPr>
                        <a:t>Hong@naver.com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010-3698-7412</a:t>
                      </a:r>
                      <a:endParaRPr lang="ko-KR" altLang="en-US" sz="2000" dirty="0"/>
                    </a:p>
                  </a:txBody>
                  <a:tcPr anchor="ctr"/>
                </a:tc>
              </a:tr>
              <a:tr h="6695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20207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000" dirty="0" smtClean="0"/>
                        <a:t>임꺽정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900708-1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hlinkClick r:id="rId3"/>
                        </a:rPr>
                        <a:t>lim90@hanmail.net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010-8526-7456</a:t>
                      </a:r>
                      <a:endParaRPr lang="ko-KR" altLang="en-US" sz="2000" dirty="0"/>
                    </a:p>
                  </a:txBody>
                  <a:tcPr anchor="ctr"/>
                </a:tc>
              </a:tr>
              <a:tr h="6695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30522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000" dirty="0" smtClean="0"/>
                        <a:t>이순신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910631-1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hlinkClick r:id="rId4"/>
                        </a:rPr>
                        <a:t>gogo22@naver.com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011-228-5916</a:t>
                      </a:r>
                      <a:endParaRPr lang="ko-KR" altLang="en-US" sz="2000" dirty="0"/>
                    </a:p>
                  </a:txBody>
                  <a:tcPr anchor="ctr"/>
                </a:tc>
              </a:tr>
              <a:tr h="6695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31019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000" dirty="0" smtClean="0"/>
                        <a:t>허 준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840615-1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hlinkClick r:id="rId5"/>
                        </a:rPr>
                        <a:t>huhhuh@sen.go.kr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010-9856-1256</a:t>
                      </a:r>
                      <a:endParaRPr lang="ko-KR" altLang="en-US" sz="2000" dirty="0"/>
                    </a:p>
                  </a:txBody>
                  <a:tcPr anchor="ctr"/>
                </a:tc>
              </a:tr>
              <a:tr h="6695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20830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000" dirty="0" smtClean="0"/>
                        <a:t>이성계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721111-1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hlinkClick r:id="rId6"/>
                        </a:rPr>
                        <a:t>dragon55@gmail.com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017-8521-9571</a:t>
                      </a:r>
                      <a:endParaRPr lang="ko-KR" altLang="en-US" sz="2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682040" y="1776045"/>
            <a:ext cx="1507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학생</a:t>
            </a:r>
            <a:endParaRPr lang="ko-KR" altLang="en-US" sz="40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무결성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(Integrity)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790699" y="2506662"/>
            <a:ext cx="10515600" cy="2207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600" dirty="0" smtClean="0">
                <a:latin typeface="HY그래픽M" pitchFamily="18" charset="-127"/>
                <a:ea typeface="HY그래픽M" pitchFamily="18" charset="-127"/>
              </a:rPr>
              <a:t>관계 </a:t>
            </a:r>
            <a:r>
              <a:rPr kumimoji="0" lang="ko-KR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그래픽M" pitchFamily="18" charset="-127"/>
                <a:ea typeface="HY그래픽M" pitchFamily="18" charset="-127"/>
              </a:rPr>
              <a:t>무결성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그래픽M" pitchFamily="18" charset="-127"/>
                <a:ea typeface="HY그래픽M" pitchFamily="18" charset="-127"/>
              </a:rPr>
              <a:t> </a:t>
            </a:r>
            <a:r>
              <a:rPr kumimoji="0" lang="en-US" altLang="ko-K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그래픽M" pitchFamily="18" charset="-127"/>
                <a:ea typeface="HY그래픽M" pitchFamily="18" charset="-127"/>
              </a:rPr>
              <a:t>: </a:t>
            </a:r>
            <a:r>
              <a:rPr kumimoji="0" lang="ko-KR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그래픽M" pitchFamily="18" charset="-127"/>
                <a:ea typeface="HY그래픽M" pitchFamily="18" charset="-127"/>
              </a:rPr>
              <a:t>릴레이션에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그래픽M" pitchFamily="18" charset="-127"/>
                <a:ea typeface="HY그래픽M" pitchFamily="18" charset="-127"/>
              </a:rPr>
              <a:t> 어느 한 </a:t>
            </a:r>
            <a:r>
              <a:rPr kumimoji="0" lang="ko-KR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그래픽M" pitchFamily="18" charset="-127"/>
                <a:ea typeface="HY그래픽M" pitchFamily="18" charset="-127"/>
              </a:rPr>
              <a:t>튜플의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그래픽M" pitchFamily="18" charset="-127"/>
                <a:ea typeface="HY그래픽M" pitchFamily="18" charset="-127"/>
              </a:rPr>
              <a:t> 삽입 가능 여부 또는 한 </a:t>
            </a:r>
            <a:r>
              <a:rPr kumimoji="0" lang="ko-KR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그래픽M" pitchFamily="18" charset="-127"/>
                <a:ea typeface="HY그래픽M" pitchFamily="18" charset="-127"/>
              </a:rPr>
              <a:t>릴레이션과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그래픽M" pitchFamily="18" charset="-127"/>
                <a:ea typeface="HY그래픽M" pitchFamily="18" charset="-127"/>
              </a:rPr>
              <a:t> 다른 </a:t>
            </a:r>
            <a:r>
              <a:rPr kumimoji="0" lang="ko-KR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그래픽M" pitchFamily="18" charset="-127"/>
                <a:ea typeface="HY그래픽M" pitchFamily="18" charset="-127"/>
              </a:rPr>
              <a:t>릴레이션의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그래픽M" pitchFamily="18" charset="-127"/>
                <a:ea typeface="HY그래픽M" pitchFamily="18" charset="-127"/>
              </a:rPr>
              <a:t> </a:t>
            </a:r>
            <a:r>
              <a:rPr kumimoji="0" lang="ko-KR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그래픽M" pitchFamily="18" charset="-127"/>
                <a:ea typeface="HY그래픽M" pitchFamily="18" charset="-127"/>
              </a:rPr>
              <a:t>튜플들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그래픽M" pitchFamily="18" charset="-127"/>
                <a:ea typeface="HY그래픽M" pitchFamily="18" charset="-127"/>
              </a:rPr>
              <a:t> 사이의 관계</a:t>
            </a:r>
            <a:r>
              <a:rPr lang="ko-KR" altLang="en-US" sz="2600" dirty="0" smtClean="0">
                <a:latin typeface="HY그래픽M" pitchFamily="18" charset="-127"/>
                <a:ea typeface="HY그래픽M" pitchFamily="18" charset="-127"/>
              </a:rPr>
              <a:t>에</a:t>
            </a:r>
            <a:r>
              <a:rPr lang="en-US" altLang="ko-KR" sz="2600" dirty="0" smtClean="0">
                <a:latin typeface="HY그래픽M" pitchFamily="18" charset="-127"/>
                <a:ea typeface="HY그래픽M" pitchFamily="18" charset="-127"/>
              </a:rPr>
              <a:t> </a:t>
            </a:r>
            <a:r>
              <a:rPr lang="ko-KR" altLang="en-US" sz="2600" dirty="0" smtClean="0">
                <a:latin typeface="HY그래픽M" pitchFamily="18" charset="-127"/>
                <a:ea typeface="HY그래픽M" pitchFamily="18" charset="-127"/>
              </a:rPr>
              <a:t>대한 적절성 여부를 지정한 규정</a:t>
            </a:r>
            <a:endParaRPr kumimoji="0" lang="en-US" altLang="ko-K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그래픽M" pitchFamily="18" charset="-127"/>
              <a:ea typeface="HY그래픽M" pitchFamily="18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79" y="3488187"/>
            <a:ext cx="5321299" cy="3267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91" y="0"/>
            <a:ext cx="5106987" cy="294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3887" y="1474787"/>
            <a:ext cx="3890963" cy="359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꺾인 연결선 9"/>
          <p:cNvCxnSpPr>
            <a:stCxn id="7" idx="3"/>
            <a:endCxn id="8" idx="1"/>
          </p:cNvCxnSpPr>
          <p:nvPr/>
        </p:nvCxnSpPr>
        <p:spPr>
          <a:xfrm>
            <a:off x="5607178" y="1474788"/>
            <a:ext cx="2496709" cy="1799431"/>
          </a:xfrm>
          <a:prstGeom prst="bentConnector3">
            <a:avLst>
              <a:gd name="adj1" fmla="val 50000"/>
            </a:avLst>
          </a:prstGeom>
          <a:ln w="57150">
            <a:solidFill>
              <a:schemeClr val="tx2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5" idx="3"/>
            <a:endCxn id="8" idx="1"/>
          </p:cNvCxnSpPr>
          <p:nvPr/>
        </p:nvCxnSpPr>
        <p:spPr>
          <a:xfrm flipV="1">
            <a:off x="5607178" y="3274219"/>
            <a:ext cx="2496709" cy="1847763"/>
          </a:xfrm>
          <a:prstGeom prst="bentConnector3">
            <a:avLst>
              <a:gd name="adj1" fmla="val 50000"/>
            </a:avLst>
          </a:prstGeom>
          <a:ln w="57150">
            <a:solidFill>
              <a:schemeClr val="tx2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670249" y="766902"/>
            <a:ext cx="1254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교수</a:t>
            </a:r>
            <a:endParaRPr lang="ko-KR" altLang="en-US" sz="40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607178" y="4409087"/>
            <a:ext cx="1507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과목</a:t>
            </a:r>
            <a:endParaRPr lang="ko-KR" altLang="en-US" sz="40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103887" y="604579"/>
            <a:ext cx="1254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강의</a:t>
            </a:r>
            <a:endParaRPr lang="ko-KR" altLang="en-US" sz="40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322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무결성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(Integrity)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02574" y="13517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600" dirty="0" smtClean="0">
                <a:latin typeface="HY그래픽M" pitchFamily="18" charset="-127"/>
                <a:ea typeface="HY그래픽M" pitchFamily="18" charset="-127"/>
              </a:rPr>
              <a:t>개체</a:t>
            </a:r>
            <a:r>
              <a:rPr lang="en-US" altLang="ko-KR" sz="2600" dirty="0" smtClean="0">
                <a:latin typeface="HY그래픽M" pitchFamily="18" charset="-127"/>
                <a:ea typeface="HY그래픽M" pitchFamily="18" charset="-127"/>
              </a:rPr>
              <a:t>(Entity)</a:t>
            </a:r>
            <a:r>
              <a:rPr lang="ko-KR" altLang="en-US" sz="2600" dirty="0" smtClean="0">
                <a:latin typeface="HY그래픽M" pitchFamily="18" charset="-127"/>
                <a:ea typeface="HY그래픽M" pitchFamily="18" charset="-127"/>
              </a:rPr>
              <a:t> </a:t>
            </a:r>
            <a:r>
              <a:rPr kumimoji="0" lang="ko-KR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그래픽M" pitchFamily="18" charset="-127"/>
                <a:ea typeface="HY그래픽M" pitchFamily="18" charset="-127"/>
              </a:rPr>
              <a:t>무결성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그래픽M" pitchFamily="18" charset="-127"/>
                <a:ea typeface="HY그래픽M" pitchFamily="18" charset="-127"/>
              </a:rPr>
              <a:t> </a:t>
            </a:r>
            <a:r>
              <a:rPr kumimoji="0" lang="en-US" altLang="ko-K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그래픽M" pitchFamily="18" charset="-127"/>
                <a:ea typeface="HY그래픽M" pitchFamily="18" charset="-127"/>
              </a:rPr>
              <a:t>: </a:t>
            </a:r>
            <a:r>
              <a:rPr kumimoji="0" lang="ko-KR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그래픽M" pitchFamily="18" charset="-127"/>
                <a:ea typeface="HY그래픽M" pitchFamily="18" charset="-127"/>
              </a:rPr>
              <a:t>릴레이션에서</a:t>
            </a:r>
            <a:r>
              <a:rPr kumimoji="0" lang="en-US" altLang="ko-K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그래픽M" pitchFamily="18" charset="-127"/>
                <a:ea typeface="HY그래픽M" pitchFamily="18" charset="-127"/>
              </a:rPr>
              <a:t> </a:t>
            </a:r>
            <a:r>
              <a:rPr kumimoji="0" lang="ko-KR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그래픽M" pitchFamily="18" charset="-127"/>
                <a:ea typeface="HY그래픽M" pitchFamily="18" charset="-127"/>
              </a:rPr>
              <a:t>기본키를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그래픽M" pitchFamily="18" charset="-127"/>
                <a:ea typeface="HY그래픽M" pitchFamily="18" charset="-127"/>
              </a:rPr>
              <a:t> 구성하는 속성은 </a:t>
            </a:r>
            <a:r>
              <a:rPr kumimoji="0" lang="en-US" altLang="ko-K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그래픽M" pitchFamily="18" charset="-127"/>
                <a:ea typeface="HY그래픽M" pitchFamily="18" charset="-127"/>
              </a:rPr>
              <a:t>NULL 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그래픽M" pitchFamily="18" charset="-127"/>
                <a:ea typeface="HY그래픽M" pitchFamily="18" charset="-127"/>
              </a:rPr>
              <a:t>값이나 </a:t>
            </a:r>
            <a:r>
              <a:rPr kumimoji="0" lang="ko-KR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그래픽M" pitchFamily="18" charset="-127"/>
                <a:ea typeface="HY그래픽M" pitchFamily="18" charset="-127"/>
              </a:rPr>
              <a:t>중복값을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그래픽M" pitchFamily="18" charset="-127"/>
                <a:ea typeface="HY그래픽M" pitchFamily="18" charset="-127"/>
              </a:rPr>
              <a:t> 가질 수 없다</a:t>
            </a:r>
            <a:r>
              <a:rPr kumimoji="0" lang="en-US" altLang="ko-K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그래픽M" pitchFamily="18" charset="-127"/>
                <a:ea typeface="HY그래픽M" pitchFamily="18" charset="-127"/>
              </a:rPr>
              <a:t>.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639486"/>
              </p:ext>
            </p:extLst>
          </p:nvPr>
        </p:nvGraphicFramePr>
        <p:xfrm>
          <a:off x="931911" y="2485344"/>
          <a:ext cx="10209425" cy="3743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1885"/>
                <a:gridCol w="2041885"/>
                <a:gridCol w="1487754"/>
                <a:gridCol w="2596016"/>
                <a:gridCol w="2041885"/>
              </a:tblGrid>
              <a:tr h="310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학번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이름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주민번호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 smtClean="0"/>
                        <a:t>이메일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전화번호</a:t>
                      </a:r>
                      <a:endParaRPr lang="ko-KR" altLang="en-US" sz="2000" dirty="0"/>
                    </a:p>
                  </a:txBody>
                  <a:tcPr/>
                </a:tc>
              </a:tr>
              <a:tr h="6695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10105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000" dirty="0" smtClean="0"/>
                        <a:t>홍길동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880223-1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hlinkClick r:id="rId2"/>
                        </a:rPr>
                        <a:t>Hong@naver.com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010-3698-7412</a:t>
                      </a:r>
                      <a:endParaRPr lang="ko-KR" altLang="en-US" sz="2000" dirty="0"/>
                    </a:p>
                  </a:txBody>
                  <a:tcPr anchor="ctr"/>
                </a:tc>
              </a:tr>
              <a:tr h="6695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20207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000" dirty="0" smtClean="0"/>
                        <a:t>임꺽정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900708-1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hlinkClick r:id="rId3"/>
                        </a:rPr>
                        <a:t>lim90@hanmail.net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010-8526-7456</a:t>
                      </a:r>
                      <a:endParaRPr lang="ko-KR" altLang="en-US" sz="2000" dirty="0"/>
                    </a:p>
                  </a:txBody>
                  <a:tcPr anchor="ctr"/>
                </a:tc>
              </a:tr>
              <a:tr h="6695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30522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000" dirty="0" smtClean="0"/>
                        <a:t>이순신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910631-1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hlinkClick r:id="rId4"/>
                        </a:rPr>
                        <a:t>gogo22@naver.com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011-228-5916</a:t>
                      </a:r>
                      <a:endParaRPr lang="ko-KR" altLang="en-US" sz="2000" dirty="0"/>
                    </a:p>
                  </a:txBody>
                  <a:tcPr anchor="ctr"/>
                </a:tc>
              </a:tr>
              <a:tr h="6695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31019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000" dirty="0" smtClean="0"/>
                        <a:t>허 준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840615-1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hlinkClick r:id="rId5"/>
                        </a:rPr>
                        <a:t>huhhuh@sen.go.kr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010-9856-1256</a:t>
                      </a:r>
                      <a:endParaRPr lang="ko-KR" altLang="en-US" sz="2000" dirty="0"/>
                    </a:p>
                  </a:txBody>
                  <a:tcPr anchor="ctr"/>
                </a:tc>
              </a:tr>
              <a:tr h="6695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20830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000" dirty="0" smtClean="0"/>
                        <a:t>이성계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721111-1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hlinkClick r:id="rId6"/>
                        </a:rPr>
                        <a:t>dragon55@gmail.com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017-8521-9571</a:t>
                      </a:r>
                      <a:endParaRPr lang="ko-KR" altLang="en-US" sz="2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682040" y="1776045"/>
            <a:ext cx="1507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학생</a:t>
            </a:r>
            <a:endParaRPr lang="ko-KR" altLang="en-US" sz="40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무결성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(Integrity)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778824" y="2479943"/>
            <a:ext cx="10515600" cy="2578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600" dirty="0" smtClean="0">
                <a:latin typeface="HY그래픽M" pitchFamily="18" charset="-127"/>
                <a:ea typeface="HY그래픽M" pitchFamily="18" charset="-127"/>
              </a:rPr>
              <a:t>참조 </a:t>
            </a:r>
            <a:r>
              <a:rPr kumimoji="0" lang="ko-KR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그래픽M" pitchFamily="18" charset="-127"/>
                <a:ea typeface="HY그래픽M" pitchFamily="18" charset="-127"/>
              </a:rPr>
              <a:t>무결성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그래픽M" pitchFamily="18" charset="-127"/>
                <a:ea typeface="HY그래픽M" pitchFamily="18" charset="-127"/>
              </a:rPr>
              <a:t> </a:t>
            </a:r>
            <a:r>
              <a:rPr kumimoji="0" lang="en-US" altLang="ko-K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그래픽M" pitchFamily="18" charset="-127"/>
                <a:ea typeface="HY그래픽M" pitchFamily="18" charset="-127"/>
              </a:rPr>
              <a:t>: 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그래픽M" pitchFamily="18" charset="-127"/>
                <a:ea typeface="HY그래픽M" pitchFamily="18" charset="-127"/>
              </a:rPr>
              <a:t>외래 키의 값은 참조 </a:t>
            </a:r>
            <a:r>
              <a:rPr kumimoji="0" lang="ko-KR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그래픽M" pitchFamily="18" charset="-127"/>
                <a:ea typeface="HY그래픽M" pitchFamily="18" charset="-127"/>
              </a:rPr>
              <a:t>릴레이션의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그래픽M" pitchFamily="18" charset="-127"/>
                <a:ea typeface="HY그래픽M" pitchFamily="18" charset="-127"/>
              </a:rPr>
              <a:t> </a:t>
            </a:r>
            <a:r>
              <a:rPr kumimoji="0" lang="ko-KR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그래픽M" pitchFamily="18" charset="-127"/>
                <a:ea typeface="HY그래픽M" pitchFamily="18" charset="-127"/>
              </a:rPr>
              <a:t>기본키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그래픽M" pitchFamily="18" charset="-127"/>
                <a:ea typeface="HY그래픽M" pitchFamily="18" charset="-127"/>
              </a:rPr>
              <a:t> 값과 동일해야 한다</a:t>
            </a:r>
            <a:r>
              <a:rPr kumimoji="0" lang="en-US" altLang="ko-K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그래픽M" pitchFamily="18" charset="-127"/>
                <a:ea typeface="HY그래픽M" pitchFamily="18" charset="-127"/>
              </a:rPr>
              <a:t>. 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그래픽M" pitchFamily="18" charset="-127"/>
                <a:ea typeface="HY그래픽M" pitchFamily="18" charset="-127"/>
              </a:rPr>
              <a:t>즉 </a:t>
            </a:r>
            <a:r>
              <a:rPr kumimoji="0" lang="ko-KR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그래픽M" pitchFamily="18" charset="-127"/>
                <a:ea typeface="HY그래픽M" pitchFamily="18" charset="-127"/>
              </a:rPr>
              <a:t>릴레이션은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그래픽M" pitchFamily="18" charset="-127"/>
                <a:ea typeface="HY그래픽M" pitchFamily="18" charset="-127"/>
              </a:rPr>
              <a:t> 참조할 수 없는 </a:t>
            </a:r>
            <a:r>
              <a:rPr kumimoji="0" lang="ko-KR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그래픽M" pitchFamily="18" charset="-127"/>
                <a:ea typeface="HY그래픽M" pitchFamily="18" charset="-127"/>
              </a:rPr>
              <a:t>외래키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그래픽M" pitchFamily="18" charset="-127"/>
                <a:ea typeface="HY그래픽M" pitchFamily="18" charset="-127"/>
              </a:rPr>
              <a:t> 값을 가질 수 없다</a:t>
            </a:r>
            <a:r>
              <a:rPr kumimoji="0" lang="en-US" altLang="ko-K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그래픽M" pitchFamily="18" charset="-127"/>
                <a:ea typeface="HY그래픽M" pitchFamily="18" charset="-127"/>
              </a:rPr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361" y="1842902"/>
            <a:ext cx="5321300" cy="314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0238" y="1842902"/>
            <a:ext cx="1906587" cy="185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59220" y="1135016"/>
            <a:ext cx="1507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과목</a:t>
            </a:r>
            <a:endParaRPr lang="ko-KR" altLang="en-US" sz="40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69954" y="1119623"/>
            <a:ext cx="2454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교육과정</a:t>
            </a:r>
            <a:endParaRPr lang="ko-KR" altLang="en-US" sz="40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cxnSp>
        <p:nvCxnSpPr>
          <p:cNvPr id="32" name="Shape 31"/>
          <p:cNvCxnSpPr/>
          <p:nvPr/>
        </p:nvCxnSpPr>
        <p:spPr>
          <a:xfrm flipV="1">
            <a:off x="1983179" y="3781816"/>
            <a:ext cx="6762841" cy="1431451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V="1">
            <a:off x="2018805" y="4928260"/>
            <a:ext cx="0" cy="29688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hape 48"/>
          <p:cNvCxnSpPr/>
          <p:nvPr/>
        </p:nvCxnSpPr>
        <p:spPr>
          <a:xfrm flipV="1">
            <a:off x="2812473" y="3946090"/>
            <a:ext cx="6762841" cy="1431451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V="1">
            <a:off x="2218705" y="4950034"/>
            <a:ext cx="0" cy="46511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2208810" y="5379521"/>
            <a:ext cx="66501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44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0" y="779611"/>
            <a:ext cx="6613822" cy="4933247"/>
            <a:chOff x="120353" y="969078"/>
            <a:chExt cx="6613822" cy="4933247"/>
          </a:xfrm>
        </p:grpSpPr>
        <p:pic>
          <p:nvPicPr>
            <p:cNvPr id="4" name="Picture 3" descr="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3038" y="1927225"/>
              <a:ext cx="5291137" cy="3975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2108886" y="969078"/>
              <a:ext cx="282403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ko-KR" altLang="en-US" sz="1800" dirty="0" smtClean="0"/>
                <a:t>속성</a:t>
              </a:r>
              <a:endParaRPr lang="en-US" altLang="ko-KR" sz="1800" dirty="0" smtClean="0"/>
            </a:p>
            <a:p>
              <a:pPr algn="ctr"/>
              <a:r>
                <a:rPr lang="en-US" altLang="ko-KR" sz="1800" dirty="0" smtClean="0"/>
                <a:t>(attributes or columns</a:t>
              </a:r>
              <a:r>
                <a:rPr lang="en-US" altLang="ko-KR" sz="1800" dirty="0"/>
                <a:t>)</a:t>
              </a:r>
              <a:endParaRPr lang="en-US" altLang="ko-KR" dirty="0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 flipH="1">
              <a:off x="3238500" y="1578678"/>
              <a:ext cx="94610" cy="3374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4041564" y="1578678"/>
              <a:ext cx="566949" cy="3374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4608513" y="1615409"/>
              <a:ext cx="1211262" cy="3102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120353" y="2440257"/>
              <a:ext cx="10858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ko-KR" sz="1800" dirty="0"/>
                <a:t>tuples</a:t>
              </a:r>
            </a:p>
            <a:p>
              <a:pPr algn="ctr"/>
              <a:r>
                <a:rPr lang="en-US" altLang="ko-KR" sz="1800" dirty="0"/>
                <a:t>(or rows)</a:t>
              </a:r>
              <a:endParaRPr lang="en-US" altLang="ko-KR" dirty="0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V="1">
              <a:off x="1036638" y="2440256"/>
              <a:ext cx="451405" cy="1692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1036638" y="2620586"/>
              <a:ext cx="451404" cy="1496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1036638" y="2620586"/>
              <a:ext cx="451403" cy="4721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1036633" y="2620585"/>
              <a:ext cx="451407" cy="756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</p:grp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2237667" y="186767"/>
            <a:ext cx="8077200" cy="609600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kumimoji="1" 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Example of a Relation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22684" y="5712858"/>
            <a:ext cx="5286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교수 </a:t>
            </a:r>
            <a:r>
              <a:rPr lang="ko-KR" altLang="en-US" sz="3600" dirty="0" err="1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릴레이션</a:t>
            </a:r>
            <a:r>
              <a:rPr lang="en-US" altLang="ko-KR" sz="36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(table)</a:t>
            </a:r>
            <a:endParaRPr lang="ko-KR" altLang="en-US" sz="36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367692" y="2090057"/>
            <a:ext cx="1021278" cy="35388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916285" y="3895108"/>
            <a:ext cx="380156" cy="29795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43871" y="4193059"/>
            <a:ext cx="1009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Helvetica" panose="020B0604020202020204" pitchFamily="34" charset="0"/>
                <a:ea typeface="ＭＳ Ｐゴシック" panose="020B0600070205080204" pitchFamily="34" charset="-128"/>
              </a:rPr>
              <a:t>도메인</a:t>
            </a:r>
            <a:endParaRPr lang="en-US" altLang="ko-KR" dirty="0" smtClean="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  <a:p>
            <a:pPr algn="ctr"/>
            <a:r>
              <a:rPr lang="en-US" altLang="ko-KR" dirty="0" smtClean="0">
                <a:latin typeface="Helvetica" panose="020B0604020202020204" pitchFamily="34" charset="0"/>
                <a:ea typeface="ＭＳ Ｐゴシック" panose="020B0600070205080204" pitchFamily="34" charset="-128"/>
              </a:rPr>
              <a:t>(domain)</a:t>
            </a:r>
            <a:endParaRPr lang="ko-KR" altLang="en-US" dirty="0" smtClean="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9" name="Line 5"/>
          <p:cNvSpPr>
            <a:spLocks noChangeShapeType="1"/>
          </p:cNvSpPr>
          <p:nvPr/>
        </p:nvSpPr>
        <p:spPr bwMode="auto">
          <a:xfrm flipH="1">
            <a:off x="1906523" y="1382172"/>
            <a:ext cx="803426" cy="3670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691070" y="1188543"/>
            <a:ext cx="517651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&lt;&lt;</a:t>
            </a:r>
            <a:r>
              <a:rPr lang="ko-KR" altLang="en-US" sz="1600" dirty="0" smtClean="0"/>
              <a:t>용어 정리</a:t>
            </a:r>
            <a:r>
              <a:rPr lang="en-US" altLang="ko-KR" sz="1600" dirty="0" smtClean="0"/>
              <a:t>&gt;&gt;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/>
              <a:t>Relation (Table) : </a:t>
            </a:r>
            <a:r>
              <a:rPr lang="ko-KR" altLang="en-US" sz="1600" dirty="0" smtClean="0"/>
              <a:t>하나의 </a:t>
            </a:r>
            <a:r>
              <a:rPr lang="ko-KR" altLang="en-US" sz="1600" dirty="0"/>
              <a:t>개체에 관한 데이터를 </a:t>
            </a:r>
            <a:r>
              <a:rPr lang="en-US" altLang="ko-KR" sz="1600" dirty="0"/>
              <a:t>2</a:t>
            </a:r>
            <a:r>
              <a:rPr lang="ko-KR" altLang="en-US" sz="1600" dirty="0"/>
              <a:t>차원 테이블의 구조로 저장한 것 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/>
              <a:t>Attribute </a:t>
            </a:r>
            <a:r>
              <a:rPr lang="en-US" altLang="ko-KR" sz="1600" b="1" dirty="0"/>
              <a:t>(Column) </a:t>
            </a:r>
            <a:r>
              <a:rPr lang="en-US" altLang="ko-KR" sz="1600" b="1" dirty="0"/>
              <a:t>: </a:t>
            </a:r>
            <a:r>
              <a:rPr lang="ko-KR" altLang="en-US" sz="1600" dirty="0" err="1" smtClean="0"/>
              <a:t>릴레이션의</a:t>
            </a:r>
            <a:r>
              <a:rPr lang="ko-KR" altLang="en-US" sz="1600" dirty="0" smtClean="0"/>
              <a:t> 열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err="1"/>
              <a:t>릴레이션</a:t>
            </a:r>
            <a:r>
              <a:rPr lang="ko-KR" altLang="en-US" sz="1600" b="1" dirty="0"/>
              <a:t> 스키마 </a:t>
            </a:r>
            <a:r>
              <a:rPr lang="en-US" altLang="ko-KR" sz="1600" b="1" dirty="0"/>
              <a:t>: </a:t>
            </a:r>
            <a:r>
              <a:rPr lang="ko-KR" altLang="en-US" sz="1600" dirty="0" smtClean="0"/>
              <a:t>속성들의 집합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/>
              <a:t>Instance (Row, </a:t>
            </a:r>
            <a:r>
              <a:rPr lang="en-US" altLang="ko-KR" sz="1600" b="1" dirty="0"/>
              <a:t>Tuple</a:t>
            </a:r>
            <a:r>
              <a:rPr lang="en-US" altLang="ko-KR" sz="1600" b="1" dirty="0"/>
              <a:t>, Record</a:t>
            </a:r>
            <a:r>
              <a:rPr lang="en-US" altLang="ko-KR" sz="1600" b="1" dirty="0"/>
              <a:t>)</a:t>
            </a:r>
            <a:r>
              <a:rPr lang="en-US" altLang="ko-KR" sz="1600" b="1" dirty="0"/>
              <a:t> :  </a:t>
            </a:r>
            <a:r>
              <a:rPr lang="ko-KR" altLang="en-US" sz="1600" dirty="0" err="1" smtClean="0"/>
              <a:t>릴레이션의</a:t>
            </a:r>
            <a:r>
              <a:rPr lang="ko-KR" altLang="en-US" sz="1600" dirty="0" smtClean="0"/>
              <a:t> 행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엔티티에</a:t>
            </a:r>
            <a:r>
              <a:rPr lang="ko-KR" altLang="en-US" sz="1600" dirty="0" smtClean="0"/>
              <a:t> 속하는 개개의 정보 표현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/>
              <a:t>Degree</a:t>
            </a:r>
            <a:r>
              <a:rPr lang="en-US" altLang="ko-KR" sz="1600" b="1" dirty="0"/>
              <a:t> (</a:t>
            </a:r>
            <a:r>
              <a:rPr lang="ko-KR" altLang="en-US" sz="1600" b="1" dirty="0"/>
              <a:t>차수</a:t>
            </a:r>
            <a:r>
              <a:rPr lang="en-US" altLang="ko-KR" sz="1600" b="1" dirty="0"/>
              <a:t>) : </a:t>
            </a:r>
            <a:r>
              <a:rPr lang="ko-KR" altLang="en-US" sz="1600" dirty="0" smtClean="0"/>
              <a:t>한 </a:t>
            </a:r>
            <a:r>
              <a:rPr lang="ko-KR" altLang="en-US" sz="1600" dirty="0" err="1" smtClean="0"/>
              <a:t>릴레이션에서</a:t>
            </a:r>
            <a:r>
              <a:rPr lang="ko-KR" altLang="en-US" sz="1600" dirty="0" smtClean="0"/>
              <a:t> 속성의 전체 개수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/>
              <a:t>Cardinality </a:t>
            </a:r>
            <a:r>
              <a:rPr lang="en-US" altLang="ko-KR" sz="1600" b="1" dirty="0"/>
              <a:t>(</a:t>
            </a:r>
            <a:r>
              <a:rPr lang="ko-KR" altLang="en-US" sz="1600" b="1" dirty="0" err="1"/>
              <a:t>카디널리티</a:t>
            </a:r>
            <a:r>
              <a:rPr lang="en-US" altLang="ko-KR" sz="1600" b="1" dirty="0" smtClean="0"/>
              <a:t>) : </a:t>
            </a:r>
            <a:r>
              <a:rPr lang="ko-KR" altLang="en-US" sz="1600" dirty="0" smtClean="0"/>
              <a:t>한 </a:t>
            </a:r>
            <a:r>
              <a:rPr lang="ko-KR" altLang="en-US" sz="1600" dirty="0" err="1" smtClean="0"/>
              <a:t>릴레이션에서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인스턴스의</a:t>
            </a:r>
            <a:r>
              <a:rPr lang="ko-KR" altLang="en-US" sz="1600" dirty="0" smtClean="0"/>
              <a:t> 총 개수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/>
              <a:t>Domain (</a:t>
            </a:r>
            <a:r>
              <a:rPr lang="ko-KR" altLang="en-US" sz="1600" b="1" dirty="0"/>
              <a:t>도메인</a:t>
            </a:r>
            <a:r>
              <a:rPr lang="en-US" altLang="ko-KR" sz="1600" b="1" dirty="0"/>
              <a:t>) : </a:t>
            </a:r>
            <a:r>
              <a:rPr lang="ko-KR" altLang="en-US" sz="1600" dirty="0" smtClean="0"/>
              <a:t>하나의 속성이 가질 수 있는 모든 값의 집합 </a:t>
            </a:r>
            <a:r>
              <a:rPr lang="en-US" altLang="ko-KR" sz="1600" dirty="0" smtClean="0"/>
              <a:t>(ex: </a:t>
            </a:r>
            <a:r>
              <a:rPr lang="ko-KR" altLang="en-US" sz="1600" dirty="0" smtClean="0"/>
              <a:t>주사위 던져서 나온 값 기록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성별</a:t>
            </a:r>
            <a:r>
              <a:rPr lang="en-US" altLang="ko-KR" sz="1600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/>
              <a:t>Null (</a:t>
            </a:r>
            <a:r>
              <a:rPr lang="ko-KR" altLang="en-US" sz="1600" b="1" dirty="0" err="1"/>
              <a:t>널값</a:t>
            </a:r>
            <a:r>
              <a:rPr lang="en-US" altLang="ko-KR" sz="1600" b="1" dirty="0"/>
              <a:t>) : </a:t>
            </a:r>
            <a:r>
              <a:rPr lang="ko-KR" altLang="en-US" sz="1600" dirty="0" smtClean="0"/>
              <a:t>값이 없음을 표현하기 위해서 쓰는 값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01059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키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(KEY)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5503" y="1043030"/>
            <a:ext cx="11359977" cy="4351338"/>
          </a:xfrm>
        </p:spPr>
        <p:txBody>
          <a:bodyPr>
            <a:normAutofit/>
          </a:bodyPr>
          <a:lstStyle/>
          <a:p>
            <a:r>
              <a:rPr lang="ko-KR" altLang="en-US" sz="2600" dirty="0" smtClean="0">
                <a:latin typeface="HY그래픽M" pitchFamily="18" charset="-127"/>
                <a:ea typeface="HY그래픽M" pitchFamily="18" charset="-127"/>
              </a:rPr>
              <a:t>후보 키</a:t>
            </a:r>
            <a:r>
              <a:rPr lang="en-US" altLang="ko-KR" sz="2600" dirty="0" smtClean="0">
                <a:latin typeface="HY그래픽M" pitchFamily="18" charset="-127"/>
                <a:ea typeface="HY그래픽M" pitchFamily="18" charset="-127"/>
              </a:rPr>
              <a:t>(candidate key) : </a:t>
            </a:r>
            <a:r>
              <a:rPr lang="ko-KR" altLang="en-US" sz="2600" dirty="0" smtClean="0">
                <a:latin typeface="HY그래픽M" pitchFamily="18" charset="-127"/>
                <a:ea typeface="HY그래픽M" pitchFamily="18" charset="-127"/>
              </a:rPr>
              <a:t>한 테이블에서 유일성과 </a:t>
            </a:r>
            <a:r>
              <a:rPr lang="ko-KR" altLang="en-US" sz="2600" dirty="0" err="1" smtClean="0">
                <a:latin typeface="HY그래픽M" pitchFamily="18" charset="-127"/>
                <a:ea typeface="HY그래픽M" pitchFamily="18" charset="-127"/>
              </a:rPr>
              <a:t>최소성을</a:t>
            </a:r>
            <a:r>
              <a:rPr lang="ko-KR" altLang="en-US" sz="2600" dirty="0" smtClean="0">
                <a:latin typeface="HY그래픽M" pitchFamily="18" charset="-127"/>
                <a:ea typeface="HY그래픽M" pitchFamily="18" charset="-127"/>
              </a:rPr>
              <a:t> 만족하는 키 </a:t>
            </a:r>
            <a:r>
              <a:rPr lang="en-US" altLang="ko-KR" sz="2600" dirty="0" smtClean="0">
                <a:latin typeface="HY그래픽M" pitchFamily="18" charset="-127"/>
                <a:ea typeface="HY그래픽M" pitchFamily="18" charset="-127"/>
              </a:rPr>
              <a:t> </a:t>
            </a:r>
            <a:endParaRPr lang="ko-KR" altLang="en-US" sz="2600" dirty="0">
              <a:latin typeface="HY그래픽M" pitchFamily="18" charset="-127"/>
              <a:ea typeface="HY그래픽M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639486"/>
              </p:ext>
            </p:extLst>
          </p:nvPr>
        </p:nvGraphicFramePr>
        <p:xfrm>
          <a:off x="931911" y="2485344"/>
          <a:ext cx="10209425" cy="3743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1885"/>
                <a:gridCol w="2041885"/>
                <a:gridCol w="1487754"/>
                <a:gridCol w="2596016"/>
                <a:gridCol w="2041885"/>
              </a:tblGrid>
              <a:tr h="310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학번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이름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주민번호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 smtClean="0"/>
                        <a:t>이메일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전화번호</a:t>
                      </a:r>
                      <a:endParaRPr lang="ko-KR" altLang="en-US" sz="2000" dirty="0"/>
                    </a:p>
                  </a:txBody>
                  <a:tcPr/>
                </a:tc>
              </a:tr>
              <a:tr h="6695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10105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000" dirty="0" smtClean="0"/>
                        <a:t>홍길동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880223-1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hlinkClick r:id="rId2"/>
                        </a:rPr>
                        <a:t>Hong@naver.com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010-3698-7412</a:t>
                      </a:r>
                      <a:endParaRPr lang="ko-KR" altLang="en-US" sz="2000" dirty="0"/>
                    </a:p>
                  </a:txBody>
                  <a:tcPr anchor="ctr"/>
                </a:tc>
              </a:tr>
              <a:tr h="6695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20207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000" dirty="0" smtClean="0"/>
                        <a:t>임꺽정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900708-1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hlinkClick r:id="rId3"/>
                        </a:rPr>
                        <a:t>lim90@hanmail.net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010-8526-7456</a:t>
                      </a:r>
                      <a:endParaRPr lang="ko-KR" altLang="en-US" sz="2000" dirty="0"/>
                    </a:p>
                  </a:txBody>
                  <a:tcPr anchor="ctr"/>
                </a:tc>
              </a:tr>
              <a:tr h="6695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30522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000" dirty="0" smtClean="0"/>
                        <a:t>이순신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910631-1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hlinkClick r:id="rId4"/>
                        </a:rPr>
                        <a:t>gogo22@naver.com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011-228-5916</a:t>
                      </a:r>
                      <a:endParaRPr lang="ko-KR" altLang="en-US" sz="2000" dirty="0"/>
                    </a:p>
                  </a:txBody>
                  <a:tcPr anchor="ctr"/>
                </a:tc>
              </a:tr>
              <a:tr h="6695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31019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000" dirty="0" smtClean="0"/>
                        <a:t>허 준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840615-1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hlinkClick r:id="rId5"/>
                        </a:rPr>
                        <a:t>huhhuh@sen.go.kr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010-9856-1256</a:t>
                      </a:r>
                      <a:endParaRPr lang="ko-KR" altLang="en-US" sz="2000" dirty="0"/>
                    </a:p>
                  </a:txBody>
                  <a:tcPr anchor="ctr"/>
                </a:tc>
              </a:tr>
              <a:tr h="6695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20830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000" dirty="0" smtClean="0"/>
                        <a:t>이성계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721111-1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hlinkClick r:id="rId6"/>
                        </a:rPr>
                        <a:t>dragon55@gmail.com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017-8521-9571</a:t>
                      </a:r>
                      <a:endParaRPr lang="ko-KR" altLang="en-US" sz="2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682040" y="1776045"/>
            <a:ext cx="1507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학생</a:t>
            </a:r>
            <a:endParaRPr lang="ko-KR" altLang="en-US" sz="40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83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키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(KEY)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43030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600" dirty="0" smtClean="0">
                <a:latin typeface="HY그래픽M" pitchFamily="18" charset="-127"/>
                <a:ea typeface="HY그래픽M" pitchFamily="18" charset="-127"/>
              </a:rPr>
              <a:t>기본</a:t>
            </a:r>
            <a:r>
              <a:rPr lang="en-US" altLang="ko-KR" sz="2600" dirty="0" smtClean="0">
                <a:latin typeface="HY그래픽M" pitchFamily="18" charset="-127"/>
                <a:ea typeface="HY그래픽M" pitchFamily="18" charset="-127"/>
              </a:rPr>
              <a:t> </a:t>
            </a:r>
            <a:r>
              <a:rPr lang="ko-KR" altLang="en-US" sz="2600" dirty="0" smtClean="0">
                <a:latin typeface="HY그래픽M" pitchFamily="18" charset="-127"/>
                <a:ea typeface="HY그래픽M" pitchFamily="18" charset="-127"/>
              </a:rPr>
              <a:t>키</a:t>
            </a:r>
            <a:r>
              <a:rPr lang="en-US" altLang="ko-KR" sz="2600" dirty="0" smtClean="0">
                <a:latin typeface="HY그래픽M" pitchFamily="18" charset="-127"/>
                <a:ea typeface="HY그래픽M" pitchFamily="18" charset="-127"/>
              </a:rPr>
              <a:t>, </a:t>
            </a:r>
            <a:r>
              <a:rPr lang="ko-KR" altLang="en-US" sz="2600" dirty="0" smtClean="0">
                <a:latin typeface="HY그래픽M" pitchFamily="18" charset="-127"/>
                <a:ea typeface="HY그래픽M" pitchFamily="18" charset="-127"/>
              </a:rPr>
              <a:t>주 키</a:t>
            </a:r>
            <a:r>
              <a:rPr lang="en-US" altLang="ko-KR" sz="2600" dirty="0" smtClean="0">
                <a:latin typeface="HY그래픽M" pitchFamily="18" charset="-127"/>
                <a:ea typeface="HY그래픽M" pitchFamily="18" charset="-127"/>
              </a:rPr>
              <a:t>(Primary key) : </a:t>
            </a:r>
            <a:r>
              <a:rPr lang="ko-KR" altLang="en-US" sz="2600" dirty="0" smtClean="0">
                <a:latin typeface="HY그래픽M" pitchFamily="18" charset="-127"/>
                <a:ea typeface="HY그래픽M" pitchFamily="18" charset="-127"/>
              </a:rPr>
              <a:t>후보 키 중에서 선정되어 사용되는 키</a:t>
            </a:r>
            <a:endParaRPr lang="en-US" altLang="ko-KR" sz="2600" dirty="0" smtClean="0">
              <a:latin typeface="HY그래픽M" pitchFamily="18" charset="-127"/>
              <a:ea typeface="HY그래픽M" pitchFamily="18" charset="-127"/>
            </a:endParaRPr>
          </a:p>
          <a:p>
            <a:r>
              <a:rPr lang="ko-KR" altLang="en-US" sz="2600" dirty="0" smtClean="0">
                <a:latin typeface="HY그래픽M" pitchFamily="18" charset="-127"/>
                <a:ea typeface="HY그래픽M" pitchFamily="18" charset="-127"/>
              </a:rPr>
              <a:t>대체 키 </a:t>
            </a:r>
            <a:r>
              <a:rPr lang="en-US" altLang="ko-KR" sz="2600" dirty="0" smtClean="0">
                <a:latin typeface="HY그래픽M" pitchFamily="18" charset="-127"/>
                <a:ea typeface="HY그래픽M" pitchFamily="18" charset="-127"/>
              </a:rPr>
              <a:t>: </a:t>
            </a:r>
            <a:r>
              <a:rPr lang="ko-KR" altLang="en-US" sz="2600" dirty="0" smtClean="0">
                <a:latin typeface="HY그래픽M" pitchFamily="18" charset="-127"/>
                <a:ea typeface="HY그래픽M" pitchFamily="18" charset="-127"/>
              </a:rPr>
              <a:t>후보 키가 둘 이상일 때 기본 키를 제외한 나머지</a:t>
            </a:r>
            <a:r>
              <a:rPr lang="en-US" altLang="ko-KR" sz="2600" dirty="0" smtClean="0">
                <a:latin typeface="HY그래픽M" pitchFamily="18" charset="-127"/>
                <a:ea typeface="HY그래픽M" pitchFamily="18" charset="-127"/>
              </a:rPr>
              <a:t>  </a:t>
            </a:r>
            <a:endParaRPr lang="ko-KR" altLang="en-US" sz="2600" dirty="0">
              <a:latin typeface="HY그래픽M" pitchFamily="18" charset="-127"/>
              <a:ea typeface="HY그래픽M" pitchFamily="18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639486"/>
              </p:ext>
            </p:extLst>
          </p:nvPr>
        </p:nvGraphicFramePr>
        <p:xfrm>
          <a:off x="931911" y="2485344"/>
          <a:ext cx="10209425" cy="3743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1885"/>
                <a:gridCol w="2041885"/>
                <a:gridCol w="1487754"/>
                <a:gridCol w="2596016"/>
                <a:gridCol w="2041885"/>
              </a:tblGrid>
              <a:tr h="310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학번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이름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주민번호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 smtClean="0"/>
                        <a:t>이메일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전화번호</a:t>
                      </a:r>
                      <a:endParaRPr lang="ko-KR" altLang="en-US" sz="2000" dirty="0"/>
                    </a:p>
                  </a:txBody>
                  <a:tcPr/>
                </a:tc>
              </a:tr>
              <a:tr h="6695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10105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000" dirty="0" smtClean="0"/>
                        <a:t>홍길동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880223-1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hlinkClick r:id="rId2"/>
                        </a:rPr>
                        <a:t>Hong@naver.com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010-3698-7412</a:t>
                      </a:r>
                      <a:endParaRPr lang="ko-KR" altLang="en-US" sz="2000" dirty="0"/>
                    </a:p>
                  </a:txBody>
                  <a:tcPr anchor="ctr"/>
                </a:tc>
              </a:tr>
              <a:tr h="6695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20207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000" dirty="0" smtClean="0"/>
                        <a:t>임꺽정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900708-1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hlinkClick r:id="rId3"/>
                        </a:rPr>
                        <a:t>lim90@hanmail.net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010-8526-7456</a:t>
                      </a:r>
                      <a:endParaRPr lang="ko-KR" altLang="en-US" sz="2000" dirty="0"/>
                    </a:p>
                  </a:txBody>
                  <a:tcPr anchor="ctr"/>
                </a:tc>
              </a:tr>
              <a:tr h="6695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30522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000" dirty="0" smtClean="0"/>
                        <a:t>이순신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910631-1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hlinkClick r:id="rId4"/>
                        </a:rPr>
                        <a:t>gogo22@naver.com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011-228-5916</a:t>
                      </a:r>
                      <a:endParaRPr lang="ko-KR" altLang="en-US" sz="2000" dirty="0"/>
                    </a:p>
                  </a:txBody>
                  <a:tcPr anchor="ctr"/>
                </a:tc>
              </a:tr>
              <a:tr h="6695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31019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000" dirty="0" smtClean="0"/>
                        <a:t>허 준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840615-1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hlinkClick r:id="rId5"/>
                        </a:rPr>
                        <a:t>huhhuh@sen.go.kr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010-9856-1256</a:t>
                      </a:r>
                      <a:endParaRPr lang="ko-KR" altLang="en-US" sz="2000" dirty="0"/>
                    </a:p>
                  </a:txBody>
                  <a:tcPr anchor="ctr"/>
                </a:tc>
              </a:tr>
              <a:tr h="6695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20830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000" dirty="0" smtClean="0"/>
                        <a:t>이성계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721111-1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hlinkClick r:id="rId6"/>
                        </a:rPr>
                        <a:t>dragon55@gmail.com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017-8521-9571</a:t>
                      </a:r>
                      <a:endParaRPr lang="ko-KR" altLang="en-US" sz="2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38200" y="1935891"/>
            <a:ext cx="1007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학생</a:t>
            </a:r>
            <a:endParaRPr lang="ko-KR" altLang="en-US" sz="32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164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키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(KEY)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43030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600" dirty="0" err="1" smtClean="0">
                <a:latin typeface="HY그래픽M" pitchFamily="18" charset="-127"/>
                <a:ea typeface="HY그래픽M" pitchFamily="18" charset="-127"/>
              </a:rPr>
              <a:t>수퍼키</a:t>
            </a:r>
            <a:r>
              <a:rPr lang="en-US" altLang="ko-KR" sz="2600" dirty="0" smtClean="0">
                <a:latin typeface="HY그래픽M" pitchFamily="18" charset="-127"/>
                <a:ea typeface="HY그래픽M" pitchFamily="18" charset="-127"/>
              </a:rPr>
              <a:t>(</a:t>
            </a:r>
            <a:r>
              <a:rPr lang="en-US" altLang="ko-KR" sz="2600" dirty="0" err="1" smtClean="0">
                <a:latin typeface="HY그래픽M" pitchFamily="18" charset="-127"/>
                <a:ea typeface="HY그래픽M" pitchFamily="18" charset="-127"/>
              </a:rPr>
              <a:t>superkey</a:t>
            </a:r>
            <a:r>
              <a:rPr lang="en-US" altLang="ko-KR" sz="2600" dirty="0" smtClean="0">
                <a:latin typeface="HY그래픽M" pitchFamily="18" charset="-127"/>
                <a:ea typeface="HY그래픽M" pitchFamily="18" charset="-127"/>
              </a:rPr>
              <a:t>) : </a:t>
            </a:r>
            <a:r>
              <a:rPr lang="ko-KR" altLang="en-US" sz="2600" dirty="0" smtClean="0">
                <a:latin typeface="HY그래픽M" pitchFamily="18" charset="-127"/>
                <a:ea typeface="HY그래픽M" pitchFamily="18" charset="-127"/>
              </a:rPr>
              <a:t>한 </a:t>
            </a:r>
            <a:r>
              <a:rPr lang="ko-KR" altLang="en-US" sz="2600" dirty="0" err="1">
                <a:latin typeface="HY그래픽M" pitchFamily="18" charset="-127"/>
                <a:ea typeface="HY그래픽M" pitchFamily="18" charset="-127"/>
              </a:rPr>
              <a:t>릴레이션에서</a:t>
            </a:r>
            <a:r>
              <a:rPr lang="ko-KR" altLang="en-US" sz="2600" dirty="0">
                <a:latin typeface="HY그래픽M" pitchFamily="18" charset="-127"/>
                <a:ea typeface="HY그래픽M" pitchFamily="18" charset="-127"/>
              </a:rPr>
              <a:t> 어떠한 열도 후보 키가 없을 </a:t>
            </a:r>
            <a:r>
              <a:rPr lang="ko-KR" altLang="en-US" sz="2600" dirty="0" smtClean="0">
                <a:latin typeface="HY그래픽M" pitchFamily="18" charset="-127"/>
                <a:ea typeface="HY그래픽M" pitchFamily="18" charset="-127"/>
              </a:rPr>
              <a:t>때 </a:t>
            </a:r>
            <a:r>
              <a:rPr lang="ko-KR" altLang="en-US" sz="2600" dirty="0">
                <a:latin typeface="HY그래픽M" pitchFamily="18" charset="-127"/>
                <a:ea typeface="HY그래픽M" pitchFamily="18" charset="-127"/>
              </a:rPr>
              <a:t>두 개 이상의 열을 복합할 </a:t>
            </a:r>
            <a:r>
              <a:rPr lang="ko-KR" altLang="en-US" sz="2600" dirty="0" smtClean="0">
                <a:latin typeface="HY그래픽M" pitchFamily="18" charset="-127"/>
                <a:ea typeface="HY그래픽M" pitchFamily="18" charset="-127"/>
              </a:rPr>
              <a:t>경우 유일성을 만족하여 </a:t>
            </a:r>
            <a:r>
              <a:rPr lang="ko-KR" altLang="en-US" sz="2600" dirty="0">
                <a:latin typeface="HY그래픽M" pitchFamily="18" charset="-127"/>
                <a:ea typeface="HY그래픽M" pitchFamily="18" charset="-127"/>
              </a:rPr>
              <a:t>후보 키가 </a:t>
            </a:r>
            <a:r>
              <a:rPr lang="ko-KR" altLang="en-US" sz="2600" dirty="0" smtClean="0">
                <a:latin typeface="HY그래픽M" pitchFamily="18" charset="-127"/>
                <a:ea typeface="HY그래픽M" pitchFamily="18" charset="-127"/>
              </a:rPr>
              <a:t>되는 키</a:t>
            </a:r>
            <a:endParaRPr lang="en-US" altLang="ko-KR" sz="2600" dirty="0" smtClean="0">
              <a:latin typeface="HY그래픽M" pitchFamily="18" charset="-127"/>
              <a:ea typeface="HY그래픽M" pitchFamily="18" charset="-127"/>
            </a:endParaRPr>
          </a:p>
          <a:p>
            <a:r>
              <a:rPr lang="ko-KR" altLang="en-US" sz="2600" dirty="0" smtClean="0">
                <a:latin typeface="HY그래픽M" pitchFamily="18" charset="-127"/>
                <a:ea typeface="HY그래픽M" pitchFamily="18" charset="-127"/>
              </a:rPr>
              <a:t>유일성은 만족하나</a:t>
            </a:r>
            <a:r>
              <a:rPr lang="en-US" altLang="ko-KR" sz="2600" dirty="0" smtClean="0">
                <a:latin typeface="HY그래픽M" pitchFamily="18" charset="-127"/>
                <a:ea typeface="HY그래픽M" pitchFamily="18" charset="-127"/>
              </a:rPr>
              <a:t>, </a:t>
            </a:r>
            <a:r>
              <a:rPr lang="ko-KR" altLang="en-US" sz="2600" dirty="0" smtClean="0">
                <a:latin typeface="HY그래픽M" pitchFamily="18" charset="-127"/>
                <a:ea typeface="HY그래픽M" pitchFamily="18" charset="-127"/>
              </a:rPr>
              <a:t>최소성은 만족하지 않음</a:t>
            </a:r>
          </a:p>
        </p:txBody>
      </p:sp>
      <p:pic>
        <p:nvPicPr>
          <p:cNvPr id="4" name="Picture 3" descr="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584" y="2838535"/>
            <a:ext cx="3890963" cy="359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48835" y="2844824"/>
            <a:ext cx="12768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수업</a:t>
            </a:r>
            <a:endParaRPr lang="en-US" altLang="ko-KR" sz="4000" dirty="0" smtClean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4199906" y="5719948"/>
            <a:ext cx="141316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209802" y="5967351"/>
            <a:ext cx="141316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168239" y="3170712"/>
            <a:ext cx="581891" cy="6531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49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키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(KEY)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18316"/>
            <a:ext cx="10515600" cy="4351338"/>
          </a:xfrm>
        </p:spPr>
        <p:txBody>
          <a:bodyPr/>
          <a:lstStyle/>
          <a:p>
            <a:r>
              <a:rPr lang="ko-KR" altLang="en-US" dirty="0" smtClean="0">
                <a:latin typeface="HY그래픽M" pitchFamily="18" charset="-127"/>
                <a:ea typeface="HY그래픽M" pitchFamily="18" charset="-127"/>
              </a:rPr>
              <a:t>외래 키</a:t>
            </a:r>
            <a:r>
              <a:rPr lang="en-US" altLang="ko-KR" dirty="0" smtClean="0">
                <a:latin typeface="HY그래픽M" pitchFamily="18" charset="-127"/>
                <a:ea typeface="HY그래픽M" pitchFamily="18" charset="-127"/>
              </a:rPr>
              <a:t>(Foreign key) :  </a:t>
            </a:r>
            <a:r>
              <a:rPr lang="ko-KR" altLang="en-US" dirty="0" smtClean="0">
                <a:latin typeface="HY그래픽M" pitchFamily="18" charset="-127"/>
                <a:ea typeface="HY그래픽M" pitchFamily="18" charset="-127"/>
              </a:rPr>
              <a:t>한 </a:t>
            </a:r>
            <a:r>
              <a:rPr lang="ko-KR" altLang="en-US" dirty="0" err="1" smtClean="0">
                <a:latin typeface="HY그래픽M" pitchFamily="18" charset="-127"/>
                <a:ea typeface="HY그래픽M" pitchFamily="18" charset="-127"/>
              </a:rPr>
              <a:t>릴레이션에</a:t>
            </a:r>
            <a:r>
              <a:rPr lang="ko-KR" altLang="en-US" dirty="0" smtClean="0">
                <a:latin typeface="HY그래픽M" pitchFamily="18" charset="-127"/>
                <a:ea typeface="HY그래픽M" pitchFamily="18" charset="-127"/>
              </a:rPr>
              <a:t> 속한 속성</a:t>
            </a:r>
            <a:r>
              <a:rPr lang="en-US" altLang="ko-KR" dirty="0" smtClean="0">
                <a:latin typeface="HY그래픽M" pitchFamily="18" charset="-127"/>
                <a:ea typeface="HY그래픽M" pitchFamily="18" charset="-127"/>
              </a:rPr>
              <a:t>, </a:t>
            </a:r>
            <a:r>
              <a:rPr lang="ko-KR" altLang="en-US" dirty="0" err="1" smtClean="0">
                <a:latin typeface="HY그래픽M" pitchFamily="18" charset="-127"/>
                <a:ea typeface="HY그래픽M" pitchFamily="18" charset="-127"/>
              </a:rPr>
              <a:t>외래키가</a:t>
            </a:r>
            <a:r>
              <a:rPr lang="ko-KR" altLang="en-US" dirty="0" smtClean="0">
                <a:latin typeface="HY그래픽M" pitchFamily="18" charset="-127"/>
                <a:ea typeface="HY그래픽M" pitchFamily="18" charset="-127"/>
              </a:rPr>
              <a:t> 다른 </a:t>
            </a:r>
            <a:r>
              <a:rPr lang="ko-KR" altLang="en-US" dirty="0" err="1" smtClean="0">
                <a:latin typeface="HY그래픽M" pitchFamily="18" charset="-127"/>
                <a:ea typeface="HY그래픽M" pitchFamily="18" charset="-127"/>
              </a:rPr>
              <a:t>릴레이션의</a:t>
            </a:r>
            <a:r>
              <a:rPr lang="ko-KR" altLang="en-US" dirty="0" smtClean="0">
                <a:latin typeface="HY그래픽M" pitchFamily="18" charset="-127"/>
                <a:ea typeface="HY그래픽M" pitchFamily="18" charset="-127"/>
              </a:rPr>
              <a:t> 기본 키 일 때 그 속성 키를 외래 키 라고 함</a:t>
            </a:r>
            <a:endParaRPr lang="ko-KR" altLang="en-US" dirty="0">
              <a:latin typeface="HY그래픽M" pitchFamily="18" charset="-127"/>
              <a:ea typeface="HY그래픽M" pitchFamily="18" charset="-127"/>
            </a:endParaRPr>
          </a:p>
        </p:txBody>
      </p:sp>
      <p:pic>
        <p:nvPicPr>
          <p:cNvPr id="4" name="Picture 3" descr="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738" y="2686050"/>
            <a:ext cx="5321300" cy="314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9615" y="2686050"/>
            <a:ext cx="1906587" cy="185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18597" y="1978164"/>
            <a:ext cx="1507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과목</a:t>
            </a:r>
            <a:endParaRPr lang="ko-KR" altLang="en-US" sz="40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29331" y="1962771"/>
            <a:ext cx="2454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교육과정</a:t>
            </a:r>
            <a:endParaRPr lang="ko-KR" altLang="en-US" sz="40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cxnSp>
        <p:nvCxnSpPr>
          <p:cNvPr id="32" name="Shape 31"/>
          <p:cNvCxnSpPr/>
          <p:nvPr/>
        </p:nvCxnSpPr>
        <p:spPr>
          <a:xfrm flipV="1">
            <a:off x="2042556" y="4624964"/>
            <a:ext cx="6762841" cy="1431451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V="1">
            <a:off x="2078182" y="5771408"/>
            <a:ext cx="0" cy="29688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hape 48"/>
          <p:cNvCxnSpPr/>
          <p:nvPr/>
        </p:nvCxnSpPr>
        <p:spPr>
          <a:xfrm flipV="1">
            <a:off x="2871850" y="4789238"/>
            <a:ext cx="6762841" cy="1431451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V="1">
            <a:off x="2278082" y="5793182"/>
            <a:ext cx="0" cy="46511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2268187" y="6222669"/>
            <a:ext cx="66501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44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무결성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(Integrity)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802574" y="1351788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600" dirty="0" err="1" smtClean="0">
                <a:latin typeface="HY그래픽M" pitchFamily="18" charset="-127"/>
                <a:ea typeface="HY그래픽M" pitchFamily="18" charset="-127"/>
              </a:rPr>
              <a:t>무결성이란</a:t>
            </a:r>
            <a:r>
              <a:rPr lang="en-US" altLang="ko-KR" sz="2600" dirty="0" smtClean="0">
                <a:latin typeface="HY그래픽M" pitchFamily="18" charset="-127"/>
                <a:ea typeface="HY그래픽M" pitchFamily="18" charset="-127"/>
              </a:rPr>
              <a:t>? </a:t>
            </a:r>
          </a:p>
          <a:p>
            <a:pPr lvl="1"/>
            <a:r>
              <a:rPr lang="ko-KR" altLang="en-US" sz="2200" dirty="0" smtClean="0">
                <a:latin typeface="HY그래픽M" pitchFamily="18" charset="-127"/>
                <a:ea typeface="HY그래픽M" pitchFamily="18" charset="-127"/>
              </a:rPr>
              <a:t>데이터베이스에 저장된 값과 그것이 표현하는 현실 세계의 값이 일치하는 정확성을 의미</a:t>
            </a:r>
            <a:endParaRPr lang="en-US" altLang="ko-KR" sz="2200" dirty="0" smtClean="0">
              <a:latin typeface="HY그래픽M" pitchFamily="18" charset="-127"/>
              <a:ea typeface="HY그래픽M" pitchFamily="18" charset="-127"/>
            </a:endParaRPr>
          </a:p>
          <a:p>
            <a:r>
              <a:rPr lang="ko-KR" altLang="en-US" sz="2600" dirty="0" err="1" smtClean="0">
                <a:latin typeface="HY그래픽M" pitchFamily="18" charset="-127"/>
                <a:ea typeface="HY그래픽M" pitchFamily="18" charset="-127"/>
              </a:rPr>
              <a:t>무결성</a:t>
            </a:r>
            <a:r>
              <a:rPr lang="ko-KR" altLang="en-US" sz="2600" dirty="0" smtClean="0">
                <a:latin typeface="HY그래픽M" pitchFamily="18" charset="-127"/>
                <a:ea typeface="HY그래픽M" pitchFamily="18" charset="-127"/>
              </a:rPr>
              <a:t> 제약 조건이란</a:t>
            </a:r>
            <a:r>
              <a:rPr lang="en-US" altLang="ko-KR" sz="2600" dirty="0" smtClean="0">
                <a:latin typeface="HY그래픽M" pitchFamily="18" charset="-127"/>
                <a:ea typeface="HY그래픽M" pitchFamily="18" charset="-127"/>
              </a:rPr>
              <a:t>? </a:t>
            </a:r>
          </a:p>
          <a:p>
            <a:pPr lvl="1"/>
            <a:r>
              <a:rPr lang="ko-KR" altLang="en-US" sz="2200" dirty="0" smtClean="0">
                <a:latin typeface="HY그래픽M" pitchFamily="18" charset="-127"/>
                <a:ea typeface="HY그래픽M" pitchFamily="18" charset="-127"/>
              </a:rPr>
              <a:t>데이터베이스에 들어 있는 데이터의 정확성</a:t>
            </a:r>
            <a:r>
              <a:rPr lang="en-US" altLang="ko-KR" sz="2200" dirty="0" smtClean="0">
                <a:latin typeface="HY그래픽M" pitchFamily="18" charset="-127"/>
                <a:ea typeface="HY그래픽M" pitchFamily="18" charset="-127"/>
              </a:rPr>
              <a:t>, </a:t>
            </a:r>
            <a:r>
              <a:rPr lang="ko-KR" altLang="en-US" sz="2200" dirty="0" smtClean="0">
                <a:latin typeface="HY그래픽M" pitchFamily="18" charset="-127"/>
                <a:ea typeface="HY그래픽M" pitchFamily="18" charset="-127"/>
              </a:rPr>
              <a:t>일관성</a:t>
            </a:r>
            <a:r>
              <a:rPr lang="en-US" altLang="ko-KR" sz="2200" dirty="0" smtClean="0">
                <a:latin typeface="HY그래픽M" pitchFamily="18" charset="-127"/>
                <a:ea typeface="HY그래픽M" pitchFamily="18" charset="-127"/>
              </a:rPr>
              <a:t>, </a:t>
            </a:r>
            <a:r>
              <a:rPr lang="ko-KR" altLang="en-US" sz="2200" dirty="0" smtClean="0">
                <a:latin typeface="HY그래픽M" pitchFamily="18" charset="-127"/>
                <a:ea typeface="HY그래픽M" pitchFamily="18" charset="-127"/>
              </a:rPr>
              <a:t>유효성</a:t>
            </a:r>
            <a:r>
              <a:rPr lang="en-US" altLang="ko-KR" sz="2200" dirty="0" smtClean="0">
                <a:latin typeface="HY그래픽M" pitchFamily="18" charset="-127"/>
                <a:ea typeface="HY그래픽M" pitchFamily="18" charset="-127"/>
              </a:rPr>
              <a:t>, </a:t>
            </a:r>
            <a:r>
              <a:rPr lang="ko-KR" altLang="en-US" sz="2200" dirty="0" smtClean="0">
                <a:latin typeface="HY그래픽M" pitchFamily="18" charset="-127"/>
                <a:ea typeface="HY그래픽M" pitchFamily="18" charset="-127"/>
              </a:rPr>
              <a:t>안전성을 보장하기 위해 부정확한 자료가 데이터베이스 내에 저장되는 것을 방지하기 위한 조건</a:t>
            </a:r>
            <a:r>
              <a:rPr lang="en-US" altLang="ko-KR" sz="2200" dirty="0" smtClean="0">
                <a:latin typeface="HY그래픽M" pitchFamily="18" charset="-127"/>
                <a:ea typeface="HY그래픽M" pitchFamily="18" charset="-127"/>
              </a:rPr>
              <a:t> </a:t>
            </a:r>
            <a:r>
              <a:rPr lang="ko-KR" altLang="en-US" sz="2200" dirty="0" smtClean="0">
                <a:latin typeface="HY그래픽M" pitchFamily="18" charset="-127"/>
                <a:ea typeface="HY그래픽M" pitchFamily="18" charset="-127"/>
              </a:rPr>
              <a:t>혹은 규칙을 말한다</a:t>
            </a:r>
            <a:r>
              <a:rPr lang="en-US" altLang="ko-KR" sz="2200" dirty="0" smtClean="0">
                <a:latin typeface="HY그래픽M" pitchFamily="18" charset="-127"/>
                <a:ea typeface="HY그래픽M" pitchFamily="18" charset="-127"/>
              </a:rPr>
              <a:t>.</a:t>
            </a:r>
          </a:p>
          <a:p>
            <a:r>
              <a:rPr lang="ko-KR" altLang="en-US" sz="2600" dirty="0" err="1" smtClean="0">
                <a:latin typeface="HY그래픽M" pitchFamily="18" charset="-127"/>
                <a:ea typeface="HY그래픽M" pitchFamily="18" charset="-127"/>
              </a:rPr>
              <a:t>무결성</a:t>
            </a:r>
            <a:r>
              <a:rPr lang="ko-KR" altLang="en-US" sz="2600" dirty="0" smtClean="0">
                <a:latin typeface="HY그래픽M" pitchFamily="18" charset="-127"/>
                <a:ea typeface="HY그래픽M" pitchFamily="18" charset="-127"/>
              </a:rPr>
              <a:t> 규정의 대상으로는 도메인</a:t>
            </a:r>
            <a:r>
              <a:rPr lang="en-US" altLang="ko-KR" sz="2600" dirty="0" smtClean="0">
                <a:latin typeface="HY그래픽M" pitchFamily="18" charset="-127"/>
                <a:ea typeface="HY그래픽M" pitchFamily="18" charset="-127"/>
              </a:rPr>
              <a:t>, </a:t>
            </a:r>
            <a:r>
              <a:rPr lang="ko-KR" altLang="en-US" sz="2600" dirty="0" smtClean="0">
                <a:latin typeface="HY그래픽M" pitchFamily="18" charset="-127"/>
                <a:ea typeface="HY그래픽M" pitchFamily="18" charset="-127"/>
              </a:rPr>
              <a:t>키</a:t>
            </a:r>
            <a:r>
              <a:rPr lang="en-US" altLang="ko-KR" sz="2600" dirty="0" smtClean="0">
                <a:latin typeface="HY그래픽M" pitchFamily="18" charset="-127"/>
                <a:ea typeface="HY그래픽M" pitchFamily="18" charset="-127"/>
              </a:rPr>
              <a:t>, </a:t>
            </a:r>
            <a:r>
              <a:rPr lang="ko-KR" altLang="en-US" sz="2600" dirty="0" smtClean="0">
                <a:latin typeface="HY그래픽M" pitchFamily="18" charset="-127"/>
                <a:ea typeface="HY그래픽M" pitchFamily="18" charset="-127"/>
              </a:rPr>
              <a:t>종속성</a:t>
            </a:r>
            <a:r>
              <a:rPr lang="en-US" altLang="ko-KR" sz="2600" dirty="0" smtClean="0">
                <a:latin typeface="HY그래픽M" pitchFamily="18" charset="-127"/>
                <a:ea typeface="HY그래픽M" pitchFamily="18" charset="-127"/>
              </a:rPr>
              <a:t>, </a:t>
            </a:r>
            <a:r>
              <a:rPr lang="ko-KR" altLang="en-US" sz="2600" dirty="0" smtClean="0">
                <a:latin typeface="HY그래픽M" pitchFamily="18" charset="-127"/>
                <a:ea typeface="HY그래픽M" pitchFamily="18" charset="-127"/>
              </a:rPr>
              <a:t>관계성 등이 있다</a:t>
            </a:r>
            <a:r>
              <a:rPr lang="en-US" altLang="ko-KR" sz="2600" dirty="0" smtClean="0">
                <a:latin typeface="HY그래픽M" pitchFamily="18" charset="-127"/>
                <a:ea typeface="HY그래픽M" pitchFamily="18" charset="-127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무결성의 종류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802574" y="1351788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600" dirty="0" smtClean="0">
                <a:latin typeface="HY그래픽M" pitchFamily="18" charset="-127"/>
                <a:ea typeface="HY그래픽M" pitchFamily="18" charset="-127"/>
              </a:rPr>
              <a:t>널</a:t>
            </a:r>
            <a:r>
              <a:rPr lang="en-US" altLang="ko-KR" sz="2600" dirty="0" smtClean="0">
                <a:latin typeface="HY그래픽M" pitchFamily="18" charset="-127"/>
                <a:ea typeface="HY그래픽M" pitchFamily="18" charset="-127"/>
              </a:rPr>
              <a:t>(NULL) </a:t>
            </a:r>
            <a:r>
              <a:rPr lang="ko-KR" altLang="en-US" sz="2600" dirty="0" err="1" smtClean="0">
                <a:latin typeface="HY그래픽M" pitchFamily="18" charset="-127"/>
                <a:ea typeface="HY그래픽M" pitchFamily="18" charset="-127"/>
              </a:rPr>
              <a:t>무결성</a:t>
            </a:r>
            <a:r>
              <a:rPr lang="ko-KR" altLang="en-US" sz="2600" dirty="0" smtClean="0">
                <a:latin typeface="HY그래픽M" pitchFamily="18" charset="-127"/>
                <a:ea typeface="HY그래픽M" pitchFamily="18" charset="-127"/>
              </a:rPr>
              <a:t> </a:t>
            </a:r>
            <a:r>
              <a:rPr lang="en-US" altLang="ko-KR" sz="2600" dirty="0" smtClean="0">
                <a:latin typeface="HY그래픽M" pitchFamily="18" charset="-127"/>
                <a:ea typeface="HY그래픽M" pitchFamily="18" charset="-127"/>
              </a:rPr>
              <a:t>: </a:t>
            </a:r>
            <a:r>
              <a:rPr lang="ko-KR" altLang="en-US" sz="2600" dirty="0" err="1" smtClean="0">
                <a:latin typeface="HY그래픽M" pitchFamily="18" charset="-127"/>
                <a:ea typeface="HY그래픽M" pitchFamily="18" charset="-127"/>
              </a:rPr>
              <a:t>릴레이션의</a:t>
            </a:r>
            <a:r>
              <a:rPr lang="ko-KR" altLang="en-US" sz="2600" dirty="0" smtClean="0">
                <a:latin typeface="HY그래픽M" pitchFamily="18" charset="-127"/>
                <a:ea typeface="HY그래픽M" pitchFamily="18" charset="-127"/>
              </a:rPr>
              <a:t> 특정 속성값이 </a:t>
            </a:r>
            <a:r>
              <a:rPr lang="en-US" altLang="ko-KR" sz="2600" dirty="0" smtClean="0">
                <a:latin typeface="HY그래픽M" pitchFamily="18" charset="-127"/>
                <a:ea typeface="HY그래픽M" pitchFamily="18" charset="-127"/>
              </a:rPr>
              <a:t>NULL</a:t>
            </a:r>
            <a:r>
              <a:rPr lang="ko-KR" altLang="en-US" sz="2600" dirty="0" smtClean="0">
                <a:latin typeface="HY그래픽M" pitchFamily="18" charset="-127"/>
                <a:ea typeface="HY그래픽M" pitchFamily="18" charset="-127"/>
              </a:rPr>
              <a:t>이 될수 없도록 하는 규정</a:t>
            </a:r>
            <a:r>
              <a:rPr lang="en-US" altLang="ko-KR" sz="2600" dirty="0" smtClean="0">
                <a:latin typeface="HY그래픽M" pitchFamily="18" charset="-127"/>
                <a:ea typeface="HY그래픽M" pitchFamily="18" charset="-127"/>
              </a:rPr>
              <a:t> 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639486"/>
              </p:ext>
            </p:extLst>
          </p:nvPr>
        </p:nvGraphicFramePr>
        <p:xfrm>
          <a:off x="931911" y="2485344"/>
          <a:ext cx="10209425" cy="3743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1885"/>
                <a:gridCol w="2041885"/>
                <a:gridCol w="1487754"/>
                <a:gridCol w="2596016"/>
                <a:gridCol w="2041885"/>
              </a:tblGrid>
              <a:tr h="310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학번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이름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주민번호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 smtClean="0"/>
                        <a:t>이메일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전화번호</a:t>
                      </a:r>
                      <a:endParaRPr lang="ko-KR" altLang="en-US" sz="2000" dirty="0"/>
                    </a:p>
                  </a:txBody>
                  <a:tcPr/>
                </a:tc>
              </a:tr>
              <a:tr h="6695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10105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000" dirty="0" smtClean="0"/>
                        <a:t>홍길동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880223-1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hlinkClick r:id="rId2"/>
                        </a:rPr>
                        <a:t>Hong@naver.com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010-3698-7412</a:t>
                      </a:r>
                      <a:endParaRPr lang="ko-KR" altLang="en-US" sz="2000" dirty="0"/>
                    </a:p>
                  </a:txBody>
                  <a:tcPr anchor="ctr"/>
                </a:tc>
              </a:tr>
              <a:tr h="6695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20207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000" dirty="0" smtClean="0"/>
                        <a:t>임꺽정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900708-1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hlinkClick r:id="rId3"/>
                        </a:rPr>
                        <a:t>lim90@hanmail.net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010-8526-7456</a:t>
                      </a:r>
                      <a:endParaRPr lang="ko-KR" altLang="en-US" sz="2000" dirty="0"/>
                    </a:p>
                  </a:txBody>
                  <a:tcPr anchor="ctr"/>
                </a:tc>
              </a:tr>
              <a:tr h="6695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30522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000" dirty="0" smtClean="0"/>
                        <a:t>이순신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910631-1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hlinkClick r:id="rId4"/>
                        </a:rPr>
                        <a:t>gogo22@naver.com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011-228-5916</a:t>
                      </a:r>
                      <a:endParaRPr lang="ko-KR" altLang="en-US" sz="2000" dirty="0"/>
                    </a:p>
                  </a:txBody>
                  <a:tcPr anchor="ctr"/>
                </a:tc>
              </a:tr>
              <a:tr h="6695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31019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000" dirty="0" smtClean="0"/>
                        <a:t>허 준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840615-1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hlinkClick r:id="rId5"/>
                        </a:rPr>
                        <a:t>huhhuh@sen.go.kr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010-9856-1256</a:t>
                      </a:r>
                      <a:endParaRPr lang="ko-KR" altLang="en-US" sz="2000" dirty="0"/>
                    </a:p>
                  </a:txBody>
                  <a:tcPr anchor="ctr"/>
                </a:tc>
              </a:tr>
              <a:tr h="6695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20830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000" dirty="0" smtClean="0"/>
                        <a:t>이성계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721111-1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hlinkClick r:id="rId6"/>
                        </a:rPr>
                        <a:t>dragon55@gmail.com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017-8521-9571</a:t>
                      </a:r>
                      <a:endParaRPr lang="ko-KR" altLang="en-US" sz="2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682040" y="1776045"/>
            <a:ext cx="1507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학생</a:t>
            </a:r>
            <a:endParaRPr lang="ko-KR" altLang="en-US" sz="40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무결성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(Integrity)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02574" y="13517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그래픽M" pitchFamily="18" charset="-127"/>
                <a:ea typeface="HY그래픽M" pitchFamily="18" charset="-127"/>
              </a:rPr>
              <a:t>고유</a:t>
            </a:r>
            <a:r>
              <a:rPr kumimoji="0" lang="en-US" altLang="ko-K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그래픽M" pitchFamily="18" charset="-127"/>
                <a:ea typeface="HY그래픽M" pitchFamily="18" charset="-127"/>
              </a:rPr>
              <a:t>(Unique)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그래픽M" pitchFamily="18" charset="-127"/>
                <a:ea typeface="HY그래픽M" pitchFamily="18" charset="-127"/>
              </a:rPr>
              <a:t> </a:t>
            </a:r>
            <a:r>
              <a:rPr kumimoji="0" lang="ko-KR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그래픽M" pitchFamily="18" charset="-127"/>
                <a:ea typeface="HY그래픽M" pitchFamily="18" charset="-127"/>
              </a:rPr>
              <a:t>무결성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그래픽M" pitchFamily="18" charset="-127"/>
                <a:ea typeface="HY그래픽M" pitchFamily="18" charset="-127"/>
              </a:rPr>
              <a:t> </a:t>
            </a:r>
            <a:r>
              <a:rPr kumimoji="0" lang="en-US" altLang="ko-K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그래픽M" pitchFamily="18" charset="-127"/>
                <a:ea typeface="HY그래픽M" pitchFamily="18" charset="-127"/>
              </a:rPr>
              <a:t>: </a:t>
            </a:r>
            <a:r>
              <a:rPr kumimoji="0" lang="ko-KR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그래픽M" pitchFamily="18" charset="-127"/>
                <a:ea typeface="HY그래픽M" pitchFamily="18" charset="-127"/>
              </a:rPr>
              <a:t>릴레이션의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그래픽M" pitchFamily="18" charset="-127"/>
                <a:ea typeface="HY그래픽M" pitchFamily="18" charset="-127"/>
              </a:rPr>
              <a:t> 특정 속성에 대해서 각 </a:t>
            </a:r>
            <a:r>
              <a:rPr kumimoji="0" lang="ko-KR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그래픽M" pitchFamily="18" charset="-127"/>
                <a:ea typeface="HY그래픽M" pitchFamily="18" charset="-127"/>
              </a:rPr>
              <a:t>튜플이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그래픽M" pitchFamily="18" charset="-127"/>
                <a:ea typeface="HY그래픽M" pitchFamily="18" charset="-127"/>
              </a:rPr>
              <a:t> 갖는 값들이 서로 달라야 한다는 규정</a:t>
            </a:r>
            <a:endParaRPr kumimoji="0" lang="en-US" altLang="ko-K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그래픽M" pitchFamily="18" charset="-127"/>
              <a:ea typeface="HY그래픽M" pitchFamily="18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639486"/>
              </p:ext>
            </p:extLst>
          </p:nvPr>
        </p:nvGraphicFramePr>
        <p:xfrm>
          <a:off x="931911" y="2485344"/>
          <a:ext cx="10209425" cy="3743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1885"/>
                <a:gridCol w="2041885"/>
                <a:gridCol w="1487754"/>
                <a:gridCol w="2596016"/>
                <a:gridCol w="2041885"/>
              </a:tblGrid>
              <a:tr h="310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학번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이름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주민번호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 smtClean="0"/>
                        <a:t>이메일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전화번호</a:t>
                      </a:r>
                      <a:endParaRPr lang="ko-KR" altLang="en-US" sz="2000" dirty="0"/>
                    </a:p>
                  </a:txBody>
                  <a:tcPr/>
                </a:tc>
              </a:tr>
              <a:tr h="6695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10105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000" dirty="0" smtClean="0"/>
                        <a:t>홍길동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880223-1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hlinkClick r:id="rId2"/>
                        </a:rPr>
                        <a:t>Hong@naver.com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010-3698-7412</a:t>
                      </a:r>
                      <a:endParaRPr lang="ko-KR" altLang="en-US" sz="2000" dirty="0"/>
                    </a:p>
                  </a:txBody>
                  <a:tcPr anchor="ctr"/>
                </a:tc>
              </a:tr>
              <a:tr h="6695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20207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000" dirty="0" smtClean="0"/>
                        <a:t>임꺽정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900708-1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hlinkClick r:id="rId3"/>
                        </a:rPr>
                        <a:t>lim90@hanmail.net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010-8526-7456</a:t>
                      </a:r>
                      <a:endParaRPr lang="ko-KR" altLang="en-US" sz="2000" dirty="0"/>
                    </a:p>
                  </a:txBody>
                  <a:tcPr anchor="ctr"/>
                </a:tc>
              </a:tr>
              <a:tr h="6695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30522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000" dirty="0" smtClean="0"/>
                        <a:t>이순신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910631-1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hlinkClick r:id="rId4"/>
                        </a:rPr>
                        <a:t>gogo22@naver.com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011-228-5916</a:t>
                      </a:r>
                      <a:endParaRPr lang="ko-KR" altLang="en-US" sz="2000" dirty="0"/>
                    </a:p>
                  </a:txBody>
                  <a:tcPr anchor="ctr"/>
                </a:tc>
              </a:tr>
              <a:tr h="6695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31019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000" dirty="0" smtClean="0"/>
                        <a:t>허 준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840615-1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hlinkClick r:id="rId5"/>
                        </a:rPr>
                        <a:t>huhhuh@sen.go.kr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010-9856-1256</a:t>
                      </a:r>
                      <a:endParaRPr lang="ko-KR" altLang="en-US" sz="2000" dirty="0"/>
                    </a:p>
                  </a:txBody>
                  <a:tcPr anchor="ctr"/>
                </a:tc>
              </a:tr>
              <a:tr h="6695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20830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000" dirty="0" smtClean="0"/>
                        <a:t>이성계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721111-1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hlinkClick r:id="rId6"/>
                        </a:rPr>
                        <a:t>dragon55@gmail.com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017-8521-9571</a:t>
                      </a:r>
                      <a:endParaRPr lang="ko-KR" altLang="en-US" sz="20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</TotalTime>
  <Words>601</Words>
  <Application>Microsoft Office PowerPoint</Application>
  <PresentationFormat>와이드스크린</PresentationFormat>
  <Paragraphs>274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7" baseType="lpstr">
      <vt:lpstr>Adobe 고딕 Std B</vt:lpstr>
      <vt:lpstr>HY견고딕</vt:lpstr>
      <vt:lpstr>HY그래픽M</vt:lpstr>
      <vt:lpstr>HY수평선B</vt:lpstr>
      <vt:lpstr>ＭＳ Ｐゴシック</vt:lpstr>
      <vt:lpstr>맑은 고딕</vt:lpstr>
      <vt:lpstr>Arial</vt:lpstr>
      <vt:lpstr>Calibri</vt:lpstr>
      <vt:lpstr>Calibri Light</vt:lpstr>
      <vt:lpstr>Helvetica</vt:lpstr>
      <vt:lpstr>Office 테마</vt:lpstr>
      <vt:lpstr>관계형 데이터베이스의 구조</vt:lpstr>
      <vt:lpstr>Example of a Relation</vt:lpstr>
      <vt:lpstr>키(KEY)</vt:lpstr>
      <vt:lpstr>키(KEY)</vt:lpstr>
      <vt:lpstr>키(KEY)</vt:lpstr>
      <vt:lpstr>키(KEY)</vt:lpstr>
      <vt:lpstr>무결성(Integrity)</vt:lpstr>
      <vt:lpstr>무결성의 종류 </vt:lpstr>
      <vt:lpstr>무결성(Integrity)</vt:lpstr>
      <vt:lpstr>무결성(Integrity)</vt:lpstr>
      <vt:lpstr>무결성(Integrity)</vt:lpstr>
      <vt:lpstr>무결성(Integrity)</vt:lpstr>
      <vt:lpstr>PowerPoint 프레젠테이션</vt:lpstr>
      <vt:lpstr>무결성(Integrity)</vt:lpstr>
      <vt:lpstr>무결성(Integrity)</vt:lpstr>
      <vt:lpstr>PowerPoint 프레젠테이션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관계형 데이터베이스의 구조</dc:title>
  <dc:creator>HyungSub Lee</dc:creator>
  <cp:lastModifiedBy>USER</cp:lastModifiedBy>
  <cp:revision>21</cp:revision>
  <dcterms:created xsi:type="dcterms:W3CDTF">2017-03-20T13:35:51Z</dcterms:created>
  <dcterms:modified xsi:type="dcterms:W3CDTF">2018-03-30T00:47:30Z</dcterms:modified>
</cp:coreProperties>
</file>