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5" r:id="rId5"/>
    <p:sldId id="278" r:id="rId6"/>
    <p:sldId id="276" r:id="rId7"/>
    <p:sldId id="277" r:id="rId8"/>
    <p:sldId id="279" r:id="rId9"/>
    <p:sldId id="280" r:id="rId10"/>
    <p:sldId id="281" r:id="rId11"/>
    <p:sldId id="296" r:id="rId12"/>
    <p:sldId id="294" r:id="rId13"/>
    <p:sldId id="295" r:id="rId14"/>
    <p:sldId id="282" r:id="rId15"/>
    <p:sldId id="283" r:id="rId16"/>
    <p:sldId id="284" r:id="rId17"/>
    <p:sldId id="285" r:id="rId18"/>
    <p:sldId id="286" r:id="rId19"/>
    <p:sldId id="287" r:id="rId20"/>
    <p:sldId id="297" r:id="rId21"/>
    <p:sldId id="289" r:id="rId22"/>
    <p:sldId id="290" r:id="rId23"/>
    <p:sldId id="291" r:id="rId24"/>
    <p:sldId id="292" r:id="rId25"/>
    <p:sldId id="293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F4DA9-5CF1-457B-898C-DD26EFD926E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C36B-F884-4693-BFFF-6D3A29172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1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7695-EAE3-49C5-AB12-73B0C7B01BF5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8750-EB52-4837-914F-E662EA157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관계대수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9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▷  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리본기호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  <a:endParaRPr lang="ko-KR" altLang="en-US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08" y="2039340"/>
            <a:ext cx="6439799" cy="571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98" y="1200239"/>
            <a:ext cx="49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548" y="3684621"/>
            <a:ext cx="9136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조인의 종류로는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동등조인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(EQUI JOIN),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자연조인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(NATURAL JOIN)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자연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⋈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(Natural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Join)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2000" dirty="0" smtClean="0"/>
              <a:t>	- R </a:t>
            </a:r>
            <a:r>
              <a:rPr lang="el-GR" altLang="ko-KR" sz="2000" dirty="0" smtClean="0"/>
              <a:t>⋈</a:t>
            </a:r>
            <a:r>
              <a:rPr lang="en-US" altLang="ko-KR" sz="2000" dirty="0" smtClean="0"/>
              <a:t> S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2000" b="1" dirty="0"/>
              <a:t>	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</a:t>
            </a:r>
            <a:r>
              <a:rPr lang="en-US" altLang="ko-KR" sz="20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이용하여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표현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같은 이름을 가지고 있는 열 값을 기준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으로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결합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만약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특정 행이 결합을 할 수 없는 상황이면 그 행은 결과 </a:t>
            </a:r>
            <a:r>
              <a:rPr lang="ko-KR" altLang="en-US" sz="16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</a:t>
            </a:r>
            <a:r>
              <a:rPr lang="ko-KR" altLang="en-US" sz="1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나타나지 않음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722465"/>
            <a:ext cx="100107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R </a:t>
            </a:r>
            <a:r>
              <a:rPr lang="el-GR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⋈</a:t>
            </a:r>
            <a:r>
              <a:rPr lang="el-GR" altLang="ko-KR" sz="9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S</a:t>
            </a: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리본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기호와 </a:t>
            </a:r>
            <a:r>
              <a:rPr lang="ko-KR" altLang="en-US" sz="1600" b="1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기호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이용하여 표현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조인은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다양한 비교 연산자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(=, !=, &gt;, &gt;=, &lt;, &lt;=)</a:t>
            </a: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사용하여 조인 조건을</a:t>
            </a:r>
            <a:r>
              <a:rPr lang="en-US" altLang="ko-KR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구성하는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것</a:t>
            </a:r>
            <a:endParaRPr lang="en-US" altLang="ko-KR" sz="1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그 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중 </a:t>
            </a:r>
            <a:r>
              <a:rPr lang="ko-KR" altLang="en-US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동등 연산자</a:t>
            </a:r>
            <a:r>
              <a:rPr lang="en-US" altLang="ko-KR" sz="16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(=)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사용한 </a:t>
            </a:r>
            <a:r>
              <a:rPr lang="ko-KR" altLang="en-US" sz="16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조인을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동등 조인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equi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-join)</a:t>
            </a:r>
            <a:r>
              <a:rPr lang="ko-KR" altLang="en-US" sz="16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이라고 부름</a:t>
            </a:r>
            <a:endParaRPr lang="en-US" altLang="ko-KR" sz="16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세타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조인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l-GR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θ</a:t>
            </a:r>
            <a:r>
              <a: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사례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7200" lvl="2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각각의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자동차보다 가격이 같거나 더 싼 보트들의 정보를 얻어내고자 상황에 세미 조인을 사용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CarPirce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&gt;= </a:t>
            </a:r>
            <a:r>
              <a:rPr lang="en-US" altLang="ko-KR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BoatPrice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128963"/>
            <a:ext cx="992505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6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62" y="440228"/>
            <a:ext cx="5545895" cy="6017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9548" y="1200239"/>
            <a:ext cx="91361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왼쪽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오른쪽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완전 외부조인</a:t>
            </a: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16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*</a:t>
            </a:r>
            <a:r>
              <a:rPr lang="en-US" altLang="ko-KR" sz="1600" kern="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ppt</a:t>
            </a:r>
            <a:r>
              <a:rPr lang="ko-KR" altLang="en-US" sz="16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 기호가 없어서 책에 표시</a:t>
            </a:r>
            <a:endParaRPr lang="ko-KR" altLang="en-US" sz="1600" kern="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19098" y="2213805"/>
            <a:ext cx="5578913" cy="1847444"/>
            <a:chOff x="838200" y="3517742"/>
            <a:chExt cx="6656085" cy="210658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517742"/>
              <a:ext cx="4372928" cy="210658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6017" y="3517743"/>
              <a:ext cx="2028268" cy="2106580"/>
            </a:xfrm>
            <a:prstGeom prst="rect">
              <a:avLst/>
            </a:prstGeom>
          </p:spPr>
        </p:pic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83970"/>
              </p:ext>
            </p:extLst>
          </p:nvPr>
        </p:nvGraphicFramePr>
        <p:xfrm>
          <a:off x="420174" y="4512963"/>
          <a:ext cx="2243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/>
                <a:gridCol w="747812"/>
                <a:gridCol w="7478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a1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26872"/>
              </p:ext>
            </p:extLst>
          </p:nvPr>
        </p:nvGraphicFramePr>
        <p:xfrm>
          <a:off x="3308867" y="4497420"/>
          <a:ext cx="2243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12"/>
                <a:gridCol w="747812"/>
                <a:gridCol w="7478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66379" y="414363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1741" y="4215137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95936" y="4030471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en-US" altLang="ko-KR" dirty="0"/>
              <a:t>⋊ 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91954"/>
              </p:ext>
            </p:extLst>
          </p:nvPr>
        </p:nvGraphicFramePr>
        <p:xfrm>
          <a:off x="5889368" y="4512963"/>
          <a:ext cx="3075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768865"/>
                <a:gridCol w="768865"/>
                <a:gridCol w="768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59871" y="4061249"/>
            <a:ext cx="9967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R </a:t>
            </a:r>
            <a:r>
              <a:rPr lang="el-GR" altLang="ko-KR" sz="2000" dirty="0"/>
              <a:t>⋈</a:t>
            </a:r>
            <a:r>
              <a:rPr lang="en-US" altLang="ko-KR" sz="2000" dirty="0"/>
              <a:t> S</a:t>
            </a:r>
          </a:p>
          <a:p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18658"/>
              </p:ext>
            </p:extLst>
          </p:nvPr>
        </p:nvGraphicFramePr>
        <p:xfrm>
          <a:off x="9154297" y="4512963"/>
          <a:ext cx="2306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5"/>
                <a:gridCol w="768865"/>
                <a:gridCol w="768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09548" y="1117013"/>
            <a:ext cx="9136118" cy="15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세미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조인</a:t>
            </a:r>
            <a:r>
              <a:rPr lang="en-US" altLang="ko-KR" sz="2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(⋉, ⋊)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 ⋊ S </a:t>
            </a:r>
            <a:r>
              <a:rPr lang="ko-KR" altLang="en-US" sz="2000" dirty="0"/>
              <a:t>라면 자연 조인을 한 상황에서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S</a:t>
            </a:r>
            <a:r>
              <a:rPr lang="ko-KR" altLang="en-US" sz="2000" dirty="0"/>
              <a:t>의 결과만 보여주는 것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38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71" y="2344054"/>
            <a:ext cx="7716089" cy="24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÷</a:t>
            </a:r>
            <a:r>
              <a:rPr lang="en-US" altLang="ko-KR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kern="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나누기 기호</a:t>
            </a:r>
            <a:r>
              <a:rPr lang="en-US" altLang="ko-KR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kern="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48" y="1980676"/>
            <a:ext cx="8163252" cy="688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2786696"/>
            <a:ext cx="9136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지울 경우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R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에서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포함하는 부분을 모두 추출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중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의 내용을 모두 지운다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다른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애트리뷰트를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제외한 나머지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검색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78" y="1311018"/>
            <a:ext cx="6741704" cy="45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DIVISION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87" y="1295535"/>
            <a:ext cx="8092880" cy="50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1016877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관계대수</a:t>
            </a:r>
            <a:endParaRPr lang="en-US" altLang="ko-KR" sz="36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9547" y="2592718"/>
            <a:ext cx="10138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조작하는 대표적인 방법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절차적 언어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산술연산자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+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관계연산자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 이상의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릴레이션을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입력 받아 중복된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없는 오직 하나의 결과를 생성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1172568" cy="490899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합병 </a:t>
            </a:r>
            <a:r>
              <a:rPr lang="ko-KR" altLang="en-US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가능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여부 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합집합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교집합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차집합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연산을 </a:t>
            </a:r>
            <a:r>
              <a:rPr lang="ko-KR" altLang="en-US" sz="2400" b="1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어떤 조건에서 적용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할 수 있는가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?)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연산에 참여하는 두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차수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(degree)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 같아야 함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연산에 참여하는 두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서로 대응하는 속성의 도메인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(domain)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같아야 함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프로덕트</a:t>
            </a:r>
            <a:r>
              <a:rPr lang="ko-KR" altLang="en-US" sz="1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연산은 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1, 2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의 조건에 상관없이 연산이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가능</a:t>
            </a:r>
            <a:endParaRPr lang="en-US" altLang="ko-KR" sz="18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합집합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∪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 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교집합 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∩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차집합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연산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(-)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곱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(Product)(</a:t>
            </a:r>
            <a:r>
              <a:rPr lang="el-GR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Χ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endParaRPr lang="en-US" altLang="ko-KR" sz="2400" b="1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0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8" y="1569262"/>
            <a:ext cx="9709970" cy="32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카티션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프로덕트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(×)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 ×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속한 각 행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투플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모두 연결하여 만들어진 새로운 행을 이용</a:t>
            </a:r>
            <a:r>
              <a:rPr lang="ko-KR" altLang="en-US" sz="2000" dirty="0" smtClean="0"/>
              <a:t>하여 결과 </a:t>
            </a:r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차수는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차수를 더한 것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카디널리티는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</a:t>
            </a:r>
            <a:r>
              <a:rPr lang="ko-KR" altLang="en-US" sz="2000" b="1" dirty="0" smtClean="0"/>
              <a:t>과 </a:t>
            </a:r>
            <a:r>
              <a:rPr lang="ko-KR" altLang="en-US" sz="2000" b="1" dirty="0" err="1" smtClean="0"/>
              <a:t>릴레이션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곱한 값</a:t>
            </a:r>
            <a:r>
              <a:rPr lang="ko-KR" altLang="en-US" sz="2000" dirty="0" smtClean="0"/>
              <a:t>과 같음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합집합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교집합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차집합</a:t>
            </a:r>
            <a:r>
              <a:rPr lang="ko-KR" altLang="en-US" sz="2000" dirty="0" smtClean="0"/>
              <a:t> 연산자들은 </a:t>
            </a:r>
            <a:r>
              <a:rPr lang="ko-KR" altLang="en-US" sz="2000" b="1" dirty="0" smtClean="0"/>
              <a:t>수직적 연산</a:t>
            </a:r>
            <a:r>
              <a:rPr lang="ko-KR" altLang="en-US" sz="2000" dirty="0" smtClean="0"/>
              <a:t>이라고 볼 수 있으며 </a:t>
            </a:r>
            <a:r>
              <a:rPr lang="ko-KR" altLang="en-US" sz="2000" dirty="0" err="1" smtClean="0"/>
              <a:t>카티션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수평으로 결합</a:t>
            </a:r>
            <a:r>
              <a:rPr lang="ko-KR" altLang="en-US" sz="2000" dirty="0" smtClean="0"/>
              <a:t>하므로 </a:t>
            </a:r>
            <a:r>
              <a:rPr lang="ko-KR" altLang="en-US" sz="2000" b="1" dirty="0" smtClean="0"/>
              <a:t>수평적 연산</a:t>
            </a:r>
            <a:r>
              <a:rPr lang="ko-KR" altLang="en-US" sz="2000" dirty="0" smtClean="0"/>
              <a:t>이라 볼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교환적 특징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결합적 특징을 가짐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02" y="94691"/>
            <a:ext cx="2259403" cy="2376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6.4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기타 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4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6736" y="2449612"/>
          <a:ext cx="44511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73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31926" y="2449612"/>
          <a:ext cx="4451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김영희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이순신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광주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1926" y="208028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6736" y="584157"/>
            <a:ext cx="10733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관계 연산자 중 관계대수에 대해 다음의 두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다음의 연산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A∪B, A-B, </a:t>
            </a:r>
          </a:p>
          <a:p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ko-KR" altLang="en-US" sz="1600" baseline="-25000" dirty="0" smtClean="0">
                <a:ea typeface="맑은 고딕" panose="020B0503020000020004" pitchFamily="50" charset="-127"/>
              </a:rPr>
              <a:t>나이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σ</a:t>
            </a:r>
            <a:r>
              <a:rPr lang="ko-KR" alt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나이≥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(A∪B))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8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도서 대여점에서 사용할 수 있는 관계 데이터베이스의 스키마와 스키마에 대한 특정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표현한 것이다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제시한 질의문의 질의 결과와 같도록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예약날짜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SELECT 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FROM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WHERE	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=‘B114’;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7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736" y="584157"/>
            <a:ext cx="1056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제시된 테이블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l-GR" altLang="ko-KR" sz="2400" dirty="0" smtClean="0">
                <a:ea typeface="맑은 고딕" panose="020B0503020000020004" pitchFamily="50" charset="-127"/>
              </a:rPr>
              <a:t>π</a:t>
            </a:r>
            <a:r>
              <a:rPr lang="en-US" altLang="ko-KR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smtClean="0"/>
              <a:t>σ </a:t>
            </a:r>
            <a:r>
              <a:rPr lang="en-US" altLang="ko-KR" sz="20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B</a:t>
            </a:r>
            <a:r>
              <a:rPr lang="en-US" altLang="ko-KR" sz="1600" baseline="-250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=‘b1’</a:t>
            </a:r>
            <a:r>
              <a:rPr lang="en-US" altLang="ko-KR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(R </a:t>
            </a:r>
            <a:r>
              <a:rPr lang="en-US" altLang="ko-KR" sz="2000" dirty="0" smtClean="0"/>
              <a:t>⋉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S))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구하시오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67699" y="2128336"/>
          <a:ext cx="33383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769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61439" y="2128336"/>
          <a:ext cx="3338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95"/>
                <a:gridCol w="1112795"/>
                <a:gridCol w="11127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61439" y="1759004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0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05" y="2040843"/>
            <a:ext cx="7371650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σ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시그마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8333"/>
            <a:ext cx="8169348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9548" y="3215064"/>
            <a:ext cx="9136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조건에는 비교연산자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부울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 사용 가능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차수는 동일하며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수는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릴레이션보다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.1 SELECTION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7" y="1325250"/>
            <a:ext cx="660174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대상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조건에 만족하는 속성을 선택하여 추출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0" y="2044062"/>
            <a:ext cx="6160794" cy="36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기호는 </a:t>
            </a:r>
            <a:r>
              <a:rPr lang="el-GR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π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파이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사용 하며 아래와 같이 표기한다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en-US" altLang="ko-KR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548" y="3215064"/>
            <a:ext cx="9136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추출하고자 하는 속성의 이름을 나열한다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연산 후 생성된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차수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는 추출할 속성 이름에 쓰인 속성의 수와 같으며 원래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속성의 수보다 작거나 같다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3" y="2112319"/>
            <a:ext cx="816934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6.2 PROJECTION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88" y="1222598"/>
            <a:ext cx="650648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548" y="1200239"/>
            <a:ext cx="91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두개의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릴레이션에서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연관된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투플들을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결합</a:t>
            </a:r>
            <a:endParaRPr lang="ko-KR" altLang="en-US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6.3 JOIN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연산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66" y="1661904"/>
            <a:ext cx="4367482" cy="477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771</Words>
  <Application>Microsoft Office PowerPoint</Application>
  <PresentationFormat>와이드스크린</PresentationFormat>
  <Paragraphs>230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HY동녘B</vt:lpstr>
      <vt:lpstr>HY수평선M</vt:lpstr>
      <vt:lpstr>맑은 고딕</vt:lpstr>
      <vt:lpstr>휴먼고딕</vt:lpstr>
      <vt:lpstr>Arial</vt:lpstr>
      <vt:lpstr>Office 테마</vt:lpstr>
      <vt:lpstr>6장 관계대수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데이터베이스</dc:title>
  <dc:creator>USER</dc:creator>
  <cp:lastModifiedBy>USER</cp:lastModifiedBy>
  <cp:revision>28</cp:revision>
  <dcterms:created xsi:type="dcterms:W3CDTF">2018-03-05T08:33:06Z</dcterms:created>
  <dcterms:modified xsi:type="dcterms:W3CDTF">2018-05-23T04:59:54Z</dcterms:modified>
</cp:coreProperties>
</file>