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97" r:id="rId4"/>
    <p:sldId id="279" r:id="rId5"/>
    <p:sldId id="291" r:id="rId6"/>
    <p:sldId id="293" r:id="rId7"/>
    <p:sldId id="290" r:id="rId8"/>
    <p:sldId id="289" r:id="rId9"/>
    <p:sldId id="292" r:id="rId10"/>
    <p:sldId id="296" r:id="rId11"/>
    <p:sldId id="294" r:id="rId12"/>
    <p:sldId id="29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Log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트랜잭션이 수행되어 변경되는 데이터베이스의 상황 정보를 기록한 것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 smtClean="0"/>
              <a:t>REDO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수행되어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이 되면 변경된 내용을 데이터베이스에 반영</a:t>
            </a:r>
            <a:endParaRPr lang="en-US" altLang="ko-KR" sz="1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</a:t>
            </a:r>
            <a:r>
              <a:rPr lang="ko-KR" altLang="en-US" sz="1800" dirty="0" err="1" smtClean="0"/>
              <a:t>재수행하며</a:t>
            </a:r>
            <a:r>
              <a:rPr lang="ko-KR" altLang="en-US" sz="1800" dirty="0" smtClean="0"/>
              <a:t> 변경된 내용을 데이터베이스에 반영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 smtClean="0"/>
              <a:t>UNDO</a:t>
            </a:r>
            <a:endParaRPr lang="en-US" altLang="ko-KR" sz="1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수행되는 도중 오류가 발생하거나 비정상적으로 종료되는 경우 트랜잭션이 시작된 시점으로 되돌아 가는 과정</a:t>
            </a:r>
            <a:endParaRPr lang="en-US" altLang="ko-KR" sz="14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저장해라</a:t>
            </a:r>
            <a:r>
              <a:rPr lang="en-US" altLang="ko-KR" sz="1800" dirty="0" smtClean="0"/>
              <a:t>‘ ‘</a:t>
            </a:r>
            <a:r>
              <a:rPr lang="ko-KR" altLang="en-US" sz="1800" dirty="0" smtClean="0"/>
              <a:t>취소해라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와 같은 명령어</a:t>
            </a:r>
            <a:endParaRPr lang="en-US" altLang="ko-KR" sz="1800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의 과정을 말한다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24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/>
              <a:t>즉시갱신 기법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실행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활동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상태에서 변경되는 내용을 바로 데이터베이스에 적용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변경되는 모든 내용은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에 기록하여 장애 발생 시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회복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b="1" dirty="0" smtClean="0"/>
              <a:t>지연 갱신 기법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수행되어 부분 완료 될 때까지 데이터베이스에 적용하지 않고 지연시킨 후 부분 완료가 되면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데이터베이스에 적용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645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검사 시점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실행되는 중간에 검사 시점</a:t>
            </a:r>
            <a:r>
              <a:rPr lang="en-US" altLang="ko-KR" sz="1800" dirty="0" smtClean="0"/>
              <a:t>(Check Point)</a:t>
            </a:r>
            <a:r>
              <a:rPr lang="ko-KR" altLang="en-US" sz="1800" dirty="0" smtClean="0"/>
              <a:t>을 지정하여 검사 시점까지 수행 후 완료된 내용을 데이터베이스에 적용하는 기법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그림자 </a:t>
            </a:r>
            <a:r>
              <a:rPr lang="ko-KR" altLang="en-US" sz="1800" b="1" dirty="0" err="1" smtClean="0"/>
              <a:t>페이징</a:t>
            </a:r>
            <a:r>
              <a:rPr lang="en-US" altLang="ko-KR" sz="1800" b="1" dirty="0" smtClean="0"/>
              <a:t>(Shadow Paging) </a:t>
            </a:r>
            <a:r>
              <a:rPr lang="ko-KR" altLang="en-US" sz="1800" b="1" dirty="0" smtClean="0"/>
              <a:t>기법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를 사용하지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데이터베이스를 동일한 크기의 단위인 페이지로 나누어 각 페이지 마다 복사하여 그림자 페이지를 보관하는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데이터베이스의 변경되는 내용은 원본 페이지에만 적용하고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장애가 발생되는 경우 그림자 페이지를 이용해 회복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78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T </a:t>
            </a:r>
            <a:r>
              <a:rPr lang="en-US" altLang="ko-KR" b="1" dirty="0" err="1" smtClean="0"/>
              <a:t>T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0" y="3841492"/>
            <a:ext cx="12192000" cy="671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      (Trigger &amp; Transaction)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트리거</a:t>
            </a:r>
            <a:r>
              <a:rPr lang="en-US" altLang="ko-KR" b="1" dirty="0" smtClean="0"/>
              <a:t>(Trigger)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데이터베이스의 수정에 대한 부수효과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(Side Effect)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로서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유지와 관련이 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자동적으로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수행하는 문장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err="1" smtClean="0"/>
              <a:t>트리거</a:t>
            </a:r>
            <a:r>
              <a:rPr lang="ko-KR" altLang="en-US" sz="1800" b="1" dirty="0" smtClean="0"/>
              <a:t> 실행 시 요구 조건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트리거가</a:t>
            </a:r>
            <a:r>
              <a:rPr lang="ko-KR" altLang="en-US" sz="1800" b="1" dirty="0" smtClean="0"/>
              <a:t> 실행될 시점을 명시 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트리거가</a:t>
            </a:r>
            <a:r>
              <a:rPr lang="ko-KR" altLang="en-US" sz="1800" b="1" dirty="0" smtClean="0"/>
              <a:t> 실행될 때 수행되어야 할 동작을 명시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테이블의 내용이 바뀌었을 때 데이터의 일관성과 </a:t>
            </a:r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유지를 위해 이와 연관된 테이블도 연쇄적으로 변경이 일어날 수 있도록 하는 기능 및 이를 포함한 프로세스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/>
              <a:t>Ex) </a:t>
            </a:r>
            <a:r>
              <a:rPr lang="ko-KR" altLang="en-US" sz="1400" dirty="0" smtClean="0"/>
              <a:t>병원 예약 알림 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 추가 시 총원 </a:t>
            </a:r>
            <a:r>
              <a:rPr lang="en-US" altLang="ko-KR" sz="1400" dirty="0" smtClean="0"/>
              <a:t>+1, </a:t>
            </a:r>
            <a:r>
              <a:rPr lang="ko-KR" altLang="en-US" sz="1400" dirty="0" smtClean="0"/>
              <a:t>수강신청 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98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밀접하게 관련되어 분리될 수 없는 한 개 이상의 데이터베이스 조작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데이터를 </a:t>
            </a:r>
            <a:r>
              <a:rPr lang="ko-KR" altLang="en-US" sz="1800" dirty="0"/>
              <a:t>일관되게 변경하는 </a:t>
            </a:r>
            <a:r>
              <a:rPr lang="en-US" altLang="ko-KR" sz="1800" dirty="0"/>
              <a:t>DML</a:t>
            </a:r>
            <a:r>
              <a:rPr lang="ko-KR" altLang="en-US" sz="1800" dirty="0"/>
              <a:t>문장으로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가지 명령어</a:t>
            </a:r>
            <a:r>
              <a:rPr lang="ko-KR" altLang="en-US" sz="1800" dirty="0" smtClean="0"/>
              <a:t>를 사용하여 트랜잭션 지원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이를 </a:t>
            </a:r>
            <a:r>
              <a:rPr lang="en-US" altLang="ko-KR" sz="1800" b="1" dirty="0" smtClean="0"/>
              <a:t>Transaction </a:t>
            </a:r>
            <a:r>
              <a:rPr lang="en-US" altLang="ko-KR" sz="1800" b="1" dirty="0"/>
              <a:t>Control Language (TCL</a:t>
            </a:r>
            <a:r>
              <a:rPr lang="en-US" altLang="ko-KR" sz="1800" b="1" dirty="0" smtClean="0"/>
              <a:t>)</a:t>
            </a:r>
            <a:r>
              <a:rPr lang="ko-KR" altLang="en-US" sz="1800" dirty="0" smtClean="0"/>
              <a:t>라고 칭하기도 함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SAVEPOINT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MySQL</a:t>
            </a:r>
            <a:r>
              <a:rPr lang="ko-KR" altLang="en-US" sz="1800" dirty="0" smtClean="0"/>
              <a:t>의 경우 </a:t>
            </a:r>
            <a:r>
              <a:rPr lang="en-US" altLang="ko-KR" sz="1800" dirty="0" smtClean="0"/>
              <a:t>START TRANSACTION, PostgreSQL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BEGIN TRANSACTION </a:t>
            </a:r>
            <a:r>
              <a:rPr lang="ko-KR" altLang="en-US" sz="1800" dirty="0" smtClean="0"/>
              <a:t>명령어를 사용하여 트랜잭션 진행을 알리나 </a:t>
            </a:r>
            <a:r>
              <a:rPr lang="ko-KR" altLang="en-US" sz="1800" dirty="0" err="1" smtClean="0"/>
              <a:t>오라클에서는</a:t>
            </a:r>
            <a:r>
              <a:rPr lang="ko-KR" altLang="en-US" sz="1800" dirty="0" smtClean="0"/>
              <a:t> 따로 </a:t>
            </a:r>
            <a:r>
              <a:rPr lang="ko-KR" altLang="en-US" sz="1800" b="1" dirty="0" smtClean="0"/>
              <a:t>명시적인 명령어 없이 </a:t>
            </a:r>
            <a:r>
              <a:rPr lang="en-US" altLang="ko-KR" sz="1800" b="1" dirty="0" smtClean="0"/>
              <a:t>COMMIT </a:t>
            </a:r>
            <a:r>
              <a:rPr lang="ko-KR" altLang="en-US" sz="1800" b="1" dirty="0" smtClean="0"/>
              <a:t>이후 바로 새 트랜잭션을 진행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표준이 존재하지 않음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Atomicity 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원자성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트랜잭션은 분해가 불가능한 최소의 단위로서 연산 </a:t>
            </a:r>
            <a:r>
              <a:rPr lang="ko-KR" altLang="en-US" sz="1800" b="1" dirty="0">
                <a:solidFill>
                  <a:srgbClr val="FF0000"/>
                </a:solidFill>
              </a:rPr>
              <a:t>전체가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처리되거</a:t>
            </a:r>
            <a:r>
              <a:rPr lang="ko-KR" altLang="en-US" sz="1800" b="1" dirty="0">
                <a:solidFill>
                  <a:srgbClr val="FF0000"/>
                </a:solidFill>
              </a:rPr>
              <a:t>나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전체가 처리되지 않아야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 (All-or-Nothing)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Consistency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일관성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트랜잭션이 실행을 성공적으로 완료하면 </a:t>
            </a:r>
            <a:r>
              <a:rPr lang="ko-KR" altLang="en-US" sz="1800" b="1" dirty="0">
                <a:solidFill>
                  <a:srgbClr val="FF0000"/>
                </a:solidFill>
              </a:rPr>
              <a:t>모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순 없이 </a:t>
            </a:r>
            <a:r>
              <a:rPr lang="ko-KR" altLang="en-US" sz="1800" b="1" dirty="0">
                <a:solidFill>
                  <a:srgbClr val="FF0000"/>
                </a:solidFill>
              </a:rPr>
              <a:t>일관성 있는 데이터베이스 상태를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보존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Isolation (</a:t>
            </a:r>
            <a:r>
              <a:rPr lang="ko-KR" altLang="en-US" sz="1800" b="1" dirty="0"/>
              <a:t>고립성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트랜잭션을 수행 시 </a:t>
            </a:r>
            <a:r>
              <a:rPr lang="ko-KR" altLang="en-US" sz="1800" b="1" dirty="0">
                <a:solidFill>
                  <a:srgbClr val="FF0000"/>
                </a:solidFill>
              </a:rPr>
              <a:t>다른 트랜잭션의 연산 작업이 끼어들지 못하도록 보장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Durability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영속성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성공이 완료된 트랜잭션의 결과는 </a:t>
            </a:r>
            <a:r>
              <a:rPr lang="ko-KR" altLang="en-US" sz="1800" b="1" dirty="0">
                <a:solidFill>
                  <a:srgbClr val="FF0000"/>
                </a:solidFill>
              </a:rPr>
              <a:t>영속적으로 데이터베이스에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저장</a:t>
            </a:r>
            <a:endParaRPr lang="en-US" altLang="ko-KR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원자성이</a:t>
            </a:r>
            <a:r>
              <a:rPr lang="ko-KR" altLang="en-US" sz="1600" b="1" dirty="0" smtClean="0"/>
              <a:t> 필요한 사례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십만원을</a:t>
            </a:r>
            <a:r>
              <a:rPr lang="ko-KR" altLang="en-US" sz="1600" dirty="0" smtClean="0"/>
              <a:t> 다른 </a:t>
            </a:r>
            <a:r>
              <a:rPr lang="ko-KR" altLang="en-US" sz="1600" dirty="0"/>
              <a:t>계</a:t>
            </a:r>
            <a:r>
              <a:rPr lang="ko-KR" altLang="en-US" sz="1600" dirty="0" smtClean="0"/>
              <a:t>좌로 송금하는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송금액만큼 </a:t>
            </a:r>
            <a:r>
              <a:rPr lang="ko-KR" altLang="en-US" sz="1600" b="1" dirty="0" smtClean="0"/>
              <a:t>기존의 계좌에서 금액을 차감</a:t>
            </a:r>
            <a:r>
              <a:rPr lang="ko-KR" altLang="en-US" sz="1600" dirty="0" smtClean="0"/>
              <a:t>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 계좌 </a:t>
            </a:r>
            <a:r>
              <a:rPr lang="en-US" altLang="ko-KR" sz="1600" b="1" dirty="0" smtClean="0"/>
              <a:t>-10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다른 계좌의 금액에 송금액 만큼의 금액을 올려주어야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계좌 </a:t>
            </a:r>
            <a:r>
              <a:rPr lang="en-US" altLang="ko-KR" sz="1600" b="1" dirty="0" smtClean="0"/>
              <a:t>+10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번만 실행되고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번이 모종의 이유로 인해 실행되지 않는다면</a:t>
            </a:r>
            <a:r>
              <a:rPr lang="en-US" altLang="ko-KR" sz="16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b="1" dirty="0" smtClean="0"/>
              <a:t>모든 명령어 전체가 실행되지 않을 것이라면</a:t>
            </a:r>
            <a:r>
              <a:rPr lang="ko-KR" altLang="en-US" sz="1600" dirty="0" smtClean="0"/>
              <a:t> 전체가 전부 실행되지 않아야 함 </a:t>
            </a:r>
            <a:r>
              <a:rPr lang="en-US" altLang="ko-KR" sz="1600" dirty="0" smtClean="0"/>
              <a:t>(All-or-Nothing)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좀 더 복잡한 상황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콘서트 좌석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환불하고 다른 더 좋은 좌석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예매하려고 하는 상황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예매를 취소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/>
              <a:t>여기까지만 완료되면 </a:t>
            </a:r>
            <a:r>
              <a:rPr lang="ko-KR" altLang="en-US" sz="1600" dirty="0" smtClean="0"/>
              <a:t>고객에게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환불 </a:t>
            </a:r>
            <a:r>
              <a:rPr lang="ko-KR" altLang="en-US" sz="1600" dirty="0"/>
              <a:t>계좌로 환불 </a:t>
            </a:r>
            <a:r>
              <a:rPr lang="ko-KR" altLang="en-US" sz="1600" dirty="0" smtClean="0"/>
              <a:t>→ 여기까지만 완료되면 고객은 본전은 건짐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다시 예매 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 smtClean="0"/>
              <a:t>여기까지만 완료되면 콘서트 업체에게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</a:t>
            </a:r>
            <a:r>
              <a:rPr lang="ko-KR" altLang="en-US" sz="1600" dirty="0"/>
              <a:t>계좌에서 차감 </a:t>
            </a:r>
            <a:r>
              <a:rPr lang="ko-KR" altLang="en-US" sz="1600" dirty="0" smtClean="0"/>
              <a:t>→ 다 끝나야 가장 정상적으로 끝나는 상황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이 상황 역시 </a:t>
            </a:r>
            <a:r>
              <a:rPr lang="ko-KR" altLang="en-US" sz="1600" b="1" dirty="0" smtClean="0"/>
              <a:t>모두 한꺼번에 처리</a:t>
            </a:r>
            <a:r>
              <a:rPr lang="ko-KR" altLang="en-US" sz="1600" dirty="0" smtClean="0"/>
              <a:t>되어야 함 </a:t>
            </a:r>
            <a:r>
              <a:rPr lang="en-US" altLang="ko-KR" sz="1600" dirty="0" smtClean="0"/>
              <a:t>(All-or-Nothing)</a:t>
            </a:r>
          </a:p>
        </p:txBody>
      </p:sp>
    </p:spTree>
    <p:extLst>
      <p:ext uri="{BB962C8B-B14F-4D97-AF65-F5344CB8AC3E}">
        <p14:creationId xmlns:p14="http://schemas.microsoft.com/office/powerpoint/2010/main" val="942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Commit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Rollback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수행한 </a:t>
            </a:r>
            <a:r>
              <a:rPr lang="en-US" altLang="ko-KR" sz="1800" dirty="0"/>
              <a:t>DML </a:t>
            </a:r>
            <a:r>
              <a:rPr lang="ko-KR" altLang="en-US" sz="1800" dirty="0"/>
              <a:t>명령어들을 </a:t>
            </a:r>
            <a:r>
              <a:rPr lang="ko-KR" altLang="en-US" sz="1800" b="1" dirty="0">
                <a:solidFill>
                  <a:srgbClr val="FF0000"/>
                </a:solidFill>
              </a:rPr>
              <a:t>최종적으로 데이터에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반영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수행한 </a:t>
            </a:r>
            <a:r>
              <a:rPr lang="en-US" altLang="ko-KR" sz="1800" dirty="0"/>
              <a:t>DML </a:t>
            </a:r>
            <a:r>
              <a:rPr lang="ko-KR" altLang="en-US" sz="1800" b="1" dirty="0">
                <a:solidFill>
                  <a:srgbClr val="FF0000"/>
                </a:solidFill>
              </a:rPr>
              <a:t>명령어들을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취소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Commit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 smtClean="0"/>
              <a:t>(Auto Commit)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SQL*Plus</a:t>
            </a:r>
            <a:r>
              <a:rPr lang="ko-KR" altLang="en-US" sz="1800" dirty="0" smtClean="0"/>
              <a:t>의 </a:t>
            </a:r>
            <a:r>
              <a:rPr lang="ko-KR" altLang="en-US" sz="1800" b="1" dirty="0" smtClean="0"/>
              <a:t>정상 종료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DDL, DCL </a:t>
            </a:r>
            <a:r>
              <a:rPr lang="ko-KR" altLang="en-US" sz="1800" dirty="0" smtClean="0"/>
              <a:t>명령문이 실행되는 경우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Rollback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/>
              <a:t>(Auto </a:t>
            </a:r>
            <a:r>
              <a:rPr lang="en-US" altLang="ko-KR" sz="1800" dirty="0" smtClean="0"/>
              <a:t>Rollback)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ko-KR" sz="1800" dirty="0"/>
              <a:t>SQL*Plus</a:t>
            </a:r>
            <a:r>
              <a:rPr lang="ko-KR" altLang="en-US" sz="1800" dirty="0"/>
              <a:t>의 </a:t>
            </a:r>
            <a:r>
              <a:rPr lang="ko-KR" altLang="en-US" sz="1800" b="1" dirty="0" smtClean="0"/>
              <a:t>비정상 종료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정전이나 컴퓨터의 의도치 않은 다운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8498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</a:t>
            </a:r>
            <a:r>
              <a:rPr lang="en-US" altLang="ko-KR" sz="1800" dirty="0"/>
              <a:t>DML</a:t>
            </a:r>
            <a:r>
              <a:rPr lang="ko-KR" altLang="en-US" sz="1800" dirty="0"/>
              <a:t>작업의 결과를 </a:t>
            </a:r>
            <a:r>
              <a:rPr lang="ko-KR" altLang="en-US" sz="1800" b="1" dirty="0">
                <a:solidFill>
                  <a:srgbClr val="FF0000"/>
                </a:solidFill>
              </a:rPr>
              <a:t>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있음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다른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현재 사용자 사용한 </a:t>
            </a:r>
            <a:r>
              <a:rPr lang="en-US" altLang="ko-KR" sz="1800" b="1" dirty="0">
                <a:solidFill>
                  <a:srgbClr val="FF0000"/>
                </a:solidFill>
              </a:rPr>
              <a:t>DML</a:t>
            </a:r>
            <a:r>
              <a:rPr lang="ko-KR" altLang="en-US" sz="1800" b="1" dirty="0">
                <a:solidFill>
                  <a:srgbClr val="FF0000"/>
                </a:solidFill>
              </a:rPr>
              <a:t>문장의 결과를 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없음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변경할 </a:t>
            </a:r>
            <a:r>
              <a:rPr lang="ko-KR" altLang="en-US" sz="1800" dirty="0"/>
              <a:t>행은 </a:t>
            </a:r>
            <a:r>
              <a:rPr lang="en-US" altLang="ko-KR" sz="1800" b="1" dirty="0">
                <a:solidFill>
                  <a:srgbClr val="FF0000"/>
                </a:solidFill>
              </a:rPr>
              <a:t>LOCK</a:t>
            </a:r>
            <a:r>
              <a:rPr lang="ko-KR" altLang="en-US" sz="1800" b="1" dirty="0">
                <a:solidFill>
                  <a:srgbClr val="FF0000"/>
                </a:solidFill>
              </a:rPr>
              <a:t>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설정</a:t>
            </a:r>
            <a:r>
              <a:rPr lang="ko-KR" altLang="en-US" sz="1800" dirty="0" smtClean="0"/>
              <a:t>되어서 </a:t>
            </a:r>
            <a:r>
              <a:rPr lang="ko-KR" altLang="en-US" sz="1800" dirty="0"/>
              <a:t>다른 사용자가 변경 할 수 </a:t>
            </a:r>
            <a:r>
              <a:rPr lang="ko-KR" altLang="en-US" sz="1800" dirty="0" smtClean="0"/>
              <a:t>없음 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/>
              <a:t>고립성</a:t>
            </a:r>
            <a:r>
              <a:rPr lang="ko-KR" altLang="en-US" sz="1800" dirty="0" smtClean="0"/>
              <a:t>과 연관</a:t>
            </a:r>
            <a:r>
              <a:rPr lang="en-US" altLang="ko-KR" sz="18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/>
              <a:t>『</a:t>
            </a:r>
            <a:r>
              <a:rPr lang="ko-KR" altLang="en-US" sz="1400" dirty="0" smtClean="0"/>
              <a:t>예시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극장 예매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도서대여 </a:t>
            </a:r>
            <a:r>
              <a:rPr lang="en-US" altLang="ko-KR" sz="1400" dirty="0" smtClean="0"/>
              <a:t>』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691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 (SAVEPOINT)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큰 트랜잭션을 </a:t>
            </a:r>
            <a:r>
              <a:rPr lang="ko-KR" altLang="en-US" sz="1800" b="1" dirty="0" smtClean="0"/>
              <a:t>작은 단위로 분할하여 실행</a:t>
            </a:r>
            <a:r>
              <a:rPr lang="ko-KR" altLang="en-US" sz="1800" dirty="0" smtClean="0"/>
              <a:t>하고 되돌릴 수 있게 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SAVEPOINT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같은 이름의 세이브포인트를 생성하면 그 전에 있던 세이브포인트는 지워짐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ROLLBACK TO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해당 </a:t>
            </a:r>
            <a:r>
              <a:rPr lang="ko-KR" altLang="en-US" sz="1800" b="1" dirty="0" smtClean="0"/>
              <a:t>세이브포인트 시점으로 롤백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역순으로 롤백은 가능</a:t>
            </a:r>
            <a:r>
              <a:rPr lang="ko-KR" altLang="en-US" sz="1800" dirty="0" smtClean="0"/>
              <a:t>하나 그 반대로는 롤백이 불가능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42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593</Words>
  <Application>Microsoft Office PowerPoint</Application>
  <PresentationFormat>사용자 지정</PresentationFormat>
  <Paragraphs>86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 T T</vt:lpstr>
      <vt:lpstr>트리거(Trigger)</vt:lpstr>
      <vt:lpstr>Transaction</vt:lpstr>
      <vt:lpstr>Transaction이 되기 위한 조건 (ACID)</vt:lpstr>
      <vt:lpstr>Transaction이 되기 위한 조건 (ACID)</vt:lpstr>
      <vt:lpstr>Commit과 Rollback</vt:lpstr>
      <vt:lpstr>Transaction</vt:lpstr>
      <vt:lpstr>Transaction (SAVEPOINT)</vt:lpstr>
      <vt:lpstr>회복기법</vt:lpstr>
      <vt:lpstr>회복기법</vt:lpstr>
      <vt:lpstr>회복기법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Mirim</cp:lastModifiedBy>
  <cp:revision>378</cp:revision>
  <dcterms:created xsi:type="dcterms:W3CDTF">2016-02-29T05:52:11Z</dcterms:created>
  <dcterms:modified xsi:type="dcterms:W3CDTF">2017-09-15T07:00:17Z</dcterms:modified>
</cp:coreProperties>
</file>