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9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2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4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8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5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4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2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6980-113B-4F7E-8236-53EB954081C0}" type="datetimeFigureOut">
              <a:rPr lang="ko-KR" altLang="en-US" smtClean="0"/>
              <a:pPr/>
              <a:t>2018-04-13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04EAF-C824-421D-BFBF-871A247F1B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0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im90@hanmail.net" TargetMode="External"/><Relationship Id="rId2" Type="http://schemas.openxmlformats.org/officeDocument/2006/relationships/hyperlink" Target="mailto:Hong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ragon55@gmail.com" TargetMode="External"/><Relationship Id="rId5" Type="http://schemas.openxmlformats.org/officeDocument/2006/relationships/hyperlink" Target="mailto:huhhuh@sen.go.kr" TargetMode="External"/><Relationship Id="rId4" Type="http://schemas.openxmlformats.org/officeDocument/2006/relationships/hyperlink" Target="mailto:gogo22@na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err="1">
                <a:latin typeface="HY수평선B" panose="02030600000101010101" pitchFamily="18" charset="-127"/>
                <a:ea typeface="HY수평선B" panose="02030600000101010101" pitchFamily="18" charset="-127"/>
              </a:rPr>
              <a:t>관계형</a:t>
            </a:r>
            <a:r>
              <a:rPr lang="ko-KR" altLang="en-US" sz="5400" dirty="0">
                <a:latin typeface="HY수평선B" panose="02030600000101010101" pitchFamily="18" charset="-127"/>
                <a:ea typeface="HY수평선B" panose="02030600000101010101" pitchFamily="18" charset="-127"/>
              </a:rPr>
              <a:t> 데이터베이스의 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  <a:endParaRPr lang="en-US" altLang="ko-KR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2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8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도메인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특정 속성의 값이 그 속성이 정의된 도메인에</a:t>
            </a:r>
            <a:r>
              <a:rPr kumimoji="0" lang="ko-KR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속한 값이어야 한다는 </a:t>
            </a:r>
            <a:r>
              <a:rPr lang="ko-KR" altLang="en-US" sz="2600" dirty="0">
                <a:latin typeface="HY그래픽M" pitchFamily="18" charset="-127"/>
                <a:ea typeface="HY그래픽M" pitchFamily="18" charset="-127"/>
              </a:rPr>
              <a:t>제약조건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82040" y="1776045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(Key)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하나의 테이블에는 적어도 하나의 키가 존재해야 한다는 </a:t>
            </a:r>
            <a:r>
              <a:rPr lang="ko-KR" altLang="en-US" sz="2600" dirty="0">
                <a:latin typeface="HY그래픽M" pitchFamily="18" charset="-127"/>
                <a:ea typeface="HY그래픽M" pitchFamily="18" charset="-127"/>
              </a:rPr>
              <a:t>제약조건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82040" y="1776045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90699" y="2506662"/>
            <a:ext cx="10515600" cy="220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관계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릴레이션에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어느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튜플의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삽입 가능 여부 또는 한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다른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튜플들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사이의 관계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에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대한 적절성 여부를 지정한 </a:t>
            </a:r>
            <a:r>
              <a:rPr lang="ko-KR" altLang="en-US" sz="2600" dirty="0">
                <a:latin typeface="HY그래픽M" pitchFamily="18" charset="-127"/>
                <a:ea typeface="HY그래픽M" pitchFamily="18" charset="-127"/>
              </a:rPr>
              <a:t>제약조건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9" y="3488187"/>
            <a:ext cx="5321299" cy="326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91" y="0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887" y="1474787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꺾인 연결선 9"/>
          <p:cNvCxnSpPr>
            <a:stCxn id="7" idx="3"/>
            <a:endCxn id="8" idx="1"/>
          </p:cNvCxnSpPr>
          <p:nvPr/>
        </p:nvCxnSpPr>
        <p:spPr>
          <a:xfrm>
            <a:off x="5607178" y="1474788"/>
            <a:ext cx="2496709" cy="1799431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8" idx="1"/>
          </p:cNvCxnSpPr>
          <p:nvPr/>
        </p:nvCxnSpPr>
        <p:spPr>
          <a:xfrm flipV="1">
            <a:off x="5607178" y="3274219"/>
            <a:ext cx="2496709" cy="1847763"/>
          </a:xfrm>
          <a:prstGeom prst="bentConnector3">
            <a:avLst>
              <a:gd name="adj1" fmla="val 50000"/>
            </a:avLst>
          </a:prstGeom>
          <a:ln w="57150">
            <a:solidFill>
              <a:schemeClr val="tx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70249" y="766902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07178" y="4409087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03887" y="604579"/>
            <a:ext cx="125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강의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2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개체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(Entity)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릴레이션에서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기본키를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구성하는 속성은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NULL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값이나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중복값을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82040" y="1776045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8824" y="2479943"/>
            <a:ext cx="10515600" cy="2578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외래 키의 값은 참조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기본키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값과 동일해야 한다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. 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즉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릴레이션은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참조할 수 없는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외래키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값을 가질 수 없다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61" y="1842902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38" y="1842902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9220" y="1135016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9954" y="1119623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1983179" y="3781816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18805" y="4928260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12473" y="3946090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18705" y="4950034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08810" y="5379521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779611"/>
            <a:ext cx="6613822" cy="4933247"/>
            <a:chOff x="120353" y="969078"/>
            <a:chExt cx="6613822" cy="4933247"/>
          </a:xfrm>
        </p:grpSpPr>
        <p:pic>
          <p:nvPicPr>
            <p:cNvPr id="4" name="Picture 3" descr="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1927225"/>
              <a:ext cx="5291137" cy="397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108886" y="969078"/>
              <a:ext cx="282403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ko-KR" altLang="en-US" sz="1800" dirty="0" smtClean="0"/>
                <a:t>속성</a:t>
              </a:r>
              <a:endParaRPr lang="en-US" altLang="ko-KR" sz="1800" dirty="0" smtClean="0"/>
            </a:p>
            <a:p>
              <a:pPr algn="ctr"/>
              <a:r>
                <a:rPr lang="en-US" altLang="ko-KR" sz="1800" dirty="0" smtClean="0"/>
                <a:t>(attributes or columns</a:t>
              </a:r>
              <a:r>
                <a:rPr lang="en-US" altLang="ko-KR" sz="1800" dirty="0"/>
                <a:t>)</a:t>
              </a:r>
              <a:endParaRPr lang="en-US" altLang="ko-KR" dirty="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238500" y="1578678"/>
              <a:ext cx="94610" cy="337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041564" y="1578678"/>
              <a:ext cx="566949" cy="337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08513" y="1615409"/>
              <a:ext cx="1211262" cy="310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0353" y="2440257"/>
              <a:ext cx="1085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ko-KR" sz="1800" dirty="0"/>
                <a:t>tuples</a:t>
              </a:r>
            </a:p>
            <a:p>
              <a:pPr algn="ctr"/>
              <a:r>
                <a:rPr lang="en-US" altLang="ko-KR" sz="1800" dirty="0"/>
                <a:t>(or rows)</a:t>
              </a:r>
              <a:endParaRPr lang="en-US" altLang="ko-KR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036638" y="2440256"/>
              <a:ext cx="451405" cy="169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036638" y="2620586"/>
              <a:ext cx="451404" cy="149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036638" y="2620586"/>
              <a:ext cx="451403" cy="472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036633" y="2620585"/>
              <a:ext cx="451407" cy="756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37667" y="186767"/>
            <a:ext cx="8077200" cy="609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eaLnBrk="0" fontAlgn="base" hangingPunct="0">
              <a:spcAft>
                <a:spcPct val="0"/>
              </a:spcAft>
              <a:defRPr/>
            </a:pPr>
            <a:r>
              <a:rPr kumimoji="1"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of a Relation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22684" y="5712858"/>
            <a:ext cx="528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교수 </a:t>
            </a:r>
            <a:r>
              <a:rPr lang="ko-KR" altLang="en-US" sz="3600" dirty="0" err="1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릴레이션</a:t>
            </a:r>
            <a:r>
              <a:rPr lang="en-US" altLang="ko-KR" sz="36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(table)</a:t>
            </a:r>
            <a:endParaRPr lang="ko-KR" altLang="en-US" sz="36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67692" y="2090057"/>
            <a:ext cx="1021278" cy="353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16285" y="3895108"/>
            <a:ext cx="380156" cy="2979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71" y="4193059"/>
            <a:ext cx="10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도메인</a:t>
            </a:r>
            <a:endParaRPr lang="en-US" altLang="ko-KR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algn="ctr"/>
            <a:r>
              <a:rPr lang="en-US" altLang="ko-KR" dirty="0" smtClean="0">
                <a:latin typeface="Helvetica" panose="020B0604020202020204" pitchFamily="34" charset="0"/>
                <a:ea typeface="ＭＳ Ｐゴシック" panose="020B0600070205080204" pitchFamily="34" charset="-128"/>
              </a:rPr>
              <a:t>(domain)</a:t>
            </a:r>
            <a:endParaRPr lang="ko-KR" altLang="en-US" dirty="0" smtClean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H="1">
            <a:off x="1906523" y="1382172"/>
            <a:ext cx="803426" cy="367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91070" y="1188543"/>
            <a:ext cx="51765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&lt;&lt;</a:t>
            </a:r>
            <a:r>
              <a:rPr lang="ko-KR" altLang="en-US" sz="1600" dirty="0" smtClean="0"/>
              <a:t>용어 정리</a:t>
            </a:r>
            <a:r>
              <a:rPr lang="en-US" altLang="ko-KR" sz="1600" dirty="0" smtClean="0"/>
              <a:t>&gt;&gt;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Relation (Table) : </a:t>
            </a:r>
            <a:r>
              <a:rPr lang="ko-KR" altLang="en-US" sz="1600" dirty="0" smtClean="0"/>
              <a:t>하나의 </a:t>
            </a:r>
            <a:r>
              <a:rPr lang="ko-KR" altLang="en-US" sz="1600" dirty="0"/>
              <a:t>개체에 관한 데이터를 </a:t>
            </a:r>
            <a:r>
              <a:rPr lang="en-US" altLang="ko-KR" sz="1600" dirty="0"/>
              <a:t>2</a:t>
            </a:r>
            <a:r>
              <a:rPr lang="ko-KR" altLang="en-US" sz="1600" dirty="0"/>
              <a:t>차원 테이블의 구조로 저장한 것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Attribute (Column) : </a:t>
            </a:r>
            <a:r>
              <a:rPr lang="ko-KR" altLang="en-US" sz="1600" dirty="0" err="1" smtClean="0"/>
              <a:t>릴레이션의</a:t>
            </a:r>
            <a:r>
              <a:rPr lang="ko-KR" altLang="en-US" sz="1600" dirty="0" smtClean="0"/>
              <a:t> 열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릴레이션</a:t>
            </a:r>
            <a:r>
              <a:rPr lang="ko-KR" altLang="en-US" sz="1600" b="1" dirty="0"/>
              <a:t> 스키마 </a:t>
            </a:r>
            <a:r>
              <a:rPr lang="en-US" altLang="ko-KR" sz="1600" b="1" dirty="0"/>
              <a:t>: </a:t>
            </a:r>
            <a:r>
              <a:rPr lang="ko-KR" altLang="en-US" sz="1600" dirty="0" smtClean="0"/>
              <a:t>속성들의 집합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Instance (Row, Tuple, Record) :  </a:t>
            </a:r>
            <a:r>
              <a:rPr lang="ko-KR" altLang="en-US" sz="1600" dirty="0" err="1" smtClean="0"/>
              <a:t>릴레이션의</a:t>
            </a:r>
            <a:r>
              <a:rPr lang="ko-KR" altLang="en-US" sz="1600" dirty="0" smtClean="0"/>
              <a:t> 행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엔티티에</a:t>
            </a:r>
            <a:r>
              <a:rPr lang="ko-KR" altLang="en-US" sz="1600" dirty="0" smtClean="0"/>
              <a:t> 속하는 개개의 정보 표현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Degree (</a:t>
            </a:r>
            <a:r>
              <a:rPr lang="ko-KR" altLang="en-US" sz="1600" b="1" dirty="0"/>
              <a:t>차수</a:t>
            </a:r>
            <a:r>
              <a:rPr lang="en-US" altLang="ko-KR" sz="1600" b="1" dirty="0"/>
              <a:t>) : </a:t>
            </a:r>
            <a:r>
              <a:rPr lang="ko-KR" altLang="en-US" sz="1600" dirty="0" smtClean="0"/>
              <a:t>한 </a:t>
            </a:r>
            <a:r>
              <a:rPr lang="ko-KR" altLang="en-US" sz="1600" dirty="0" err="1" smtClean="0"/>
              <a:t>릴레이션에서</a:t>
            </a:r>
            <a:r>
              <a:rPr lang="ko-KR" altLang="en-US" sz="1600" dirty="0" smtClean="0"/>
              <a:t> 속성의 전체 개수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Cardinality (</a:t>
            </a:r>
            <a:r>
              <a:rPr lang="ko-KR" altLang="en-US" sz="1600" b="1" dirty="0" err="1"/>
              <a:t>카디널리티</a:t>
            </a:r>
            <a:r>
              <a:rPr lang="en-US" altLang="ko-KR" sz="1600" b="1" dirty="0" smtClean="0"/>
              <a:t>) : </a:t>
            </a:r>
            <a:r>
              <a:rPr lang="ko-KR" altLang="en-US" sz="1600" dirty="0" smtClean="0"/>
              <a:t>한 </a:t>
            </a:r>
            <a:r>
              <a:rPr lang="ko-KR" altLang="en-US" sz="1600" dirty="0" err="1" smtClean="0"/>
              <a:t>릴레이션에서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인스턴스의</a:t>
            </a:r>
            <a:r>
              <a:rPr lang="ko-KR" altLang="en-US" sz="1600" dirty="0" smtClean="0"/>
              <a:t> 총 개수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Domain (</a:t>
            </a:r>
            <a:r>
              <a:rPr lang="ko-KR" altLang="en-US" sz="1600" b="1" dirty="0"/>
              <a:t>도메인</a:t>
            </a:r>
            <a:r>
              <a:rPr lang="en-US" altLang="ko-KR" sz="1600" b="1" dirty="0"/>
              <a:t>) : </a:t>
            </a:r>
            <a:r>
              <a:rPr lang="ko-KR" altLang="en-US" sz="1600" dirty="0" smtClean="0"/>
              <a:t>하나의 속성이 가질 수 있는 모든 값의 집합 </a:t>
            </a:r>
            <a:r>
              <a:rPr lang="en-US" altLang="ko-KR" sz="1600" dirty="0" smtClean="0"/>
              <a:t>(ex: </a:t>
            </a:r>
            <a:r>
              <a:rPr lang="ko-KR" altLang="en-US" sz="1600" dirty="0" smtClean="0"/>
              <a:t>주사위 던져서 나온 값 기록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Null (</a:t>
            </a:r>
            <a:r>
              <a:rPr lang="ko-KR" altLang="en-US" sz="1600" b="1" dirty="0" err="1"/>
              <a:t>널값</a:t>
            </a:r>
            <a:r>
              <a:rPr lang="en-US" altLang="ko-KR" sz="1600" b="1" dirty="0"/>
              <a:t>) : </a:t>
            </a:r>
            <a:r>
              <a:rPr lang="ko-KR" altLang="en-US" sz="1600" dirty="0" smtClean="0"/>
              <a:t>값이 없음을 표현하기 위해서 쓰는 값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105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747" y="1043030"/>
            <a:ext cx="11524734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후보 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(candidate key) :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한 테이블에서 유일성과 </a:t>
            </a:r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최소성을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만족하는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속성 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endParaRPr lang="ko-KR" altLang="en-US" sz="2600" dirty="0"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2040" y="1776045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043030"/>
            <a:ext cx="10777151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기본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주 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(Primary key) :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후보 키 중에서 선정되어 사용되는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속성</a:t>
            </a:r>
            <a:endParaRPr lang="en-US" altLang="ko-KR" sz="26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대체 키 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: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후보 키가 둘 이상일 때 기본 키를 제외한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나머지 속성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  </a:t>
            </a:r>
            <a:endParaRPr lang="ko-KR" altLang="en-US" sz="2600" dirty="0"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935891"/>
            <a:ext cx="1007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32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6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303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수퍼키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</a:t>
            </a:r>
            <a:r>
              <a:rPr lang="en-US" altLang="ko-KR" sz="2600" dirty="0" err="1" smtClean="0">
                <a:latin typeface="HY그래픽M" pitchFamily="18" charset="-127"/>
                <a:ea typeface="HY그래픽M" pitchFamily="18" charset="-127"/>
              </a:rPr>
              <a:t>superkey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) :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한 </a:t>
            </a:r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릴레이션에서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한 행을 유일하게 식별 할 수 있는 속성들의 집합</a:t>
            </a:r>
            <a:endParaRPr lang="en-US" altLang="ko-KR" sz="26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유일성은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만족하나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최소성은 만족하지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않음</a:t>
            </a:r>
            <a:endParaRPr lang="en-US" altLang="ko-KR" sz="26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슈퍼키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중 </a:t>
            </a:r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최소성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까지 만족하는 속성을 </a:t>
            </a:r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후보키라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한다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. </a:t>
            </a:r>
            <a:endParaRPr lang="ko-KR" altLang="en-US" sz="2600" dirty="0" smtClean="0">
              <a:latin typeface="HY그래픽M" pitchFamily="18" charset="-127"/>
              <a:ea typeface="HY그래픽M" pitchFamily="18" charset="-127"/>
            </a:endParaRP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84" y="2838535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8835" y="2844824"/>
            <a:ext cx="1276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수업</a:t>
            </a:r>
            <a:endParaRPr lang="en-US" altLang="ko-KR" sz="4000" dirty="0" smtClean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99906" y="5719948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09802" y="5967351"/>
            <a:ext cx="14131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68239" y="3170712"/>
            <a:ext cx="581891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키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(KEY)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8316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외래 키</a:t>
            </a:r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(Foreign key) :  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다른 </a:t>
            </a:r>
            <a:r>
              <a:rPr lang="ko-KR" altLang="en-US" dirty="0" err="1" smtClean="0">
                <a:latin typeface="HY그래픽M" pitchFamily="18" charset="-127"/>
                <a:ea typeface="HY그래픽M" pitchFamily="18" charset="-127"/>
              </a:rPr>
              <a:t>릴레이션의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dirty="0" err="1" smtClean="0">
                <a:latin typeface="HY그래픽M" pitchFamily="18" charset="-127"/>
                <a:ea typeface="HY그래픽M" pitchFamily="18" charset="-127"/>
              </a:rPr>
              <a:t>기본키를</a:t>
            </a:r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 참조하는 속성 또는 속성들의 집합</a:t>
            </a:r>
            <a:r>
              <a:rPr lang="en-US" altLang="ko-KR" dirty="0" smtClean="0">
                <a:latin typeface="HY그래픽M" pitchFamily="18" charset="-127"/>
                <a:ea typeface="HY그래픽M" pitchFamily="18" charset="-127"/>
              </a:rPr>
              <a:t>.</a:t>
            </a:r>
            <a:endParaRPr lang="ko-KR" altLang="en-US" dirty="0">
              <a:latin typeface="HY그래픽M" pitchFamily="18" charset="-127"/>
              <a:ea typeface="HY그래픽M" pitchFamily="18" charset="-127"/>
            </a:endParaRPr>
          </a:p>
        </p:txBody>
      </p:sp>
      <p:pic>
        <p:nvPicPr>
          <p:cNvPr id="4" name="Picture 3" descr="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38" y="2686050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615" y="2686050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8597" y="1978164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과목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9331" y="1962771"/>
            <a:ext cx="24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교육과정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cxnSp>
        <p:nvCxnSpPr>
          <p:cNvPr id="32" name="Shape 31"/>
          <p:cNvCxnSpPr/>
          <p:nvPr/>
        </p:nvCxnSpPr>
        <p:spPr>
          <a:xfrm flipV="1">
            <a:off x="2042556" y="4624964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078182" y="5771408"/>
            <a:ext cx="0" cy="2968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flipV="1">
            <a:off x="2871850" y="4789238"/>
            <a:ext cx="6762841" cy="143145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278082" y="5793182"/>
            <a:ext cx="0" cy="4651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268187" y="6222669"/>
            <a:ext cx="665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무결성이란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데이터베이스에 저장된 값과 그것이 표현하는 현실 세계의 값이 일치하는 정확성을 의미</a:t>
            </a:r>
            <a:endParaRPr lang="en-US" altLang="ko-KR" sz="2200" dirty="0" smtClean="0">
              <a:latin typeface="HY그래픽M" pitchFamily="18" charset="-127"/>
              <a:ea typeface="HY그래픽M" pitchFamily="18" charset="-127"/>
            </a:endParaRPr>
          </a:p>
          <a:p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제약 조건이란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? </a:t>
            </a:r>
          </a:p>
          <a:p>
            <a:pPr lvl="1"/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데이터베이스에 들어 있는 데이터의 정확성</a:t>
            </a:r>
            <a:r>
              <a:rPr lang="en-US" altLang="ko-KR" sz="22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일관성</a:t>
            </a:r>
            <a:r>
              <a:rPr lang="en-US" altLang="ko-KR" sz="22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유효성</a:t>
            </a:r>
            <a:r>
              <a:rPr lang="en-US" altLang="ko-KR" sz="22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안전성을 보장하기 위해 부정확한 자료가 데이터베이스 내에 저장되는 것을 방지하기 위한 조건</a:t>
            </a:r>
            <a:r>
              <a:rPr lang="en-US" altLang="ko-KR" sz="22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ko-KR" altLang="en-US" sz="2200" dirty="0" smtClean="0">
                <a:latin typeface="HY그래픽M" pitchFamily="18" charset="-127"/>
                <a:ea typeface="HY그래픽M" pitchFamily="18" charset="-127"/>
              </a:rPr>
              <a:t>혹은 규칙을 말한다</a:t>
            </a:r>
            <a:r>
              <a:rPr lang="en-US" altLang="ko-KR" sz="22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규정의 대상으로는 도메인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종속성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,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관계성 등이 있다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무결성의 종류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02574" y="13517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널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(NULL) </a:t>
            </a:r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: </a:t>
            </a:r>
            <a:r>
              <a:rPr lang="ko-KR" altLang="en-US" sz="2600" dirty="0" err="1" smtClean="0">
                <a:latin typeface="HY그래픽M" pitchFamily="18" charset="-127"/>
                <a:ea typeface="HY그래픽M" pitchFamily="18" charset="-127"/>
              </a:rPr>
              <a:t>릴레이션의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 특정 속성값이 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NULL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이 될수 없도록 하는 </a:t>
            </a:r>
            <a:r>
              <a:rPr lang="ko-KR" altLang="en-US" sz="2600" dirty="0" smtClean="0">
                <a:latin typeface="HY그래픽M" pitchFamily="18" charset="-127"/>
                <a:ea typeface="HY그래픽M" pitchFamily="18" charset="-127"/>
              </a:rPr>
              <a:t>제약조건</a:t>
            </a:r>
            <a:r>
              <a:rPr lang="en-US" altLang="ko-KR" sz="2600" dirty="0" smtClean="0">
                <a:latin typeface="HY그래픽M" pitchFamily="18" charset="-127"/>
                <a:ea typeface="HY그래픽M" pitchFamily="18" charset="-127"/>
              </a:rPr>
              <a:t> </a:t>
            </a:r>
            <a:endParaRPr lang="en-US" altLang="ko-KR" sz="2600" dirty="0" smtClean="0"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82040" y="1776045"/>
            <a:ext cx="1507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학생</a:t>
            </a:r>
            <a:endParaRPr lang="ko-KR" altLang="en-US" sz="40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무결성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(Integrity)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02574" y="13517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고유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(Unique)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무결성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: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릴레이션의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특정 속성에 대해서 각 </a:t>
            </a:r>
            <a:r>
              <a:rPr kumimoji="0" lang="ko-KR" alt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튜플이</a:t>
            </a: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그래픽M" pitchFamily="18" charset="-127"/>
                <a:ea typeface="HY그래픽M" pitchFamily="18" charset="-127"/>
              </a:rPr>
              <a:t> 갖는 값들이 서로 달라야 한다는 </a:t>
            </a:r>
            <a:r>
              <a:rPr lang="ko-KR" altLang="en-US" sz="2600" dirty="0">
                <a:latin typeface="HY그래픽M" pitchFamily="18" charset="-127"/>
                <a:ea typeface="HY그래픽M" pitchFamily="18" charset="-127"/>
              </a:rPr>
              <a:t>제약조건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그래픽M" pitchFamily="18" charset="-127"/>
              <a:ea typeface="HY그래픽M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39486"/>
              </p:ext>
            </p:extLst>
          </p:nvPr>
        </p:nvGraphicFramePr>
        <p:xfrm>
          <a:off x="931911" y="2485344"/>
          <a:ext cx="10209425" cy="374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85"/>
                <a:gridCol w="2041885"/>
                <a:gridCol w="1487754"/>
                <a:gridCol w="2596016"/>
                <a:gridCol w="2041885"/>
              </a:tblGrid>
              <a:tr h="31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학번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주민번호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이메일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10105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880223-1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2"/>
                        </a:rPr>
                        <a:t>Hong@naver.com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010-3698-7412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20207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임꺽정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900708-1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3"/>
                        </a:rPr>
                        <a:t>lim90@hanmail.net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010-8526-7456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30522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이순신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910631-1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4"/>
                        </a:rPr>
                        <a:t>gogo22@naver.com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011-228-5916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31019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허 준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840615-1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5"/>
                        </a:rPr>
                        <a:t>huhhuh@sen.go.kr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010-9856-1256</a:t>
                      </a:r>
                      <a:endParaRPr lang="ko-KR" altLang="en-US" sz="2000" dirty="0"/>
                    </a:p>
                  </a:txBody>
                  <a:tcPr anchor="ctr"/>
                </a:tc>
              </a:tr>
              <a:tr h="6695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20830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000" dirty="0" smtClean="0"/>
                        <a:t>이성계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721111-1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hlinkClick r:id="rId6"/>
                        </a:rPr>
                        <a:t>dragon55@gmail.com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/>
                        <a:t>017-8521-9571</a:t>
                      </a:r>
                      <a:endParaRPr lang="ko-KR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592</Words>
  <Application>Microsoft Office PowerPoint</Application>
  <PresentationFormat>와이드스크린</PresentationFormat>
  <Paragraphs>275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Adobe 고딕 Std B</vt:lpstr>
      <vt:lpstr>HY견고딕</vt:lpstr>
      <vt:lpstr>HY그래픽M</vt:lpstr>
      <vt:lpstr>HY수평선B</vt:lpstr>
      <vt:lpstr>ＭＳ Ｐゴシック</vt:lpstr>
      <vt:lpstr>맑은 고딕</vt:lpstr>
      <vt:lpstr>Arial</vt:lpstr>
      <vt:lpstr>Calibri</vt:lpstr>
      <vt:lpstr>Calibri Light</vt:lpstr>
      <vt:lpstr>Helvetica</vt:lpstr>
      <vt:lpstr>Office 테마</vt:lpstr>
      <vt:lpstr>관계형 데이터베이스의 구조</vt:lpstr>
      <vt:lpstr>Example of a Relation</vt:lpstr>
      <vt:lpstr>키(KEY)</vt:lpstr>
      <vt:lpstr>키(KEY)</vt:lpstr>
      <vt:lpstr>키(KEY)</vt:lpstr>
      <vt:lpstr>키(KEY)</vt:lpstr>
      <vt:lpstr>무결성(Integrity)</vt:lpstr>
      <vt:lpstr>무결성의 종류 </vt:lpstr>
      <vt:lpstr>무결성(Integrity)</vt:lpstr>
      <vt:lpstr>무결성(Integrity)</vt:lpstr>
      <vt:lpstr>무결성(Integrity)</vt:lpstr>
      <vt:lpstr>무결성(Integrity)</vt:lpstr>
      <vt:lpstr>PowerPoint 프레젠테이션</vt:lpstr>
      <vt:lpstr>무결성(Integrity)</vt:lpstr>
      <vt:lpstr>무결성(Integrity)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관계형 데이터베이스의 구조</dc:title>
  <dc:creator>HyungSub Lee</dc:creator>
  <cp:lastModifiedBy>USER</cp:lastModifiedBy>
  <cp:revision>24</cp:revision>
  <dcterms:created xsi:type="dcterms:W3CDTF">2017-03-20T13:35:51Z</dcterms:created>
  <dcterms:modified xsi:type="dcterms:W3CDTF">2018-04-13T00:13:22Z</dcterms:modified>
</cp:coreProperties>
</file>