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98" r:id="rId1"/>
  </p:sldMasterIdLst>
  <p:sldIdLst>
    <p:sldId id="256" r:id="rId2"/>
    <p:sldId id="257" r:id="rId3"/>
    <p:sldId id="259" r:id="rId4"/>
    <p:sldId id="270" r:id="rId5"/>
    <p:sldId id="263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10/05/2020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elim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67516"/>
              </p:ext>
            </p:extLst>
          </p:nvPr>
        </p:nvGraphicFramePr>
        <p:xfrm>
          <a:off x="8453951" y="1190134"/>
          <a:ext cx="2997106" cy="101473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4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2020.05.06</a:t>
                      </a: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설계서 초안</a:t>
                      </a: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소장님/정요한</a:t>
                      </a: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텍스트 상자 2"/>
          <p:cNvSpPr txBox="1">
            <a:spLocks/>
          </p:cNvSpPr>
          <p:nvPr/>
        </p:nvSpPr>
        <p:spPr>
          <a:xfrm>
            <a:off x="9387126" y="474430"/>
            <a:ext cx="2065020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정요한</a:t>
            </a:r>
            <a:b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Mail :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  <a:hlinkClick r:id="rId2"/>
              </a:rPr>
              <a:t>gaelim@naver.com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Phone : 010 5026 5099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440055" y="357505"/>
            <a:ext cx="4146550" cy="389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건설현장 안전검사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Android Application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제작 프로젝트 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58791"/>
              </p:ext>
            </p:extLst>
          </p:nvPr>
        </p:nvGraphicFramePr>
        <p:xfrm>
          <a:off x="699474" y="2147104"/>
          <a:ext cx="10754995" cy="175641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67865">
                  <a:extLst>
                    <a:ext uri="{9D8B030D-6E8A-4147-A177-3AD203B41FA5}">
                      <a16:colId xmlns:a16="http://schemas.microsoft.com/office/drawing/2014/main" val="1155530786"/>
                    </a:ext>
                  </a:extLst>
                </a:gridCol>
                <a:gridCol w="8787130">
                  <a:extLst>
                    <a:ext uri="{9D8B030D-6E8A-4147-A177-3AD203B41FA5}">
                      <a16:colId xmlns:a16="http://schemas.microsoft.com/office/drawing/2014/main" val="2875761437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건설현장</a:t>
                      </a:r>
                      <a:r>
                        <a:rPr lang="ko-KR" altLang="en-US" sz="1200" b="0" strike="noStrike" kern="1200" cap="none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안전검사 자동화</a:t>
                      </a:r>
                      <a:r>
                        <a:rPr lang="en-US" altLang="ko-KR" sz="1200" b="0" strike="noStrike" kern="1200" cap="none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strike="noStrike" kern="1200" cap="none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어플리케이션 제작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5225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개요</a:t>
                      </a: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안드로이드 기반 </a:t>
                      </a:r>
                      <a:r>
                        <a:rPr lang="en-US" altLang="ko-KR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Application </a:t>
                      </a: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제작을 통한 건설현장 </a:t>
                      </a: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內 안전검사 </a:t>
                      </a: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 자동화 툴 제작을 통한 </a:t>
                      </a: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효율성 및 편리성 </a:t>
                      </a: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재고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23277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환경</a:t>
                      </a: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안드로이드 스튜디오</a:t>
                      </a:r>
                      <a:r>
                        <a:rPr lang="en-US" altLang="ko-KR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사용언어</a:t>
                      </a:r>
                      <a:r>
                        <a:rPr lang="en-US" altLang="ko-KR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: </a:t>
                      </a:r>
                      <a:r>
                        <a:rPr lang="en-US" altLang="ko-KR" sz="11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Kotlin</a:t>
                      </a:r>
                      <a:r>
                        <a:rPr lang="en-US" altLang="ko-KR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98313"/>
                  </a:ext>
                </a:extLst>
              </a:tr>
              <a:tr h="87820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기본기능 및 동작</a:t>
                      </a: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건설 현장 프로젝트 등록 및 </a:t>
                      </a:r>
                      <a:r>
                        <a:rPr lang="ko-KR" altLang="en-US" sz="11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세부사용</a:t>
                      </a:r>
                      <a:r>
                        <a:rPr lang="ko-KR" altLang="en-US" sz="11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등록 툴</a:t>
                      </a:r>
                      <a:endParaRPr lang="en-US" altLang="ko-KR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strike="noStrike" kern="1200" cap="none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건설 현장 內 발생될 수 있는 특정 결함 및 장비 조사 등록을 위한 편리성 제공 </a:t>
                      </a:r>
                      <a:endParaRPr lang="en-US" altLang="ko-KR" sz="1100" b="0" strike="noStrike" kern="1200" cap="none" baseline="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 </a:t>
                      </a:r>
                      <a:r>
                        <a:rPr lang="ko-KR" altLang="en-US" sz="1100" b="0" strike="noStrike" kern="1200" cap="none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도면 </a:t>
                      </a:r>
                      <a:r>
                        <a:rPr lang="en-US" altLang="ko-KR" sz="1100" b="0" strike="noStrike" kern="1200" cap="none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Upload </a:t>
                      </a:r>
                      <a:r>
                        <a:rPr lang="ko-KR" altLang="en-US" sz="1100" b="0" strike="noStrike" kern="1200" cap="none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 기초 정보 제공</a:t>
                      </a:r>
                      <a:endParaRPr lang="en-US" altLang="ko-KR" sz="1100" b="0" strike="noStrike" kern="1200" cap="none" baseline="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indent="-17145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strike="noStrike" kern="1200" cap="none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위 기초 정보를 엑셀로 추출할 수 있는 기능 제공</a:t>
                      </a:r>
                      <a:endParaRPr lang="ko-KR" altLang="en-US" sz="11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85038"/>
                  </a:ext>
                </a:extLst>
              </a:tr>
            </a:tbl>
          </a:graphicData>
        </a:graphic>
      </p:graphicFrame>
      <p:sp>
        <p:nvSpPr>
          <p:cNvPr id="9" name="텍스트 상자 2"/>
          <p:cNvSpPr txBox="1">
            <a:spLocks/>
          </p:cNvSpPr>
          <p:nvPr/>
        </p:nvSpPr>
        <p:spPr>
          <a:xfrm>
            <a:off x="623074" y="1798727"/>
            <a:ext cx="1728192" cy="4061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latin typeface="맑은 고딕" charset="0"/>
                <a:ea typeface="맑은 고딕" charset="0"/>
              </a:rPr>
              <a:t>&lt;</a:t>
            </a:r>
            <a:r>
              <a:rPr lang="ko-KR" altLang="en-US" sz="2000" b="1" strike="noStrike" cap="none" dirty="0" smtClean="0">
                <a:latin typeface="맑은 고딕" charset="0"/>
                <a:ea typeface="맑은 고딕" charset="0"/>
              </a:rPr>
              <a:t>개발</a:t>
            </a: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Spec&gt;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"/>
          <p:cNvSpPr txBox="1">
            <a:spLocks/>
          </p:cNvSpPr>
          <p:nvPr/>
        </p:nvSpPr>
        <p:spPr>
          <a:xfrm>
            <a:off x="685754" y="3879160"/>
            <a:ext cx="2385910" cy="41393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latin typeface="맑은 고딕" charset="0"/>
                <a:ea typeface="맑은 고딕" charset="0"/>
              </a:rPr>
              <a:t>&lt;</a:t>
            </a:r>
            <a:r>
              <a:rPr lang="ko-KR" altLang="en-US" sz="2000" b="1" strike="noStrike" cap="none" dirty="0" smtClean="0">
                <a:latin typeface="맑은 고딕" charset="0"/>
                <a:ea typeface="맑은 고딕" charset="0"/>
              </a:rPr>
              <a:t>프로젝트 일정</a:t>
            </a: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&gt;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81043"/>
              </p:ext>
            </p:extLst>
          </p:nvPr>
        </p:nvGraphicFramePr>
        <p:xfrm>
          <a:off x="839416" y="4293096"/>
          <a:ext cx="10615197" cy="2317396"/>
        </p:xfrm>
        <a:graphic>
          <a:graphicData uri="http://schemas.openxmlformats.org/drawingml/2006/table">
            <a:tbl>
              <a:tblPr firstRow="1" firstCol="1" bandRow="1"/>
              <a:tblGrid>
                <a:gridCol w="1515937">
                  <a:extLst>
                    <a:ext uri="{9D8B030D-6E8A-4147-A177-3AD203B41FA5}">
                      <a16:colId xmlns:a16="http://schemas.microsoft.com/office/drawing/2014/main" val="1898158344"/>
                    </a:ext>
                  </a:extLst>
                </a:gridCol>
                <a:gridCol w="1515937">
                  <a:extLst>
                    <a:ext uri="{9D8B030D-6E8A-4147-A177-3AD203B41FA5}">
                      <a16:colId xmlns:a16="http://schemas.microsoft.com/office/drawing/2014/main" val="536792531"/>
                    </a:ext>
                  </a:extLst>
                </a:gridCol>
                <a:gridCol w="1515937">
                  <a:extLst>
                    <a:ext uri="{9D8B030D-6E8A-4147-A177-3AD203B41FA5}">
                      <a16:colId xmlns:a16="http://schemas.microsoft.com/office/drawing/2014/main" val="1150377026"/>
                    </a:ext>
                  </a:extLst>
                </a:gridCol>
                <a:gridCol w="1515937">
                  <a:extLst>
                    <a:ext uri="{9D8B030D-6E8A-4147-A177-3AD203B41FA5}">
                      <a16:colId xmlns:a16="http://schemas.microsoft.com/office/drawing/2014/main" val="3926262344"/>
                    </a:ext>
                  </a:extLst>
                </a:gridCol>
                <a:gridCol w="1515937">
                  <a:extLst>
                    <a:ext uri="{9D8B030D-6E8A-4147-A177-3AD203B41FA5}">
                      <a16:colId xmlns:a16="http://schemas.microsoft.com/office/drawing/2014/main" val="2088006659"/>
                    </a:ext>
                  </a:extLst>
                </a:gridCol>
                <a:gridCol w="1515937">
                  <a:extLst>
                    <a:ext uri="{9D8B030D-6E8A-4147-A177-3AD203B41FA5}">
                      <a16:colId xmlns:a16="http://schemas.microsoft.com/office/drawing/2014/main" val="76166471"/>
                    </a:ext>
                  </a:extLst>
                </a:gridCol>
                <a:gridCol w="1519575">
                  <a:extLst>
                    <a:ext uri="{9D8B030D-6E8A-4147-A177-3AD203B41FA5}">
                      <a16:colId xmlns:a16="http://schemas.microsoft.com/office/drawing/2014/main" val="380104010"/>
                    </a:ext>
                  </a:extLst>
                </a:gridCol>
              </a:tblGrid>
              <a:tr h="181994">
                <a:tc gridSpan="7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프로젝트 일정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17930"/>
                  </a:ext>
                </a:extLst>
              </a:tr>
              <a:tr h="1819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97304"/>
                  </a:ext>
                </a:extLst>
              </a:tr>
              <a:tr h="24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주 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설계 및 기획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1187"/>
                  </a:ext>
                </a:extLst>
              </a:tr>
              <a:tr h="24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개발 기간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18358"/>
                  </a:ext>
                </a:extLst>
              </a:tr>
              <a:tr h="24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중간보고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718675"/>
                  </a:ext>
                </a:extLst>
              </a:tr>
              <a:tr h="24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75886"/>
                  </a:ext>
                </a:extLst>
              </a:tr>
              <a:tr h="24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중간보고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741229"/>
                  </a:ext>
                </a:extLst>
              </a:tr>
              <a:tr h="24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주 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53288"/>
                  </a:ext>
                </a:extLst>
              </a:tr>
              <a:tr h="24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테스트 및 결과물 점검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89915"/>
                  </a:ext>
                </a:extLst>
              </a:tr>
              <a:tr h="24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  <a:r>
                        <a:rPr lang="ko-KR" sz="9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결과보고 및 점검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419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511810" y="147320"/>
            <a:ext cx="3560445" cy="658939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302760" y="73660"/>
          <a:ext cx="3206115" cy="6802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 조사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STORY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리스트는 등록된 표준층을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등록시 층등록이 누락되었을 경우 층등록 가능하게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 (NUMBER)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자동으로 기입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층 기준으로 번호 순서 생성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부재종류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리스트 보 기둥 벽체 슬래브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MARK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필드 입력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규격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슬라브 이미지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THK 필드 입력 및 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613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강도조사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반발강도 필드 입력 및 타격방향 0, 90도 드롭다운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사진촬영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탄산화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 필드 입력 및 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철근 조사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슬라브 이미지 제공 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이미지 우측 Y 필드 입력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이미지 하단 X 필드 입력 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클릭시 #4으로 돌아감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>
            <a:off x="511810" y="129540"/>
            <a:ext cx="3560445" cy="63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&lt;-               장비 조사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582930" y="1035050"/>
            <a:ext cx="60261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STORY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82930" y="1392555"/>
            <a:ext cx="15309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NO                 1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95630" y="1698625"/>
            <a:ext cx="73850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부재종류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576580" y="2041525"/>
            <a:ext cx="56769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MARK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1355090" y="6341110"/>
            <a:ext cx="1875155" cy="375920"/>
          </a:xfrm>
          <a:prstGeom prst="roundRect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689100" y="1034415"/>
            <a:ext cx="1506220" cy="219075"/>
            <a:chOff x="1689100" y="1034415"/>
            <a:chExt cx="1506220" cy="219075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>
              <a:off x="1689100" y="1034415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지상 1층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>
              <a:off x="2900680" y="1036955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2935605" y="1051560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1" name="텍스트 상자 50"/>
          <p:cNvSpPr txBox="1">
            <a:spLocks/>
          </p:cNvSpPr>
          <p:nvPr/>
        </p:nvSpPr>
        <p:spPr>
          <a:xfrm>
            <a:off x="11576050" y="6340475"/>
            <a:ext cx="4438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#9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674495" y="1739900"/>
            <a:ext cx="1506220" cy="219075"/>
            <a:chOff x="1674495" y="1739900"/>
            <a:chExt cx="1506220" cy="219075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>
              <a:off x="1674495" y="1739900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슬라브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>
              <a:off x="2886075" y="1742440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>
              <a:off x="2921000" y="1757045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7" name="텍스트 상자 56"/>
          <p:cNvSpPr txBox="1">
            <a:spLocks/>
          </p:cNvSpPr>
          <p:nvPr/>
        </p:nvSpPr>
        <p:spPr>
          <a:xfrm>
            <a:off x="570230" y="237299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규격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459740" y="359219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강도 조사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1750695" y="3808730"/>
            <a:ext cx="38290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flipV="1">
            <a:off x="1735455" y="4147185"/>
            <a:ext cx="847090" cy="317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74"/>
          <p:cNvSpPr txBox="1">
            <a:spLocks/>
          </p:cNvSpPr>
          <p:nvPr/>
        </p:nvSpPr>
        <p:spPr>
          <a:xfrm>
            <a:off x="2565400" y="3934460"/>
            <a:ext cx="44386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mm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77"/>
          <p:cNvSpPr txBox="1">
            <a:spLocks/>
          </p:cNvSpPr>
          <p:nvPr/>
        </p:nvSpPr>
        <p:spPr>
          <a:xfrm>
            <a:off x="1089660" y="3604260"/>
            <a:ext cx="78422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반발경도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>
            <a:off x="1220470" y="3927475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깊이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514350" y="4460240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철근 조사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>
            <a:off x="233680" y="103441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236220" y="143510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2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229870" y="175768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3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249555" y="207200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4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>
            <a:off x="234950" y="242062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5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>
            <a:off x="231140" y="359029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6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>
            <a:off x="233680" y="402590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7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3307715" y="1024255"/>
            <a:ext cx="702310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층등록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0" name="도형 99"/>
          <p:cNvCxnSpPr/>
          <p:nvPr/>
        </p:nvCxnSpPr>
        <p:spPr>
          <a:xfrm>
            <a:off x="1655445" y="2317750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텍스트 상자 100"/>
          <p:cNvSpPr txBox="1">
            <a:spLocks/>
          </p:cNvSpPr>
          <p:nvPr/>
        </p:nvSpPr>
        <p:spPr>
          <a:xfrm>
            <a:off x="2089150" y="3597910"/>
            <a:ext cx="78422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타격방향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816225" y="3641090"/>
            <a:ext cx="805180" cy="219075"/>
            <a:chOff x="2816225" y="3641090"/>
            <a:chExt cx="805180" cy="219075"/>
          </a:xfrm>
        </p:grpSpPr>
        <p:sp>
          <p:nvSpPr>
            <p:cNvPr id="103" name="도형 102"/>
            <p:cNvSpPr>
              <a:spLocks/>
            </p:cNvSpPr>
            <p:nvPr/>
          </p:nvSpPr>
          <p:spPr>
            <a:xfrm>
              <a:off x="2816225" y="3641090"/>
              <a:ext cx="805815" cy="207645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균열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도형 103"/>
            <p:cNvSpPr>
              <a:spLocks/>
            </p:cNvSpPr>
            <p:nvPr/>
          </p:nvSpPr>
          <p:spPr>
            <a:xfrm>
              <a:off x="3462655" y="3643630"/>
              <a:ext cx="152400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도형 104"/>
            <p:cNvSpPr>
              <a:spLocks/>
            </p:cNvSpPr>
            <p:nvPr/>
          </p:nvSpPr>
          <p:spPr>
            <a:xfrm>
              <a:off x="3481070" y="3658235"/>
              <a:ext cx="13970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6" name="텍스트 상자 105"/>
          <p:cNvSpPr txBox="1">
            <a:spLocks/>
          </p:cNvSpPr>
          <p:nvPr/>
        </p:nvSpPr>
        <p:spPr>
          <a:xfrm>
            <a:off x="463550" y="3931920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탄산화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3001645" y="3121025"/>
            <a:ext cx="748665" cy="21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사진촬영          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3001645" y="3112135"/>
            <a:ext cx="748665" cy="21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사진촬영          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3681095" y="3594735"/>
            <a:ext cx="571500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도형 113"/>
          <p:cNvSpPr>
            <a:spLocks/>
          </p:cNvSpPr>
          <p:nvPr/>
        </p:nvSpPr>
        <p:spPr>
          <a:xfrm>
            <a:off x="2947670" y="3938905"/>
            <a:ext cx="9588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1264920" y="4859020"/>
            <a:ext cx="900430" cy="8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이미지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4" name="도형 123"/>
          <p:cNvSpPr>
            <a:spLocks/>
          </p:cNvSpPr>
          <p:nvPr/>
        </p:nvSpPr>
        <p:spPr>
          <a:xfrm>
            <a:off x="2751455" y="4893945"/>
            <a:ext cx="9588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6" name="도형 125"/>
          <p:cNvSpPr>
            <a:spLocks/>
          </p:cNvSpPr>
          <p:nvPr/>
        </p:nvSpPr>
        <p:spPr>
          <a:xfrm>
            <a:off x="236220" y="452183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8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28" name="도형 127"/>
          <p:cNvCxnSpPr/>
          <p:nvPr/>
        </p:nvCxnSpPr>
        <p:spPr>
          <a:xfrm flipV="1">
            <a:off x="2768600" y="5483225"/>
            <a:ext cx="847090" cy="317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텍스트 상자 128"/>
          <p:cNvSpPr txBox="1">
            <a:spLocks/>
          </p:cNvSpPr>
          <p:nvPr/>
        </p:nvSpPr>
        <p:spPr>
          <a:xfrm>
            <a:off x="2288540" y="5256530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Y @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3" name="도형 132"/>
          <p:cNvSpPr>
            <a:spLocks/>
          </p:cNvSpPr>
          <p:nvPr/>
        </p:nvSpPr>
        <p:spPr>
          <a:xfrm>
            <a:off x="1651635" y="2440940"/>
            <a:ext cx="946785" cy="8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이미지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34" name="도형 133"/>
          <p:cNvCxnSpPr/>
          <p:nvPr/>
        </p:nvCxnSpPr>
        <p:spPr>
          <a:xfrm flipV="1">
            <a:off x="1558925" y="6074410"/>
            <a:ext cx="847090" cy="317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텍스트 상자 134"/>
          <p:cNvSpPr txBox="1">
            <a:spLocks/>
          </p:cNvSpPr>
          <p:nvPr/>
        </p:nvSpPr>
        <p:spPr>
          <a:xfrm>
            <a:off x="1078865" y="5847715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X @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36" name="도형 135"/>
          <p:cNvCxnSpPr/>
          <p:nvPr/>
        </p:nvCxnSpPr>
        <p:spPr>
          <a:xfrm>
            <a:off x="3008630" y="2938780"/>
            <a:ext cx="38290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텍스트 상자 136"/>
          <p:cNvSpPr txBox="1">
            <a:spLocks/>
          </p:cNvSpPr>
          <p:nvPr/>
        </p:nvSpPr>
        <p:spPr>
          <a:xfrm>
            <a:off x="2571750" y="2718435"/>
            <a:ext cx="65913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THK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511810" y="524510"/>
            <a:ext cx="3560445" cy="581088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773430" y="4786630"/>
            <a:ext cx="3036570" cy="40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새 프로젝트 생성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73430" y="5429885"/>
            <a:ext cx="3036570" cy="40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프로젝트 불러오기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94505" y="537845"/>
          <a:ext cx="3206115" cy="1307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새 프로젝트 생성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 시 프로젝트 등록 화면으로 이동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불러오기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*[ 내용 보류 ]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도형 5"/>
          <p:cNvSpPr>
            <a:spLocks/>
          </p:cNvSpPr>
          <p:nvPr/>
        </p:nvSpPr>
        <p:spPr>
          <a:xfrm>
            <a:off x="654685" y="4678680"/>
            <a:ext cx="250190" cy="2387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1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54050" y="5256530"/>
            <a:ext cx="250190" cy="2387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2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856615" y="1738630"/>
            <a:ext cx="2858135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[ 이  름 ]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1576050" y="6340475"/>
            <a:ext cx="4438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#1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511810" y="524510"/>
            <a:ext cx="3560445" cy="581088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311650" y="96520"/>
          <a:ext cx="3206115" cy="671639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등록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 왼쪽에 뒤로가기 버튼 제공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뒤로가기 클릭시 경고 팝업창 뜸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96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명 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필드에 타이핑으로 입력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필수 입력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우측 search 버튼 클릭시 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보유하고있는 프로젝트 보여주는 모달창 뜸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시설명 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필드에 타이핑으로 입력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필수입력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현장조사일 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우측 버튼을 클릭하면 기본 캘린더 제공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필수입력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표준층 등록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필드에 입력 우측 버튼을 클릭하면 등록됨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필수 입력 (최소 한 개 이상 등록)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33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표준층 리스트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등록된 표준층을 보여주는 리스트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등록된 표준층이 많을 경우스크롤가능 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233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5-1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표준층 리스트 아이템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표준층명이 표시됨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우측에 표시된 Thumb로 리스트 재정렬 가능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확인 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확인 클릭시 필수 입력 값 조사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등록 가능할 시 다음 페이지로 넘어감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>
            <a:off x="511810" y="523875"/>
            <a:ext cx="3560445" cy="63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&lt;-               프로젝트 등록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582930" y="1429385"/>
            <a:ext cx="92773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프로젝트명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82930" y="1786890"/>
            <a:ext cx="8959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시설명     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1713865" y="1607185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1713865" y="1952625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595630" y="2144395"/>
            <a:ext cx="87820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현장조사일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>
            <a:off x="1702435" y="2334260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>
            <a:off x="576580" y="2521585"/>
            <a:ext cx="92773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표준층 등록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3500120" y="2176145"/>
            <a:ext cx="385445" cy="187325"/>
          </a:xfrm>
          <a:prstGeom prst="roundRect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=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>
            <a:off x="1717040" y="2710815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17"/>
          <p:cNvSpPr>
            <a:spLocks/>
          </p:cNvSpPr>
          <p:nvPr/>
        </p:nvSpPr>
        <p:spPr>
          <a:xfrm>
            <a:off x="3505200" y="2543175"/>
            <a:ext cx="238760" cy="219710"/>
          </a:xfrm>
          <a:prstGeom prst="ellipse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581660" y="3079115"/>
            <a:ext cx="106743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표준층 리스트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387985" y="1297305"/>
            <a:ext cx="250190" cy="2387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387350" y="1760855"/>
            <a:ext cx="250190" cy="2387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2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389890" y="2109470"/>
            <a:ext cx="250190" cy="2387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3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1355090" y="5780405"/>
            <a:ext cx="1875155" cy="375920"/>
          </a:xfrm>
          <a:prstGeom prst="roundRect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392430" y="2536190"/>
            <a:ext cx="250190" cy="2387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4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86080" y="3014980"/>
            <a:ext cx="250190" cy="2387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5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831215" y="3429000"/>
            <a:ext cx="2909570" cy="220853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1254760" y="5701665"/>
            <a:ext cx="250190" cy="23876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6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110615" y="3560445"/>
            <a:ext cx="7251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지상 1층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1110615" y="3855720"/>
            <a:ext cx="7251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지상 2층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1110615" y="4150995"/>
            <a:ext cx="7251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지상 3층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110615" y="4455795"/>
            <a:ext cx="7251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지하 1층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3114675" y="3552825"/>
            <a:ext cx="385445" cy="18732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=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3110230" y="3853180"/>
            <a:ext cx="385445" cy="18732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=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115310" y="4163060"/>
            <a:ext cx="385445" cy="18732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=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3110865" y="4482465"/>
            <a:ext cx="385445" cy="18732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=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76605" y="3494405"/>
            <a:ext cx="332740" cy="234315"/>
            <a:chOff x="776605" y="3494405"/>
            <a:chExt cx="332740" cy="234315"/>
          </a:xfrm>
        </p:grpSpPr>
        <p:sp>
          <p:nvSpPr>
            <p:cNvPr id="41" name="도형 40"/>
            <p:cNvSpPr>
              <a:spLocks/>
            </p:cNvSpPr>
            <p:nvPr/>
          </p:nvSpPr>
          <p:spPr>
            <a:xfrm>
              <a:off x="819785" y="3495675"/>
              <a:ext cx="259715" cy="233680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6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41"/>
            <p:cNvSpPr txBox="1">
              <a:spLocks/>
            </p:cNvSpPr>
            <p:nvPr/>
          </p:nvSpPr>
          <p:spPr>
            <a:xfrm>
              <a:off x="776605" y="3494405"/>
              <a:ext cx="333375" cy="21653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squar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0" strike="noStrike" cap="none" dirty="0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5-1</a:t>
              </a:r>
              <a:endParaRPr lang="ko-KR" altLang="en-US" sz="8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5" name="텍스트 상자 44"/>
          <p:cNvSpPr txBox="1">
            <a:spLocks/>
          </p:cNvSpPr>
          <p:nvPr/>
        </p:nvSpPr>
        <p:spPr>
          <a:xfrm>
            <a:off x="11576050" y="6340475"/>
            <a:ext cx="4438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#2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3463290" y="1428115"/>
            <a:ext cx="546100" cy="173990"/>
          </a:xfrm>
          <a:prstGeom prst="roundRect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search</a:t>
            </a:r>
            <a:endParaRPr lang="ko-KR" altLang="en-US" sz="900" b="0" strike="noStrike" cap="none" dirty="0" smtClean="0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230245" y="5940425"/>
            <a:ext cx="4881979" cy="80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도형 1"/>
          <p:cNvSpPr>
            <a:spLocks/>
          </p:cNvSpPr>
          <p:nvPr/>
        </p:nvSpPr>
        <p:spPr>
          <a:xfrm>
            <a:off x="8357711" y="5517232"/>
            <a:ext cx="3560445" cy="9684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511810" y="524510"/>
            <a:ext cx="3560445" cy="577977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94505" y="537845"/>
          <a:ext cx="3206115" cy="209740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등록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 왼쪽에 뒤로가기 버튼 제공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뒤로가기 클릭시 #1로 이동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명 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클릭시 시설명 데이터 보여줌 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1-1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시설명 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클릭시 해당 시설명 #4로 이동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>
            <a:off x="511810" y="523875"/>
            <a:ext cx="3560445" cy="63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&lt;-               프로젝트 리스트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831215" y="1315720"/>
            <a:ext cx="2909570" cy="474599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94080" y="1395730"/>
            <a:ext cx="87820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프로젝트명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102360" y="1710690"/>
            <a:ext cx="7251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시설명 1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>
            <a:off x="11576050" y="6340475"/>
            <a:ext cx="4438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#3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1096645" y="1990090"/>
            <a:ext cx="7251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시설명 2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1107440" y="2304415"/>
            <a:ext cx="7251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시설명 3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3117215" y="1463040"/>
            <a:ext cx="278130" cy="191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>
            <a:off x="887730" y="2731770"/>
            <a:ext cx="87820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프로젝트명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1096010" y="3046730"/>
            <a:ext cx="7251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시설명 1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1090295" y="3326130"/>
            <a:ext cx="7251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시설명 2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1101090" y="3640455"/>
            <a:ext cx="7251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시설명 3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3110865" y="2799080"/>
            <a:ext cx="278130" cy="191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887730" y="4013200"/>
            <a:ext cx="87820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프로젝트명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10800000">
            <a:off x="3110865" y="4029075"/>
            <a:ext cx="278130" cy="191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597535" y="142875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721360" y="181229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1-1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511810" y="524510"/>
            <a:ext cx="3560445" cy="581088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5216"/>
              </p:ext>
            </p:extLst>
          </p:nvPr>
        </p:nvGraphicFramePr>
        <p:xfrm>
          <a:off x="6915518" y="376237"/>
          <a:ext cx="4192270" cy="305371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[ 시설 명 ]      [프로젝트 명]               엑셀 내보내기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시설명 및 프로젝트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엑셀 내보내기 클릭시 내보낼 파일명 설정 모달 창 뜸  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결함조사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1-1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결함조사 리스트 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클릭시 해당 결함조사 정보 화면에 로드 (수정가능)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장비조사 </a:t>
                      </a:r>
                      <a:b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2-2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장비조사 리스트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클릭시 해당 장비조사 정보 화면에 로드 (수정가능)</a:t>
                      </a: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>
            <a:off x="511810" y="523875"/>
            <a:ext cx="356108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[ 시설 명 ]    [ 프로젝트 명 ]        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06425" y="1437640"/>
            <a:ext cx="1238250" cy="51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  결함조사          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608965" y="3846830"/>
            <a:ext cx="1238250" cy="52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   장비조사          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11576050" y="6340475"/>
            <a:ext cx="4438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#4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874395" y="2086610"/>
            <a:ext cx="2909570" cy="143827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833755" y="4479290"/>
            <a:ext cx="2909570" cy="143827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1136650" y="2183765"/>
            <a:ext cx="8648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결함조사 1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3140710" y="2176145"/>
            <a:ext cx="385445" cy="18732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=&gt;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1139190" y="2489200"/>
            <a:ext cx="8648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결함조사 2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3143250" y="2524760"/>
            <a:ext cx="385445" cy="18732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=&gt;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433070" y="162814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435610" y="202882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1-1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37820" y="405257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2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340360" y="445325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2-1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1130300" y="4610735"/>
            <a:ext cx="8648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결함조사 1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134360" y="4603115"/>
            <a:ext cx="385445" cy="18732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=&gt;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1132840" y="4916170"/>
            <a:ext cx="86487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결함조사 2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3136900" y="4951730"/>
            <a:ext cx="385445" cy="18732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=&gt;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3669665" y="763270"/>
            <a:ext cx="223520" cy="274955"/>
          </a:xfrm>
          <a:prstGeom prst="upArrow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3181350" y="1055370"/>
            <a:ext cx="1002665" cy="214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엑셀내보내기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4" name="꺾인 연결선 3"/>
          <p:cNvCxnSpPr/>
          <p:nvPr/>
        </p:nvCxnSpPr>
        <p:spPr>
          <a:xfrm>
            <a:off x="2207568" y="1775460"/>
            <a:ext cx="4680520" cy="2703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1"/>
          <p:cNvSpPr>
            <a:spLocks/>
          </p:cNvSpPr>
          <p:nvPr/>
        </p:nvSpPr>
        <p:spPr>
          <a:xfrm flipH="1">
            <a:off x="6995118" y="3887314"/>
            <a:ext cx="4679657" cy="1186587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2" name="꺾인 연결선 31"/>
          <p:cNvCxnSpPr/>
          <p:nvPr/>
        </p:nvCxnSpPr>
        <p:spPr>
          <a:xfrm>
            <a:off x="1954245" y="3887314"/>
            <a:ext cx="4680520" cy="2703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1"/>
          <p:cNvSpPr>
            <a:spLocks/>
          </p:cNvSpPr>
          <p:nvPr/>
        </p:nvSpPr>
        <p:spPr>
          <a:xfrm flipH="1">
            <a:off x="6963687" y="5404557"/>
            <a:ext cx="4679657" cy="1186587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511810" y="524510"/>
            <a:ext cx="3560445" cy="567563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42435" y="234950"/>
          <a:ext cx="3206115" cy="650430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 조사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STORY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리스트는 등록된 표준층을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등록시 층등록이 누락되었을 경우 층등록 가능하게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 (NUMBER)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자동으로 기입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층 기준으로 번호 순서 생성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실명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필드에 타이핑으로 입력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결함종류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 위치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드롭다운으로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 유형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드롭다운으로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468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 크기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필드에 입력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 종류가 현황일 경우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사진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8613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8-1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비교촬영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사진 조사시 동일 위치의 변화를 보기 위함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버튼 클릭시 이전의 사진이 보이며 동시에 촬영이 가능 해야함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클릭시 #4로 돌아감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>
            <a:off x="511810" y="523875"/>
            <a:ext cx="3560445" cy="63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&lt;-               결함 조사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582930" y="1429385"/>
            <a:ext cx="60261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STORY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82930" y="1786890"/>
            <a:ext cx="15309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NO                 1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95630" y="2092960"/>
            <a:ext cx="45910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실명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>
            <a:off x="1702435" y="2282825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>
            <a:off x="576580" y="2435860"/>
            <a:ext cx="78803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결함 종류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1355090" y="5654040"/>
            <a:ext cx="1875155" cy="375920"/>
          </a:xfrm>
          <a:prstGeom prst="roundRect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689100" y="1428750"/>
            <a:ext cx="1506220" cy="219075"/>
            <a:chOff x="1689100" y="1428750"/>
            <a:chExt cx="1506220" cy="219075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>
              <a:off x="1689100" y="1428750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지상 1층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>
              <a:off x="2900680" y="1431290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2935605" y="1445895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1" name="텍스트 상자 50"/>
          <p:cNvSpPr txBox="1">
            <a:spLocks/>
          </p:cNvSpPr>
          <p:nvPr/>
        </p:nvSpPr>
        <p:spPr>
          <a:xfrm>
            <a:off x="11576050" y="6340475"/>
            <a:ext cx="4438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#5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656715" y="2471420"/>
            <a:ext cx="1506220" cy="219075"/>
            <a:chOff x="1656715" y="2471420"/>
            <a:chExt cx="1506220" cy="219075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>
              <a:off x="1656715" y="2471420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균열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>
              <a:off x="2868295" y="2473960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>
              <a:off x="2903220" y="2488565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7" name="텍스트 상자 56"/>
          <p:cNvSpPr txBox="1">
            <a:spLocks/>
          </p:cNvSpPr>
          <p:nvPr/>
        </p:nvSpPr>
        <p:spPr>
          <a:xfrm>
            <a:off x="570230" y="2767330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결함 위치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650365" y="2802890"/>
            <a:ext cx="1506220" cy="219075"/>
            <a:chOff x="1650365" y="2802890"/>
            <a:chExt cx="1506220" cy="219075"/>
          </a:xfrm>
        </p:grpSpPr>
        <p:sp>
          <p:nvSpPr>
            <p:cNvPr id="60" name="도형 59"/>
            <p:cNvSpPr>
              <a:spLocks/>
            </p:cNvSpPr>
            <p:nvPr/>
          </p:nvSpPr>
          <p:spPr>
            <a:xfrm>
              <a:off x="1650365" y="2802890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조적벽체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도형 60"/>
            <p:cNvSpPr>
              <a:spLocks/>
            </p:cNvSpPr>
            <p:nvPr/>
          </p:nvSpPr>
          <p:spPr>
            <a:xfrm>
              <a:off x="2861945" y="2805430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도형 61"/>
            <p:cNvSpPr>
              <a:spLocks/>
            </p:cNvSpPr>
            <p:nvPr/>
          </p:nvSpPr>
          <p:spPr>
            <a:xfrm>
              <a:off x="2896870" y="2820035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3" name="텍스트 상자 62"/>
          <p:cNvSpPr txBox="1">
            <a:spLocks/>
          </p:cNvSpPr>
          <p:nvPr/>
        </p:nvSpPr>
        <p:spPr>
          <a:xfrm>
            <a:off x="581660" y="316801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결함 유형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661795" y="3203575"/>
            <a:ext cx="1506220" cy="219075"/>
            <a:chOff x="1661795" y="3203575"/>
            <a:chExt cx="1506220" cy="219075"/>
          </a:xfrm>
        </p:grpSpPr>
        <p:sp>
          <p:nvSpPr>
            <p:cNvPr id="65" name="도형 64"/>
            <p:cNvSpPr>
              <a:spLocks/>
            </p:cNvSpPr>
            <p:nvPr/>
          </p:nvSpPr>
          <p:spPr>
            <a:xfrm>
              <a:off x="1661795" y="3203575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사선균열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도형 65"/>
            <p:cNvSpPr>
              <a:spLocks/>
            </p:cNvSpPr>
            <p:nvPr/>
          </p:nvSpPr>
          <p:spPr>
            <a:xfrm>
              <a:off x="2873375" y="3206115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도형 66"/>
            <p:cNvSpPr>
              <a:spLocks/>
            </p:cNvSpPr>
            <p:nvPr/>
          </p:nvSpPr>
          <p:spPr>
            <a:xfrm>
              <a:off x="2908300" y="3220720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8" name="텍스트 상자 67"/>
          <p:cNvSpPr txBox="1">
            <a:spLocks/>
          </p:cNvSpPr>
          <p:nvPr/>
        </p:nvSpPr>
        <p:spPr>
          <a:xfrm>
            <a:off x="589915" y="3522980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결함 크기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1886585" y="3766185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>
            <a:off x="1889760" y="4115435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72"/>
          <p:cNvCxnSpPr/>
          <p:nvPr/>
        </p:nvCxnSpPr>
        <p:spPr>
          <a:xfrm>
            <a:off x="1909445" y="4472940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상자 73"/>
          <p:cNvSpPr txBox="1">
            <a:spLocks/>
          </p:cNvSpPr>
          <p:nvPr/>
        </p:nvSpPr>
        <p:spPr>
          <a:xfrm>
            <a:off x="3588385" y="3525520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mm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>
            <a:off x="3582035" y="3883025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mm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3601720" y="4275455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EA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76"/>
          <p:cNvSpPr txBox="1">
            <a:spLocks/>
          </p:cNvSpPr>
          <p:nvPr/>
        </p:nvSpPr>
        <p:spPr>
          <a:xfrm>
            <a:off x="1344295" y="4269105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개소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77"/>
          <p:cNvSpPr txBox="1">
            <a:spLocks/>
          </p:cNvSpPr>
          <p:nvPr/>
        </p:nvSpPr>
        <p:spPr>
          <a:xfrm>
            <a:off x="1320800" y="3526790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폭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>
            <a:off x="1340485" y="3893185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길이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600710" y="497141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사진 등록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1631315" y="4928870"/>
            <a:ext cx="967105" cy="30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사진촬영          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>
            <a:off x="2750820" y="4940300"/>
            <a:ext cx="967105" cy="30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비교촬영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>
            <a:off x="233680" y="142875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236220" y="182943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2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229870" y="215201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3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249555" y="246634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4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>
            <a:off x="234950" y="281495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5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254635" y="321564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6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>
            <a:off x="231140" y="355600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7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>
            <a:off x="337820" y="500443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8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3" name="도형 92"/>
          <p:cNvSpPr>
            <a:spLocks/>
          </p:cNvSpPr>
          <p:nvPr/>
        </p:nvSpPr>
        <p:spPr>
          <a:xfrm>
            <a:off x="2574290" y="482473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8-1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>
            <a:off x="1052830" y="5693410"/>
            <a:ext cx="347345" cy="12573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3307715" y="1418590"/>
            <a:ext cx="702310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층등록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7622540" y="3025140"/>
          <a:ext cx="4223385" cy="2788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10"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군열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열화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현황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균열위치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균열유형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열화위치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열화유형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벽체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수직균열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벽체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마감재파손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내부시공상태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수평균열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마감재박리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내부전경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상부보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사선균열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마감재이격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외부시공상태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천정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수직/수평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천정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도장박리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외부전경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기둥+벽체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수직/사선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기둥+벽체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누수흔적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전경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기둥+창호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수평/사선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파라펫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단면박락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시공상태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벽체+창호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이격상태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난간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철근노출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파라펫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망상균열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미장들뜸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난간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기타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8" name="텍스트 상자 97"/>
          <p:cNvSpPr txBox="1">
            <a:spLocks/>
          </p:cNvSpPr>
          <p:nvPr/>
        </p:nvSpPr>
        <p:spPr>
          <a:xfrm>
            <a:off x="7620635" y="2701290"/>
            <a:ext cx="381889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결함 종류 및 결함 종류에 따른 결함위치/결함유형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511810" y="147320"/>
            <a:ext cx="3560445" cy="658939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302760" y="73660"/>
          <a:ext cx="3206115" cy="6940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 조사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STORY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리스트는 등록된 표준층을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등록시 층등록이 누락되었을 경우 층등록 가능하게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 (NUMBER)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자동으로 기입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층 기준으로 번호 순서 생성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부재종류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리스트 보 기둥 벽체 슬래브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MARK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필드 입력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규격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 이미지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B, H 필드 입력 및 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613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강도조사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반발강도 필드 입력 및 타격방향 0, 90도 드롭다운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사진촬영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탄산화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 필드 입력 및 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철근 조사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 이미지 제공 및 STR 필드 입력 (100 150 200 250 300 수동)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하부주근 드롭다운 2 ~ 10 까지 리스트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단수 드롭다운 1~2 까지 리스트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클릭시 #4으로 돌아감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>
            <a:off x="511810" y="129540"/>
            <a:ext cx="3560445" cy="63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&lt;-               장비 조사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582930" y="1035050"/>
            <a:ext cx="60261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STORY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82930" y="1392555"/>
            <a:ext cx="15309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NO                 1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95630" y="1698625"/>
            <a:ext cx="73850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부재종류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576580" y="2041525"/>
            <a:ext cx="56769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MARK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1355090" y="6341110"/>
            <a:ext cx="1875155" cy="375920"/>
          </a:xfrm>
          <a:prstGeom prst="roundRect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689100" y="1034415"/>
            <a:ext cx="1506220" cy="219075"/>
            <a:chOff x="1689100" y="1034415"/>
            <a:chExt cx="1506220" cy="219075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>
              <a:off x="1689100" y="1034415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지상 1층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>
              <a:off x="2900680" y="1036955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2935605" y="1051560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1" name="텍스트 상자 50"/>
          <p:cNvSpPr txBox="1">
            <a:spLocks/>
          </p:cNvSpPr>
          <p:nvPr/>
        </p:nvSpPr>
        <p:spPr>
          <a:xfrm>
            <a:off x="11576050" y="6340475"/>
            <a:ext cx="4438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#6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674495" y="1739900"/>
            <a:ext cx="1506220" cy="219075"/>
            <a:chOff x="1674495" y="1739900"/>
            <a:chExt cx="1506220" cy="219075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>
              <a:off x="1674495" y="1739900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보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>
              <a:off x="2886075" y="1742440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>
              <a:off x="2921000" y="1757045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7" name="텍스트 상자 56"/>
          <p:cNvSpPr txBox="1">
            <a:spLocks/>
          </p:cNvSpPr>
          <p:nvPr/>
        </p:nvSpPr>
        <p:spPr>
          <a:xfrm>
            <a:off x="570230" y="237299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규격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459740" y="359219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강도 조사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1750695" y="3808730"/>
            <a:ext cx="38290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flipV="1">
            <a:off x="1735455" y="4147185"/>
            <a:ext cx="847090" cy="317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74"/>
          <p:cNvSpPr txBox="1">
            <a:spLocks/>
          </p:cNvSpPr>
          <p:nvPr/>
        </p:nvSpPr>
        <p:spPr>
          <a:xfrm>
            <a:off x="2565400" y="3934460"/>
            <a:ext cx="44386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mm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77"/>
          <p:cNvSpPr txBox="1">
            <a:spLocks/>
          </p:cNvSpPr>
          <p:nvPr/>
        </p:nvSpPr>
        <p:spPr>
          <a:xfrm>
            <a:off x="1089660" y="3604260"/>
            <a:ext cx="78422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반발경도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>
            <a:off x="1220470" y="3927475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깊이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514350" y="4460240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철근 조사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>
            <a:off x="233680" y="103441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236220" y="143510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2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229870" y="175768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3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249555" y="207200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4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>
            <a:off x="234950" y="242062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5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>
            <a:off x="231140" y="359029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6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>
            <a:off x="233680" y="402590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7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3307715" y="1024255"/>
            <a:ext cx="702310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층등록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0" name="도형 99"/>
          <p:cNvCxnSpPr/>
          <p:nvPr/>
        </p:nvCxnSpPr>
        <p:spPr>
          <a:xfrm>
            <a:off x="1655445" y="2317750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텍스트 상자 100"/>
          <p:cNvSpPr txBox="1">
            <a:spLocks/>
          </p:cNvSpPr>
          <p:nvPr/>
        </p:nvSpPr>
        <p:spPr>
          <a:xfrm>
            <a:off x="2089150" y="3597910"/>
            <a:ext cx="78422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타격방향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816225" y="3641090"/>
            <a:ext cx="805180" cy="219075"/>
            <a:chOff x="2816225" y="3641090"/>
            <a:chExt cx="805180" cy="219075"/>
          </a:xfrm>
        </p:grpSpPr>
        <p:sp>
          <p:nvSpPr>
            <p:cNvPr id="103" name="도형 102"/>
            <p:cNvSpPr>
              <a:spLocks/>
            </p:cNvSpPr>
            <p:nvPr/>
          </p:nvSpPr>
          <p:spPr>
            <a:xfrm>
              <a:off x="2816225" y="3641090"/>
              <a:ext cx="805815" cy="207645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균열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도형 103"/>
            <p:cNvSpPr>
              <a:spLocks/>
            </p:cNvSpPr>
            <p:nvPr/>
          </p:nvSpPr>
          <p:spPr>
            <a:xfrm>
              <a:off x="3462655" y="3643630"/>
              <a:ext cx="152400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도형 104"/>
            <p:cNvSpPr>
              <a:spLocks/>
            </p:cNvSpPr>
            <p:nvPr/>
          </p:nvSpPr>
          <p:spPr>
            <a:xfrm>
              <a:off x="3481070" y="3658235"/>
              <a:ext cx="13970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6" name="텍스트 상자 105"/>
          <p:cNvSpPr txBox="1">
            <a:spLocks/>
          </p:cNvSpPr>
          <p:nvPr/>
        </p:nvSpPr>
        <p:spPr>
          <a:xfrm>
            <a:off x="463550" y="3931920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탄산화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7" name="도형 106"/>
          <p:cNvCxnSpPr/>
          <p:nvPr/>
        </p:nvCxnSpPr>
        <p:spPr>
          <a:xfrm>
            <a:off x="3225165" y="2912745"/>
            <a:ext cx="38290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텍스트 상자 107"/>
          <p:cNvSpPr txBox="1">
            <a:spLocks/>
          </p:cNvSpPr>
          <p:nvPr/>
        </p:nvSpPr>
        <p:spPr>
          <a:xfrm>
            <a:off x="2990850" y="2701290"/>
            <a:ext cx="40449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H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108"/>
          <p:cNvSpPr txBox="1">
            <a:spLocks/>
          </p:cNvSpPr>
          <p:nvPr/>
        </p:nvSpPr>
        <p:spPr>
          <a:xfrm>
            <a:off x="1610360" y="3292475"/>
            <a:ext cx="40449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B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10" name="도형 109"/>
          <p:cNvCxnSpPr/>
          <p:nvPr/>
        </p:nvCxnSpPr>
        <p:spPr>
          <a:xfrm>
            <a:off x="1905000" y="3458845"/>
            <a:ext cx="44259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110"/>
          <p:cNvSpPr>
            <a:spLocks/>
          </p:cNvSpPr>
          <p:nvPr/>
        </p:nvSpPr>
        <p:spPr>
          <a:xfrm>
            <a:off x="3001645" y="3121025"/>
            <a:ext cx="748665" cy="21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사진촬영          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3001645" y="3112135"/>
            <a:ext cx="748665" cy="21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사진촬영          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3681095" y="3594735"/>
            <a:ext cx="571500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도형 113"/>
          <p:cNvSpPr>
            <a:spLocks/>
          </p:cNvSpPr>
          <p:nvPr/>
        </p:nvSpPr>
        <p:spPr>
          <a:xfrm>
            <a:off x="2947670" y="3938905"/>
            <a:ext cx="9588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1264920" y="4859020"/>
            <a:ext cx="900430" cy="8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이미지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257935" y="5901690"/>
            <a:ext cx="629285" cy="219075"/>
            <a:chOff x="1257935" y="5901690"/>
            <a:chExt cx="629285" cy="219075"/>
          </a:xfrm>
        </p:grpSpPr>
        <p:sp>
          <p:nvSpPr>
            <p:cNvPr id="117" name="도형 116"/>
            <p:cNvSpPr>
              <a:spLocks/>
            </p:cNvSpPr>
            <p:nvPr/>
          </p:nvSpPr>
          <p:spPr>
            <a:xfrm>
              <a:off x="1257935" y="5901690"/>
              <a:ext cx="612140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7"/>
            <p:cNvSpPr>
              <a:spLocks/>
            </p:cNvSpPr>
            <p:nvPr/>
          </p:nvSpPr>
          <p:spPr>
            <a:xfrm>
              <a:off x="1749425" y="5904230"/>
              <a:ext cx="138430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9" name="도형 118"/>
            <p:cNvSpPr>
              <a:spLocks/>
            </p:cNvSpPr>
            <p:nvPr/>
          </p:nvSpPr>
          <p:spPr>
            <a:xfrm>
              <a:off x="1762760" y="5918835"/>
              <a:ext cx="10668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767330" y="5887720"/>
            <a:ext cx="854710" cy="219075"/>
            <a:chOff x="2767330" y="5887720"/>
            <a:chExt cx="854710" cy="219075"/>
          </a:xfrm>
        </p:grpSpPr>
        <p:sp>
          <p:nvSpPr>
            <p:cNvPr id="121" name="도형 120"/>
            <p:cNvSpPr>
              <a:spLocks/>
            </p:cNvSpPr>
            <p:nvPr/>
          </p:nvSpPr>
          <p:spPr>
            <a:xfrm>
              <a:off x="2767330" y="5887720"/>
              <a:ext cx="85534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2" name="도형 121"/>
            <p:cNvSpPr>
              <a:spLocks/>
            </p:cNvSpPr>
            <p:nvPr/>
          </p:nvSpPr>
          <p:spPr>
            <a:xfrm>
              <a:off x="3454400" y="5890260"/>
              <a:ext cx="162560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3" name="도형 122"/>
            <p:cNvSpPr>
              <a:spLocks/>
            </p:cNvSpPr>
            <p:nvPr/>
          </p:nvSpPr>
          <p:spPr>
            <a:xfrm>
              <a:off x="3473450" y="5904865"/>
              <a:ext cx="14859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5" name="텍스트 상자 124"/>
          <p:cNvSpPr txBox="1">
            <a:spLocks/>
          </p:cNvSpPr>
          <p:nvPr/>
        </p:nvSpPr>
        <p:spPr>
          <a:xfrm>
            <a:off x="508000" y="587438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하부주근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6" name="도형 125"/>
          <p:cNvSpPr>
            <a:spLocks/>
          </p:cNvSpPr>
          <p:nvPr/>
        </p:nvSpPr>
        <p:spPr>
          <a:xfrm>
            <a:off x="236220" y="452183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8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28" name="도형 127"/>
          <p:cNvCxnSpPr/>
          <p:nvPr/>
        </p:nvCxnSpPr>
        <p:spPr>
          <a:xfrm flipV="1">
            <a:off x="2811780" y="5638800"/>
            <a:ext cx="847090" cy="317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텍스트 상자 128"/>
          <p:cNvSpPr txBox="1">
            <a:spLocks/>
          </p:cNvSpPr>
          <p:nvPr/>
        </p:nvSpPr>
        <p:spPr>
          <a:xfrm>
            <a:off x="2288540" y="5256530"/>
            <a:ext cx="464820" cy="4311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STR</a:t>
            </a:r>
            <a:b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@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" name="텍스트 상자 129"/>
          <p:cNvSpPr txBox="1">
            <a:spLocks/>
          </p:cNvSpPr>
          <p:nvPr/>
        </p:nvSpPr>
        <p:spPr>
          <a:xfrm>
            <a:off x="1887220" y="5903595"/>
            <a:ext cx="494664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EA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130"/>
          <p:cNvSpPr txBox="1">
            <a:spLocks/>
          </p:cNvSpPr>
          <p:nvPr/>
        </p:nvSpPr>
        <p:spPr>
          <a:xfrm>
            <a:off x="2322830" y="5871210"/>
            <a:ext cx="494664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단수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2" name="텍스트 상자 131"/>
          <p:cNvSpPr txBox="1">
            <a:spLocks/>
          </p:cNvSpPr>
          <p:nvPr/>
        </p:nvSpPr>
        <p:spPr>
          <a:xfrm>
            <a:off x="3649980" y="5899785"/>
            <a:ext cx="494664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단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3" name="도형 132"/>
          <p:cNvSpPr>
            <a:spLocks/>
          </p:cNvSpPr>
          <p:nvPr/>
        </p:nvSpPr>
        <p:spPr>
          <a:xfrm>
            <a:off x="1651635" y="2440940"/>
            <a:ext cx="946785" cy="8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이미지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4" name="도형 133"/>
          <p:cNvSpPr>
            <a:spLocks/>
          </p:cNvSpPr>
          <p:nvPr/>
        </p:nvSpPr>
        <p:spPr>
          <a:xfrm>
            <a:off x="3054350" y="4512945"/>
            <a:ext cx="9588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511810" y="130175"/>
            <a:ext cx="3560445" cy="658939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302760" y="73660"/>
          <a:ext cx="3206115" cy="6940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 조사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STORY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리스트는 등록된 표준층을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등록시 층등록이 누락되었을 경우 층등록 가능하게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 (NUMBER)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자동으로 기입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층 기준으로 번호 순서 생성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부재종류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리스트 보 기둥 벽체 슬래브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MARK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필드 입력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규격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기둥 이미지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B, H 필드 입력 및 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613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강도조사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반발강도 필드 입력 및 타격방향 0, 90도 드롭다운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사진촬영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탄산화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 필드 입력 및 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철근 조사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기둥 이미지 제공 및 HOOP 필드 입력 (100 150 200 250 300 수동)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이미지 우측, 하단으로 주근 드롭다운 2 ~ 10 까지 리스트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클릭시 #4으로 돌아감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>
            <a:off x="511810" y="129540"/>
            <a:ext cx="3560445" cy="63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&lt;-               장비 조사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582930" y="1035050"/>
            <a:ext cx="60261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STORY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82930" y="1392555"/>
            <a:ext cx="15309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NO                 1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95630" y="1698625"/>
            <a:ext cx="73850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부재종류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576580" y="2041525"/>
            <a:ext cx="56769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MARK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1355090" y="6341110"/>
            <a:ext cx="1875155" cy="375920"/>
          </a:xfrm>
          <a:prstGeom prst="roundRect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689100" y="1034415"/>
            <a:ext cx="1506220" cy="219075"/>
            <a:chOff x="1689100" y="1034415"/>
            <a:chExt cx="1506220" cy="219075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>
              <a:off x="1689100" y="1034415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지상 1층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>
              <a:off x="2900680" y="1036955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2935605" y="1051560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1" name="텍스트 상자 50"/>
          <p:cNvSpPr txBox="1">
            <a:spLocks/>
          </p:cNvSpPr>
          <p:nvPr/>
        </p:nvSpPr>
        <p:spPr>
          <a:xfrm>
            <a:off x="11576050" y="6340475"/>
            <a:ext cx="4438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#7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674495" y="1739900"/>
            <a:ext cx="1506220" cy="219075"/>
            <a:chOff x="1674495" y="1739900"/>
            <a:chExt cx="1506220" cy="219075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>
              <a:off x="1674495" y="1739900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기둥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>
              <a:off x="2886075" y="1742440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>
              <a:off x="2921000" y="1757045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7" name="텍스트 상자 56"/>
          <p:cNvSpPr txBox="1">
            <a:spLocks/>
          </p:cNvSpPr>
          <p:nvPr/>
        </p:nvSpPr>
        <p:spPr>
          <a:xfrm>
            <a:off x="570230" y="237299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규격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459740" y="359219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강도 조사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1750695" y="3808730"/>
            <a:ext cx="38290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flipV="1">
            <a:off x="1735455" y="4147185"/>
            <a:ext cx="847090" cy="317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74"/>
          <p:cNvSpPr txBox="1">
            <a:spLocks/>
          </p:cNvSpPr>
          <p:nvPr/>
        </p:nvSpPr>
        <p:spPr>
          <a:xfrm>
            <a:off x="2565400" y="3934460"/>
            <a:ext cx="44386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mm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77"/>
          <p:cNvSpPr txBox="1">
            <a:spLocks/>
          </p:cNvSpPr>
          <p:nvPr/>
        </p:nvSpPr>
        <p:spPr>
          <a:xfrm>
            <a:off x="1089660" y="3604260"/>
            <a:ext cx="78422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반발경도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>
            <a:off x="1220470" y="3927475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깊이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514350" y="4460240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철근 조사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>
            <a:off x="233680" y="103441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236220" y="143510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2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229870" y="175768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3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249555" y="207200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4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>
            <a:off x="234950" y="242062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5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>
            <a:off x="231140" y="359029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6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>
            <a:off x="233680" y="402590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7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3307715" y="1024255"/>
            <a:ext cx="702310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층등록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9" name="도형 98"/>
          <p:cNvSpPr>
            <a:spLocks/>
          </p:cNvSpPr>
          <p:nvPr/>
        </p:nvSpPr>
        <p:spPr>
          <a:xfrm>
            <a:off x="1651635" y="2440940"/>
            <a:ext cx="946785" cy="8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이미지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0" name="도형 99"/>
          <p:cNvCxnSpPr/>
          <p:nvPr/>
        </p:nvCxnSpPr>
        <p:spPr>
          <a:xfrm>
            <a:off x="1655445" y="2317750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텍스트 상자 100"/>
          <p:cNvSpPr txBox="1">
            <a:spLocks/>
          </p:cNvSpPr>
          <p:nvPr/>
        </p:nvSpPr>
        <p:spPr>
          <a:xfrm>
            <a:off x="2089150" y="3597910"/>
            <a:ext cx="78422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타격방향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816225" y="3641090"/>
            <a:ext cx="805180" cy="219075"/>
            <a:chOff x="2816225" y="3641090"/>
            <a:chExt cx="805180" cy="219075"/>
          </a:xfrm>
        </p:grpSpPr>
        <p:sp>
          <p:nvSpPr>
            <p:cNvPr id="103" name="도형 102"/>
            <p:cNvSpPr>
              <a:spLocks/>
            </p:cNvSpPr>
            <p:nvPr/>
          </p:nvSpPr>
          <p:spPr>
            <a:xfrm>
              <a:off x="2816225" y="3641090"/>
              <a:ext cx="805815" cy="207645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균열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도형 103"/>
            <p:cNvSpPr>
              <a:spLocks/>
            </p:cNvSpPr>
            <p:nvPr/>
          </p:nvSpPr>
          <p:spPr>
            <a:xfrm>
              <a:off x="3462655" y="3643630"/>
              <a:ext cx="152400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도형 104"/>
            <p:cNvSpPr>
              <a:spLocks/>
            </p:cNvSpPr>
            <p:nvPr/>
          </p:nvSpPr>
          <p:spPr>
            <a:xfrm>
              <a:off x="3481070" y="3658235"/>
              <a:ext cx="13970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6" name="텍스트 상자 105"/>
          <p:cNvSpPr txBox="1">
            <a:spLocks/>
          </p:cNvSpPr>
          <p:nvPr/>
        </p:nvSpPr>
        <p:spPr>
          <a:xfrm>
            <a:off x="463550" y="3931920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탄산화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7" name="도형 106"/>
          <p:cNvCxnSpPr/>
          <p:nvPr/>
        </p:nvCxnSpPr>
        <p:spPr>
          <a:xfrm>
            <a:off x="3225165" y="2912745"/>
            <a:ext cx="38290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텍스트 상자 107"/>
          <p:cNvSpPr txBox="1">
            <a:spLocks/>
          </p:cNvSpPr>
          <p:nvPr/>
        </p:nvSpPr>
        <p:spPr>
          <a:xfrm>
            <a:off x="2990850" y="2701290"/>
            <a:ext cx="40449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H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108"/>
          <p:cNvSpPr txBox="1">
            <a:spLocks/>
          </p:cNvSpPr>
          <p:nvPr/>
        </p:nvSpPr>
        <p:spPr>
          <a:xfrm>
            <a:off x="1610360" y="3292475"/>
            <a:ext cx="40449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B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10" name="도형 109"/>
          <p:cNvCxnSpPr/>
          <p:nvPr/>
        </p:nvCxnSpPr>
        <p:spPr>
          <a:xfrm>
            <a:off x="1905000" y="3458845"/>
            <a:ext cx="44259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110"/>
          <p:cNvSpPr>
            <a:spLocks/>
          </p:cNvSpPr>
          <p:nvPr/>
        </p:nvSpPr>
        <p:spPr>
          <a:xfrm>
            <a:off x="3001645" y="3121025"/>
            <a:ext cx="748665" cy="21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사진촬영          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3681095" y="3594735"/>
            <a:ext cx="571500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도형 113"/>
          <p:cNvSpPr>
            <a:spLocks/>
          </p:cNvSpPr>
          <p:nvPr/>
        </p:nvSpPr>
        <p:spPr>
          <a:xfrm>
            <a:off x="2947670" y="3938905"/>
            <a:ext cx="9588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1264920" y="4859020"/>
            <a:ext cx="900430" cy="8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이미지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257935" y="5901690"/>
            <a:ext cx="629285" cy="219075"/>
            <a:chOff x="1257935" y="5901690"/>
            <a:chExt cx="629285" cy="219075"/>
          </a:xfrm>
        </p:grpSpPr>
        <p:sp>
          <p:nvSpPr>
            <p:cNvPr id="117" name="도형 116"/>
            <p:cNvSpPr>
              <a:spLocks/>
            </p:cNvSpPr>
            <p:nvPr/>
          </p:nvSpPr>
          <p:spPr>
            <a:xfrm>
              <a:off x="1257935" y="5901690"/>
              <a:ext cx="612140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7"/>
            <p:cNvSpPr>
              <a:spLocks/>
            </p:cNvSpPr>
            <p:nvPr/>
          </p:nvSpPr>
          <p:spPr>
            <a:xfrm>
              <a:off x="1749425" y="5904230"/>
              <a:ext cx="138430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9" name="도형 118"/>
            <p:cNvSpPr>
              <a:spLocks/>
            </p:cNvSpPr>
            <p:nvPr/>
          </p:nvSpPr>
          <p:spPr>
            <a:xfrm>
              <a:off x="1762760" y="5918835"/>
              <a:ext cx="10668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4" name="도형 123"/>
          <p:cNvSpPr>
            <a:spLocks/>
          </p:cNvSpPr>
          <p:nvPr/>
        </p:nvSpPr>
        <p:spPr>
          <a:xfrm>
            <a:off x="3054350" y="4512945"/>
            <a:ext cx="9588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5" name="텍스트 상자 124"/>
          <p:cNvSpPr txBox="1">
            <a:spLocks/>
          </p:cNvSpPr>
          <p:nvPr/>
        </p:nvSpPr>
        <p:spPr>
          <a:xfrm>
            <a:off x="508000" y="587438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주근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6" name="도형 125"/>
          <p:cNvSpPr>
            <a:spLocks/>
          </p:cNvSpPr>
          <p:nvPr/>
        </p:nvSpPr>
        <p:spPr>
          <a:xfrm>
            <a:off x="236220" y="452183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8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28" name="도형 127"/>
          <p:cNvCxnSpPr/>
          <p:nvPr/>
        </p:nvCxnSpPr>
        <p:spPr>
          <a:xfrm flipV="1">
            <a:off x="2924175" y="6002655"/>
            <a:ext cx="847090" cy="317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텍스트 상자 128"/>
          <p:cNvSpPr txBox="1">
            <a:spLocks/>
          </p:cNvSpPr>
          <p:nvPr/>
        </p:nvSpPr>
        <p:spPr>
          <a:xfrm>
            <a:off x="2444115" y="5723890"/>
            <a:ext cx="665480" cy="4311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HOOP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@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" name="텍스트 상자 129"/>
          <p:cNvSpPr txBox="1">
            <a:spLocks/>
          </p:cNvSpPr>
          <p:nvPr/>
        </p:nvSpPr>
        <p:spPr>
          <a:xfrm>
            <a:off x="1887220" y="5903595"/>
            <a:ext cx="494664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EA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656840" y="5332095"/>
            <a:ext cx="629285" cy="219075"/>
            <a:chOff x="2656840" y="5332095"/>
            <a:chExt cx="629285" cy="219075"/>
          </a:xfrm>
        </p:grpSpPr>
        <p:sp>
          <p:nvSpPr>
            <p:cNvPr id="132" name="도형 131"/>
            <p:cNvSpPr>
              <a:spLocks/>
            </p:cNvSpPr>
            <p:nvPr/>
          </p:nvSpPr>
          <p:spPr>
            <a:xfrm>
              <a:off x="2656840" y="5332095"/>
              <a:ext cx="612140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도형 132"/>
            <p:cNvSpPr>
              <a:spLocks/>
            </p:cNvSpPr>
            <p:nvPr/>
          </p:nvSpPr>
          <p:spPr>
            <a:xfrm>
              <a:off x="3148330" y="5334635"/>
              <a:ext cx="138430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도형 133"/>
            <p:cNvSpPr>
              <a:spLocks/>
            </p:cNvSpPr>
            <p:nvPr/>
          </p:nvSpPr>
          <p:spPr>
            <a:xfrm>
              <a:off x="3161665" y="5349240"/>
              <a:ext cx="10668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5" name="텍스트 상자 134"/>
          <p:cNvSpPr txBox="1">
            <a:spLocks/>
          </p:cNvSpPr>
          <p:nvPr/>
        </p:nvSpPr>
        <p:spPr>
          <a:xfrm>
            <a:off x="2199005" y="5305425"/>
            <a:ext cx="4775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주근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6" name="텍스트 상자 135"/>
          <p:cNvSpPr txBox="1">
            <a:spLocks/>
          </p:cNvSpPr>
          <p:nvPr/>
        </p:nvSpPr>
        <p:spPr>
          <a:xfrm>
            <a:off x="3286760" y="5334635"/>
            <a:ext cx="494664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EA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511810" y="147320"/>
            <a:ext cx="3560445" cy="658939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302760" y="73660"/>
          <a:ext cx="3206115" cy="666369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2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결함 조사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STORY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리스트는 등록된 표준층을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프로젝트 등록시 층등록이 누락되었을 경우 층등록 가능하게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 (NUMBER)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자동으로 기입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층 기준으로 번호 순서 생성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부재종류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드롭다운 리스트 보 기둥 벽체 슬래브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MARK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필드 입력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규격</a:t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벽체 이미지 제공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THK 필드 입력 및 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613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강도조사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반발강도 필드 입력 및 타격방향 0, 90도 드롭다운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사진촬영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탄산화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깊이 필드 입력 및 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613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철근 조사 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수평 및 수직 필드 입력 (100 150 200 250 300 수동)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사진 촬영 가능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클릭시 #4으로 돌아감</a:t>
                      </a:r>
                      <a:endParaRPr lang="ko-KR" altLang="en-US" sz="9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>
            <a:off x="511810" y="129540"/>
            <a:ext cx="3560445" cy="63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 &lt;-               장비 조사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582930" y="1035050"/>
            <a:ext cx="60261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STORY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82930" y="1392555"/>
            <a:ext cx="15309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NO                 1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95630" y="1698625"/>
            <a:ext cx="73850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부재종류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576580" y="2041525"/>
            <a:ext cx="56769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MARK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1355090" y="6341110"/>
            <a:ext cx="1875155" cy="375920"/>
          </a:xfrm>
          <a:prstGeom prst="roundRect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 b="0" strike="noStrike" cap="none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689100" y="1034415"/>
            <a:ext cx="1506220" cy="219075"/>
            <a:chOff x="1689100" y="1034415"/>
            <a:chExt cx="1506220" cy="219075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>
              <a:off x="1689100" y="1034415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지상 1층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45"/>
            <p:cNvSpPr>
              <a:spLocks/>
            </p:cNvSpPr>
            <p:nvPr/>
          </p:nvSpPr>
          <p:spPr>
            <a:xfrm>
              <a:off x="2900680" y="1036955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2935605" y="1051560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1" name="텍스트 상자 50"/>
          <p:cNvSpPr txBox="1">
            <a:spLocks/>
          </p:cNvSpPr>
          <p:nvPr/>
        </p:nvSpPr>
        <p:spPr>
          <a:xfrm>
            <a:off x="11576050" y="6340475"/>
            <a:ext cx="44386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#8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674495" y="1739900"/>
            <a:ext cx="1506220" cy="219075"/>
            <a:chOff x="1674495" y="1739900"/>
            <a:chExt cx="1506220" cy="219075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>
              <a:off x="1674495" y="1739900"/>
              <a:ext cx="1506855" cy="217170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벽체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>
              <a:off x="2886075" y="1742440"/>
              <a:ext cx="286385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>
              <a:off x="2921000" y="1757045"/>
              <a:ext cx="26035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7" name="텍스트 상자 56"/>
          <p:cNvSpPr txBox="1">
            <a:spLocks/>
          </p:cNvSpPr>
          <p:nvPr/>
        </p:nvSpPr>
        <p:spPr>
          <a:xfrm>
            <a:off x="570230" y="237299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규격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459740" y="3592195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강도 조사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1750695" y="3808730"/>
            <a:ext cx="38290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flipV="1">
            <a:off x="1735455" y="4147185"/>
            <a:ext cx="847090" cy="317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74"/>
          <p:cNvSpPr txBox="1">
            <a:spLocks/>
          </p:cNvSpPr>
          <p:nvPr/>
        </p:nvSpPr>
        <p:spPr>
          <a:xfrm>
            <a:off x="2565400" y="3934460"/>
            <a:ext cx="44386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mm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77"/>
          <p:cNvSpPr txBox="1">
            <a:spLocks/>
          </p:cNvSpPr>
          <p:nvPr/>
        </p:nvSpPr>
        <p:spPr>
          <a:xfrm>
            <a:off x="1089660" y="3604260"/>
            <a:ext cx="78422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반발경도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>
            <a:off x="1220470" y="3927475"/>
            <a:ext cx="46482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깊이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514350" y="4460240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철근 조사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>
            <a:off x="233680" y="103441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1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236220" y="143510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2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229870" y="175768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3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249555" y="207200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4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>
            <a:off x="234950" y="242062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5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>
            <a:off x="231140" y="359029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6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>
            <a:off x="233680" y="4025900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7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3307715" y="1024255"/>
            <a:ext cx="702310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층등록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0" name="도형 99"/>
          <p:cNvCxnSpPr/>
          <p:nvPr/>
        </p:nvCxnSpPr>
        <p:spPr>
          <a:xfrm>
            <a:off x="1655445" y="2317750"/>
            <a:ext cx="167957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텍스트 상자 100"/>
          <p:cNvSpPr txBox="1">
            <a:spLocks/>
          </p:cNvSpPr>
          <p:nvPr/>
        </p:nvSpPr>
        <p:spPr>
          <a:xfrm>
            <a:off x="2089150" y="3597910"/>
            <a:ext cx="78422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타격방향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816225" y="3641090"/>
            <a:ext cx="805180" cy="219075"/>
            <a:chOff x="2816225" y="3641090"/>
            <a:chExt cx="805180" cy="219075"/>
          </a:xfrm>
        </p:grpSpPr>
        <p:sp>
          <p:nvSpPr>
            <p:cNvPr id="103" name="도형 102"/>
            <p:cNvSpPr>
              <a:spLocks/>
            </p:cNvSpPr>
            <p:nvPr/>
          </p:nvSpPr>
          <p:spPr>
            <a:xfrm>
              <a:off x="2816225" y="3641090"/>
              <a:ext cx="805815" cy="207645"/>
            </a:xfrm>
            <a:prstGeom prst="rect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균열</a:t>
              </a:r>
              <a:endParaRPr lang="ko-KR" altLang="en-US" sz="1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도형 103"/>
            <p:cNvSpPr>
              <a:spLocks/>
            </p:cNvSpPr>
            <p:nvPr/>
          </p:nvSpPr>
          <p:spPr>
            <a:xfrm>
              <a:off x="3462655" y="3643630"/>
              <a:ext cx="152400" cy="21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도형 104"/>
            <p:cNvSpPr>
              <a:spLocks/>
            </p:cNvSpPr>
            <p:nvPr/>
          </p:nvSpPr>
          <p:spPr>
            <a:xfrm>
              <a:off x="3481070" y="3658235"/>
              <a:ext cx="139700" cy="173990"/>
            </a:xfrm>
            <a:prstGeom prst="flowChartMerge">
              <a:avLst/>
            </a:prstGeom>
            <a:solidFill>
              <a:srgbClr val="DD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6" name="텍스트 상자 105"/>
          <p:cNvSpPr txBox="1">
            <a:spLocks/>
          </p:cNvSpPr>
          <p:nvPr/>
        </p:nvSpPr>
        <p:spPr>
          <a:xfrm>
            <a:off x="463550" y="3931920"/>
            <a:ext cx="807085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탄산화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7" name="도형 106"/>
          <p:cNvCxnSpPr/>
          <p:nvPr/>
        </p:nvCxnSpPr>
        <p:spPr>
          <a:xfrm>
            <a:off x="3008630" y="2938780"/>
            <a:ext cx="382905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텍스트 상자 107"/>
          <p:cNvSpPr txBox="1">
            <a:spLocks/>
          </p:cNvSpPr>
          <p:nvPr/>
        </p:nvSpPr>
        <p:spPr>
          <a:xfrm>
            <a:off x="2571750" y="2718435"/>
            <a:ext cx="65913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THK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3681095" y="3594735"/>
            <a:ext cx="571500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도형 113"/>
          <p:cNvSpPr>
            <a:spLocks/>
          </p:cNvSpPr>
          <p:nvPr/>
        </p:nvSpPr>
        <p:spPr>
          <a:xfrm>
            <a:off x="2947670" y="3938905"/>
            <a:ext cx="9588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1264920" y="4859020"/>
            <a:ext cx="900430" cy="8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이미지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6" name="도형 125"/>
          <p:cNvSpPr>
            <a:spLocks/>
          </p:cNvSpPr>
          <p:nvPr/>
        </p:nvSpPr>
        <p:spPr>
          <a:xfrm>
            <a:off x="236220" y="4521835"/>
            <a:ext cx="347345" cy="14732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latin typeface="맑은 고딕" charset="0"/>
                <a:ea typeface="맑은 고딕" charset="0"/>
              </a:rPr>
              <a:t>8</a:t>
            </a:r>
            <a:endParaRPr lang="ko-KR" altLang="en-US" sz="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28" name="도형 127"/>
          <p:cNvCxnSpPr/>
          <p:nvPr/>
        </p:nvCxnSpPr>
        <p:spPr>
          <a:xfrm flipV="1">
            <a:off x="2924175" y="5457190"/>
            <a:ext cx="847090" cy="317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텍스트 상자 128"/>
          <p:cNvSpPr txBox="1">
            <a:spLocks/>
          </p:cNvSpPr>
          <p:nvPr/>
        </p:nvSpPr>
        <p:spPr>
          <a:xfrm>
            <a:off x="2288540" y="5256530"/>
            <a:ext cx="107188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수평 @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30" name="도형 129"/>
          <p:cNvCxnSpPr/>
          <p:nvPr/>
        </p:nvCxnSpPr>
        <p:spPr>
          <a:xfrm flipV="1">
            <a:off x="2935605" y="5745480"/>
            <a:ext cx="847090" cy="317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텍스트 상자 130"/>
          <p:cNvSpPr txBox="1">
            <a:spLocks/>
          </p:cNvSpPr>
          <p:nvPr/>
        </p:nvSpPr>
        <p:spPr>
          <a:xfrm>
            <a:off x="2299970" y="5544820"/>
            <a:ext cx="1071880" cy="26225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수직 @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2" name="도형 131"/>
          <p:cNvSpPr>
            <a:spLocks/>
          </p:cNvSpPr>
          <p:nvPr/>
        </p:nvSpPr>
        <p:spPr>
          <a:xfrm>
            <a:off x="1651635" y="2440940"/>
            <a:ext cx="946785" cy="8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이미지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3" name="도형 132"/>
          <p:cNvSpPr>
            <a:spLocks/>
          </p:cNvSpPr>
          <p:nvPr/>
        </p:nvSpPr>
        <p:spPr>
          <a:xfrm>
            <a:off x="3054350" y="4512945"/>
            <a:ext cx="9588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사진촬영</a:t>
            </a:r>
            <a:endParaRPr lang="ko-KR" altLang="en-US" sz="11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4" name="도형 133"/>
          <p:cNvSpPr>
            <a:spLocks/>
          </p:cNvSpPr>
          <p:nvPr/>
        </p:nvSpPr>
        <p:spPr>
          <a:xfrm>
            <a:off x="3001645" y="3121025"/>
            <a:ext cx="748665" cy="21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맑은 고딕" charset="0"/>
                <a:ea typeface="맑은 고딕" charset="0"/>
              </a:rPr>
              <a:t>사진촬영           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Pages>10</Pages>
  <Words>1111</Words>
  <Characters>0</Characters>
  <Application>Microsoft Office PowerPoint</Application>
  <DocSecurity>0</DocSecurity>
  <PresentationFormat>와이드스크린</PresentationFormat>
  <Lines>0</Lines>
  <Paragraphs>635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ingyeoking13</dc:creator>
  <cp:lastModifiedBy>이 현석</cp:lastModifiedBy>
  <cp:revision>8</cp:revision>
  <dcterms:modified xsi:type="dcterms:W3CDTF">2020-05-10T11:29:37Z</dcterms:modified>
</cp:coreProperties>
</file>