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CC00CC"/>
    <a:srgbClr val="6666FF"/>
    <a:srgbClr val="99FF99"/>
    <a:srgbClr val="CC3300"/>
    <a:srgbClr val="FF33CC"/>
    <a:srgbClr val="2497ED"/>
    <a:srgbClr val="ED7100"/>
    <a:srgbClr val="7AA116"/>
    <a:srgbClr val="C92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5" autoAdjust="0"/>
    <p:restoredTop sz="93456" autoAdjust="0"/>
  </p:normalViewPr>
  <p:slideViewPr>
    <p:cSldViewPr snapToGrid="0">
      <p:cViewPr varScale="1">
        <p:scale>
          <a:sx n="83" d="100"/>
          <a:sy n="83" d="100"/>
        </p:scale>
        <p:origin x="9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AE131-21EF-E12E-9DC4-F12299273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2DB370-8589-103C-F11D-773668093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D2764-6485-9022-2545-1926ADBA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E1B1-A04B-9C88-C406-8358760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F79D0-FE20-DDB1-0F13-E618C063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7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1DC69-777A-4A05-C54B-EA266911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079A5E-572B-D0A3-B649-EBBC1964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3375B-F489-8FC3-7F58-6B3BE79D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BEB3C-02F3-DB56-6F8D-367A70EB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65A06-B76C-B97C-6DAC-4BC9C6AF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7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67E170-E07A-B444-E3AA-44729B951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4127D-40E8-769A-C427-0686264D9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968F1-09C6-F70F-1ABB-6C5207F3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6DB92-866A-D369-3762-A997D08A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9F539-4C2F-87D1-B595-AA6C3884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5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79A54-93E8-C462-FD3C-F46AAC24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8ED37-0DF5-6C66-4A03-03070C00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D61BA-2D88-9118-0C07-AF79CAC6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B7843-3222-796A-BCE0-553E6EA5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21619-6129-CE9A-8024-ED7E7E24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1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0D61-D2E7-8079-F833-71DDF837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A02B60-BFC9-1CB2-B5F9-A67EC644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B8220-C712-089A-8338-1D5A34A0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8D4AE-6D9A-A217-A498-3BEFC776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A1152-1751-6053-3966-86ECEC2C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0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F1CB5-8953-0BA9-B229-5DDC0660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06BD6-BC36-B846-6DC6-5B2EC7B69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794422-D465-579B-CF09-F07AE681D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EFD67-684C-8B85-77AF-E7D8748E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039FF-0E25-B35D-5354-080E716B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01219-F91E-70D4-6AC0-47A69C85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5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1B5E-BC62-58FF-4EFC-2703FCCA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D7270-8707-0EAF-18E0-FF6C20967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8644F9-ED23-C0DA-909F-4B6949AB2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7971A3-FDD1-D8DF-3A21-A9F9FA0ED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710085-9D72-8CE9-3CCE-8F5A621B3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6FC163-3149-72B0-134D-3EA633C7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2E35E4-DE44-1951-4573-6E9B5DAA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E9C979-374C-8DF7-C172-21DBF2A2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4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E5291-8979-8952-8534-3FBDEBF6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B04CED-9AF9-9026-9F13-445CE918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B17E47-580F-3796-7025-251A392A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2183C-89E1-D894-57CB-EF4B8D8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9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7988B-D4A9-2C13-E267-02F42F5B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4D2865-CA63-B311-BE7A-C22DC805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561EC-2C78-1139-528A-CA01AD2E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A241F-3B59-3AA9-FF5D-2CBC5A8A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3D81C-D907-E842-6ED5-2BF02CE83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457B10-C769-C229-AFF3-820F176C9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DDE86-B705-465E-507B-A3B18AFE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08668-5C38-8684-AE95-24FCA60B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1CA7E-7CFC-2547-6E18-50BF4DA5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8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8B86E-3493-41DC-2A5C-9960E13C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8B6C8A-65A3-F5D2-B995-768B9D727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BE63F2-C97A-5F3C-95CB-E6F65189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0622E-563F-4636-2618-CFF48D54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1B88-3952-D6F9-2145-5871F41F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B3E433-5ABC-CE9D-B217-8DDC26D5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2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78F496-7FF8-4CF6-4AEF-7A601E8E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3F342-00AA-4C0E-A73B-2FEDE2F4A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62000-B807-030B-E5DC-40CFCF6C7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0D417-D880-4BB4-B0FA-3563BBBF033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4E06C-CF36-C924-13AE-B56B67D8C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55599-3B1C-6281-639D-27AFF0C68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12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6.sv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image" Target="../media/image11.png"/><Relationship Id="rId17" Type="http://schemas.openxmlformats.org/officeDocument/2006/relationships/image" Target="../media/image19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7.sv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image" Target="../media/image6.png"/><Relationship Id="rId19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14" Type="http://schemas.openxmlformats.org/officeDocument/2006/relationships/image" Target="../media/image12.png"/><Relationship Id="rId22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8" Type="http://schemas.openxmlformats.org/officeDocument/2006/relationships/image" Target="../media/image11.svg"/><Relationship Id="rId26" Type="http://schemas.openxmlformats.org/officeDocument/2006/relationships/image" Target="../media/image25.png"/><Relationship Id="rId3" Type="http://schemas.openxmlformats.org/officeDocument/2006/relationships/image" Target="../media/image25.svg"/><Relationship Id="rId34" Type="http://schemas.openxmlformats.org/officeDocument/2006/relationships/image" Target="../media/image29.png"/><Relationship Id="rId17" Type="http://schemas.openxmlformats.org/officeDocument/2006/relationships/image" Target="../media/image8.png"/><Relationship Id="rId25" Type="http://schemas.openxmlformats.org/officeDocument/2006/relationships/image" Target="../media/image42.svg"/><Relationship Id="rId33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7.svg"/><Relationship Id="rId20" Type="http://schemas.openxmlformats.org/officeDocument/2006/relationships/image" Target="../media/image38.svg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6.png"/><Relationship Id="rId24" Type="http://schemas.openxmlformats.org/officeDocument/2006/relationships/image" Target="../media/image24.png"/><Relationship Id="rId32" Type="http://schemas.openxmlformats.org/officeDocument/2006/relationships/image" Target="../media/image46.svg"/><Relationship Id="rId5" Type="http://schemas.openxmlformats.org/officeDocument/2006/relationships/image" Target="../media/image27.svg"/><Relationship Id="rId23" Type="http://schemas.openxmlformats.org/officeDocument/2006/relationships/image" Target="../media/image23.png"/><Relationship Id="rId28" Type="http://schemas.openxmlformats.org/officeDocument/2006/relationships/image" Target="../media/image4.png"/><Relationship Id="rId10" Type="http://schemas.openxmlformats.org/officeDocument/2006/relationships/image" Target="../media/image32.svg"/><Relationship Id="rId19" Type="http://schemas.openxmlformats.org/officeDocument/2006/relationships/image" Target="../media/image22.png"/><Relationship Id="rId31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Relationship Id="rId22" Type="http://schemas.openxmlformats.org/officeDocument/2006/relationships/image" Target="../media/image40.svg"/><Relationship Id="rId27" Type="http://schemas.openxmlformats.org/officeDocument/2006/relationships/image" Target="../media/image44.svg"/><Relationship Id="rId30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General resource icon.">
            <a:extLst>
              <a:ext uri="{FF2B5EF4-FFF2-40B4-BE49-F238E27FC236}">
                <a16:creationId xmlns:a16="http://schemas.microsoft.com/office/drawing/2014/main" id="{5685B766-6A8A-9CCB-7024-790DB30C8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1567446" y="3239291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label6">
            <a:extLst>
              <a:ext uri="{FF2B5EF4-FFF2-40B4-BE49-F238E27FC236}">
                <a16:creationId xmlns:a16="http://schemas.microsoft.com/office/drawing/2014/main" id="{7773F43E-A1D8-4849-2B6D-97246531D8CC}"/>
              </a:ext>
            </a:extLst>
          </p:cNvPr>
          <p:cNvSpPr txBox="1">
            <a:spLocks noChangeArrowheads="1"/>
          </p:cNvSpPr>
          <p:nvPr/>
        </p:nvSpPr>
        <p:spPr>
          <a:xfrm>
            <a:off x="1049127" y="3709191"/>
            <a:ext cx="1506538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  <a:latin typeface="Calibri"/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cs typeface="Arial"/>
              </a:rPr>
              <a:t>Users</a:t>
            </a:r>
          </a:p>
        </p:txBody>
      </p:sp>
      <p:grpSp>
        <p:nvGrpSpPr>
          <p:cNvPr id="11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8019DFD-0557-057F-5987-918214491755}"/>
              </a:ext>
            </a:extLst>
          </p:cNvPr>
          <p:cNvGrpSpPr/>
          <p:nvPr/>
        </p:nvGrpSpPr>
        <p:grpSpPr>
          <a:xfrm>
            <a:off x="8086287" y="2440962"/>
            <a:ext cx="2586537" cy="2142757"/>
            <a:chOff x="4679950" y="1060931"/>
            <a:chExt cx="2586537" cy="2142757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39E2457-A5DA-5F1B-2F83-9C5E09ABA293}"/>
                </a:ext>
              </a:extLst>
            </p:cNvPr>
            <p:cNvSpPr/>
            <p:nvPr/>
          </p:nvSpPr>
          <p:spPr>
            <a:xfrm>
              <a:off x="4679950" y="1063625"/>
              <a:ext cx="2586537" cy="214006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AWS Cloud</a:t>
              </a:r>
            </a:p>
          </p:txBody>
        </p:sp>
        <p:pic>
          <p:nvPicPr>
            <p:cNvPr id="45" name="Graphic 37">
              <a:extLst>
                <a:ext uri="{FF2B5EF4-FFF2-40B4-BE49-F238E27FC236}">
                  <a16:creationId xmlns:a16="http://schemas.microsoft.com/office/drawing/2014/main" id="{DF30BA54-F341-9B5E-7142-B11608CF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679950" y="1060931"/>
              <a:ext cx="381000" cy="381000"/>
            </a:xfrm>
            <a:prstGeom prst="rect">
              <a:avLst/>
            </a:prstGeom>
          </p:spPr>
        </p:pic>
      </p:grpSp>
      <p:sp>
        <p:nvSpPr>
          <p:cNvPr id="15" name="Rectangle 5" descr="Availability Zone 1 represented by availability zone resource group.">
            <a:extLst>
              <a:ext uri="{FF2B5EF4-FFF2-40B4-BE49-F238E27FC236}">
                <a16:creationId xmlns:a16="http://schemas.microsoft.com/office/drawing/2014/main" id="{328AE0FD-B8A3-92FF-455E-68C769945F55}"/>
              </a:ext>
            </a:extLst>
          </p:cNvPr>
          <p:cNvSpPr/>
          <p:nvPr/>
        </p:nvSpPr>
        <p:spPr>
          <a:xfrm>
            <a:off x="8535725" y="2889877"/>
            <a:ext cx="1717319" cy="1454223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/>
                <a:cs typeface="Arial"/>
              </a:rPr>
              <a:t>Availability Zone 1</a:t>
            </a:r>
          </a:p>
        </p:txBody>
      </p:sp>
      <p:grpSp>
        <p:nvGrpSpPr>
          <p:cNvPr id="20" name="1-instance" descr="Instance resource icon, with the Instance label below it. The resource is in first autoscaling group, and in Availability Zone1.">
            <a:extLst>
              <a:ext uri="{FF2B5EF4-FFF2-40B4-BE49-F238E27FC236}">
                <a16:creationId xmlns:a16="http://schemas.microsoft.com/office/drawing/2014/main" id="{8D91C833-FAF1-8221-69A5-2C87B85DD260}"/>
              </a:ext>
            </a:extLst>
          </p:cNvPr>
          <p:cNvGrpSpPr/>
          <p:nvPr/>
        </p:nvGrpSpPr>
        <p:grpSpPr>
          <a:xfrm>
            <a:off x="8836600" y="3370818"/>
            <a:ext cx="1115568" cy="731918"/>
            <a:chOff x="5625233" y="3348677"/>
            <a:chExt cx="1115568" cy="731918"/>
          </a:xfrm>
        </p:grpSpPr>
        <p:pic>
          <p:nvPicPr>
            <p:cNvPr id="30" name="Graphic 60">
              <a:extLst>
                <a:ext uri="{FF2B5EF4-FFF2-40B4-BE49-F238E27FC236}">
                  <a16:creationId xmlns:a16="http://schemas.microsoft.com/office/drawing/2014/main" id="{D65DF2EE-9550-D954-784C-98B0FEC581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TextBox 16">
              <a:extLst>
                <a:ext uri="{FF2B5EF4-FFF2-40B4-BE49-F238E27FC236}">
                  <a16:creationId xmlns:a16="http://schemas.microsoft.com/office/drawing/2014/main" id="{71981815-273C-AA0B-017E-7CBB8BFCFE3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625233" y="3803596"/>
              <a:ext cx="1115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Instance</a:t>
              </a:r>
            </a:p>
          </p:txBody>
        </p:sp>
      </p:grpSp>
      <p:pic>
        <p:nvPicPr>
          <p:cNvPr id="48" name="Graphic 8" descr="Amazon Simple Storage Service (Amazon S3) service icon.">
            <a:extLst>
              <a:ext uri="{FF2B5EF4-FFF2-40B4-BE49-F238E27FC236}">
                <a16:creationId xmlns:a16="http://schemas.microsoft.com/office/drawing/2014/main" id="{9A3F862D-18D9-9F18-0158-0826B9B5E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604989" y="502508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TextBox 9">
            <a:extLst>
              <a:ext uri="{FF2B5EF4-FFF2-40B4-BE49-F238E27FC236}">
                <a16:creationId xmlns:a16="http://schemas.microsoft.com/office/drawing/2014/main" id="{8744616F-1413-D10A-F992-8BD8E9C96EF2}"/>
              </a:ext>
            </a:extLst>
          </p:cNvPr>
          <p:cNvSpPr txBox="1">
            <a:spLocks noChangeArrowheads="1"/>
          </p:cNvSpPr>
          <p:nvPr/>
        </p:nvSpPr>
        <p:spPr>
          <a:xfrm>
            <a:off x="4865214" y="5788671"/>
            <a:ext cx="2239962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ea typeface="Amazon Ember"/>
                <a:cs typeface="Arial"/>
              </a:rPr>
              <a:t>Amazon S3</a:t>
            </a:r>
          </a:p>
        </p:txBody>
      </p:sp>
      <p:pic>
        <p:nvPicPr>
          <p:cNvPr id="50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FCB9E80B-47F8-E62F-6700-171C94DB8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726557" y="816297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id="{DCA778D7-5C71-F136-87E5-0A2394C3D2E6}"/>
              </a:ext>
            </a:extLst>
          </p:cNvPr>
          <p:cNvSpPr txBox="1">
            <a:spLocks noChangeArrowheads="1"/>
          </p:cNvSpPr>
          <p:nvPr/>
        </p:nvSpPr>
        <p:spPr>
          <a:xfrm>
            <a:off x="5985989" y="1552611"/>
            <a:ext cx="224313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ea typeface="Amazon Ember"/>
                <a:cs typeface="Arial"/>
              </a:rPr>
              <a:t>Amazon RDS</a:t>
            </a:r>
          </a:p>
        </p:txBody>
      </p:sp>
      <p:sp>
        <p:nvSpPr>
          <p:cNvPr id="52" name="TextBox 14">
            <a:extLst>
              <a:ext uri="{FF2B5EF4-FFF2-40B4-BE49-F238E27FC236}">
                <a16:creationId xmlns:a16="http://schemas.microsoft.com/office/drawing/2014/main" id="{25AF7FB9-4202-99A8-026A-ABE6A194DD37}"/>
              </a:ext>
            </a:extLst>
          </p:cNvPr>
          <p:cNvSpPr txBox="1">
            <a:spLocks noChangeArrowheads="1"/>
          </p:cNvSpPr>
          <p:nvPr/>
        </p:nvSpPr>
        <p:spPr>
          <a:xfrm>
            <a:off x="4138667" y="3429000"/>
            <a:ext cx="713207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</a:rPr>
              <a:t>Web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3EA9C7C-C628-C09A-1A1C-A97FBCE02E27}"/>
              </a:ext>
            </a:extLst>
          </p:cNvPr>
          <p:cNvCxnSpPr>
            <a:cxnSpLocks/>
            <a:stCxn id="52" idx="3"/>
            <a:endCxn id="48" idx="1"/>
          </p:cNvCxnSpPr>
          <p:nvPr/>
        </p:nvCxnSpPr>
        <p:spPr>
          <a:xfrm>
            <a:off x="4851874" y="3582889"/>
            <a:ext cx="753115" cy="182319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53770A7-A0AB-D90B-2DCA-4149C218554D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312725" y="3582888"/>
            <a:ext cx="18259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E523AC0-ED04-A786-5EAA-822ED059DC4A}"/>
              </a:ext>
            </a:extLst>
          </p:cNvPr>
          <p:cNvCxnSpPr>
            <a:cxnSpLocks/>
          </p:cNvCxnSpPr>
          <p:nvPr/>
        </p:nvCxnSpPr>
        <p:spPr>
          <a:xfrm>
            <a:off x="4851874" y="3585112"/>
            <a:ext cx="32344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abel">
            <a:extLst>
              <a:ext uri="{FF2B5EF4-FFF2-40B4-BE49-F238E27FC236}">
                <a16:creationId xmlns:a16="http://schemas.microsoft.com/office/drawing/2014/main" id="{08F78228-1FAD-B405-7F45-134B4B33CFCF}"/>
              </a:ext>
            </a:extLst>
          </p:cNvPr>
          <p:cNvSpPr txBox="1">
            <a:spLocks noChangeArrowheads="1"/>
          </p:cNvSpPr>
          <p:nvPr/>
        </p:nvSpPr>
        <p:spPr>
          <a:xfrm>
            <a:off x="4455516" y="4371375"/>
            <a:ext cx="150653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Video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EDE905E-B928-C619-ED95-40B8846E402D}"/>
              </a:ext>
            </a:extLst>
          </p:cNvPr>
          <p:cNvCxnSpPr>
            <a:cxnSpLocks/>
            <a:stCxn id="50" idx="1"/>
            <a:endCxn id="52" idx="0"/>
          </p:cNvCxnSpPr>
          <p:nvPr/>
        </p:nvCxnSpPr>
        <p:spPr>
          <a:xfrm rot="10800000" flipV="1">
            <a:off x="4495271" y="1197296"/>
            <a:ext cx="2231286" cy="2231703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90492415-50EE-A77B-9F95-4DF6021099D8}"/>
              </a:ext>
            </a:extLst>
          </p:cNvPr>
          <p:cNvCxnSpPr>
            <a:cxnSpLocks/>
            <a:stCxn id="50" idx="3"/>
            <a:endCxn id="44" idx="0"/>
          </p:cNvCxnSpPr>
          <p:nvPr/>
        </p:nvCxnSpPr>
        <p:spPr>
          <a:xfrm>
            <a:off x="7488557" y="1197297"/>
            <a:ext cx="1890999" cy="1246359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abel">
            <a:extLst>
              <a:ext uri="{FF2B5EF4-FFF2-40B4-BE49-F238E27FC236}">
                <a16:creationId xmlns:a16="http://schemas.microsoft.com/office/drawing/2014/main" id="{D90A29EC-0622-764A-D92D-F743C57A442B}"/>
              </a:ext>
            </a:extLst>
          </p:cNvPr>
          <p:cNvSpPr txBox="1">
            <a:spLocks noChangeArrowheads="1"/>
          </p:cNvSpPr>
          <p:nvPr/>
        </p:nvSpPr>
        <p:spPr>
          <a:xfrm>
            <a:off x="2638451" y="3446846"/>
            <a:ext cx="100607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Upload Video</a:t>
            </a:r>
          </a:p>
        </p:txBody>
      </p:sp>
      <p:sp>
        <p:nvSpPr>
          <p:cNvPr id="117" name="label">
            <a:extLst>
              <a:ext uri="{FF2B5EF4-FFF2-40B4-BE49-F238E27FC236}">
                <a16:creationId xmlns:a16="http://schemas.microsoft.com/office/drawing/2014/main" id="{B6C5C9AE-ACB7-9719-1663-2CD3F698156A}"/>
              </a:ext>
            </a:extLst>
          </p:cNvPr>
          <p:cNvSpPr txBox="1">
            <a:spLocks noChangeArrowheads="1"/>
          </p:cNvSpPr>
          <p:nvPr/>
        </p:nvSpPr>
        <p:spPr>
          <a:xfrm>
            <a:off x="6102450" y="3358208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7B59D974-55EF-F737-5B86-15ED3C881EF9}"/>
              </a:ext>
            </a:extLst>
          </p:cNvPr>
          <p:cNvSpPr txBox="1">
            <a:spLocks noChangeArrowheads="1"/>
          </p:cNvSpPr>
          <p:nvPr/>
        </p:nvSpPr>
        <p:spPr>
          <a:xfrm>
            <a:off x="8598275" y="1021924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23" name="label">
            <a:extLst>
              <a:ext uri="{FF2B5EF4-FFF2-40B4-BE49-F238E27FC236}">
                <a16:creationId xmlns:a16="http://schemas.microsoft.com/office/drawing/2014/main" id="{3E566940-318D-2E75-79EF-E0421FF11678}"/>
              </a:ext>
            </a:extLst>
          </p:cNvPr>
          <p:cNvSpPr txBox="1">
            <a:spLocks noChangeArrowheads="1"/>
          </p:cNvSpPr>
          <p:nvPr/>
        </p:nvSpPr>
        <p:spPr>
          <a:xfrm>
            <a:off x="3946965" y="2130590"/>
            <a:ext cx="11724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9FBF9EB-9BCE-2ACB-79E0-BBDE52B626B6}"/>
              </a:ext>
            </a:extLst>
          </p:cNvPr>
          <p:cNvSpPr txBox="1"/>
          <p:nvPr/>
        </p:nvSpPr>
        <p:spPr>
          <a:xfrm>
            <a:off x="2764473" y="3105834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4828914" y="4074497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2B899A-FBCA-5701-1C53-DD6AA41A1849}"/>
              </a:ext>
            </a:extLst>
          </p:cNvPr>
          <p:cNvSpPr txBox="1"/>
          <p:nvPr/>
        </p:nvSpPr>
        <p:spPr>
          <a:xfrm>
            <a:off x="6532746" y="304765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279C484-B37C-B86A-2475-D74238FF1744}"/>
              </a:ext>
            </a:extLst>
          </p:cNvPr>
          <p:cNvSpPr txBox="1"/>
          <p:nvPr/>
        </p:nvSpPr>
        <p:spPr>
          <a:xfrm>
            <a:off x="8546136" y="71120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BD4D050-494F-64BE-D3FC-326296D67FC5}"/>
              </a:ext>
            </a:extLst>
          </p:cNvPr>
          <p:cNvSpPr txBox="1"/>
          <p:nvPr/>
        </p:nvSpPr>
        <p:spPr>
          <a:xfrm>
            <a:off x="11163222" y="1502979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EFD9797-D0C6-A8AF-C0BF-E8AFE09BCE99}"/>
              </a:ext>
            </a:extLst>
          </p:cNvPr>
          <p:cNvSpPr txBox="1"/>
          <p:nvPr/>
        </p:nvSpPr>
        <p:spPr>
          <a:xfrm>
            <a:off x="3930654" y="175969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4" name="Graphic 10" descr="AWS Lambda service icon.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7460747" y="50250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922" y="578629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07837E-1F65-8B79-FCB2-0DEDE3552CE7}"/>
              </a:ext>
            </a:extLst>
          </p:cNvPr>
          <p:cNvCxnSpPr>
            <a:stCxn id="48" idx="3"/>
            <a:endCxn id="4" idx="1"/>
          </p:cNvCxnSpPr>
          <p:nvPr/>
        </p:nvCxnSpPr>
        <p:spPr>
          <a:xfrm>
            <a:off x="6366989" y="5406084"/>
            <a:ext cx="10937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6BE3D19-FDB6-687D-1AA4-66769117BD5C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8222747" y="4583719"/>
            <a:ext cx="1156809" cy="8223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abel">
            <a:extLst>
              <a:ext uri="{FF2B5EF4-FFF2-40B4-BE49-F238E27FC236}">
                <a16:creationId xmlns:a16="http://schemas.microsoft.com/office/drawing/2014/main" id="{A75C122B-1989-EA8E-E17C-D79108A6BF4D}"/>
              </a:ext>
            </a:extLst>
          </p:cNvPr>
          <p:cNvSpPr txBox="1">
            <a:spLocks noChangeArrowheads="1"/>
          </p:cNvSpPr>
          <p:nvPr/>
        </p:nvSpPr>
        <p:spPr>
          <a:xfrm>
            <a:off x="8981572" y="5206029"/>
            <a:ext cx="1101582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Feature Result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2120E0D-E64C-6A28-3BEA-AAEFC17BDF64}"/>
              </a:ext>
            </a:extLst>
          </p:cNvPr>
          <p:cNvSpPr txBox="1"/>
          <p:nvPr/>
        </p:nvSpPr>
        <p:spPr>
          <a:xfrm>
            <a:off x="8875833" y="4963924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9" name="label">
            <a:extLst>
              <a:ext uri="{FF2B5EF4-FFF2-40B4-BE49-F238E27FC236}">
                <a16:creationId xmlns:a16="http://schemas.microsoft.com/office/drawing/2014/main" id="{BF579B65-B8C7-5FD6-E7FC-FC30C7F55870}"/>
              </a:ext>
            </a:extLst>
          </p:cNvPr>
          <p:cNvSpPr txBox="1">
            <a:spLocks noChangeArrowheads="1"/>
          </p:cNvSpPr>
          <p:nvPr/>
        </p:nvSpPr>
        <p:spPr>
          <a:xfrm>
            <a:off x="6532746" y="5275271"/>
            <a:ext cx="6740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192878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C4DF198-F8AE-4A9C-B383-AB7864A5A7E9}"/>
              </a:ext>
            </a:extLst>
          </p:cNvPr>
          <p:cNvGrpSpPr/>
          <p:nvPr/>
        </p:nvGrpSpPr>
        <p:grpSpPr>
          <a:xfrm>
            <a:off x="-45299" y="3131665"/>
            <a:ext cx="1506538" cy="689870"/>
            <a:chOff x="634119" y="3078325"/>
            <a:chExt cx="1506538" cy="689870"/>
          </a:xfrm>
        </p:grpSpPr>
        <p:pic>
          <p:nvPicPr>
            <p:cNvPr id="7" name="Graphic 6" descr="General resource icon.">
              <a:extLst>
                <a:ext uri="{FF2B5EF4-FFF2-40B4-BE49-F238E27FC236}">
                  <a16:creationId xmlns:a16="http://schemas.microsoft.com/office/drawing/2014/main" id="{5685B766-6A8A-9CCB-7024-790DB30C8F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 flipH="1">
              <a:off x="1147583" y="30783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label6">
              <a:extLst>
                <a:ext uri="{FF2B5EF4-FFF2-40B4-BE49-F238E27FC236}">
                  <a16:creationId xmlns:a16="http://schemas.microsoft.com/office/drawing/2014/main" id="{7773F43E-A1D8-4849-2B6D-97246531D8C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4119" y="3491196"/>
              <a:ext cx="150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cs typeface="Arial"/>
                </a:rPr>
                <a:t>Users</a:t>
              </a:r>
            </a:p>
          </p:txBody>
        </p:sp>
      </p:grpSp>
      <p:grpSp>
        <p:nvGrpSpPr>
          <p:cNvPr id="11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8019DFD-0557-057F-5987-918214491755}"/>
              </a:ext>
            </a:extLst>
          </p:cNvPr>
          <p:cNvGrpSpPr/>
          <p:nvPr/>
        </p:nvGrpSpPr>
        <p:grpSpPr>
          <a:xfrm>
            <a:off x="4465592" y="572593"/>
            <a:ext cx="6850108" cy="5700553"/>
            <a:chOff x="-4071470" y="-504512"/>
            <a:chExt cx="7323529" cy="556744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39E2457-A5DA-5F1B-2F83-9C5E09ABA293}"/>
                </a:ext>
              </a:extLst>
            </p:cNvPr>
            <p:cNvSpPr/>
            <p:nvPr/>
          </p:nvSpPr>
          <p:spPr>
            <a:xfrm>
              <a:off x="-4071470" y="-504512"/>
              <a:ext cx="7323529" cy="5567440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AWS Cloud</a:t>
              </a:r>
            </a:p>
          </p:txBody>
        </p:sp>
        <p:pic>
          <p:nvPicPr>
            <p:cNvPr id="45" name="Graphic 37">
              <a:extLst>
                <a:ext uri="{FF2B5EF4-FFF2-40B4-BE49-F238E27FC236}">
                  <a16:creationId xmlns:a16="http://schemas.microsoft.com/office/drawing/2014/main" id="{DF30BA54-F341-9B5E-7142-B11608CF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-4071470" y="-504106"/>
              <a:ext cx="381000" cy="381000"/>
            </a:xfrm>
            <a:prstGeom prst="rect">
              <a:avLst/>
            </a:prstGeom>
          </p:spPr>
        </p:pic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0040678-B474-E5B5-16DB-28AF0298E734}"/>
              </a:ext>
            </a:extLst>
          </p:cNvPr>
          <p:cNvGrpSpPr/>
          <p:nvPr/>
        </p:nvGrpSpPr>
        <p:grpSpPr>
          <a:xfrm>
            <a:off x="5107740" y="5012557"/>
            <a:ext cx="2239962" cy="1006114"/>
            <a:chOff x="5374440" y="5267982"/>
            <a:chExt cx="2239962" cy="1006114"/>
          </a:xfrm>
        </p:grpSpPr>
        <p:pic>
          <p:nvPicPr>
            <p:cNvPr id="48" name="Graphic 8" descr="Amazon Simple Storage Service (Amazon S3) service icon.">
              <a:extLst>
                <a:ext uri="{FF2B5EF4-FFF2-40B4-BE49-F238E27FC236}">
                  <a16:creationId xmlns:a16="http://schemas.microsoft.com/office/drawing/2014/main" id="{9A3F862D-18D9-9F18-0158-0826B9B5E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116164" y="5267982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8744616F-1413-D10A-F992-8BD8E9C96E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74440" y="5997097"/>
              <a:ext cx="2239962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S3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8873AAE-F8BB-6090-67D2-28629E41CF4A}"/>
              </a:ext>
            </a:extLst>
          </p:cNvPr>
          <p:cNvGrpSpPr/>
          <p:nvPr/>
        </p:nvGrpSpPr>
        <p:grpSpPr>
          <a:xfrm>
            <a:off x="6479072" y="838185"/>
            <a:ext cx="2243137" cy="985169"/>
            <a:chOff x="6741009" y="1093610"/>
            <a:chExt cx="2243137" cy="985169"/>
          </a:xfrm>
        </p:grpSpPr>
        <p:pic>
          <p:nvPicPr>
            <p:cNvPr id="50" name="Graphic 6" descr="Amazon Relational Database Service (Amazon RDS) service icon.">
              <a:extLst>
                <a:ext uri="{FF2B5EF4-FFF2-40B4-BE49-F238E27FC236}">
                  <a16:creationId xmlns:a16="http://schemas.microsoft.com/office/drawing/2014/main" id="{FCB9E80B-47F8-E62F-6700-171C94DB86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81578" y="1093610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DCA778D7-5C71-F136-87E5-0A2394C3D2E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741009" y="1801780"/>
              <a:ext cx="2243137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RDS</a:t>
              </a: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3EA9C7C-C628-C09A-1A1C-A97FBCE02E2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220446" y="3394337"/>
            <a:ext cx="1629018" cy="19992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53770A7-A0AB-D90B-2DCA-4149C218554D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1022350" y="3419582"/>
            <a:ext cx="1666019" cy="94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label">
            <a:extLst>
              <a:ext uri="{FF2B5EF4-FFF2-40B4-BE49-F238E27FC236}">
                <a16:creationId xmlns:a16="http://schemas.microsoft.com/office/drawing/2014/main" id="{08F78228-1FAD-B405-7F45-134B4B33CFCF}"/>
              </a:ext>
            </a:extLst>
          </p:cNvPr>
          <p:cNvSpPr txBox="1">
            <a:spLocks noChangeArrowheads="1"/>
          </p:cNvSpPr>
          <p:nvPr/>
        </p:nvSpPr>
        <p:spPr>
          <a:xfrm>
            <a:off x="4624332" y="4440755"/>
            <a:ext cx="827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Video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EDE905E-B928-C619-ED95-40B8846E402D}"/>
              </a:ext>
            </a:extLst>
          </p:cNvPr>
          <p:cNvCxnSpPr>
            <a:cxnSpLocks/>
            <a:stCxn id="50" idx="1"/>
            <a:endCxn id="1026" idx="0"/>
          </p:cNvCxnSpPr>
          <p:nvPr/>
        </p:nvCxnSpPr>
        <p:spPr>
          <a:xfrm rot="10800000" flipV="1">
            <a:off x="3446695" y="1219184"/>
            <a:ext cx="3772946" cy="196916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abel">
            <a:extLst>
              <a:ext uri="{FF2B5EF4-FFF2-40B4-BE49-F238E27FC236}">
                <a16:creationId xmlns:a16="http://schemas.microsoft.com/office/drawing/2014/main" id="{D90A29EC-0622-764A-D92D-F743C57A442B}"/>
              </a:ext>
            </a:extLst>
          </p:cNvPr>
          <p:cNvSpPr txBox="1">
            <a:spLocks noChangeArrowheads="1"/>
          </p:cNvSpPr>
          <p:nvPr/>
        </p:nvSpPr>
        <p:spPr>
          <a:xfrm>
            <a:off x="1369853" y="3283926"/>
            <a:ext cx="100607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Upload Video</a:t>
            </a:r>
          </a:p>
        </p:txBody>
      </p:sp>
      <p:sp>
        <p:nvSpPr>
          <p:cNvPr id="123" name="label">
            <a:extLst>
              <a:ext uri="{FF2B5EF4-FFF2-40B4-BE49-F238E27FC236}">
                <a16:creationId xmlns:a16="http://schemas.microsoft.com/office/drawing/2014/main" id="{3E566940-318D-2E75-79EF-E0421FF11678}"/>
              </a:ext>
            </a:extLst>
          </p:cNvPr>
          <p:cNvSpPr txBox="1">
            <a:spLocks noChangeArrowheads="1"/>
          </p:cNvSpPr>
          <p:nvPr/>
        </p:nvSpPr>
        <p:spPr>
          <a:xfrm>
            <a:off x="2863782" y="2118902"/>
            <a:ext cx="11724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9FBF9EB-9BCE-2ACB-79E0-BBDE52B626B6}"/>
              </a:ext>
            </a:extLst>
          </p:cNvPr>
          <p:cNvSpPr txBox="1"/>
          <p:nvPr/>
        </p:nvSpPr>
        <p:spPr>
          <a:xfrm>
            <a:off x="1163158" y="2942914"/>
            <a:ext cx="671979" cy="323165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Input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4593844" y="4124827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4DF6B25-2360-FD7A-4322-1CB5D1D4450E}"/>
              </a:ext>
            </a:extLst>
          </p:cNvPr>
          <p:cNvGrpSpPr/>
          <p:nvPr/>
        </p:nvGrpSpPr>
        <p:grpSpPr>
          <a:xfrm>
            <a:off x="8083940" y="5012557"/>
            <a:ext cx="2292350" cy="1193781"/>
            <a:chOff x="8350640" y="5267982"/>
            <a:chExt cx="2292350" cy="1193781"/>
          </a:xfrm>
        </p:grpSpPr>
        <p:pic>
          <p:nvPicPr>
            <p:cNvPr id="4" name="Graphic 10" descr="AWS Lambda service icon.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9098539" y="526798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0640" y="6000098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(Feature Extraction)</a:t>
              </a:r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07837E-1F65-8B79-FCB2-0DEDE3552CE7}"/>
              </a:ext>
            </a:extLst>
          </p:cNvPr>
          <p:cNvCxnSpPr>
            <a:stCxn id="48" idx="3"/>
            <a:endCxn id="4" idx="1"/>
          </p:cNvCxnSpPr>
          <p:nvPr/>
        </p:nvCxnSpPr>
        <p:spPr>
          <a:xfrm>
            <a:off x="6611464" y="5393557"/>
            <a:ext cx="2220375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label">
            <a:extLst>
              <a:ext uri="{FF2B5EF4-FFF2-40B4-BE49-F238E27FC236}">
                <a16:creationId xmlns:a16="http://schemas.microsoft.com/office/drawing/2014/main" id="{BF579B65-B8C7-5FD6-E7FC-FC30C7F55870}"/>
              </a:ext>
            </a:extLst>
          </p:cNvPr>
          <p:cNvSpPr txBox="1">
            <a:spLocks noChangeArrowheads="1"/>
          </p:cNvSpPr>
          <p:nvPr/>
        </p:nvSpPr>
        <p:spPr>
          <a:xfrm>
            <a:off x="7336992" y="5262744"/>
            <a:ext cx="6740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Trigger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CF7D00E-4D13-1B89-D66D-A947A2F6CD6B}"/>
              </a:ext>
            </a:extLst>
          </p:cNvPr>
          <p:cNvGrpSpPr/>
          <p:nvPr/>
        </p:nvGrpSpPr>
        <p:grpSpPr>
          <a:xfrm>
            <a:off x="6460590" y="3018916"/>
            <a:ext cx="2268537" cy="1193467"/>
            <a:chOff x="6727290" y="3274341"/>
            <a:chExt cx="2268537" cy="1193467"/>
          </a:xfrm>
        </p:grpSpPr>
        <p:pic>
          <p:nvPicPr>
            <p:cNvPr id="22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38622D4A-AB16-E74E-A250-BDBAAFFAA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7486340" y="327434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36FEB6A7-BBBF-BF4E-B09F-F70950BA7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290" y="4006143"/>
              <a:ext cx="22685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(Web Server)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AE93ABB-36FE-A60C-0CD8-3F07C56EC9E1}"/>
              </a:ext>
            </a:extLst>
          </p:cNvPr>
          <p:cNvSpPr txBox="1"/>
          <p:nvPr/>
        </p:nvSpPr>
        <p:spPr>
          <a:xfrm>
            <a:off x="2389341" y="1763313"/>
            <a:ext cx="835485" cy="323165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Output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113E95C-DABA-4AD2-9075-AA27D493286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220446" y="3394337"/>
            <a:ext cx="2999194" cy="557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label">
            <a:extLst>
              <a:ext uri="{FF2B5EF4-FFF2-40B4-BE49-F238E27FC236}">
                <a16:creationId xmlns:a16="http://schemas.microsoft.com/office/drawing/2014/main" id="{B6C5C9AE-ACB7-9719-1663-2CD3F698156A}"/>
              </a:ext>
            </a:extLst>
          </p:cNvPr>
          <p:cNvSpPr txBox="1">
            <a:spLocks noChangeArrowheads="1"/>
          </p:cNvSpPr>
          <p:nvPr/>
        </p:nvSpPr>
        <p:spPr>
          <a:xfrm>
            <a:off x="5386914" y="3201044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 Data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2B899A-FBCA-5701-1C53-DD6AA41A1849}"/>
              </a:ext>
            </a:extLst>
          </p:cNvPr>
          <p:cNvSpPr txBox="1"/>
          <p:nvPr/>
        </p:nvSpPr>
        <p:spPr>
          <a:xfrm>
            <a:off x="5381945" y="2901525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B24F716-0AE1-FF92-6763-7032A72ECF41}"/>
              </a:ext>
            </a:extLst>
          </p:cNvPr>
          <p:cNvCxnSpPr>
            <a:endCxn id="50" idx="3"/>
          </p:cNvCxnSpPr>
          <p:nvPr/>
        </p:nvCxnSpPr>
        <p:spPr>
          <a:xfrm rot="16200000" flipV="1">
            <a:off x="6707939" y="2492887"/>
            <a:ext cx="3793036" cy="1245631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abel">
            <a:extLst>
              <a:ext uri="{FF2B5EF4-FFF2-40B4-BE49-F238E27FC236}">
                <a16:creationId xmlns:a16="http://schemas.microsoft.com/office/drawing/2014/main" id="{A75C122B-1989-EA8E-E17C-D79108A6BF4D}"/>
              </a:ext>
            </a:extLst>
          </p:cNvPr>
          <p:cNvSpPr txBox="1">
            <a:spLocks noChangeArrowheads="1"/>
          </p:cNvSpPr>
          <p:nvPr/>
        </p:nvSpPr>
        <p:spPr>
          <a:xfrm>
            <a:off x="8676481" y="3231901"/>
            <a:ext cx="1101582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Feature Result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2120E0D-E64C-6A28-3BEA-AAEFC17BDF64}"/>
              </a:ext>
            </a:extLst>
          </p:cNvPr>
          <p:cNvSpPr txBox="1"/>
          <p:nvPr/>
        </p:nvSpPr>
        <p:spPr>
          <a:xfrm>
            <a:off x="8659735" y="293323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2665E04-0242-1CBF-0620-D1DF9A145169}"/>
              </a:ext>
            </a:extLst>
          </p:cNvPr>
          <p:cNvGrpSpPr/>
          <p:nvPr/>
        </p:nvGrpSpPr>
        <p:grpSpPr>
          <a:xfrm>
            <a:off x="9666874" y="1670206"/>
            <a:ext cx="1727273" cy="1007249"/>
            <a:chOff x="10497370" y="2847616"/>
            <a:chExt cx="1727273" cy="1007249"/>
          </a:xfrm>
        </p:grpSpPr>
        <p:pic>
          <p:nvPicPr>
            <p:cNvPr id="101" name="Graphic 17" descr="Amazon CloudWatch service icon.">
              <a:extLst>
                <a:ext uri="{FF2B5EF4-FFF2-40B4-BE49-F238E27FC236}">
                  <a16:creationId xmlns:a16="http://schemas.microsoft.com/office/drawing/2014/main" id="{F0F27D85-8B1B-4E60-9EC1-12AB8A2F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10980007" y="284761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9">
              <a:extLst>
                <a:ext uri="{FF2B5EF4-FFF2-40B4-BE49-F238E27FC236}">
                  <a16:creationId xmlns:a16="http://schemas.microsoft.com/office/drawing/2014/main" id="{80818169-1D2A-49F5-9D45-619D54F4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7370" y="3577866"/>
              <a:ext cx="17272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8A99F07-5E60-5D7A-6E60-51D817B2BA7A}"/>
              </a:ext>
            </a:extLst>
          </p:cNvPr>
          <p:cNvCxnSpPr>
            <a:cxnSpLocks/>
            <a:stCxn id="101" idx="1"/>
          </p:cNvCxnSpPr>
          <p:nvPr/>
        </p:nvCxnSpPr>
        <p:spPr>
          <a:xfrm flipH="1">
            <a:off x="9227272" y="2051206"/>
            <a:ext cx="9222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019E312-5136-A8B7-117D-A21757D1B825}"/>
              </a:ext>
            </a:extLst>
          </p:cNvPr>
          <p:cNvCxnSpPr>
            <a:cxnSpLocks/>
            <a:stCxn id="22" idx="0"/>
            <a:endCxn id="51" idx="2"/>
          </p:cNvCxnSpPr>
          <p:nvPr/>
        </p:nvCxnSpPr>
        <p:spPr>
          <a:xfrm flipV="1">
            <a:off x="7600640" y="1823354"/>
            <a:ext cx="1" cy="119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abel">
            <a:extLst>
              <a:ext uri="{FF2B5EF4-FFF2-40B4-BE49-F238E27FC236}">
                <a16:creationId xmlns:a16="http://schemas.microsoft.com/office/drawing/2014/main" id="{7B59D974-55EF-F737-5B86-15ED3C881EF9}"/>
              </a:ext>
            </a:extLst>
          </p:cNvPr>
          <p:cNvSpPr txBox="1">
            <a:spLocks noChangeArrowheads="1"/>
          </p:cNvSpPr>
          <p:nvPr/>
        </p:nvSpPr>
        <p:spPr>
          <a:xfrm>
            <a:off x="7013205" y="2242013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 Data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279C484-B37C-B86A-2475-D74238FF1744}"/>
              </a:ext>
            </a:extLst>
          </p:cNvPr>
          <p:cNvSpPr txBox="1"/>
          <p:nvPr/>
        </p:nvSpPr>
        <p:spPr>
          <a:xfrm>
            <a:off x="6923022" y="206246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09E7382-15B9-1B4D-5370-1633A8949496}"/>
              </a:ext>
            </a:extLst>
          </p:cNvPr>
          <p:cNvSpPr txBox="1"/>
          <p:nvPr/>
        </p:nvSpPr>
        <p:spPr>
          <a:xfrm>
            <a:off x="7327162" y="4910540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1026" name="Picture 2" descr="Plotly Dash — Everything You Need To Know | by Stephen Kilcommins |  DataDrivenInvestor">
            <a:extLst>
              <a:ext uri="{FF2B5EF4-FFF2-40B4-BE49-F238E27FC236}">
                <a16:creationId xmlns:a16="http://schemas.microsoft.com/office/drawing/2014/main" id="{A7864D92-F41C-5459-D798-9392849DD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4" b="26959"/>
          <a:stretch/>
        </p:blipFill>
        <p:spPr bwMode="auto">
          <a:xfrm>
            <a:off x="2688369" y="3188346"/>
            <a:ext cx="1516651" cy="4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82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C4DF198-F8AE-4A9C-B383-AB7864A5A7E9}"/>
              </a:ext>
            </a:extLst>
          </p:cNvPr>
          <p:cNvGrpSpPr/>
          <p:nvPr/>
        </p:nvGrpSpPr>
        <p:grpSpPr>
          <a:xfrm>
            <a:off x="0" y="2400367"/>
            <a:ext cx="1506538" cy="689870"/>
            <a:chOff x="634119" y="3078325"/>
            <a:chExt cx="1506538" cy="689870"/>
          </a:xfrm>
        </p:grpSpPr>
        <p:pic>
          <p:nvPicPr>
            <p:cNvPr id="7" name="Graphic 6" descr="General resource icon.">
              <a:extLst>
                <a:ext uri="{FF2B5EF4-FFF2-40B4-BE49-F238E27FC236}">
                  <a16:creationId xmlns:a16="http://schemas.microsoft.com/office/drawing/2014/main" id="{5685B766-6A8A-9CCB-7024-790DB30C8F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 flipH="1">
              <a:off x="1147583" y="30783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label6">
              <a:extLst>
                <a:ext uri="{FF2B5EF4-FFF2-40B4-BE49-F238E27FC236}">
                  <a16:creationId xmlns:a16="http://schemas.microsoft.com/office/drawing/2014/main" id="{7773F43E-A1D8-4849-2B6D-97246531D8C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4119" y="3491196"/>
              <a:ext cx="150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cs typeface="Arial"/>
                </a:rPr>
                <a:t>Users</a:t>
              </a:r>
            </a:p>
          </p:txBody>
        </p:sp>
      </p:grpSp>
      <p:grpSp>
        <p:nvGrpSpPr>
          <p:cNvPr id="11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8019DFD-0557-057F-5987-918214491755}"/>
              </a:ext>
            </a:extLst>
          </p:cNvPr>
          <p:cNvGrpSpPr/>
          <p:nvPr/>
        </p:nvGrpSpPr>
        <p:grpSpPr>
          <a:xfrm>
            <a:off x="3040525" y="198649"/>
            <a:ext cx="6606976" cy="6456795"/>
            <a:chOff x="-4164368" y="-411481"/>
            <a:chExt cx="6290094" cy="6306026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39E2457-A5DA-5F1B-2F83-9C5E09ABA293}"/>
                </a:ext>
              </a:extLst>
            </p:cNvPr>
            <p:cNvSpPr/>
            <p:nvPr/>
          </p:nvSpPr>
          <p:spPr>
            <a:xfrm>
              <a:off x="-4162948" y="-408785"/>
              <a:ext cx="6288674" cy="6303330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AWS Cloud</a:t>
              </a:r>
            </a:p>
          </p:txBody>
        </p:sp>
        <p:pic>
          <p:nvPicPr>
            <p:cNvPr id="45" name="Graphic 37">
              <a:extLst>
                <a:ext uri="{FF2B5EF4-FFF2-40B4-BE49-F238E27FC236}">
                  <a16:creationId xmlns:a16="http://schemas.microsoft.com/office/drawing/2014/main" id="{DF30BA54-F341-9B5E-7142-B11608CF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-4164368" y="-411481"/>
              <a:ext cx="381000" cy="38100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8873AAE-F8BB-6090-67D2-28629E41CF4A}"/>
              </a:ext>
            </a:extLst>
          </p:cNvPr>
          <p:cNvGrpSpPr/>
          <p:nvPr/>
        </p:nvGrpSpPr>
        <p:grpSpPr>
          <a:xfrm>
            <a:off x="7503637" y="5565472"/>
            <a:ext cx="2243137" cy="985169"/>
            <a:chOff x="6702909" y="1093610"/>
            <a:chExt cx="2243137" cy="985169"/>
          </a:xfrm>
        </p:grpSpPr>
        <p:pic>
          <p:nvPicPr>
            <p:cNvPr id="50" name="Graphic 6" descr="Amazon Relational Database Service (Amazon RDS) service icon.">
              <a:extLst>
                <a:ext uri="{FF2B5EF4-FFF2-40B4-BE49-F238E27FC236}">
                  <a16:creationId xmlns:a16="http://schemas.microsoft.com/office/drawing/2014/main" id="{FCB9E80B-47F8-E62F-6700-171C94DB86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481578" y="1093610"/>
              <a:ext cx="705600" cy="7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DCA778D7-5C71-F136-87E5-0A2394C3D2E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702909" y="1801780"/>
              <a:ext cx="2243137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RDS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2665E04-0242-1CBF-0620-D1DF9A145169}"/>
              </a:ext>
            </a:extLst>
          </p:cNvPr>
          <p:cNvGrpSpPr/>
          <p:nvPr/>
        </p:nvGrpSpPr>
        <p:grpSpPr>
          <a:xfrm>
            <a:off x="12606436" y="57875"/>
            <a:ext cx="1727273" cy="1007249"/>
            <a:chOff x="10497370" y="2847616"/>
            <a:chExt cx="1727273" cy="1007249"/>
          </a:xfrm>
        </p:grpSpPr>
        <p:pic>
          <p:nvPicPr>
            <p:cNvPr id="101" name="Graphic 17" descr="Amazon CloudWatch service icon.">
              <a:extLst>
                <a:ext uri="{FF2B5EF4-FFF2-40B4-BE49-F238E27FC236}">
                  <a16:creationId xmlns:a16="http://schemas.microsoft.com/office/drawing/2014/main" id="{F0F27D85-8B1B-4E60-9EC1-12AB8A2F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10980007" y="2847616"/>
              <a:ext cx="7056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9">
              <a:extLst>
                <a:ext uri="{FF2B5EF4-FFF2-40B4-BE49-F238E27FC236}">
                  <a16:creationId xmlns:a16="http://schemas.microsoft.com/office/drawing/2014/main" id="{80818169-1D2A-49F5-9D45-619D54F4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7370" y="3577866"/>
              <a:ext cx="17272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2" name="VPCGroup" descr="Virtual private cloud (VPC) group inside the AWS Cloud grouping.">
            <a:extLst>
              <a:ext uri="{FF2B5EF4-FFF2-40B4-BE49-F238E27FC236}">
                <a16:creationId xmlns:a16="http://schemas.microsoft.com/office/drawing/2014/main" id="{503F2169-0FC5-1233-A4C8-CE1473A13E6D}"/>
              </a:ext>
            </a:extLst>
          </p:cNvPr>
          <p:cNvGrpSpPr/>
          <p:nvPr/>
        </p:nvGrpSpPr>
        <p:grpSpPr>
          <a:xfrm>
            <a:off x="3251579" y="798250"/>
            <a:ext cx="6217130" cy="3136928"/>
            <a:chOff x="4858238" y="2084361"/>
            <a:chExt cx="6833324" cy="3409837"/>
          </a:xfrm>
        </p:grpSpPr>
        <p:sp>
          <p:nvSpPr>
            <p:cNvPr id="3" name="Rectangle 39" descr="VPC group border">
              <a:extLst>
                <a:ext uri="{FF2B5EF4-FFF2-40B4-BE49-F238E27FC236}">
                  <a16:creationId xmlns:a16="http://schemas.microsoft.com/office/drawing/2014/main" id="{5A32FF10-FB55-E41B-2A53-73572E78868D}"/>
                </a:ext>
              </a:extLst>
            </p:cNvPr>
            <p:cNvSpPr/>
            <p:nvPr/>
          </p:nvSpPr>
          <p:spPr>
            <a:xfrm>
              <a:off x="4858239" y="2084361"/>
              <a:ext cx="6833323" cy="3409837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6" name="Graphic 57" descr="VPC group icon.">
              <a:extLst>
                <a:ext uri="{FF2B5EF4-FFF2-40B4-BE49-F238E27FC236}">
                  <a16:creationId xmlns:a16="http://schemas.microsoft.com/office/drawing/2014/main" id="{7186A36A-0AB0-6392-3625-BEEAB2F7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858238" y="2090097"/>
              <a:ext cx="381000" cy="381000"/>
            </a:xfrm>
            <a:prstGeom prst="rect">
              <a:avLst/>
            </a:prstGeom>
          </p:spPr>
        </p:pic>
      </p:grpSp>
      <p:sp>
        <p:nvSpPr>
          <p:cNvPr id="12" name="Rectangle 43" descr="Public subnet group border.">
            <a:extLst>
              <a:ext uri="{FF2B5EF4-FFF2-40B4-BE49-F238E27FC236}">
                <a16:creationId xmlns:a16="http://schemas.microsoft.com/office/drawing/2014/main" id="{667ED971-490C-55C6-F954-FEFF424F0118}"/>
              </a:ext>
            </a:extLst>
          </p:cNvPr>
          <p:cNvSpPr/>
          <p:nvPr/>
        </p:nvSpPr>
        <p:spPr>
          <a:xfrm>
            <a:off x="3883414" y="1749414"/>
            <a:ext cx="5219889" cy="18233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0040678-B474-E5B5-16DB-28AF0298E734}"/>
              </a:ext>
            </a:extLst>
          </p:cNvPr>
          <p:cNvGrpSpPr/>
          <p:nvPr/>
        </p:nvGrpSpPr>
        <p:grpSpPr>
          <a:xfrm>
            <a:off x="4194522" y="4100294"/>
            <a:ext cx="2239962" cy="1006114"/>
            <a:chOff x="5355390" y="5267982"/>
            <a:chExt cx="2239962" cy="1006114"/>
          </a:xfrm>
        </p:grpSpPr>
        <p:pic>
          <p:nvPicPr>
            <p:cNvPr id="48" name="Graphic 8" descr="Amazon Simple Storage Service (Amazon S3) service icon.">
              <a:extLst>
                <a:ext uri="{FF2B5EF4-FFF2-40B4-BE49-F238E27FC236}">
                  <a16:creationId xmlns:a16="http://schemas.microsoft.com/office/drawing/2014/main" id="{9A3F862D-18D9-9F18-0158-0826B9B5E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6116164" y="5267982"/>
              <a:ext cx="705600" cy="7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8744616F-1413-D10A-F992-8BD8E9C96E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55390" y="5997097"/>
              <a:ext cx="2239962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S3</a:t>
              </a:r>
            </a:p>
          </p:txBody>
        </p:sp>
      </p:grpSp>
      <p:sp>
        <p:nvSpPr>
          <p:cNvPr id="75" name="label">
            <a:extLst>
              <a:ext uri="{FF2B5EF4-FFF2-40B4-BE49-F238E27FC236}">
                <a16:creationId xmlns:a16="http://schemas.microsoft.com/office/drawing/2014/main" id="{08F78228-1FAD-B405-7F45-134B4B33CFCF}"/>
              </a:ext>
            </a:extLst>
          </p:cNvPr>
          <p:cNvSpPr txBox="1">
            <a:spLocks noChangeArrowheads="1"/>
          </p:cNvSpPr>
          <p:nvPr/>
        </p:nvSpPr>
        <p:spPr>
          <a:xfrm>
            <a:off x="-1040531" y="3797457"/>
            <a:ext cx="827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Video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1593312" y="1887936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4DF6B25-2360-FD7A-4322-1CB5D1D4450E}"/>
              </a:ext>
            </a:extLst>
          </p:cNvPr>
          <p:cNvGrpSpPr/>
          <p:nvPr/>
        </p:nvGrpSpPr>
        <p:grpSpPr>
          <a:xfrm>
            <a:off x="5797645" y="4096621"/>
            <a:ext cx="2292350" cy="1163003"/>
            <a:chOff x="8283965" y="5267982"/>
            <a:chExt cx="2292350" cy="1163003"/>
          </a:xfrm>
        </p:grpSpPr>
        <p:pic>
          <p:nvPicPr>
            <p:cNvPr id="4" name="Graphic 10" descr="AWS Lambda service icon.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9098539" y="5267982"/>
              <a:ext cx="7056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3965" y="6000098"/>
              <a:ext cx="22923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(Run Python File)</a:t>
              </a:r>
            </a:p>
          </p:txBody>
        </p:sp>
      </p:grpSp>
      <p:sp>
        <p:nvSpPr>
          <p:cNvPr id="23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264" y="1972874"/>
            <a:ext cx="2496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(Web Server)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2B899A-FBCA-5701-1C53-DD6AA41A1849}"/>
              </a:ext>
            </a:extLst>
          </p:cNvPr>
          <p:cNvSpPr txBox="1"/>
          <p:nvPr/>
        </p:nvSpPr>
        <p:spPr>
          <a:xfrm>
            <a:off x="1514499" y="3198726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279C484-B37C-B86A-2475-D74238FF1744}"/>
              </a:ext>
            </a:extLst>
          </p:cNvPr>
          <p:cNvSpPr txBox="1"/>
          <p:nvPr/>
        </p:nvSpPr>
        <p:spPr>
          <a:xfrm>
            <a:off x="4906828" y="311148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4" name="Group 5" descr="Region group.">
            <a:extLst>
              <a:ext uri="{FF2B5EF4-FFF2-40B4-BE49-F238E27FC236}">
                <a16:creationId xmlns:a16="http://schemas.microsoft.com/office/drawing/2014/main" id="{C213CCDF-1849-EA9C-DBC6-F7C70AE46BC2}"/>
              </a:ext>
            </a:extLst>
          </p:cNvPr>
          <p:cNvGrpSpPr/>
          <p:nvPr/>
        </p:nvGrpSpPr>
        <p:grpSpPr>
          <a:xfrm>
            <a:off x="3420916" y="1324791"/>
            <a:ext cx="5899771" cy="2390656"/>
            <a:chOff x="4214036" y="1506395"/>
            <a:chExt cx="5899771" cy="2390656"/>
          </a:xfrm>
        </p:grpSpPr>
        <p:sp>
          <p:nvSpPr>
            <p:cNvPr id="15" name="Rectangle 60" descr="Region group">
              <a:extLst>
                <a:ext uri="{FF2B5EF4-FFF2-40B4-BE49-F238E27FC236}">
                  <a16:creationId xmlns:a16="http://schemas.microsoft.com/office/drawing/2014/main" id="{1E3F53C5-806B-5788-799A-84A4EB71A9A2}"/>
                </a:ext>
              </a:extLst>
            </p:cNvPr>
            <p:cNvSpPr/>
            <p:nvPr/>
          </p:nvSpPr>
          <p:spPr>
            <a:xfrm>
              <a:off x="4215623" y="1512745"/>
              <a:ext cx="5898184" cy="2384306"/>
            </a:xfrm>
            <a:prstGeom prst="rect">
              <a:avLst/>
            </a:prstGeom>
            <a:noFill/>
            <a:ln w="12700">
              <a:solidFill>
                <a:srgbClr val="00A4A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ap-northeast-2</a:t>
              </a:r>
            </a:p>
          </p:txBody>
        </p:sp>
        <p:pic>
          <p:nvPicPr>
            <p:cNvPr id="16" name="Graphic 61" descr="Region group icon.">
              <a:extLst>
                <a:ext uri="{FF2B5EF4-FFF2-40B4-BE49-F238E27FC236}">
                  <a16:creationId xmlns:a16="http://schemas.microsoft.com/office/drawing/2014/main" id="{142430D4-1D64-EB98-190C-1A0300C1A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214036" y="1506395"/>
              <a:ext cx="381000" cy="38100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1514D65-C2AC-0C17-68F1-08830193BC87}"/>
              </a:ext>
            </a:extLst>
          </p:cNvPr>
          <p:cNvGrpSpPr/>
          <p:nvPr/>
        </p:nvGrpSpPr>
        <p:grpSpPr>
          <a:xfrm>
            <a:off x="5695193" y="2296742"/>
            <a:ext cx="722695" cy="640788"/>
            <a:chOff x="777009" y="4816476"/>
            <a:chExt cx="1683617" cy="1492803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EF2F573-3F07-EBE4-0124-9B0F0ADFE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498"/>
            <a:stretch/>
          </p:blipFill>
          <p:spPr>
            <a:xfrm>
              <a:off x="973076" y="4816476"/>
              <a:ext cx="1487550" cy="102052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A0920F0-C12B-383C-0CE0-75CE4246B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5" t="25552" b="7014"/>
            <a:stretch/>
          </p:blipFill>
          <p:spPr>
            <a:xfrm>
              <a:off x="777009" y="5844163"/>
              <a:ext cx="1682896" cy="465116"/>
            </a:xfrm>
            <a:prstGeom prst="rect">
              <a:avLst/>
            </a:prstGeom>
          </p:spPr>
        </p:pic>
      </p:grpSp>
      <p:pic>
        <p:nvPicPr>
          <p:cNvPr id="28" name="Graphic 74" descr="Public subnet group icon. ">
            <a:extLst>
              <a:ext uri="{FF2B5EF4-FFF2-40B4-BE49-F238E27FC236}">
                <a16:creationId xmlns:a16="http://schemas.microsoft.com/office/drawing/2014/main" id="{17902CC8-1D77-6C3E-5208-FFA7B99EDF8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883414" y="1753099"/>
            <a:ext cx="381000" cy="381000"/>
          </a:xfrm>
          <a:prstGeom prst="rect">
            <a:avLst/>
          </a:prstGeom>
        </p:spPr>
      </p:pic>
      <p:pic>
        <p:nvPicPr>
          <p:cNvPr id="32" name="Picture 2" descr="Plotly Dash — Everything You Need To Know | by Stephen Kilcommins |  DataDrivenInvestor">
            <a:extLst>
              <a:ext uri="{FF2B5EF4-FFF2-40B4-BE49-F238E27FC236}">
                <a16:creationId xmlns:a16="http://schemas.microsoft.com/office/drawing/2014/main" id="{746072AB-086E-BAA1-739E-CFFFD2E28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4" b="26959"/>
          <a:stretch/>
        </p:blipFill>
        <p:spPr bwMode="auto">
          <a:xfrm>
            <a:off x="6538100" y="2239814"/>
            <a:ext cx="1582588" cy="48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950A9F-AD6C-51C2-3473-6F1027AD4822}"/>
              </a:ext>
            </a:extLst>
          </p:cNvPr>
          <p:cNvGrpSpPr/>
          <p:nvPr/>
        </p:nvGrpSpPr>
        <p:grpSpPr>
          <a:xfrm>
            <a:off x="5669920" y="537177"/>
            <a:ext cx="1403350" cy="734199"/>
            <a:chOff x="5730650" y="914126"/>
            <a:chExt cx="1403350" cy="734199"/>
          </a:xfrm>
        </p:grpSpPr>
        <p:sp>
          <p:nvSpPr>
            <p:cNvPr id="10" name="background">
              <a:extLst>
                <a:ext uri="{FF2B5EF4-FFF2-40B4-BE49-F238E27FC236}">
                  <a16:creationId xmlns:a16="http://schemas.microsoft.com/office/drawing/2014/main" id="{6DC7C872-C0C3-D281-777E-8960CDF60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221835" y="927519"/>
              <a:ext cx="413413" cy="4214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5" descr="Internet gateway service icon on VPC container.">
              <a:extLst>
                <a:ext uri="{FF2B5EF4-FFF2-40B4-BE49-F238E27FC236}">
                  <a16:creationId xmlns:a16="http://schemas.microsoft.com/office/drawing/2014/main" id="{2D5A2515-AFB2-D3E5-F912-AB75EFCA0478}"/>
                </a:ext>
              </a:extLst>
            </p:cNvPr>
            <p:cNvGrpSpPr/>
            <p:nvPr/>
          </p:nvGrpSpPr>
          <p:grpSpPr>
            <a:xfrm>
              <a:off x="5730650" y="914126"/>
              <a:ext cx="1403350" cy="734199"/>
              <a:chOff x="7328508" y="1855841"/>
              <a:chExt cx="1403350" cy="734199"/>
            </a:xfrm>
          </p:grpSpPr>
          <p:pic>
            <p:nvPicPr>
              <p:cNvPr id="17" name="Graphic 10" descr="Internet gateway resource icon for the Amazon VPC service.">
                <a:extLst>
                  <a:ext uri="{FF2B5EF4-FFF2-40B4-BE49-F238E27FC236}">
                    <a16:creationId xmlns:a16="http://schemas.microsoft.com/office/drawing/2014/main" id="{160AAE6C-940A-33DF-0A79-DBE3B38EAC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="" xmlns:asvg="http://schemas.microsoft.com/office/drawing/2016/SVG/main" r:embed="rId20"/>
                  </a:ext>
                </a:extLst>
              </a:blip>
              <a:srcRect/>
              <a:stretch/>
            </p:blipFill>
            <p:spPr bwMode="auto">
              <a:xfrm>
                <a:off x="7799044" y="185584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78242EA7-7D76-3817-0232-AF186A0019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8508" y="2313041"/>
                <a:ext cx="1403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Internet gateway</a:t>
                </a:r>
              </a:p>
            </p:txBody>
          </p:sp>
        </p:grp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F92505-CFA9-6903-CF98-0E1CD873B462}"/>
              </a:ext>
            </a:extLst>
          </p:cNvPr>
          <p:cNvCxnSpPr>
            <a:cxnSpLocks/>
          </p:cNvCxnSpPr>
          <p:nvPr/>
        </p:nvCxnSpPr>
        <p:spPr>
          <a:xfrm>
            <a:off x="5305217" y="3246598"/>
            <a:ext cx="0" cy="1033731"/>
          </a:xfrm>
          <a:prstGeom prst="straightConnector1">
            <a:avLst/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6A3A3D-4305-2133-5393-C17F95C0E33D}"/>
              </a:ext>
            </a:extLst>
          </p:cNvPr>
          <p:cNvCxnSpPr>
            <a:cxnSpLocks/>
            <a:stCxn id="48" idx="3"/>
            <a:endCxn id="4" idx="1"/>
          </p:cNvCxnSpPr>
          <p:nvPr/>
        </p:nvCxnSpPr>
        <p:spPr>
          <a:xfrm flipV="1">
            <a:off x="5660896" y="4449421"/>
            <a:ext cx="951323" cy="367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57DDEF0-5154-7EAA-67A3-129550B294F4}"/>
              </a:ext>
            </a:extLst>
          </p:cNvPr>
          <p:cNvGrpSpPr/>
          <p:nvPr/>
        </p:nvGrpSpPr>
        <p:grpSpPr>
          <a:xfrm>
            <a:off x="10400770" y="2212644"/>
            <a:ext cx="1506538" cy="689870"/>
            <a:chOff x="634119" y="3078325"/>
            <a:chExt cx="1506538" cy="689870"/>
          </a:xfrm>
        </p:grpSpPr>
        <p:pic>
          <p:nvPicPr>
            <p:cNvPr id="60" name="Graphic 6" descr="General resource icon.">
              <a:extLst>
                <a:ext uri="{FF2B5EF4-FFF2-40B4-BE49-F238E27FC236}">
                  <a16:creationId xmlns:a16="http://schemas.microsoft.com/office/drawing/2014/main" id="{876E61A6-216C-75C1-B473-3DDDFE1243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 flipH="1">
              <a:off x="1147583" y="30783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label6">
              <a:extLst>
                <a:ext uri="{FF2B5EF4-FFF2-40B4-BE49-F238E27FC236}">
                  <a16:creationId xmlns:a16="http://schemas.microsoft.com/office/drawing/2014/main" id="{59694468-C07D-991F-6EDC-4F8AA3B4AE5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4119" y="3491196"/>
              <a:ext cx="150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cs typeface="Arial"/>
                </a:rPr>
                <a:t>Developers</a:t>
              </a:r>
            </a:p>
          </p:txBody>
        </p:sp>
      </p:grp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A22F451-9BBC-ABDA-A451-AC68CFF8E421}"/>
              </a:ext>
            </a:extLst>
          </p:cNvPr>
          <p:cNvCxnSpPr>
            <a:cxnSpLocks/>
            <a:stCxn id="62" idx="2"/>
            <a:endCxn id="50" idx="3"/>
          </p:cNvCxnSpPr>
          <p:nvPr/>
        </p:nvCxnSpPr>
        <p:spPr>
          <a:xfrm rot="5400000">
            <a:off x="8563094" y="3327327"/>
            <a:ext cx="3015758" cy="2166133"/>
          </a:xfrm>
          <a:prstGeom prst="bentConnector2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A1F197A-EC52-DFC0-524F-AF1DBE7B5FB9}"/>
              </a:ext>
            </a:extLst>
          </p:cNvPr>
          <p:cNvCxnSpPr>
            <a:cxnSpLocks/>
          </p:cNvCxnSpPr>
          <p:nvPr/>
        </p:nvCxnSpPr>
        <p:spPr>
          <a:xfrm flipH="1">
            <a:off x="8772588" y="2447594"/>
            <a:ext cx="1996440" cy="0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59C843E-D607-F67C-5253-91D9EB3E0511}"/>
              </a:ext>
            </a:extLst>
          </p:cNvPr>
          <p:cNvCxnSpPr>
            <a:cxnSpLocks/>
          </p:cNvCxnSpPr>
          <p:nvPr/>
        </p:nvCxnSpPr>
        <p:spPr>
          <a:xfrm flipH="1">
            <a:off x="1153251" y="2845255"/>
            <a:ext cx="2961612" cy="0"/>
          </a:xfrm>
          <a:prstGeom prst="straightConnector1">
            <a:avLst/>
          </a:prstGeom>
          <a:ln w="19050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1FB8551-C9BD-9AA4-9325-217BEC678BD7}"/>
              </a:ext>
            </a:extLst>
          </p:cNvPr>
          <p:cNvCxnSpPr/>
          <p:nvPr/>
        </p:nvCxnSpPr>
        <p:spPr>
          <a:xfrm>
            <a:off x="1153251" y="2582411"/>
            <a:ext cx="2961612" cy="0"/>
          </a:xfrm>
          <a:prstGeom prst="straightConnector1">
            <a:avLst/>
          </a:prstGeom>
          <a:ln w="19050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abel">
            <a:extLst>
              <a:ext uri="{FF2B5EF4-FFF2-40B4-BE49-F238E27FC236}">
                <a16:creationId xmlns:a16="http://schemas.microsoft.com/office/drawing/2014/main" id="{D90A29EC-0622-764A-D92D-F743C57A442B}"/>
              </a:ext>
            </a:extLst>
          </p:cNvPr>
          <p:cNvSpPr txBox="1">
            <a:spLocks noChangeArrowheads="1"/>
          </p:cNvSpPr>
          <p:nvPr/>
        </p:nvSpPr>
        <p:spPr>
          <a:xfrm>
            <a:off x="1754470" y="2442673"/>
            <a:ext cx="96685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Upload Video</a:t>
            </a:r>
          </a:p>
        </p:txBody>
      </p:sp>
      <p:sp>
        <p:nvSpPr>
          <p:cNvPr id="89" name="label">
            <a:extLst>
              <a:ext uri="{FF2B5EF4-FFF2-40B4-BE49-F238E27FC236}">
                <a16:creationId xmlns:a16="http://schemas.microsoft.com/office/drawing/2014/main" id="{8858637E-80DB-A9BA-1ABA-E4008C3D5D92}"/>
              </a:ext>
            </a:extLst>
          </p:cNvPr>
          <p:cNvSpPr txBox="1">
            <a:spLocks noChangeArrowheads="1"/>
          </p:cNvSpPr>
          <p:nvPr/>
        </p:nvSpPr>
        <p:spPr>
          <a:xfrm>
            <a:off x="1673166" y="2722392"/>
            <a:ext cx="1122905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Graph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FA139F-CA25-6503-24BD-94738A1A3599}"/>
              </a:ext>
            </a:extLst>
          </p:cNvPr>
          <p:cNvSpPr txBox="1"/>
          <p:nvPr/>
        </p:nvSpPr>
        <p:spPr>
          <a:xfrm>
            <a:off x="1877115" y="2969599"/>
            <a:ext cx="705642" cy="276999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Output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9" name="label">
            <a:extLst>
              <a:ext uri="{FF2B5EF4-FFF2-40B4-BE49-F238E27FC236}">
                <a16:creationId xmlns:a16="http://schemas.microsoft.com/office/drawing/2014/main" id="{BF579B65-B8C7-5FD6-E7FC-FC30C7F55870}"/>
              </a:ext>
            </a:extLst>
          </p:cNvPr>
          <p:cNvSpPr txBox="1">
            <a:spLocks noChangeArrowheads="1"/>
          </p:cNvSpPr>
          <p:nvPr/>
        </p:nvSpPr>
        <p:spPr>
          <a:xfrm>
            <a:off x="5795123" y="4329983"/>
            <a:ext cx="6120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Trigger</a:t>
            </a:r>
          </a:p>
        </p:txBody>
      </p:sp>
      <p:sp>
        <p:nvSpPr>
          <p:cNvPr id="117" name="label">
            <a:extLst>
              <a:ext uri="{FF2B5EF4-FFF2-40B4-BE49-F238E27FC236}">
                <a16:creationId xmlns:a16="http://schemas.microsoft.com/office/drawing/2014/main" id="{B6C5C9AE-ACB7-9719-1663-2CD3F698156A}"/>
              </a:ext>
            </a:extLst>
          </p:cNvPr>
          <p:cNvSpPr txBox="1">
            <a:spLocks noChangeArrowheads="1"/>
          </p:cNvSpPr>
          <p:nvPr/>
        </p:nvSpPr>
        <p:spPr>
          <a:xfrm>
            <a:off x="10732265" y="4374731"/>
            <a:ext cx="83383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</a:t>
            </a:r>
            <a:br>
              <a:rPr lang="en-US" altLang="en-US" sz="1000" i="1" dirty="0">
                <a:latin typeface="Arial"/>
                <a:cs typeface="Arial"/>
              </a:rPr>
            </a:br>
            <a:r>
              <a:rPr lang="en-US" altLang="en-US" sz="1000" i="1" dirty="0">
                <a:latin typeface="Arial"/>
                <a:cs typeface="Arial"/>
              </a:rPr>
              <a:t>Extracted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 Data</a:t>
            </a:r>
          </a:p>
        </p:txBody>
      </p: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43CAC219-46CA-2C26-DAC8-0540B28596B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256855" y="3244028"/>
            <a:ext cx="4025451" cy="2674244"/>
          </a:xfrm>
          <a:prstGeom prst="bentConnector3">
            <a:avLst>
              <a:gd name="adj1" fmla="val 14"/>
            </a:avLst>
          </a:prstGeom>
          <a:ln w="19050">
            <a:solidFill>
              <a:srgbClr val="C925D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53446B3B-6EDA-5334-1E7F-D5450132B90C}"/>
              </a:ext>
            </a:extLst>
          </p:cNvPr>
          <p:cNvGrpSpPr/>
          <p:nvPr/>
        </p:nvGrpSpPr>
        <p:grpSpPr>
          <a:xfrm>
            <a:off x="7489509" y="4097734"/>
            <a:ext cx="2292350" cy="1005091"/>
            <a:chOff x="427363" y="4361310"/>
            <a:chExt cx="2292350" cy="1005091"/>
          </a:xfrm>
        </p:grpSpPr>
        <p:pic>
          <p:nvPicPr>
            <p:cNvPr id="156" name="Graphic 26" descr="Amazon Simple Queue Service (Amazon SQS) service icon.">
              <a:extLst>
                <a:ext uri="{FF2B5EF4-FFF2-40B4-BE49-F238E27FC236}">
                  <a16:creationId xmlns:a16="http://schemas.microsoft.com/office/drawing/2014/main" id="{1ACC4ED5-1827-77F0-DB57-F1BE1310D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1205498" y="4361310"/>
              <a:ext cx="7056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7" name="TextBox 11">
              <a:extLst>
                <a:ext uri="{FF2B5EF4-FFF2-40B4-BE49-F238E27FC236}">
                  <a16:creationId xmlns:a16="http://schemas.microsoft.com/office/drawing/2014/main" id="{4E64CFD3-DC0F-4258-C8AF-24695DC25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363" y="5089402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SQS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69FBF9EB-9BCE-2ACB-79E0-BBDE52B626B6}"/>
              </a:ext>
            </a:extLst>
          </p:cNvPr>
          <p:cNvSpPr txBox="1"/>
          <p:nvPr/>
        </p:nvSpPr>
        <p:spPr>
          <a:xfrm>
            <a:off x="1942838" y="2167671"/>
            <a:ext cx="574196" cy="276999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Input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7B59D974-55EF-F737-5B86-15ED3C881EF9}"/>
              </a:ext>
            </a:extLst>
          </p:cNvPr>
          <p:cNvSpPr txBox="1">
            <a:spLocks noChangeArrowheads="1"/>
          </p:cNvSpPr>
          <p:nvPr/>
        </p:nvSpPr>
        <p:spPr>
          <a:xfrm>
            <a:off x="3560483" y="5300015"/>
            <a:ext cx="140786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 &amp; 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637B0F44-D2C3-A8C1-DD24-77D6EB945193}"/>
              </a:ext>
            </a:extLst>
          </p:cNvPr>
          <p:cNvCxnSpPr>
            <a:stCxn id="4" idx="0"/>
            <a:endCxn id="156" idx="0"/>
          </p:cNvCxnSpPr>
          <p:nvPr/>
        </p:nvCxnSpPr>
        <p:spPr>
          <a:xfrm rot="16200000" flipH="1">
            <a:off x="7792174" y="3269465"/>
            <a:ext cx="1113" cy="1655425"/>
          </a:xfrm>
          <a:prstGeom prst="bentConnector3">
            <a:avLst>
              <a:gd name="adj1" fmla="val -74168913"/>
            </a:avLst>
          </a:prstGeom>
          <a:ln w="19050">
            <a:solidFill>
              <a:srgbClr val="ED7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abel">
            <a:extLst>
              <a:ext uri="{FF2B5EF4-FFF2-40B4-BE49-F238E27FC236}">
                <a16:creationId xmlns:a16="http://schemas.microsoft.com/office/drawing/2014/main" id="{A75C122B-1989-EA8E-E17C-D79108A6BF4D}"/>
              </a:ext>
            </a:extLst>
          </p:cNvPr>
          <p:cNvSpPr txBox="1">
            <a:spLocks noChangeArrowheads="1"/>
          </p:cNvSpPr>
          <p:nvPr/>
        </p:nvSpPr>
        <p:spPr>
          <a:xfrm>
            <a:off x="7185044" y="3148949"/>
            <a:ext cx="1217686" cy="246221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Feature Extraction</a:t>
            </a:r>
            <a:endParaRPr lang="en-US" altLang="en-US" sz="1000" i="1" dirty="0">
              <a:latin typeface="Arial"/>
              <a:cs typeface="Arial"/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B6A0886C-EC24-6DDD-34E2-080FE3AC530E}"/>
              </a:ext>
            </a:extLst>
          </p:cNvPr>
          <p:cNvCxnSpPr>
            <a:stCxn id="157" idx="2"/>
            <a:endCxn id="50" idx="0"/>
          </p:cNvCxnSpPr>
          <p:nvPr/>
        </p:nvCxnSpPr>
        <p:spPr>
          <a:xfrm flipH="1">
            <a:off x="8635106" y="5102825"/>
            <a:ext cx="578" cy="462647"/>
          </a:xfrm>
          <a:prstGeom prst="straightConnector1">
            <a:avLst/>
          </a:prstGeom>
          <a:ln w="19050">
            <a:solidFill>
              <a:srgbClr val="E71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label">
            <a:extLst>
              <a:ext uri="{FF2B5EF4-FFF2-40B4-BE49-F238E27FC236}">
                <a16:creationId xmlns:a16="http://schemas.microsoft.com/office/drawing/2014/main" id="{95F3DC90-DB2D-1C2F-B907-3CB1CFCC2460}"/>
              </a:ext>
            </a:extLst>
          </p:cNvPr>
          <p:cNvSpPr txBox="1">
            <a:spLocks noChangeArrowheads="1"/>
          </p:cNvSpPr>
          <p:nvPr/>
        </p:nvSpPr>
        <p:spPr>
          <a:xfrm>
            <a:off x="8272204" y="5209414"/>
            <a:ext cx="701040" cy="16825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Message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2120E0D-E64C-6A28-3BEA-AAEFC17BDF64}"/>
              </a:ext>
            </a:extLst>
          </p:cNvPr>
          <p:cNvSpPr txBox="1"/>
          <p:nvPr/>
        </p:nvSpPr>
        <p:spPr>
          <a:xfrm>
            <a:off x="5805536" y="4015152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20DC1B7-0367-A3FA-F950-CEBCBA7D91B7}"/>
              </a:ext>
            </a:extLst>
          </p:cNvPr>
          <p:cNvSpPr txBox="1"/>
          <p:nvPr/>
        </p:nvSpPr>
        <p:spPr>
          <a:xfrm>
            <a:off x="6589004" y="3130230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5D30D4-9488-0497-2DC0-711FB021937A}"/>
              </a:ext>
            </a:extLst>
          </p:cNvPr>
          <p:cNvSpPr txBox="1"/>
          <p:nvPr/>
        </p:nvSpPr>
        <p:spPr>
          <a:xfrm>
            <a:off x="7967078" y="5138561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09E7382-15B9-1B4D-5370-1633A8949496}"/>
              </a:ext>
            </a:extLst>
          </p:cNvPr>
          <p:cNvSpPr txBox="1"/>
          <p:nvPr/>
        </p:nvSpPr>
        <p:spPr>
          <a:xfrm>
            <a:off x="3549680" y="4982242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60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CA079725-BCD5-FB26-A922-478259A5BCE4}"/>
              </a:ext>
            </a:extLst>
          </p:cNvPr>
          <p:cNvSpPr/>
          <p:nvPr/>
        </p:nvSpPr>
        <p:spPr>
          <a:xfrm>
            <a:off x="2374416" y="1660343"/>
            <a:ext cx="6448380" cy="42659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Public </a:t>
            </a:r>
            <a:r>
              <a:rPr lang="en-US" sz="1200" dirty="0" smtClean="0">
                <a:solidFill>
                  <a:srgbClr val="1E89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subnet</a:t>
            </a:r>
            <a:endParaRPr lang="en-US" sz="1200" dirty="0">
              <a:solidFill>
                <a:srgbClr val="1E89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48E6D6E-0091-0CCA-57A1-5B60032B8421}"/>
              </a:ext>
            </a:extLst>
          </p:cNvPr>
          <p:cNvSpPr/>
          <p:nvPr/>
        </p:nvSpPr>
        <p:spPr>
          <a:xfrm>
            <a:off x="2441846" y="2109525"/>
            <a:ext cx="4492228" cy="3625148"/>
          </a:xfrm>
          <a:prstGeom prst="rect">
            <a:avLst/>
          </a:prstGeom>
          <a:noFill/>
          <a:ln w="15875">
            <a:solidFill>
              <a:srgbClr val="E715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829D1F-C96D-FB07-14F4-F11FFF85FF89}"/>
              </a:ext>
            </a:extLst>
          </p:cNvPr>
          <p:cNvSpPr/>
          <p:nvPr/>
        </p:nvSpPr>
        <p:spPr bwMode="auto">
          <a:xfrm>
            <a:off x="1637145" y="878040"/>
            <a:ext cx="7437439" cy="542029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VPC (dev-</a:t>
            </a:r>
            <a:r>
              <a:rPr lang="en-US" sz="1200" dirty="0" err="1">
                <a:ln w="0"/>
                <a:solidFill>
                  <a:srgbClr val="1E89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vpc</a:t>
            </a:r>
            <a:r>
              <a:rPr lang="en-US" sz="1200" dirty="0">
                <a:ln w="0"/>
                <a:solidFill>
                  <a:srgbClr val="1E89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526B530-61C2-3E55-3B1A-6D8EC4CA370C}"/>
              </a:ext>
            </a:extLst>
          </p:cNvPr>
          <p:cNvSpPr/>
          <p:nvPr/>
        </p:nvSpPr>
        <p:spPr bwMode="auto">
          <a:xfrm>
            <a:off x="1354572" y="424539"/>
            <a:ext cx="7920038" cy="59964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AWS Cloud</a:t>
            </a:r>
          </a:p>
        </p:txBody>
      </p:sp>
      <p:pic>
        <p:nvPicPr>
          <p:cNvPr id="8" name="Graphic 37">
            <a:extLst>
              <a:ext uri="{FF2B5EF4-FFF2-40B4-BE49-F238E27FC236}">
                <a16:creationId xmlns:a16="http://schemas.microsoft.com/office/drawing/2014/main" id="{B23DC047-58AB-7027-A20D-FC31A77CA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54715" y="424539"/>
            <a:ext cx="381000" cy="381000"/>
          </a:xfrm>
          <a:prstGeom prst="rect">
            <a:avLst/>
          </a:prstGeom>
        </p:spPr>
      </p:pic>
      <p:pic>
        <p:nvPicPr>
          <p:cNvPr id="9" name="Graphic 38">
            <a:extLst>
              <a:ext uri="{FF2B5EF4-FFF2-40B4-BE49-F238E27FC236}">
                <a16:creationId xmlns:a16="http://schemas.microsoft.com/office/drawing/2014/main" id="{7A753DAB-6DA9-1AD3-2BE3-6E4A7939B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7146" y="878042"/>
            <a:ext cx="363748" cy="363748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692BC8C-7169-2040-00FE-2313185E7630}"/>
              </a:ext>
            </a:extLst>
          </p:cNvPr>
          <p:cNvSpPr/>
          <p:nvPr/>
        </p:nvSpPr>
        <p:spPr bwMode="auto">
          <a:xfrm>
            <a:off x="1908208" y="1316294"/>
            <a:ext cx="7023826" cy="473438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AF8965-CDD2-F191-0D59-AD6D15E8694C}"/>
              </a:ext>
            </a:extLst>
          </p:cNvPr>
          <p:cNvSpPr/>
          <p:nvPr/>
        </p:nvSpPr>
        <p:spPr>
          <a:xfrm>
            <a:off x="2275928" y="1320736"/>
            <a:ext cx="164587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5B9CD5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ap-northeast-2</a:t>
            </a:r>
          </a:p>
        </p:txBody>
      </p:sp>
      <p:pic>
        <p:nvPicPr>
          <p:cNvPr id="15" name="Graphic 37">
            <a:extLst>
              <a:ext uri="{FF2B5EF4-FFF2-40B4-BE49-F238E27FC236}">
                <a16:creationId xmlns:a16="http://schemas.microsoft.com/office/drawing/2014/main" id="{8D8DCB0E-B53F-BBB6-C60F-543D762A5B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71266" y="1656279"/>
            <a:ext cx="381000" cy="381000"/>
          </a:xfrm>
          <a:prstGeom prst="rect">
            <a:avLst/>
          </a:prstGeom>
        </p:spPr>
      </p:pic>
      <p:pic>
        <p:nvPicPr>
          <p:cNvPr id="16" name="Graphic 25">
            <a:extLst>
              <a:ext uri="{FF2B5EF4-FFF2-40B4-BE49-F238E27FC236}">
                <a16:creationId xmlns:a16="http://schemas.microsoft.com/office/drawing/2014/main" id="{91124833-98E8-0E4B-AC88-36166CA8D9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1278" y="1306364"/>
            <a:ext cx="381000" cy="3810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B0769B73-010A-8B9B-E752-BB69EDC6DA01}"/>
              </a:ext>
            </a:extLst>
          </p:cNvPr>
          <p:cNvGrpSpPr/>
          <p:nvPr/>
        </p:nvGrpSpPr>
        <p:grpSpPr>
          <a:xfrm>
            <a:off x="4033918" y="4141496"/>
            <a:ext cx="919001" cy="633112"/>
            <a:chOff x="1936224" y="5063731"/>
            <a:chExt cx="919001" cy="633112"/>
          </a:xfrm>
        </p:grpSpPr>
        <p:pic>
          <p:nvPicPr>
            <p:cNvPr id="27" name="Graphic 10">
              <a:extLst>
                <a:ext uri="{FF2B5EF4-FFF2-40B4-BE49-F238E27FC236}">
                  <a16:creationId xmlns:a16="http://schemas.microsoft.com/office/drawing/2014/main" id="{9EDE4EC6-967F-A55F-3D65-DD1CB7D1F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2182969" y="5063731"/>
              <a:ext cx="432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0">
              <a:extLst>
                <a:ext uri="{FF2B5EF4-FFF2-40B4-BE49-F238E27FC236}">
                  <a16:creationId xmlns:a16="http://schemas.microsoft.com/office/drawing/2014/main" id="{F50A4EA3-2A87-FE18-7FA9-83FCF21C3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224" y="5466011"/>
              <a:ext cx="91900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 dirty="0" smtClean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Lambda</a:t>
              </a:r>
              <a:endParaRPr lang="en-US" altLang="en-US" sz="9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E5F37F7-D19F-EFCB-75DB-55D6B20BDD2C}"/>
              </a:ext>
            </a:extLst>
          </p:cNvPr>
          <p:cNvGrpSpPr/>
          <p:nvPr/>
        </p:nvGrpSpPr>
        <p:grpSpPr>
          <a:xfrm>
            <a:off x="1476636" y="5403192"/>
            <a:ext cx="1651923" cy="628203"/>
            <a:chOff x="1237574" y="2093261"/>
            <a:chExt cx="1651923" cy="628203"/>
          </a:xfrm>
        </p:grpSpPr>
        <p:pic>
          <p:nvPicPr>
            <p:cNvPr id="31" name="Graphic 17">
              <a:extLst>
                <a:ext uri="{FF2B5EF4-FFF2-40B4-BE49-F238E27FC236}">
                  <a16:creationId xmlns:a16="http://schemas.microsoft.com/office/drawing/2014/main" id="{E7852A91-A0C9-AC61-D5DF-D05720C67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1847675" y="2093261"/>
              <a:ext cx="432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108B7DA7-981C-5306-DC0A-1DE6B441F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574" y="2490632"/>
              <a:ext cx="165192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 dirty="0" err="1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</a:t>
              </a:r>
              <a:r>
                <a:rPr lang="en-US" altLang="en-US" sz="900" b="1" dirty="0" err="1" smtClean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loudWatch</a:t>
              </a:r>
              <a:endParaRPr lang="en-US" altLang="en-US" sz="9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33" name="TextBox 16">
            <a:extLst>
              <a:ext uri="{FF2B5EF4-FFF2-40B4-BE49-F238E27FC236}">
                <a16:creationId xmlns:a16="http://schemas.microsoft.com/office/drawing/2014/main" id="{8F44626C-2069-8B70-7046-1C050C3D9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8630" y="2654181"/>
            <a:ext cx="17307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Visit Web </a:t>
            </a:r>
            <a:r>
              <a:rPr lang="en-US" altLang="ko-KR" sz="1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&amp;</a:t>
            </a:r>
            <a:r>
              <a:rPr lang="ko-KR" altLang="en-US" sz="1000" dirty="0" smtClean="0">
                <a:latin typeface="Noto Sans" panose="020B0502040504020204" pitchFamily="34"/>
                <a:ea typeface="Amazon Ember" panose="020B0603020204020204" pitchFamily="34" charset="0"/>
                <a:cs typeface="Noto Sans" panose="020B0502040504020204" pitchFamily="34"/>
              </a:rPr>
              <a:t> </a:t>
            </a:r>
            <a:endParaRPr lang="en-US" altLang="ko-KR" sz="1000" dirty="0" smtClean="0">
              <a:latin typeface="Noto Sans" panose="020B0502040504020204" pitchFamily="34"/>
              <a:ea typeface="Amazon Ember" panose="020B0603020204020204" pitchFamily="34" charset="0"/>
              <a:cs typeface="Noto Sans" panose="020B0502040504020204" pitchFamily="34"/>
            </a:endParaRPr>
          </a:p>
          <a:p>
            <a:pPr algn="ctr" eaLnBrk="1" hangingPunct="1"/>
            <a:r>
              <a:rPr lang="en-US" altLang="en-US" sz="1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Upload Video</a:t>
            </a:r>
            <a:endParaRPr lang="en-US" altLang="en-US" sz="1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1F26E98-06A2-3DB9-0F6A-42E1380A607E}"/>
              </a:ext>
            </a:extLst>
          </p:cNvPr>
          <p:cNvGrpSpPr/>
          <p:nvPr/>
        </p:nvGrpSpPr>
        <p:grpSpPr>
          <a:xfrm>
            <a:off x="2555387" y="2233867"/>
            <a:ext cx="528697" cy="612888"/>
            <a:chOff x="-1378671" y="4106679"/>
            <a:chExt cx="528697" cy="612888"/>
          </a:xfrm>
        </p:grpSpPr>
        <p:sp>
          <p:nvSpPr>
            <p:cNvPr id="39" name="TextBox 24">
              <a:extLst>
                <a:ext uri="{FF2B5EF4-FFF2-40B4-BE49-F238E27FC236}">
                  <a16:creationId xmlns:a16="http://schemas.microsoft.com/office/drawing/2014/main" id="{7E2EA1BE-5D4F-FEED-5670-87A5907E8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78671" y="4488735"/>
              <a:ext cx="52869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 dirty="0" smtClean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ECS</a:t>
              </a:r>
              <a:endParaRPr lang="en-US" altLang="en-US" sz="9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pic>
          <p:nvPicPr>
            <p:cNvPr id="38" name="Graphic 18">
              <a:extLst>
                <a:ext uri="{FF2B5EF4-FFF2-40B4-BE49-F238E27FC236}">
                  <a16:creationId xmlns:a16="http://schemas.microsoft.com/office/drawing/2014/main" id="{3E24EF4B-324F-4B80-42D5-52C4F8EB1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-1330322" y="4106679"/>
              <a:ext cx="432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5" name="그룹 134"/>
          <p:cNvGrpSpPr/>
          <p:nvPr/>
        </p:nvGrpSpPr>
        <p:grpSpPr>
          <a:xfrm>
            <a:off x="2575971" y="5001966"/>
            <a:ext cx="1414895" cy="627523"/>
            <a:chOff x="6258940" y="4907582"/>
            <a:chExt cx="1414895" cy="62752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E2D723B-540D-3D7D-7B4F-C5B346DF1724}"/>
                </a:ext>
              </a:extLst>
            </p:cNvPr>
            <p:cNvGrpSpPr/>
            <p:nvPr/>
          </p:nvGrpSpPr>
          <p:grpSpPr>
            <a:xfrm>
              <a:off x="6486729" y="4907582"/>
              <a:ext cx="1187106" cy="627523"/>
              <a:chOff x="-2896252" y="1393199"/>
              <a:chExt cx="1187106" cy="627523"/>
            </a:xfrm>
          </p:grpSpPr>
          <p:pic>
            <p:nvPicPr>
              <p:cNvPr id="35" name="Graphic 20">
                <a:extLst>
                  <a:ext uri="{FF2B5EF4-FFF2-40B4-BE49-F238E27FC236}">
                    <a16:creationId xmlns:a16="http://schemas.microsoft.com/office/drawing/2014/main" id="{A406F00E-5EEE-BC8F-C76B-5B60E1C22A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="" xmlns:asvg="http://schemas.microsoft.com/office/drawing/2016/SVG/main" r:embed="rId20"/>
                  </a:ext>
                </a:extLst>
              </a:blip>
              <a:srcRect/>
              <a:stretch/>
            </p:blipFill>
            <p:spPr bwMode="auto">
              <a:xfrm>
                <a:off x="-2514128" y="1393199"/>
                <a:ext cx="432000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22">
                <a:extLst>
                  <a:ext uri="{FF2B5EF4-FFF2-40B4-BE49-F238E27FC236}">
                    <a16:creationId xmlns:a16="http://schemas.microsoft.com/office/drawing/2014/main" id="{869B57E2-38CA-8215-88BC-C2A443C4F4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896252" y="1789890"/>
                <a:ext cx="1187106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 b="1" dirty="0" smtClean="0"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ECR</a:t>
                </a:r>
                <a:endParaRPr lang="en-US" altLang="en-US" sz="900" b="1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032DD2F-6E27-6680-7DD5-4AEECB9E8155}"/>
                </a:ext>
              </a:extLst>
            </p:cNvPr>
            <p:cNvGrpSpPr/>
            <p:nvPr/>
          </p:nvGrpSpPr>
          <p:grpSpPr>
            <a:xfrm>
              <a:off x="6258940" y="4907582"/>
              <a:ext cx="656953" cy="622339"/>
              <a:chOff x="430321" y="1328762"/>
              <a:chExt cx="656953" cy="622339"/>
            </a:xfrm>
          </p:grpSpPr>
          <p:pic>
            <p:nvPicPr>
              <p:cNvPr id="41" name="Graphic 14">
                <a:extLst>
                  <a:ext uri="{FF2B5EF4-FFF2-40B4-BE49-F238E27FC236}">
                    <a16:creationId xmlns:a16="http://schemas.microsoft.com/office/drawing/2014/main" id="{9E1B9DFE-1570-AC62-3BEB-02B7D69B1F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="" xmlns:asvg="http://schemas.microsoft.com/office/drawing/2016/SVG/main" r:embed="rId25"/>
                  </a:ext>
                </a:extLst>
              </a:blip>
              <a:srcRect/>
              <a:stretch/>
            </p:blipFill>
            <p:spPr bwMode="auto">
              <a:xfrm>
                <a:off x="548520" y="1328762"/>
                <a:ext cx="432000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TextBox 12">
                <a:extLst>
                  <a:ext uri="{FF2B5EF4-FFF2-40B4-BE49-F238E27FC236}">
                    <a16:creationId xmlns:a16="http://schemas.microsoft.com/office/drawing/2014/main" id="{AD7B857C-E55A-8014-C59F-23BDE5030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321" y="1720269"/>
                <a:ext cx="65695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 b="1" dirty="0" err="1" smtClean="0"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Fargate</a:t>
                </a:r>
                <a:endParaRPr lang="en-US" altLang="en-US" sz="900" b="1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E074C36-5241-0A97-2203-3345A996638F}"/>
              </a:ext>
            </a:extLst>
          </p:cNvPr>
          <p:cNvGrpSpPr/>
          <p:nvPr/>
        </p:nvGrpSpPr>
        <p:grpSpPr>
          <a:xfrm>
            <a:off x="7781260" y="4063499"/>
            <a:ext cx="1167279" cy="620165"/>
            <a:chOff x="568849" y="3785963"/>
            <a:chExt cx="1167279" cy="620165"/>
          </a:xfrm>
        </p:grpSpPr>
        <p:pic>
          <p:nvPicPr>
            <p:cNvPr id="44" name="Graphic 6">
              <a:extLst>
                <a:ext uri="{FF2B5EF4-FFF2-40B4-BE49-F238E27FC236}">
                  <a16:creationId xmlns:a16="http://schemas.microsoft.com/office/drawing/2014/main" id="{45E3966F-BBE6-6DA4-402C-F6A3A4205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rcRect/>
            <a:stretch/>
          </p:blipFill>
          <p:spPr bwMode="auto">
            <a:xfrm>
              <a:off x="938716" y="3785963"/>
              <a:ext cx="432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9">
              <a:extLst>
                <a:ext uri="{FF2B5EF4-FFF2-40B4-BE49-F238E27FC236}">
                  <a16:creationId xmlns:a16="http://schemas.microsoft.com/office/drawing/2014/main" id="{7585031A-0846-45D1-03C7-6BB6EA1AE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849" y="4175296"/>
              <a:ext cx="116727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 dirty="0">
                  <a:latin typeface="Noto Sans" panose="020B0502040504020204"/>
                </a:rPr>
                <a:t>RDS</a:t>
              </a:r>
            </a:p>
          </p:txBody>
        </p:sp>
      </p:grpSp>
      <p:sp>
        <p:nvSpPr>
          <p:cNvPr id="46" name="Rectangle 13">
            <a:extLst>
              <a:ext uri="{FF2B5EF4-FFF2-40B4-BE49-F238E27FC236}">
                <a16:creationId xmlns:a16="http://schemas.microsoft.com/office/drawing/2014/main" id="{F1FA6F23-85A7-63A1-57D8-18D81563107F}"/>
              </a:ext>
            </a:extLst>
          </p:cNvPr>
          <p:cNvSpPr/>
          <p:nvPr/>
        </p:nvSpPr>
        <p:spPr>
          <a:xfrm>
            <a:off x="2601768" y="2235534"/>
            <a:ext cx="4148868" cy="3381393"/>
          </a:xfrm>
          <a:prstGeom prst="rect">
            <a:avLst/>
          </a:prstGeom>
          <a:noFill/>
          <a:ln w="15875">
            <a:solidFill>
              <a:srgbClr val="D45B0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11">
            <a:extLst>
              <a:ext uri="{FF2B5EF4-FFF2-40B4-BE49-F238E27FC236}">
                <a16:creationId xmlns:a16="http://schemas.microsoft.com/office/drawing/2014/main" id="{C976F34B-6C12-787A-D25F-FA21DD63B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5828" y="4305374"/>
            <a:ext cx="11196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Load</a:t>
            </a:r>
            <a:endParaRPr lang="en-US" altLang="en-US" sz="1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 eaLnBrk="1" hangingPunct="1"/>
            <a:r>
              <a:rPr lang="en-US" altLang="en-US" sz="1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Modeling Result</a:t>
            </a:r>
            <a:endParaRPr lang="en-US" altLang="en-US" sz="1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16">
            <a:extLst>
              <a:ext uri="{FF2B5EF4-FFF2-40B4-BE49-F238E27FC236}">
                <a16:creationId xmlns:a16="http://schemas.microsoft.com/office/drawing/2014/main" id="{73F982E2-C8BC-EB5A-2D39-01577F47D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8820" y="3254278"/>
            <a:ext cx="10847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Response </a:t>
            </a:r>
            <a:endParaRPr lang="en-US" altLang="en-US" sz="1000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 eaLnBrk="1" hangingPunct="1"/>
            <a:r>
              <a:rPr lang="en-US" altLang="en-US" sz="1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Analysis </a:t>
            </a:r>
            <a:r>
              <a:rPr lang="en-US" altLang="en-US" sz="1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Result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0040678-B474-E5B5-16DB-28AF0298E734}"/>
              </a:ext>
            </a:extLst>
          </p:cNvPr>
          <p:cNvGrpSpPr/>
          <p:nvPr/>
        </p:nvGrpSpPr>
        <p:grpSpPr>
          <a:xfrm>
            <a:off x="1929708" y="4145244"/>
            <a:ext cx="2239962" cy="641577"/>
            <a:chOff x="5210029" y="5267982"/>
            <a:chExt cx="2239962" cy="641577"/>
          </a:xfrm>
        </p:grpSpPr>
        <p:pic>
          <p:nvPicPr>
            <p:cNvPr id="65" name="Graphic 8" descr="Amazon Simple Storage Service (Amazon S3) service icon.">
              <a:extLst>
                <a:ext uri="{FF2B5EF4-FFF2-40B4-BE49-F238E27FC236}">
                  <a16:creationId xmlns:a16="http://schemas.microsoft.com/office/drawing/2014/main" id="{9A3F862D-18D9-9F18-0158-0826B9B5E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8"/>
            <a:srcRect/>
            <a:stretch>
              <a:fillRect/>
            </a:stretch>
          </p:blipFill>
          <p:spPr>
            <a:xfrm>
              <a:off x="6116164" y="5267982"/>
              <a:ext cx="432000" cy="4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TextBox 9">
              <a:extLst>
                <a:ext uri="{FF2B5EF4-FFF2-40B4-BE49-F238E27FC236}">
                  <a16:creationId xmlns:a16="http://schemas.microsoft.com/office/drawing/2014/main" id="{8744616F-1413-D10A-F992-8BD8E9C96E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210029" y="5678727"/>
              <a:ext cx="2239962" cy="2308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900" b="1" dirty="0" smtClean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S3</a:t>
              </a:r>
              <a:endParaRPr lang="en-US" altLang="en-US" sz="9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C4DF198-F8AE-4A9C-B383-AB7864A5A7E9}"/>
              </a:ext>
            </a:extLst>
          </p:cNvPr>
          <p:cNvGrpSpPr/>
          <p:nvPr/>
        </p:nvGrpSpPr>
        <p:grpSpPr>
          <a:xfrm>
            <a:off x="10306044" y="2918903"/>
            <a:ext cx="1506538" cy="652528"/>
            <a:chOff x="611389" y="3078325"/>
            <a:chExt cx="1506538" cy="652528"/>
          </a:xfrm>
        </p:grpSpPr>
        <p:pic>
          <p:nvPicPr>
            <p:cNvPr id="71" name="Graphic 6" descr="General resource icon.">
              <a:extLst>
                <a:ext uri="{FF2B5EF4-FFF2-40B4-BE49-F238E27FC236}">
                  <a16:creationId xmlns:a16="http://schemas.microsoft.com/office/drawing/2014/main" id="{5685B766-6A8A-9CCB-7024-790DB30C8F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9"/>
            <a:srcRect/>
            <a:stretch>
              <a:fillRect/>
            </a:stretch>
          </p:blipFill>
          <p:spPr>
            <a:xfrm flipH="1">
              <a:off x="1147583" y="3078325"/>
              <a:ext cx="432000" cy="4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label6">
              <a:extLst>
                <a:ext uri="{FF2B5EF4-FFF2-40B4-BE49-F238E27FC236}">
                  <a16:creationId xmlns:a16="http://schemas.microsoft.com/office/drawing/2014/main" id="{7773F43E-A1D8-4849-2B6D-97246531D8C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11389" y="3500021"/>
              <a:ext cx="1506538" cy="2308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900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Users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57DDEF0-5154-7EAA-67A3-129550B294F4}"/>
              </a:ext>
            </a:extLst>
          </p:cNvPr>
          <p:cNvGrpSpPr/>
          <p:nvPr/>
        </p:nvGrpSpPr>
        <p:grpSpPr>
          <a:xfrm>
            <a:off x="10311110" y="4045286"/>
            <a:ext cx="1506538" cy="643703"/>
            <a:chOff x="596019" y="3078325"/>
            <a:chExt cx="1506538" cy="643703"/>
          </a:xfrm>
        </p:grpSpPr>
        <p:pic>
          <p:nvPicPr>
            <p:cNvPr id="74" name="Graphic 6" descr="General resource icon.">
              <a:extLst>
                <a:ext uri="{FF2B5EF4-FFF2-40B4-BE49-F238E27FC236}">
                  <a16:creationId xmlns:a16="http://schemas.microsoft.com/office/drawing/2014/main" id="{876E61A6-216C-75C1-B473-3DDDFE1243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9"/>
            <a:srcRect/>
            <a:stretch>
              <a:fillRect/>
            </a:stretch>
          </p:blipFill>
          <p:spPr>
            <a:xfrm flipH="1">
              <a:off x="1147583" y="3078325"/>
              <a:ext cx="432000" cy="4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label6">
              <a:extLst>
                <a:ext uri="{FF2B5EF4-FFF2-40B4-BE49-F238E27FC236}">
                  <a16:creationId xmlns:a16="http://schemas.microsoft.com/office/drawing/2014/main" id="{59694468-C07D-991F-6EDC-4F8AA3B4AE5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96019" y="3491196"/>
              <a:ext cx="1506538" cy="2308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900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Developers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5AB6EB6-18E3-0F54-FDD9-1D75B11C7792}"/>
              </a:ext>
            </a:extLst>
          </p:cNvPr>
          <p:cNvGrpSpPr/>
          <p:nvPr/>
        </p:nvGrpSpPr>
        <p:grpSpPr>
          <a:xfrm>
            <a:off x="4010761" y="679785"/>
            <a:ext cx="1123995" cy="607539"/>
            <a:chOff x="7970265" y="2595453"/>
            <a:chExt cx="1123995" cy="607539"/>
          </a:xfrm>
        </p:grpSpPr>
        <p:pic>
          <p:nvPicPr>
            <p:cNvPr id="13" name="Graphic 19">
              <a:extLst>
                <a:ext uri="{FF2B5EF4-FFF2-40B4-BE49-F238E27FC236}">
                  <a16:creationId xmlns:a16="http://schemas.microsoft.com/office/drawing/2014/main" id="{AE4AA705-E5BE-CA10-D7AD-F0C08CA9D0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1720" y="2595453"/>
              <a:ext cx="381084" cy="381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466F51-BF3F-9540-1EBD-E04444BA6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0265" y="2972160"/>
              <a:ext cx="112399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rgbClr val="232F3E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Internet gateway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520386" y="3751986"/>
            <a:ext cx="1050353" cy="1102712"/>
            <a:chOff x="5146890" y="3657602"/>
            <a:chExt cx="1050353" cy="110271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324B1E0F-17E4-9353-DD4B-4F6F095416CE}"/>
                </a:ext>
              </a:extLst>
            </p:cNvPr>
            <p:cNvGrpSpPr/>
            <p:nvPr/>
          </p:nvGrpSpPr>
          <p:grpSpPr>
            <a:xfrm>
              <a:off x="5146890" y="3657602"/>
              <a:ext cx="1050353" cy="586006"/>
              <a:chOff x="848305" y="2398300"/>
              <a:chExt cx="1050353" cy="586006"/>
            </a:xfrm>
          </p:grpSpPr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D6202A16-8E91-9DFB-3499-36BEB4526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8305" y="2398300"/>
                <a:ext cx="10503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ko-KR" sz="1000" b="1" dirty="0" smtClean="0"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Tasks</a:t>
                </a:r>
                <a:endParaRPr lang="en-US" altLang="en-US" sz="1000" b="1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pic>
            <p:nvPicPr>
              <p:cNvPr id="49" name="Graphic 30">
                <a:extLst>
                  <a:ext uri="{FF2B5EF4-FFF2-40B4-BE49-F238E27FC236}">
                    <a16:creationId xmlns:a16="http://schemas.microsoft.com/office/drawing/2014/main" id="{C0134494-37B4-9E1A-A304-BEF1B7D5B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96DAC541-7B7A-43D3-8B79-37D633B846F1}">
                    <asvg:svgBlip xmlns=""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1038369" y="2655420"/>
                <a:ext cx="328886" cy="328886"/>
              </a:xfrm>
              <a:prstGeom prst="rect">
                <a:avLst/>
              </a:prstGeom>
            </p:spPr>
          </p:pic>
        </p:grpSp>
        <p:pic>
          <p:nvPicPr>
            <p:cNvPr id="56" name="Graphic 30">
              <a:extLst>
                <a:ext uri="{FF2B5EF4-FFF2-40B4-BE49-F238E27FC236}">
                  <a16:creationId xmlns:a16="http://schemas.microsoft.com/office/drawing/2014/main" id="{626FF380-FBC4-C4A5-3F18-FFCEB5A83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=""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5336954" y="4351032"/>
              <a:ext cx="328886" cy="328886"/>
            </a:xfrm>
            <a:prstGeom prst="rect">
              <a:avLst/>
            </a:prstGeom>
          </p:spPr>
        </p:pic>
        <p:pic>
          <p:nvPicPr>
            <p:cNvPr id="62" name="Picture 14" descr="Docker] docker pause, unpause (stop과 차이점)">
              <a:extLst>
                <a:ext uri="{FF2B5EF4-FFF2-40B4-BE49-F238E27FC236}">
                  <a16:creationId xmlns:a16="http://schemas.microsoft.com/office/drawing/2014/main" id="{21C708F0-98F0-5175-B381-AD4751C6C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299" y="3940007"/>
              <a:ext cx="331894" cy="283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14" descr="Docker] docker pause, unpause (stop과 차이점)">
              <a:extLst>
                <a:ext uri="{FF2B5EF4-FFF2-40B4-BE49-F238E27FC236}">
                  <a16:creationId xmlns:a16="http://schemas.microsoft.com/office/drawing/2014/main" id="{21C708F0-98F0-5175-B381-AD4751C6C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19" y="4373516"/>
              <a:ext cx="331894" cy="283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직사각형 83"/>
            <p:cNvSpPr/>
            <p:nvPr/>
          </p:nvSpPr>
          <p:spPr>
            <a:xfrm>
              <a:off x="5175250" y="3676062"/>
              <a:ext cx="1002744" cy="108425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462184" y="2655341"/>
            <a:ext cx="1189265" cy="993497"/>
            <a:chOff x="5037314" y="2553592"/>
            <a:chExt cx="1189265" cy="993497"/>
          </a:xfrm>
        </p:grpSpPr>
        <p:pic>
          <p:nvPicPr>
            <p:cNvPr id="55" name="Picture 2" descr="Dash Plotly 를 활용한 Web 기반 대시보드 구축 - (2) Dash 설치와 앱 실행 - 오늘 ++">
              <a:extLst>
                <a:ext uri="{FF2B5EF4-FFF2-40B4-BE49-F238E27FC236}">
                  <a16:creationId xmlns:a16="http://schemas.microsoft.com/office/drawing/2014/main" id="{D0A2C55D-47CA-5E31-06DE-03823A5900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993" b="31193"/>
            <a:stretch/>
          </p:blipFill>
          <p:spPr bwMode="auto">
            <a:xfrm>
              <a:off x="5062127" y="3167954"/>
              <a:ext cx="1122217" cy="309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4" descr="Docker] docker pause, unpause (stop과 차이점)">
              <a:extLst>
                <a:ext uri="{FF2B5EF4-FFF2-40B4-BE49-F238E27FC236}">
                  <a16:creationId xmlns:a16="http://schemas.microsoft.com/office/drawing/2014/main" id="{21C708F0-98F0-5175-B381-AD4751C6C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9389" y="2839050"/>
              <a:ext cx="331894" cy="283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Graphic 30">
              <a:extLst>
                <a:ext uri="{FF2B5EF4-FFF2-40B4-BE49-F238E27FC236}">
                  <a16:creationId xmlns:a16="http://schemas.microsoft.com/office/drawing/2014/main" id="{C0134494-37B4-9E1A-A304-BEF1B7D5B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=""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5293542" y="2817717"/>
              <a:ext cx="328886" cy="328886"/>
            </a:xfrm>
            <a:prstGeom prst="rect">
              <a:avLst/>
            </a:prstGeom>
          </p:spPr>
        </p:pic>
        <p:sp>
          <p:nvSpPr>
            <p:cNvPr id="86" name="직사각형 85"/>
            <p:cNvSpPr/>
            <p:nvPr/>
          </p:nvSpPr>
          <p:spPr>
            <a:xfrm>
              <a:off x="5037314" y="2571482"/>
              <a:ext cx="1189265" cy="975607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31">
              <a:extLst>
                <a:ext uri="{FF2B5EF4-FFF2-40B4-BE49-F238E27FC236}">
                  <a16:creationId xmlns:a16="http://schemas.microsoft.com/office/drawing/2014/main" id="{D6202A16-8E91-9DFB-3499-36BEB4526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1904" y="2553592"/>
              <a:ext cx="1050353" cy="24622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ko-KR" sz="1000" b="1" dirty="0" smtClean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Web</a:t>
              </a:r>
              <a:endParaRPr lang="en-US" altLang="en-US" sz="1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cxnSp>
        <p:nvCxnSpPr>
          <p:cNvPr id="92" name="꺾인 연결선 91"/>
          <p:cNvCxnSpPr>
            <a:stCxn id="86" idx="1"/>
            <a:endCxn id="65" idx="0"/>
          </p:cNvCxnSpPr>
          <p:nvPr/>
        </p:nvCxnSpPr>
        <p:spPr>
          <a:xfrm rot="10800000" flipV="1">
            <a:off x="3051844" y="3161034"/>
            <a:ext cx="1410341" cy="984209"/>
          </a:xfrm>
          <a:prstGeom prst="bentConnector2">
            <a:avLst/>
          </a:prstGeom>
          <a:ln w="19050">
            <a:solidFill>
              <a:srgbClr val="2497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3326246" y="4357496"/>
            <a:ext cx="911836" cy="0"/>
          </a:xfrm>
          <a:prstGeom prst="straightConnector1">
            <a:avLst/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4763300" y="4361244"/>
            <a:ext cx="743641" cy="0"/>
          </a:xfrm>
          <a:prstGeom prst="straightConnector1">
            <a:avLst/>
          </a:prstGeom>
          <a:ln w="19050">
            <a:solidFill>
              <a:srgbClr val="ED7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6603639" y="4312572"/>
            <a:ext cx="1513682" cy="0"/>
          </a:xfrm>
          <a:prstGeom prst="straightConnector1">
            <a:avLst/>
          </a:prstGeom>
          <a:ln w="19050">
            <a:solidFill>
              <a:srgbClr val="2497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129"/>
          <p:cNvCxnSpPr>
            <a:stCxn id="44" idx="0"/>
            <a:endCxn id="87" idx="0"/>
          </p:cNvCxnSpPr>
          <p:nvPr/>
        </p:nvCxnSpPr>
        <p:spPr>
          <a:xfrm rot="16200000" flipV="1">
            <a:off x="6000460" y="1696832"/>
            <a:ext cx="1408158" cy="3325176"/>
          </a:xfrm>
          <a:prstGeom prst="bentConnector3">
            <a:avLst>
              <a:gd name="adj1" fmla="val 116234"/>
            </a:avLst>
          </a:prstGeom>
          <a:ln w="19050">
            <a:solidFill>
              <a:srgbClr val="C925D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 flipH="1">
            <a:off x="8626909" y="4312572"/>
            <a:ext cx="2126474" cy="0"/>
          </a:xfrm>
          <a:prstGeom prst="straightConnector1">
            <a:avLst/>
          </a:prstGeom>
          <a:ln w="190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79B234BC-2EFD-F053-9D46-AB232FC5F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3915" y="2941553"/>
            <a:ext cx="10134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9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Upload Data</a:t>
            </a:r>
          </a:p>
        </p:txBody>
      </p:sp>
      <p:sp>
        <p:nvSpPr>
          <p:cNvPr id="156" name="TextBox 11">
            <a:extLst>
              <a:ext uri="{FF2B5EF4-FFF2-40B4-BE49-F238E27FC236}">
                <a16:creationId xmlns:a16="http://schemas.microsoft.com/office/drawing/2014/main" id="{79B234BC-2EFD-F053-9D46-AB232FC5F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165" y="4139118"/>
            <a:ext cx="10134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9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Trigger</a:t>
            </a:r>
            <a:endParaRPr lang="en-US" altLang="en-US" sz="9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1">
            <a:extLst>
              <a:ext uri="{FF2B5EF4-FFF2-40B4-BE49-F238E27FC236}">
                <a16:creationId xmlns:a16="http://schemas.microsoft.com/office/drawing/2014/main" id="{C976F34B-6C12-787A-D25F-FA21DD63B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1397" y="4305374"/>
            <a:ext cx="11196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Load</a:t>
            </a:r>
            <a:endParaRPr lang="en-US" altLang="en-US" sz="1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 eaLnBrk="1" hangingPunct="1"/>
            <a:r>
              <a:rPr lang="en-US" altLang="en-US" sz="1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Analysis </a:t>
            </a:r>
            <a:r>
              <a:rPr lang="en-US" altLang="en-US" sz="1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</a:t>
            </a:r>
            <a:endParaRPr lang="en-US" altLang="en-US" sz="1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6" name="TextBox 11">
            <a:extLst>
              <a:ext uri="{FF2B5EF4-FFF2-40B4-BE49-F238E27FC236}">
                <a16:creationId xmlns:a16="http://schemas.microsoft.com/office/drawing/2014/main" id="{79B234BC-2EFD-F053-9D46-AB232FC5F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981" y="4147140"/>
            <a:ext cx="10134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9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Run</a:t>
            </a:r>
            <a:endParaRPr lang="en-US" altLang="en-US" sz="9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8" name="TextBox 16">
            <a:extLst>
              <a:ext uri="{FF2B5EF4-FFF2-40B4-BE49-F238E27FC236}">
                <a16:creationId xmlns:a16="http://schemas.microsoft.com/office/drawing/2014/main" id="{8F44626C-2069-8B70-7046-1C050C3D9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854" y="2178356"/>
            <a:ext cx="173073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Load &amp; Extract Data</a:t>
            </a:r>
            <a:endParaRPr lang="en-US" altLang="en-US" sz="1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5678922" y="3048279"/>
            <a:ext cx="507446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5678921" y="3279043"/>
            <a:ext cx="507446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9464227" y="2342702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3278675" y="2616810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3608565" y="3807580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4984871" y="3814346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7050329" y="3938121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7096907" y="1870885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9465911" y="3637212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87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191</Words>
  <Application>Microsoft Office PowerPoint</Application>
  <PresentationFormat>와이드스크린</PresentationFormat>
  <Paragraphs>119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Amazon Ember</vt:lpstr>
      <vt:lpstr>Noto Sans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 l</dc:creator>
  <cp:lastModifiedBy>형석이</cp:lastModifiedBy>
  <cp:revision>32</cp:revision>
  <dcterms:created xsi:type="dcterms:W3CDTF">2023-11-28T08:40:58Z</dcterms:created>
  <dcterms:modified xsi:type="dcterms:W3CDTF">2024-01-17T11:23:47Z</dcterms:modified>
</cp:coreProperties>
</file>