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6.wmf"/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7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7" Type="http://schemas.openxmlformats.org/officeDocument/2006/relationships/vmlDrawing" Target="../drawings/vmlDrawing3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1.wmf"/><Relationship Id="rId14" Type="http://schemas.openxmlformats.org/officeDocument/2006/relationships/oleObject" Target="../embeddings/oleObject9.bin"/><Relationship Id="rId13" Type="http://schemas.openxmlformats.org/officeDocument/2006/relationships/image" Target="../media/image10.wmf"/><Relationship Id="rId12" Type="http://schemas.openxmlformats.org/officeDocument/2006/relationships/oleObject" Target="../embeddings/oleObject8.bin"/><Relationship Id="rId11" Type="http://schemas.openxmlformats.org/officeDocument/2006/relationships/image" Target="../media/image9.wmf"/><Relationship Id="rId10" Type="http://schemas.openxmlformats.org/officeDocument/2006/relationships/oleObject" Target="../embeddings/oleObject7.bin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3.png"/><Relationship Id="rId7" Type="http://schemas.openxmlformats.org/officeDocument/2006/relationships/image" Target="../media/image17.wmf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6.png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wmf"/><Relationship Id="rId17" Type="http://schemas.openxmlformats.org/officeDocument/2006/relationships/vmlDrawing" Target="../drawings/vmlDrawing5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9.wmf"/><Relationship Id="rId14" Type="http://schemas.openxmlformats.org/officeDocument/2006/relationships/oleObject" Target="../embeddings/oleObject17.bin"/><Relationship Id="rId13" Type="http://schemas.openxmlformats.org/officeDocument/2006/relationships/image" Target="../media/image18.wmf"/><Relationship Id="rId12" Type="http://schemas.openxmlformats.org/officeDocument/2006/relationships/oleObject" Target="../embeddings/oleObject16.bin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光照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ea"/>
              <a:buAutoNum type="ea1JpnChsDbPeriod"/>
            </a:pPr>
            <a:r>
              <a:rPr lang="zh-CN" altLang="en-US" sz="1800"/>
              <a:t>光照理论基础</a:t>
            </a:r>
            <a:br>
              <a:rPr lang="zh-CN" altLang="en-US" sz="1800"/>
            </a:br>
            <a:r>
              <a:rPr lang="en-US" altLang="zh-CN" sz="1800"/>
              <a:t>1. 环境光</a:t>
            </a:r>
            <a:br>
              <a:rPr lang="en-US" altLang="zh-CN" sz="1800"/>
            </a:br>
            <a:r>
              <a:rPr lang="en-US" altLang="zh-CN" sz="1800"/>
              <a:t>2. </a:t>
            </a:r>
            <a:r>
              <a:rPr lang="zh-CN" altLang="en-US" sz="1800"/>
              <a:t>满反射</a:t>
            </a:r>
            <a:br>
              <a:rPr lang="zh-CN" altLang="en-US" sz="1800"/>
            </a:br>
            <a:r>
              <a:rPr lang="zh-CN" altLang="en-US" sz="1800"/>
              <a:t>3</a:t>
            </a:r>
            <a:r>
              <a:rPr lang="en-US" altLang="zh-CN" sz="1800"/>
              <a:t>. </a:t>
            </a:r>
            <a:r>
              <a:rPr lang="zh-CN" altLang="en-US" sz="1800"/>
              <a:t>镜面反射</a:t>
            </a:r>
            <a:br>
              <a:rPr lang="zh-CN" altLang="en-US" sz="1800"/>
            </a:br>
            <a:br>
              <a:rPr lang="zh-CN" altLang="en-US" sz="1800"/>
            </a:br>
            <a:endParaRPr lang="en-US" altLang="zh-CN" sz="180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1800"/>
              <a:t>  Phong和Blinn-Phong光照模型区别</a:t>
            </a:r>
            <a:br>
              <a:rPr lang="zh-CN" altLang="en-US" sz="1800"/>
            </a:br>
            <a:br>
              <a:rPr lang="zh-CN" altLang="en-US" sz="1800"/>
            </a:br>
            <a:r>
              <a:rPr lang="en-US" altLang="zh-CN" sz="1800"/>
              <a:t>1. 反射向量R的计算</a:t>
            </a:r>
            <a:br>
              <a:rPr lang="en-US" altLang="zh-CN" sz="1800"/>
            </a:br>
            <a:r>
              <a:rPr lang="en-US" altLang="zh-CN" sz="1800"/>
              <a:t>2. 光入射方向L和视点方向V的中间向量H</a:t>
            </a:r>
            <a:br>
              <a:rPr lang="zh-CN" altLang="en-US" sz="1800"/>
            </a:br>
            <a:endParaRPr lang="zh-CN" altLang="en-US" sz="180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1800"/>
              <a:t> shader 的例子实现</a:t>
            </a:r>
            <a:br>
              <a:rPr lang="zh-CN" altLang="en-US" sz="1800"/>
            </a:br>
            <a:r>
              <a:rPr lang="zh-CN" altLang="en-US" sz="1800"/>
              <a:t>1. 顶点shader的基本实现</a:t>
            </a:r>
            <a:br>
              <a:rPr lang="zh-CN" altLang="en-US" sz="1800"/>
            </a:br>
            <a:r>
              <a:rPr lang="zh-CN" altLang="en-US" sz="1800"/>
              <a:t>2. 三种不同实现的对比</a:t>
            </a:r>
            <a:endParaRPr lang="zh-CN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光照理论基础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95" y="1389380"/>
            <a:ext cx="11610340" cy="5412740"/>
          </a:xfrm>
        </p:spPr>
        <p:txBody>
          <a:bodyPr/>
          <a:p>
            <a:pPr marL="0" indent="0">
              <a:lnSpc>
                <a:spcPct val="120000"/>
              </a:lnSpc>
              <a:buNone/>
            </a:pPr>
            <a:r>
              <a:rPr lang="en-US" altLang="en-US" sz="1800"/>
              <a:t>	</a:t>
            </a:r>
            <a:r>
              <a:rPr lang="zh-CN" altLang="en-US" sz="1800"/>
              <a:t>光照的一个常用的</a:t>
            </a:r>
            <a:r>
              <a:rPr lang="en-US" altLang="en-US" sz="1800"/>
              <a:t>模型</a:t>
            </a:r>
            <a:r>
              <a:rPr lang="zh-CN" altLang="en-US" sz="1800"/>
              <a:t>是</a:t>
            </a:r>
            <a:r>
              <a:rPr lang="en-US" altLang="en-US" sz="1800">
                <a:solidFill>
                  <a:srgbClr val="FF0000"/>
                </a:solidFill>
              </a:rPr>
              <a:t>冯氏光照模型(Phong Lighting Model)</a:t>
            </a:r>
            <a:r>
              <a:rPr lang="en-US" altLang="en-US" sz="1800"/>
              <a:t>。冯氏光照模型的主要结构由3个分量组成：环境(Ambient)、漫反射(Diffuse)和镜面(Specular)光照</a:t>
            </a:r>
            <a:r>
              <a:rPr lang="zh-CN" altLang="en-US" sz="1800"/>
              <a:t>。</a:t>
            </a:r>
            <a:endParaRPr lang="zh-CN" altLang="en-US" sz="18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>
                <a:solidFill>
                  <a:srgbClr val="FF0000"/>
                </a:solidFill>
              </a:rPr>
              <a:t>环境光照(Ambient Lighting)</a:t>
            </a:r>
            <a:r>
              <a:rPr lang="en-US" altLang="zh-CN" sz="1800"/>
              <a:t>：</a:t>
            </a:r>
            <a:endParaRPr lang="en-US" altLang="zh-CN" sz="18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/>
              <a:t>	即使在黑暗的情况下，世界上通常也仍然有一些光亮（月亮、远处的光），所以物体几乎永远不会是完全黑暗的。</a:t>
            </a:r>
            <a:r>
              <a:rPr lang="zh-CN" altLang="en-US" sz="1800"/>
              <a:t>（夜黑风高，伸手不见五指</a:t>
            </a:r>
            <a:r>
              <a:rPr lang="en-US" altLang="en-US" sz="1800"/>
              <a:t>!</a:t>
            </a:r>
            <a:r>
              <a:rPr lang="zh-CN" altLang="en-US" sz="1800"/>
              <a:t>）</a:t>
            </a:r>
            <a:endParaRPr lang="en-US" altLang="zh-CN" sz="18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>
                <a:solidFill>
                  <a:srgbClr val="FF0000"/>
                </a:solidFill>
              </a:rPr>
              <a:t>漫反射光照(Diffuse Lighting)</a:t>
            </a:r>
            <a:r>
              <a:rPr lang="en-US" altLang="zh-CN" sz="1800"/>
              <a:t>：</a:t>
            </a:r>
            <a:endParaRPr lang="en-US" altLang="zh-CN" sz="18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/>
              <a:t>	模拟光源对物体的方向性影响(Directional Impact)。它是冯氏光照模型中视觉上最显著的分量。物体的某一部分越是正对着光源，它就会越亮。</a:t>
            </a:r>
            <a:endParaRPr lang="en-US" altLang="zh-CN" sz="18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>
                <a:solidFill>
                  <a:srgbClr val="FF0000"/>
                </a:solidFill>
              </a:rPr>
              <a:t>镜面光照(Specular Lighting)</a:t>
            </a:r>
            <a:r>
              <a:rPr lang="en-US" altLang="zh-CN" sz="1800"/>
              <a:t>：</a:t>
            </a:r>
            <a:endParaRPr lang="en-US" altLang="zh-CN" sz="18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/>
              <a:t>	模拟有光泽物体上面出现的亮点。镜面光照的颜色相比于物体的颜色会更倾向于光的颜色。</a:t>
            </a:r>
            <a:endParaRPr lang="en-US" altLang="zh-CN" sz="1800"/>
          </a:p>
          <a:p>
            <a:pPr marL="0" indent="0">
              <a:lnSpc>
                <a:spcPct val="120000"/>
              </a:lnSpc>
              <a:buNone/>
            </a:pPr>
            <a:endParaRPr lang="en-US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9305" y="5871210"/>
          <a:ext cx="659193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870200" imgH="203200" progId="Equation.KSEE3">
                  <p:embed/>
                </p:oleObj>
              </mc:Choice>
              <mc:Fallback>
                <p:oleObj name="" r:id="rId1" imgW="2870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9305" y="5871210"/>
                        <a:ext cx="659193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环境光照(Ambient Lighting)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95" y="1389380"/>
            <a:ext cx="11610340" cy="5412740"/>
          </a:xfrm>
        </p:spPr>
        <p:txBody>
          <a:bodyPr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sz="2000"/>
              <a:t>La 环境光强度(Ambient light intensity)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Ka 材质环境光反射率 /材质环境光反射系数(Ambient reflectivity)</a:t>
            </a:r>
            <a:endParaRPr lang="en-US" altLang="en-US" sz="20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3245" y="1854200"/>
          <a:ext cx="4531995" cy="76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06500" imgH="203200" progId="Equation.KSEE3">
                  <p:embed/>
                </p:oleObj>
              </mc:Choice>
              <mc:Fallback>
                <p:oleObj name="" r:id="rId1" imgW="1206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03245" y="1854200"/>
                        <a:ext cx="4531995" cy="763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765" y="3865245"/>
            <a:ext cx="2496185" cy="2187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漫反射光照(Diffuse Lighting)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95" y="1389380"/>
            <a:ext cx="11610340" cy="5412740"/>
          </a:xfrm>
        </p:spPr>
        <p:txBody>
          <a:bodyPr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sz="2000"/>
              <a:t>Ld 漫射光强度 / 散射光强度(Diffuse light intensity)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Kd 材质漫反射率 / 材质漫反射系数(Diffuse reflectivity)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S    </a:t>
            </a:r>
            <a:r>
              <a:rPr lang="zh-CN" altLang="en-US" sz="2000"/>
              <a:t>点光源</a:t>
            </a:r>
            <a:r>
              <a:rPr lang="en-US" altLang="zh-CN" sz="2000"/>
              <a:t>P</a:t>
            </a:r>
            <a:r>
              <a:rPr lang="zh-CN" altLang="en-US" sz="2000"/>
              <a:t>到顶点</a:t>
            </a:r>
            <a:r>
              <a:rPr lang="en-US" altLang="zh-CN" sz="2000"/>
              <a:t>A</a:t>
            </a:r>
            <a:r>
              <a:rPr lang="zh-CN" altLang="en-US" sz="2000"/>
              <a:t>的法方向向量的单位向量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N    </a:t>
            </a:r>
            <a:r>
              <a:rPr lang="zh-CN" altLang="en-US" sz="2000"/>
              <a:t>顶点</a:t>
            </a:r>
            <a:r>
              <a:rPr lang="en-US" altLang="zh-CN" sz="2000"/>
              <a:t>A</a:t>
            </a:r>
            <a:r>
              <a:rPr lang="zh-CN" altLang="en-US" sz="2000"/>
              <a:t>的的单位法向量</a:t>
            </a:r>
            <a:endParaRPr lang="zh-CN" altLang="en-US" sz="20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83410" y="1935480"/>
          <a:ext cx="8424545" cy="68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7023735" imgH="573405" progId="Equation.KSEE3">
                  <p:embed/>
                </p:oleObj>
              </mc:Choice>
              <mc:Fallback>
                <p:oleObj name="" r:id="rId1" imgW="7023735" imgH="57340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3410" y="1935480"/>
                        <a:ext cx="8424545" cy="688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49757" t="352"/>
          <a:stretch>
            <a:fillRect/>
          </a:stretch>
        </p:blipFill>
        <p:spPr>
          <a:xfrm>
            <a:off x="3629660" y="4457065"/>
            <a:ext cx="2117090" cy="169545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7067550" y="4394200"/>
            <a:ext cx="4256088" cy="2058670"/>
            <a:chOff x="11130" y="6920"/>
            <a:chExt cx="6703" cy="3242"/>
          </a:xfrm>
        </p:grpSpPr>
        <p:grpSp>
          <p:nvGrpSpPr>
            <p:cNvPr id="19" name="组合 18"/>
            <p:cNvGrpSpPr/>
            <p:nvPr/>
          </p:nvGrpSpPr>
          <p:grpSpPr>
            <a:xfrm>
              <a:off x="11130" y="6920"/>
              <a:ext cx="6296" cy="3242"/>
              <a:chOff x="9382" y="5806"/>
              <a:chExt cx="6296" cy="3242"/>
            </a:xfrm>
          </p:grpSpPr>
          <p:graphicFrame>
            <p:nvGraphicFramePr>
              <p:cNvPr id="8" name="对象 7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2171" y="8117"/>
              <a:ext cx="28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" name="" r:id="rId6" imgW="114300" imgH="114300" progId="Equation.KSEE3">
                      <p:embed/>
                    </p:oleObj>
                  </mc:Choice>
                  <mc:Fallback>
                    <p:oleObj name="" r:id="rId6" imgW="114300" imgH="114300" progId="Equation.KSEE3">
                      <p:embed/>
                      <p:pic>
                        <p:nvPicPr>
                          <p:cNvPr id="0" name="图片 3074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2171" y="8117"/>
                            <a:ext cx="288" cy="2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8" name="组合 17"/>
              <p:cNvGrpSpPr/>
              <p:nvPr/>
            </p:nvGrpSpPr>
            <p:grpSpPr>
              <a:xfrm>
                <a:off x="9382" y="5806"/>
                <a:ext cx="6296" cy="3242"/>
                <a:chOff x="9382" y="5806"/>
                <a:chExt cx="6296" cy="3242"/>
              </a:xfrm>
            </p:grpSpPr>
            <p:cxnSp>
              <p:nvCxnSpPr>
                <p:cNvPr id="6" name="直接连接符 5"/>
                <p:cNvCxnSpPr/>
                <p:nvPr/>
              </p:nvCxnSpPr>
              <p:spPr>
                <a:xfrm flipV="1">
                  <a:off x="9382" y="8246"/>
                  <a:ext cx="6096" cy="31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箭头连接符 8"/>
                <p:cNvCxnSpPr/>
                <p:nvPr/>
              </p:nvCxnSpPr>
              <p:spPr>
                <a:xfrm flipH="1">
                  <a:off x="12346" y="6750"/>
                  <a:ext cx="2822" cy="1496"/>
                </a:xfrm>
                <a:prstGeom prst="straightConnector1">
                  <a:avLst/>
                </a:prstGeom>
                <a:ln w="25400" cmpd="sng">
                  <a:solidFill>
                    <a:schemeClr val="bg2">
                      <a:lumMod val="90000"/>
                    </a:schemeClr>
                  </a:solidFill>
                  <a:tailEnd type="arrow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箭头连接符 9"/>
                <p:cNvCxnSpPr/>
                <p:nvPr/>
              </p:nvCxnSpPr>
              <p:spPr>
                <a:xfrm flipV="1">
                  <a:off x="12315" y="5806"/>
                  <a:ext cx="6" cy="2434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1" name="对象 10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1884" y="6217"/>
                <a:ext cx="287" cy="3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6" name="" r:id="rId8" imgW="165100" imgH="177165" progId="Equation.KSEE3">
                        <p:embed/>
                      </p:oleObj>
                    </mc:Choice>
                    <mc:Fallback>
                      <p:oleObj name="" r:id="rId8" imgW="165100" imgH="177165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884" y="6217"/>
                              <a:ext cx="287" cy="30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" name="对象 11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3640" y="7568"/>
                <a:ext cx="234" cy="3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" name="" r:id="rId10" imgW="127000" imgH="177165" progId="Equation.KSEE3">
                        <p:embed/>
                      </p:oleObj>
                    </mc:Choice>
                    <mc:Fallback>
                      <p:oleObj name="" r:id="rId10" imgW="127000" imgH="177165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640" y="7568"/>
                              <a:ext cx="234" cy="32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" name="椭圆 13"/>
                <p:cNvSpPr/>
                <p:nvPr/>
              </p:nvSpPr>
              <p:spPr>
                <a:xfrm>
                  <a:off x="15168" y="6371"/>
                  <a:ext cx="510" cy="49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15" name="对象 14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1766" y="8428"/>
                <a:ext cx="621" cy="6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" name="" r:id="rId12" imgW="165100" imgH="165100" progId="Equation.KSEE3">
                        <p:embed/>
                      </p:oleObj>
                    </mc:Choice>
                    <mc:Fallback>
                      <p:oleObj name="" r:id="rId12" imgW="165100" imgH="1651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766" y="8428"/>
                              <a:ext cx="621" cy="62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20" name="对象 1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7307" y="7019"/>
            <a:ext cx="526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" r:id="rId14" imgW="139700" imgH="165100" progId="Equation.KSEE3">
                    <p:embed/>
                  </p:oleObj>
                </mc:Choice>
                <mc:Fallback>
                  <p:oleObj name="" r:id="rId14" imgW="139700" imgH="1651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307" y="7019"/>
                          <a:ext cx="526" cy="6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265" y="80645"/>
            <a:ext cx="10515600" cy="915035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镜面光照(Specular Lighting)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95" y="995045"/>
            <a:ext cx="11610340" cy="5807075"/>
          </a:xfrm>
        </p:spPr>
        <p:txBody>
          <a:bodyPr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algn="l">
              <a:lnSpc>
                <a:spcPct val="80000"/>
              </a:lnSpc>
              <a:buNone/>
            </a:pPr>
            <a:r>
              <a:rPr lang="en-US" altLang="en-US" sz="1800"/>
              <a:t>Ls 镜面光强度 / 全反射光强度(Specular light intensity)</a:t>
            </a:r>
            <a:endParaRPr lang="en-US" altLang="en-US" sz="1800"/>
          </a:p>
          <a:p>
            <a:pPr marL="0" algn="l">
              <a:lnSpc>
                <a:spcPct val="80000"/>
              </a:lnSpc>
              <a:buNone/>
            </a:pPr>
            <a:r>
              <a:rPr lang="en-US" altLang="en-US" sz="1800"/>
              <a:t>Ks 材质镜面反射率 / 材质镜面反射系数(Specular reflectivity)</a:t>
            </a:r>
            <a:endParaRPr lang="en-US" altLang="en-US" sz="1800"/>
          </a:p>
          <a:p>
            <a:pPr marL="0" algn="l">
              <a:lnSpc>
                <a:spcPct val="80000"/>
              </a:lnSpc>
              <a:buNone/>
            </a:pPr>
            <a:r>
              <a:rPr lang="en-US" altLang="en-US" sz="1800"/>
              <a:t>R 完全反射向量( the vector of perfect reflection)</a:t>
            </a:r>
            <a:endParaRPr lang="en-US" altLang="en-US" sz="1800"/>
          </a:p>
          <a:p>
            <a:pPr marL="0" algn="l">
              <a:lnSpc>
                <a:spcPct val="80000"/>
              </a:lnSpc>
              <a:buNone/>
            </a:pPr>
            <a:r>
              <a:rPr lang="en-US" altLang="en-US" sz="1800"/>
              <a:t>V 顶点 / 曲面点 到摄像机方向的向量( the vector towards the viewer)</a:t>
            </a:r>
            <a:endParaRPr lang="en-US" altLang="en-US" sz="1800"/>
          </a:p>
          <a:p>
            <a:pPr marL="0" algn="l">
              <a:lnSpc>
                <a:spcPct val="80000"/>
              </a:lnSpc>
              <a:buNone/>
            </a:pPr>
            <a:r>
              <a:rPr lang="en-US" altLang="en-US" sz="1800"/>
              <a:t>Shininess 镜面高光(specular highlights)，值范围在1到200之间，值越小，镜面亮点越大</a:t>
            </a:r>
            <a:r>
              <a:rPr lang="zh-CN" altLang="en-US" sz="1800"/>
              <a:t>。</a:t>
            </a:r>
            <a:endParaRPr lang="zh-CN" altLang="en-US" sz="1800"/>
          </a:p>
          <a:p>
            <a:pPr marL="0" algn="l">
              <a:lnSpc>
                <a:spcPct val="80000"/>
              </a:lnSpc>
              <a:buNone/>
            </a:pPr>
            <a:r>
              <a:rPr lang="zh-CN" altLang="en-US" sz="1800"/>
              <a:t>通常 </a:t>
            </a:r>
            <a:r>
              <a:rPr lang="en-US" altLang="en-US" sz="1800"/>
              <a:t>Shininess = 32</a:t>
            </a:r>
            <a:endParaRPr lang="zh-CN" altLang="en-US" sz="18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49133" y="1119823"/>
          <a:ext cx="8098790" cy="61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3009900" imgH="228600" progId="Equation.KSEE3">
                  <p:embed/>
                </p:oleObj>
              </mc:Choice>
              <mc:Fallback>
                <p:oleObj name="" r:id="rId1" imgW="30099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9133" y="1119823"/>
                        <a:ext cx="8098790" cy="618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955" y="4366895"/>
            <a:ext cx="3895725" cy="1974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6465" y="217805"/>
            <a:ext cx="10515600" cy="915035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  Phong和Blinn-Phong光照模型区别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95" y="1054100"/>
            <a:ext cx="11610340" cy="5748020"/>
          </a:xfrm>
        </p:spPr>
        <p:txBody>
          <a:bodyPr/>
          <a:p>
            <a:pPr marL="0" indent="0">
              <a:buNone/>
            </a:pPr>
            <a:r>
              <a:rPr lang="zh-CN" altLang="en-US" sz="1800"/>
              <a:t>phong:</a:t>
            </a:r>
            <a:endParaRPr lang="en-US" altLang="en-US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其中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Blinn-Phong</a:t>
            </a:r>
            <a:r>
              <a:rPr lang="en-US" altLang="zh-CN" sz="1800">
                <a:sym typeface="+mn-ea"/>
              </a:rPr>
              <a:t>: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endParaRPr lang="en-US" altLang="zh-CN" sz="1800">
              <a:sym typeface="+mn-ea"/>
            </a:endParaRPr>
          </a:p>
          <a:p>
            <a:pPr marL="0" indent="0">
              <a:buNone/>
            </a:pP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其中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endParaRPr lang="en-US" altLang="zh-CN" sz="1800"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0778" y="1306830"/>
          <a:ext cx="7748270" cy="59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3009900" imgH="228600" progId="Equation.KSEE3">
                  <p:embed/>
                </p:oleObj>
              </mc:Choice>
              <mc:Fallback>
                <p:oleObj name="" r:id="rId1" imgW="30099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0778" y="1306830"/>
                        <a:ext cx="7748270" cy="59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4585" y="2306955"/>
          <a:ext cx="2837180" cy="139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1803400" imgH="889000" progId="Equation.KSEE3">
                  <p:embed/>
                </p:oleObj>
              </mc:Choice>
              <mc:Fallback>
                <p:oleObj name="" r:id="rId3" imgW="1803400" imgH="8890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4585" y="2306955"/>
                        <a:ext cx="2837180" cy="1398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7035" y="1889125"/>
            <a:ext cx="2360295" cy="209677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4585" y="4423410"/>
          <a:ext cx="7485380" cy="56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6" imgW="3022600" imgH="228600" progId="Equation.KSEE3">
                  <p:embed/>
                </p:oleObj>
              </mc:Choice>
              <mc:Fallback>
                <p:oleObj name="" r:id="rId6" imgW="30226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4585" y="4423410"/>
                        <a:ext cx="7485380" cy="568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2050" y="4776470"/>
            <a:ext cx="3256280" cy="1650365"/>
          </a:xfrm>
          <a:prstGeom prst="rect">
            <a:avLst/>
          </a:prstGeom>
        </p:spPr>
      </p:pic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9" imgW="914400" imgH="215900" progId="Equation.KSEE3">
                  <p:embed/>
                </p:oleObj>
              </mc:Choice>
              <mc:Fallback>
                <p:oleObj name="" r:id="rId9" imgW="914400" imgH="2159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11" imgW="914400" imgH="215900" progId="Equation.KSEE3">
                  <p:embed/>
                </p:oleObj>
              </mc:Choice>
              <mc:Fallback>
                <p:oleObj name="" r:id="rId11" imgW="914400" imgH="2159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10226675" y="5049520"/>
            <a:ext cx="97790" cy="1149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24148" y="5154295"/>
          <a:ext cx="177165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12" imgW="177165" imgH="165100" progId="Equation.KSEE3">
                  <p:embed/>
                </p:oleObj>
              </mc:Choice>
              <mc:Fallback>
                <p:oleObj name="" r:id="rId12" imgW="177165" imgH="165100" progId="Equation.KSEE3">
                  <p:embed/>
                  <p:pic>
                    <p:nvPicPr>
                      <p:cNvPr id="0" name="图片 512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24148" y="5154295"/>
                        <a:ext cx="177165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1095" y="5598160"/>
          <a:ext cx="3819525" cy="56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" r:id="rId14" imgW="1371600" imgH="203200" progId="Equation.KSEE3">
                  <p:embed/>
                </p:oleObj>
              </mc:Choice>
              <mc:Fallback>
                <p:oleObj name="" r:id="rId14" imgW="1371600" imgH="203200" progId="Equation.KSEE3">
                  <p:embed/>
                  <p:pic>
                    <p:nvPicPr>
                      <p:cNvPr id="0" name="图片 51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41095" y="5598160"/>
                        <a:ext cx="3819525" cy="565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45" y="-59055"/>
            <a:ext cx="10515600" cy="1325563"/>
          </a:xfrm>
        </p:spPr>
        <p:txBody>
          <a:bodyPr/>
          <a:p>
            <a:pPr algn="ctr"/>
            <a:r>
              <a:rPr lang="zh-CN" altLang="zh-CN"/>
              <a:t>问题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385" y="1332230"/>
            <a:ext cx="10940415" cy="4845050"/>
          </a:xfrm>
        </p:spPr>
        <p:txBody>
          <a:bodyPr/>
          <a:p>
            <a:pPr marL="0" indent="0">
              <a:buNone/>
            </a:pPr>
            <a:r>
              <a:rPr lang="en-US" altLang="zh-CN" sz="2000"/>
              <a:t>model矩阵是否可以用于转换法向量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https://www.cnblogs.com/bluebean/p/5297793.html</a:t>
            </a:r>
            <a:endParaRPr lang="en-US" altLang="zh-CN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710" y="3037840"/>
            <a:ext cx="3047365" cy="2085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590" y="2863850"/>
            <a:ext cx="3580765" cy="213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1135</Words>
  <Application>WPS 演示</Application>
  <PresentationFormat>宽屏</PresentationFormat>
  <Paragraphs>64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7</vt:i4>
      </vt:variant>
    </vt:vector>
  </HeadingPairs>
  <TitlesOfParts>
    <vt:vector size="3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光照</vt:lpstr>
      <vt:lpstr>光照理论基础</vt:lpstr>
      <vt:lpstr>环境光照(Ambient Lighting)</vt:lpstr>
      <vt:lpstr>漫反射光照(Diffuse Lighting)</vt:lpstr>
      <vt:lpstr>镜面光照(Specular Lighting)</vt:lpstr>
      <vt:lpstr>  Phong和Blinn-Phong光照模型区别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luhengsi</cp:lastModifiedBy>
  <cp:revision>55</cp:revision>
  <dcterms:created xsi:type="dcterms:W3CDTF">2018-12-03T15:44:00Z</dcterms:created>
  <dcterms:modified xsi:type="dcterms:W3CDTF">2018-12-05T10:37:25Z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