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8" r:id="rId5"/>
    <p:sldId id="287" r:id="rId6"/>
    <p:sldId id="289" r:id="rId7"/>
    <p:sldId id="290" r:id="rId8"/>
    <p:sldId id="282" r:id="rId9"/>
    <p:sldId id="302" r:id="rId10"/>
    <p:sldId id="274" r:id="rId11"/>
    <p:sldId id="292" r:id="rId12"/>
    <p:sldId id="275" r:id="rId13"/>
    <p:sldId id="266" r:id="rId14"/>
    <p:sldId id="295" r:id="rId15"/>
    <p:sldId id="296" r:id="rId16"/>
    <p:sldId id="303" r:id="rId17"/>
    <p:sldId id="276" r:id="rId18"/>
    <p:sldId id="297" r:id="rId19"/>
    <p:sldId id="298" r:id="rId20"/>
    <p:sldId id="301" r:id="rId21"/>
    <p:sldId id="259" r:id="rId22"/>
    <p:sldId id="306" r:id="rId23"/>
    <p:sldId id="307" r:id="rId24"/>
    <p:sldId id="299" r:id="rId25"/>
    <p:sldId id="300" r:id="rId26"/>
    <p:sldId id="304" r:id="rId27"/>
    <p:sldId id="260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ść" initials="Go" lastIdx="2" clrIdx="0">
    <p:extLst>
      <p:ext uri="{19B8F6BF-5375-455C-9EA6-DF929625EA0E}">
        <p15:presenceInfo xmlns:p15="http://schemas.microsoft.com/office/powerpoint/2012/main" userId="S::urn:spo:anon#12ae674fae242c6f1d104533e3caa06fc971344d9ddaf73f383bb59f19b0151f::" providerId="AD"/>
      </p:ext>
    </p:extLst>
  </p:cmAuthor>
  <p:cmAuthor id="2" name="Ly Hoang Thien (STUD)" initials="L(" lastIdx="3" clrIdx="1">
    <p:extLst>
      <p:ext uri="{19B8F6BF-5375-455C-9EA6-DF929625EA0E}">
        <p15:presenceInfo xmlns:p15="http://schemas.microsoft.com/office/powerpoint/2012/main" userId="S::01155241@pw.edu.pl::f6739879-9870-49d4-9a69-ddb30f13eb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1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C71D-D6E5-8A75-D70F-ABA670C8147A}" v="18" dt="2022-05-18T15:06:51.686"/>
    <p1510:client id="{50842653-29F4-D4CE-6854-65295080EE86}" v="60" dt="2022-01-02T21:34:57.569"/>
    <p1510:client id="{A2AD6BE7-B1F7-B51B-68AF-4815E65EA687}" v="672" dt="2022-05-22T21:01:35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6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1209,'6'-6,"-1"0,0-1,-1 0,0 0,0 0,0 0,-1-1,3-9,10-20,4 1,2 1,2 1,1 2,1 0,45-41,169-129,-74 67,-3-11,287-225,-452 373,-4-5,5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9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0,'22'8,"-1"-3,3 2,-3-4,3 1,-3-1,3-1,-3-2,34-2,12 2,-9 2,740 41,-202-23,-598-20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2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380 7865,'-4'-11,"1"1,0 0,-2 0,0 0,0 0,0 0,0 0,-2 1,-10-12,-16-28,-127-314,74 150,76 188,1 0,3-2,1 1,0-1,1 1,3-1,-1 0,2 1,2-1,1 0,0 1,2-1,0 0,19-43,-18 59,1-3,1 3,1-1,-1 0,0 1,2 1,0-2,2 2,11-8,-6 3,-15 7,-1-1,1 1,-2 0,0-1,0 1,0 0,0-1,-3-9,1-10,0-301,6-375,-3 662,4 1,2-3,0 4,3-1,1-1,3 2,2 2,1-2,1 3,39-61,-36 68,1 2,1-1,2 1,0 1,2 3,1 0,1 1,1 3,1 0,1 0,0 3,54-21,-18 15,1 3,1 3,106-13,-149 27,1 1,-1 0,1 2,-1 2,1 1,-1 1,1 1,-1 0,-1 3,1 0,-2 2,32 15,-59-30,0 0,1 0,1 0,-2-1,2 1,-2 0,2 0,0 0,0-2,0 2,2 0,1-12,16-86,11-12,5 0,4 4,5 1,6 2,3 3,107-157,-115 199,3 3,2 2,3 3,2 1,4 3,1 2,1 3,3 2,2 5,1 2,84-35,-111 56,2 1,0 1,1 3,0 1,0 1,1 4,71-1,-92 7,2 1,-2 3,1-2,-1 4,0 0,1-1,-3 3,3 1,-3 0,-1 1,2 3,-2-1,-2 0,2 2,23 27,-14-7,-6-9,-23-26,2-1,-1 1,-1 0,2 0,0 0,-1-2,-1 2,2 0,0-2,-2 2,1-1,-1 1,2-2,-2 2,2-2,-2 2,1-1,-1 1,2-2,-2 0,2 2,-2-1,0-1,0 2,1-1,-1-1,0 2,0-2,0-1,59-117,6 2,3 3,5 3,170-198,-176 239,3 3,3 3,2 1,3 6,2 1,4 6,137-66,-71 51,2 6,2 6,3 8,1 6,219-27,-326 65,3 2,-3 2,1 3,-1 2,1 1,0 4,-2 1,0 4,-2-1,0 4,0 4,-3-1,2 4,65 49,-111-74,3-2,-1 0,0 2,1-2,-3 0,3 0,-1 0,0 0,1 0,-1 0,-1 0,1 0,0-2,1 2,-1-2,-1 1,1 1,0-2,-1 0,1 1,-1-1,5-3,73-50,-67 47,238-187,-109 81,264-162,-254 193,3 4,1 10,6 4,1 8,4 9,191-34,-300 75,0 4,1 1,-1 4,83 11,221 62,11 0,-360-75,2 0,-2 0,2-1,0-3,-1 1,-1 0,2-1,22-11,141-66,-45 17,65-16,6 9,267-59,-345 105,1 5,0 7,1 3,0 8,160 15,-76 14,-1 8,259 80,-342-75,-1 6,-2 6,-4 5,202 128,-294-169,-4 4,1 0,-1 0,28 33,-43-39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4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13683 81,'30'-2,"0"-1,0-2,53-15,24-3,1 9,1 4,-1 7,0 5,0 3,-1 5,114 26,-129-16,0 5,-2 4,-2 2,-2 6,-1 3,-1 3,99 69,-138-76,0 3,-4 1,-1 3,0 0,-3 2,-2 3,-3 1,-2 1,-2 0,-1 3,-4 0,-2 2,21 77,1 44,-6 4,23 357,-53-388,-7 3,-34 246,51-400,0 4,1-2,-1 2,-1 1,1-1,23 9,-7-4,112 18,-2 7,174 61,-269-75,0 2,-1 3,0 2,-2 2,-2 1,0 4,-1 0,-4 3,72 78,-67-61,-3 1,-1 2,-3 0,-4 3,0 2,-4 0,-3 3,-2-1,-3 3,-3 0,-4 0,-1 0,-4 1,-1 1,-6 93,-6-59,-3-1,-5 2,-6-2,-2 0,-6-2,-3-1,-5-1,-75 147,82-193,-4-1,-1-1,-2-1,-2-2,-1-4,-3 1,-51 39,55-54,1 0,-3-4,-1-1,0-1,-1-2,-1-3,-1-1,0-1,-89 14,119-26,6-1,2 1,-2 0,1-1,-1-1,0 0,1 2,-1-2,0-2,1 2,-1 0,0-1,1-1,-1 0,2 1,-8-4,13 3,1 2,-1 0,0-2,0 2,2-1,-2 1,0 0,0-2,2 2,-2 0,0 0,1-2,-1 2,2 0,-2 0,0-1,2 1,-2 0,1 0,-1 0,2 0,-2 0,2 0,-2-2,0 2,1 0,-1 0,2 0,-2 2,2-2,-2 0,1 0,-1 0,0 0,2 0,-2 0,2 1,38 3,5 2,-2 4,0 2,1 1,-3 2,1 2,-2 3,0 0,60 43,-74-43,1 2,0 1,-4 0,0 2,1 2,-3 0,-1-1,-1 3,-3 1,1 0,-2 1,11 33,-6-3,-1 2,-4 1,-2-1,-5 0,1 2,-6 0,-1 0,-4 0,-3-2,-2 2,-3 0,-3-1,-2-1,-3-2,-4 1,-1-2,-4 0,-1-3,-4-1,-69 96,36-74,-2-3,-5-2,-1-4,-3-3,-4-4,-4-4,-1-3,-1-3,-4-4,-150 55,118-59,-2-6,-1-6,-2-6,0-4,-2-7,0-5,-245-14,320-6,39 7,34 5,-18 1,3 0,-3 1,1 1,0-2,-1 0,1 1,0 1,-1-2,-1 2,2-2,-2 1,0 1,0-2,0 2,0 3,0-4,0 29,-2 0,-1 1,0-3,-4 3,0-3,-1 1,-2 0,-2-2,1 1,-33 51,11-26,-4-1,-3 0,0-3,-66 65,11-31,-5-3,-2-4,-4-6,-2-3,-4-7,-3-3,-1-7,-206 67,139-66,-4-8,1-7,-4-9,0-9,-231-2,249-21,2-10,-191-34,271 29,3-5,-1-3,3-3,0-4,-141-76,211 100,1-1,-1 1,2 0,0-2,0 0,1-2,0 1,1-1,-1-1,-8-14,-152 170,26-36,-6-6,-3-6,-5-7,-4-8,-3-6,-3-8,-1-7,-6-8,1-7,-3-9,-1-7,-1-8,-1-9,-1-7,2-8,-2-7,-249-49,201 7,1-11,-273-111,356 112,2-7,6-5,0-6,-157-124,253 173,1-1,2-2,3-3,1-1,1-1,-44-66,74 84,-26 37,-316 98,-217 57,442-147,1-4,-3-6,1-6,0-6,0-2,-1-9,1-4,2-4,1-7,0-5,2-5,1-5,2-5,-150-81,209 89,-1-1,2-2,3-4,2-1,2-1,1-4,3-2,-61-93,46 52,6-2,3-3,5-2,-52-163,91 241,-1 6,2-1,-2 0,4 1,-2-3,4 3,-3-3,3 3,1-3,0 3,5-34,-222-32,109 42,-237-96,288 109,2-1,2-4,-93-70,132 89,-1 0,2-2,1 0,1-2,-1 0,2 1,0-3,2 3,-12-32,3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6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1209,'6'-6,"-1"0,0-1,-1 0,0 0,0 0,0 0,-1-1,3-9,10-20,4 1,2 1,2 1,1 2,1 0,45-41,169-129,-74 67,-3-11,287-225,-452 373,-4-5,5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7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0 656,'260'-162,"-57"37,-118 68,3 5,1 3,3 4,133-45,-144 61,-46 15,2 2,40-8,-62 19,-15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8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2593,'-25'0,"1"0,0-2,0-1,-36-8,52 9,0-1,1 0,-1 0,1-1,0 0,0 0,0 0,0-1,1 0,-1-1,1 1,1-1,-1 0,1-1,0 1,0-1,-3-8,-4-8,1-1,2 0,0-1,2 0,0 0,2-1,1 1,1-1,0-45,4 51,1 0,0 0,2 0,0 1,1-1,1 1,1 0,0 1,2 0,0 0,1 1,1 0,15-20,38-32,3 2,2 3,111-77,-170 134,-2 0,0 1,1 1,-1-1,1 1,13-5,-19 9,1 1,-1-1,0 1,0-1,0 1,1 0,-1 0,0 0,0 1,1-1,-1 1,0-1,0 1,0 0,0 1,0-1,0 0,0 1,0 0,4 3,13 10,-1 0,-1 2,0 0,20 26,-39-48,-1 0,1 0,0 0,0 0,1 0,0-1,0 1,0 0,1-6,-1-14,-10-102,9-174,4 256,2 0,2 0,2 1,2 0,2 1,2 0,29-60,3 18,93-124,78-62,-205 257,5-9,2 2,31-28,-45 44,0 0,1 0,0 1,0 0,0 0,1 1,-1 0,1 0,-1 1,1 0,0 0,0 1,11-1,3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42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1365 2593,'3'3,"-1"0,0 1,-1-1,1 1,-1-1,1 1,-1 0,0-1,0 1,-1 0,1 0,-1 0,0 0,0 7,-32-16,14-1,0-1,0 0,0-1,1-1,0-1,1-1,0 0,1-1,0 0,1-1,1-1,0 0,0-1,-16-26,18 23,0 0,1 0,0-1,2-1,0 1,2-1,0-1,1 1,1-1,1 0,0 0,2 0,1-28,3 35,0 0,0 0,1 0,1 0,0 1,1 0,0 0,1 0,1 1,15-20,10-7,63-57,-63 64,24-22,3 3,1 2,3 3,2 2,124-60,-133 79,0 3,2 2,0 3,1 2,0 3,1 3,120-4,25 21,-177-6,-1 3,1 0,-1 2,0 0,28 13,-20-2,-34-17,-1-1,1 1,-1 0,1 0,-1 0,1 0,-1 0,0 0,0 0,1 0,-1 1,0-1,0 0,0 1,-1-1,1 1,0-1,0 1,-1-1,1 3,4-13,1 1,0-1,0 1,0 0,1 1,0-1,9-6,11-13,18-20,3 2,1 3,79-53,176-91,-274 169,323-161,-282 149,2 4,0 2,87-14,-124 32,1 1,0 2,0 1,-1 2,1 2,0 1,-1 2,39 12,-50-11,-1 1,1 1,-1 1,-1 1,0 2,-1 0,0 1,-1 1,-1 1,0 1,-1 1,20 23,-38-39,34 47,-33-46,0 1,0-1,-1 0,1 1,-1 0,0-1,0 1,0 0,0-1,-1 1,0 0,1 0,-2 5,8-22,0 0,1 1,1 0,13-15,11-17,15-21,4 3,2 2,2 2,3 2,3 4,86-59,-65 57,3 4,2 4,1 3,166-53,-202 79,1 4,0 1,1 3,1 3,-1 1,93 6,-106 3,-1 2,0 1,-1 2,0 2,-1 2,0 2,-1 1,0 2,52 33,-58-29,-1 1,-1 1,-1 2,-1 0,-1 2,44 61,-59-72,0 2,-2-1,0 1,0 1,-2 0,-1 0,0 0,-2 1,0 0,-1 0,-1 1,-1-1,-2 42,-5-46,17-32,30-18,1 2,1 2,62-30,-7 4,313-173,-339 194,1 3,1 3,147-33,-198 56,1 2,0 0,-1 2,1 1,0 1,-1 1,1 1,-1 1,0 1,0 1,0 2,-1 0,0 1,0 1,-1 2,-1 0,0 1,-1 1,0 1,-1 0,0 2,-2 0,18 22,-21-21,0 0,-1 1,16 30,-26-43,0 0,0 0,0 0,-1 1,0-1,0 1,-1 0,0-1,0 1,-1 0,1 0,-1 0,-1-1,1 1,-1 0,-2 7,89-40,54-27,391-132,-428 155,2 5,1 4,126-8,-173 28,0 3,0 2,0 3,-1 3,0 1,0 4,-2 2,0 2,-1 3,-1 2,-1 3,-1 1,-2 3,-1 2,45 41,-69-52,-2 1,0 1,-2 1,0 1,-2 0,-1 2,-1 0,-2 1,-1 1,-1 0,-1 1,-2 1,-1-1,-1 1,-2 1,-2-1,0 1,-3 0,-3 55,1-75,0-3,0-1,1 1,0-1,2 18,18-29,0 2,0 0,0 1,25 5,19 1,28 0,293 25,-292-19,-1 4,99 30,-152-33,1 2,-2 1,-1 2,0 2,-1 1,-1 1,51 46,-37-22,-2 1,-2 2,75 111,-108-144,-2 0,0 0,-2 1,1 0,-2 1,-1 0,0 0,-1 0,-1 0,-1 1,-1 0,-1 0,0 0,-2 0,0-1,-7 37,-4-1,-3-2,-2 0,-3-1,-2 0,-41 70,30-66,-3-1,-3-2,-1-2,-66 63,99-106,-1 0,0 0,0-1,0 1,-1-2,0 1,-1-1,1-1,-17 8,18-12,9-4,14-4,21 5,1 1,-1 2,0 1,0 3,0 0,0 3,-1 0,0 3,-1 1,0 1,-1 2,0 1,44 30,-50-27,-1 1,0 1,-2 1,0 1,-2 1,0 1,-2 1,-1 1,-1 1,-1 1,-2 0,-1 1,-1 0,-1 1,7 32,-10-18,-1 0,-2 1,-2 0,-3-1,-6 77,-2-60,-4 0,-2 0,-33 94,4-49,-6-2,-3-3,-5-1,-79 105,91-143,-82 88,105-130,0 0,-1-1,-1-2,-1 0,-1-2,0 0,-30 13,50-27,3-1,-1 1,0-1,1 0,-1 0,0 0,0 0,1 0,-1 0,0-1,0 0,0 1,0-1,0 0,-5-1,9-1,1 1,-1-1,1 1,0-1,-1 1,1 0,0 0,0 0,0 0,4-2,-6 3,48-20,1 2,1 3,0 1,0 3,2 2,-1 2,1 2,68 3,-103 3,1 0,-1 1,-1 1,1 1,0 0,-1 1,16 7,-23-8,-1 0,0 1,0 0,-1 1,1-1,-1 1,0 1,-1-1,1 1,-1 1,-1-1,0 1,0 0,6 12,-2 3,-1 1,-1 0,-2 0,0 0,-1 1,-2 0,0-1,-2 1,-1 0,0 0,-2-1,-11 43,-3 2,-4-1,-3-1,-38 75,15-47,-4-2,-4-3,-4-2,-3-3,-5-2,-3-4,-108 96,117-123,-3-3,-2-3,-1-3,-87 41,97-58,0-2,-2-3,-1-3,0-2,-117 14,127-25,-75-3,105-3,1-1,-1-1,1 0,0-2,0 0,-34-14,44 37,0-1,-2 0,-21 28,-25 24,-3-2,-88 75,-153 101,171-151,-4-7,-3-5,-4-6,-2-6,-4-7,-2-6,-2-7,-179 33,-286 13,524-87,0-4,0-4,0-5,-157-28,207 24,1-1,0-2,-48-22,76 29,0 0,0-2,0 1,1-1,1-1,-1 0,1-1,1 0,0 0,0-1,1-1,0 0,-7-14,14 18,-3 16,-37 39,-3-2,-63 49,-110 68,200-149,-80 55,-2-4,-3-4,-3-6,-1-3,-3-6,-2-4,-1-6,-191 35,128-47,-1-9,-1-7,0-8,1-8,0-7,1-8,-299-81,363 71,1-4,2-6,1-4,-166-101,198 99,1-4,3-3,2-3,3-3,3-2,-83-111,127 142,-35 54,-50 11,-1-5,-1-4,-121 8,52-19,-207-12,292-4,0-4,1-3,1-5,-127-40,164 39,1-2,1-3,1-2,1-2,1-2,2-2,1-2,-65-62,59 42,2-2,3-2,2-2,3-2,2-1,3-2,-48-125,79 179,-6-31,14 45,-4-4,0 0,0 1,0-1,0 0,-1 0,1 1,0-1,0 0,0 0,0 0,0 0,0 1,0-1,-1 0,1 0,0 0,0 0,0 1,0-1,-1 0,1 0,0 0,0 0,0 0,-1 0,1 0,0 0,0 0,-1 0,1 0,0 0,0 0,0 0,-1 0,1 0,0 0,0 0,-1 0,1 0,0 0,0 0,0 0,-1 0,1 0,0 0,0 0,0-1,0 1,-1 0,1 0,0 0,0 0,0 0,0-1,-1 1,1 0,0 0,-71-21,1-3,1-3,1-3,1-3,2-2,2-4,-114-90,151 107,1-1,2-2,0 0,1-1,2-1,1-1,1-1,1-1,-19-46,29 57,0-1,1 0,2 0,0 0,1 0,1-1,0 1,2-1,0 0,2 1,0-1,1 1,1 0,1 0,1 0,15-33,-17 45,1-5,1 0,0 1,1 0,1 0,0 0,0 1,14-14,-20 23,0 0,0-1,0 0,0 0,-1 1,1-1,-1 0,0 0,0 0,0-1,1-5,-1 7,2-14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8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0 570,'23'-19,"1"3,1 1,0 0,0 1,1 1,1 1,0 2,44-10,-11 0,513-143,57-18,-576 159,-37 14,1-1,-1 3,1-1,2 2,-1 0,-1 2,2-1,22 1,-49 10,5-7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9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0,'22'8,"-1"-3,3 2,-3-4,3 1,-3-1,3-1,-3-2,34-2,12 2,-9 2,740 41,-202-23,-598-20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2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380 7865,'-4'-11,"1"1,0 0,-2 0,0 0,0 0,0 0,0 0,-2 1,-10-12,-16-28,-127-314,74 150,76 188,1 0,3-2,1 1,0-1,1 1,3-1,-1 0,2 1,2-1,1 0,0 1,2-1,0 0,19-43,-18 59,1-3,1 3,1-1,-1 0,0 1,2 1,0-2,2 2,11-8,-6 3,-15 7,-1-1,1 1,-2 0,0-1,0 1,0 0,0-1,-3-9,1-10,0-301,6-375,-3 662,4 1,2-3,0 4,3-1,1-1,3 2,2 2,1-2,1 3,39-61,-36 68,1 2,1-1,2 1,0 1,2 3,1 0,1 1,1 3,1 0,1 0,0 3,54-21,-18 15,1 3,1 3,106-13,-149 27,1 1,-1 0,1 2,-1 2,1 1,-1 1,1 1,-1 0,-1 3,1 0,-2 2,32 15,-59-30,0 0,1 0,1 0,-2-1,2 1,-2 0,2 0,0 0,0-2,0 2,2 0,1-12,16-86,11-12,5 0,4 4,5 1,6 2,3 3,107-157,-115 199,3 3,2 2,3 3,2 1,4 3,1 2,1 3,3 2,2 5,1 2,84-35,-111 56,2 1,0 1,1 3,0 1,0 1,1 4,71-1,-92 7,2 1,-2 3,1-2,-1 4,0 0,1-1,-3 3,3 1,-3 0,-1 1,2 3,-2-1,-2 0,2 2,23 27,-14-7,-6-9,-23-26,2-1,-1 1,-1 0,2 0,0 0,-1-2,-1 2,2 0,0-2,-2 2,1-1,-1 1,2-2,-2 2,2-2,-2 2,1-1,-1 1,2-2,-2 0,2 2,-2-1,0-1,0 2,1-1,-1-1,0 2,0-2,0-1,59-117,6 2,3 3,5 3,170-198,-176 239,3 3,3 3,2 1,3 6,2 1,4 6,137-66,-71 51,2 6,2 6,3 8,1 6,219-27,-326 65,3 2,-3 2,1 3,-1 2,1 1,0 4,-2 1,0 4,-2-1,0 4,0 4,-3-1,2 4,65 49,-111-74,3-2,-1 0,0 2,1-2,-3 0,3 0,-1 0,0 0,1 0,-1 0,-1 0,1 0,0-2,1 2,-1-2,-1 1,1 1,0-2,-1 0,1 1,-1-1,5-3,73-50,-67 47,238-187,-109 81,264-162,-254 193,3 4,1 10,6 4,1 8,4 9,191-34,-300 75,0 4,1 1,-1 4,83 11,221 62,11 0,-360-75,2 0,-2 0,2-1,0-3,-1 1,-1 0,2-1,22-11,141-66,-45 17,65-16,6 9,267-59,-345 105,1 5,0 7,1 3,0 8,160 15,-76 14,-1 8,259 80,-342-75,-1 6,-2 6,-4 5,202 128,-294-169,-4 4,1 0,-1 0,28 33,-43-39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7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0 656,'260'-162,"-57"37,-118 68,3 5,1 3,3 4,133-45,-144 61,-46 15,2 2,40-8,-62 19,-15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4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13683 81,'30'-2,"0"-1,0-2,53-15,24-3,1 9,1 4,-1 7,0 5,0 3,-1 5,114 26,-129-16,0 5,-2 4,-2 2,-2 6,-1 3,-1 3,99 69,-138-76,0 3,-4 1,-1 3,0 0,-3 2,-2 3,-3 1,-2 1,-2 0,-1 3,-4 0,-2 2,21 77,1 44,-6 4,23 357,-53-388,-7 3,-34 246,51-400,0 4,1-2,-1 2,-1 1,1-1,23 9,-7-4,112 18,-2 7,174 61,-269-75,0 2,-1 3,0 2,-2 2,-2 1,0 4,-1 0,-4 3,72 78,-67-61,-3 1,-1 2,-3 0,-4 3,0 2,-4 0,-3 3,-2-1,-3 3,-3 0,-4 0,-1 0,-4 1,-1 1,-6 93,-6-59,-3-1,-5 2,-6-2,-2 0,-6-2,-3-1,-5-1,-75 147,82-193,-4-1,-1-1,-2-1,-2-2,-1-4,-3 1,-51 39,55-54,1 0,-3-4,-1-1,0-1,-1-2,-1-3,-1-1,0-1,-89 14,119-26,6-1,2 1,-2 0,1-1,-1-1,0 0,1 2,-1-2,0-2,1 2,-1 0,0-1,1-1,-1 0,2 1,-8-4,13 3,1 2,-1 0,0-2,0 2,2-1,-2 1,0 0,0-2,2 2,-2 0,0 0,1-2,-1 2,2 0,-2 0,0-1,2 1,-2 0,1 0,-1 0,2 0,-2 0,2 0,-2-2,0 2,1 0,-1 0,2 0,-2 2,2-2,-2 0,1 0,-1 0,0 0,2 0,-2 0,2 1,38 3,5 2,-2 4,0 2,1 1,-3 2,1 2,-2 3,0 0,60 43,-74-43,1 2,0 1,-4 0,0 2,1 2,-3 0,-1-1,-1 3,-3 1,1 0,-2 1,11 33,-6-3,-1 2,-4 1,-2-1,-5 0,1 2,-6 0,-1 0,-4 0,-3-2,-2 2,-3 0,-3-1,-2-1,-3-2,-4 1,-1-2,-4 0,-1-3,-4-1,-69 96,36-74,-2-3,-5-2,-1-4,-3-3,-4-4,-4-4,-1-3,-1-3,-4-4,-150 55,118-59,-2-6,-1-6,-2-6,0-4,-2-7,0-5,-245-14,320-6,39 7,34 5,-18 1,3 0,-3 1,1 1,0-2,-1 0,1 1,0 1,-1-2,-1 2,2-2,-2 1,0 1,0-2,0 2,0 3,0-4,0 29,-2 0,-1 1,0-3,-4 3,0-3,-1 1,-2 0,-2-2,1 1,-33 51,11-26,-4-1,-3 0,0-3,-66 65,11-31,-5-3,-2-4,-4-6,-2-3,-4-7,-3-3,-1-7,-206 67,139-66,-4-8,1-7,-4-9,0-9,-231-2,249-21,2-10,-191-34,271 29,3-5,-1-3,3-3,0-4,-141-76,211 100,1-1,-1 1,2 0,0-2,0 0,1-2,0 1,1-1,-1-1,-8-14,-152 170,26-36,-6-6,-3-6,-5-7,-4-8,-3-6,-3-8,-1-7,-6-8,1-7,-3-9,-1-7,-1-8,-1-9,-1-7,2-8,-2-7,-249-49,201 7,1-11,-273-111,356 112,2-7,6-5,0-6,-157-124,253 173,1-1,2-2,3-3,1-1,1-1,-44-66,74 84,-26 37,-316 98,-217 57,442-147,1-4,-3-6,1-6,0-6,0-2,-1-9,1-4,2-4,1-7,0-5,2-5,1-5,2-5,-150-81,209 89,-1-1,2-2,3-4,2-1,2-1,1-4,3-2,-61-93,46 52,6-2,3-3,5-2,-52-163,91 241,-1 6,2-1,-2 0,4 1,-2-3,4 3,-3-3,3 3,1-3,0 3,5-34,-222-32,109 42,-237-96,288 109,2-1,2-4,-93-70,132 89,-1 0,2-2,1 0,1-2,-1 0,2 1,0-3,2 3,-12-32,3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6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1209,'6'-6,"-1"0,0-1,-1 0,0 0,0 0,0 0,-1-1,3-9,10-20,4 1,2 1,2 1,1 2,1 0,45-41,169-129,-74 67,-3-11,287-225,-452 373,-4-5,5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7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0 656,'260'-162,"-57"37,-118 68,3 5,1 3,3 4,133-45,-144 61,-46 15,2 2,40-8,-62 19,-15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8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2593,'-25'0,"1"0,0-2,0-1,-36-8,52 9,0-1,1 0,-1 0,1-1,0 0,0 0,0 0,0-1,1 0,-1-1,1 1,1-1,-1 0,1-1,0 1,0-1,-3-8,-4-8,1-1,2 0,0-1,2 0,0 0,2-1,1 1,1-1,0-45,4 51,1 0,0 0,2 0,0 1,1-1,1 1,1 0,0 1,2 0,0 0,1 1,1 0,15-20,38-32,3 2,2 3,111-77,-170 134,-2 0,0 1,1 1,-1-1,1 1,13-5,-19 9,1 1,-1-1,0 1,0-1,0 1,1 0,-1 0,0 0,0 1,1-1,-1 1,0-1,0 1,0 0,0 1,0-1,0 0,0 1,0 0,4 3,13 10,-1 0,-1 2,0 0,20 26,-39-48,-1 0,1 0,0 0,0 0,1 0,0-1,0 1,0 0,1-6,-1-14,-10-102,9-174,4 256,2 0,2 0,2 1,2 0,2 1,2 0,29-60,3 18,93-124,78-62,-205 257,5-9,2 2,31-28,-45 44,0 0,1 0,0 1,0 0,0 0,1 1,-1 0,1 0,-1 1,1 0,0 0,0 1,11-1,3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42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1365 2593,'3'3,"-1"0,0 1,-1-1,1 1,-1-1,1 1,-1 0,0-1,0 1,-1 0,1 0,-1 0,0 0,0 7,-32-16,14-1,0-1,0 0,0-1,1-1,0-1,1-1,0 0,1-1,0 0,1-1,1-1,0 0,0-1,-16-26,18 23,0 0,1 0,0-1,2-1,0 1,2-1,0-1,1 1,1-1,1 0,0 0,2 0,1-28,3 35,0 0,0 0,1 0,1 0,0 1,1 0,0 0,1 0,1 1,15-20,10-7,63-57,-63 64,24-22,3 3,1 2,3 3,2 2,124-60,-133 79,0 3,2 2,0 3,1 2,0 3,1 3,120-4,25 21,-177-6,-1 3,1 0,-1 2,0 0,28 13,-20-2,-34-17,-1-1,1 1,-1 0,1 0,-1 0,1 0,-1 0,0 0,0 0,1 0,-1 1,0-1,0 0,0 1,-1-1,1 1,0-1,0 1,-1-1,1 3,4-13,1 1,0-1,0 1,0 0,1 1,0-1,9-6,11-13,18-20,3 2,1 3,79-53,176-91,-274 169,323-161,-282 149,2 4,0 2,87-14,-124 32,1 1,0 2,0 1,-1 2,1 2,0 1,-1 2,39 12,-50-11,-1 1,1 1,-1 1,-1 1,0 2,-1 0,0 1,-1 1,-1 1,0 1,-1 1,20 23,-38-39,34 47,-33-46,0 1,0-1,-1 0,1 1,-1 0,0-1,0 1,0 0,0-1,-1 1,0 0,1 0,-2 5,8-22,0 0,1 1,1 0,13-15,11-17,15-21,4 3,2 2,2 2,3 2,3 4,86-59,-65 57,3 4,2 4,1 3,166-53,-202 79,1 4,0 1,1 3,1 3,-1 1,93 6,-106 3,-1 2,0 1,-1 2,0 2,-1 2,0 2,-1 1,0 2,52 33,-58-29,-1 1,-1 1,-1 2,-1 0,-1 2,44 61,-59-72,0 2,-2-1,0 1,0 1,-2 0,-1 0,0 0,-2 1,0 0,-1 0,-1 1,-1-1,-2 42,-5-46,17-32,30-18,1 2,1 2,62-30,-7 4,313-173,-339 194,1 3,1 3,147-33,-198 56,1 2,0 0,-1 2,1 1,0 1,-1 1,1 1,-1 1,0 1,0 1,0 2,-1 0,0 1,0 1,-1 2,-1 0,0 1,-1 1,0 1,-1 0,0 2,-2 0,18 22,-21-21,0 0,-1 1,16 30,-26-43,0 0,0 0,0 0,-1 1,0-1,0 1,-1 0,0-1,0 1,-1 0,1 0,-1 0,-1-1,1 1,-1 0,-2 7,89-40,54-27,391-132,-428 155,2 5,1 4,126-8,-173 28,0 3,0 2,0 3,-1 3,0 1,0 4,-2 2,0 2,-1 3,-1 2,-1 3,-1 1,-2 3,-1 2,45 41,-69-52,-2 1,0 1,-2 1,0 1,-2 0,-1 2,-1 0,-2 1,-1 1,-1 0,-1 1,-2 1,-1-1,-1 1,-2 1,-2-1,0 1,-3 0,-3 55,1-75,0-3,0-1,1 1,0-1,2 18,18-29,0 2,0 0,0 1,25 5,19 1,28 0,293 25,-292-19,-1 4,99 30,-152-33,1 2,-2 1,-1 2,0 2,-1 1,-1 1,51 46,-37-22,-2 1,-2 2,75 111,-108-144,-2 0,0 0,-2 1,1 0,-2 1,-1 0,0 0,-1 0,-1 0,-1 1,-1 0,-1 0,0 0,-2 0,0-1,-7 37,-4-1,-3-2,-2 0,-3-1,-2 0,-41 70,30-66,-3-1,-3-2,-1-2,-66 63,99-106,-1 0,0 0,0-1,0 1,-1-2,0 1,-1-1,1-1,-17 8,18-12,9-4,14-4,21 5,1 1,-1 2,0 1,0 3,0 0,0 3,-1 0,0 3,-1 1,0 1,-1 2,0 1,44 30,-50-27,-1 1,0 1,-2 1,0 1,-2 1,0 1,-2 1,-1 1,-1 1,-1 1,-2 0,-1 1,-1 0,-1 1,7 32,-10-18,-1 0,-2 1,-2 0,-3-1,-6 77,-2-60,-4 0,-2 0,-33 94,4-49,-6-2,-3-3,-5-1,-79 105,91-143,-82 88,105-130,0 0,-1-1,-1-2,-1 0,-1-2,0 0,-30 13,50-27,3-1,-1 1,0-1,1 0,-1 0,0 0,0 0,1 0,-1 0,0-1,0 0,0 1,0-1,0 0,-5-1,9-1,1 1,-1-1,1 1,0-1,-1 1,1 0,0 0,0 0,0 0,4-2,-6 3,48-20,1 2,1 3,0 1,0 3,2 2,-1 2,1 2,68 3,-103 3,1 0,-1 1,-1 1,1 1,0 0,-1 1,16 7,-23-8,-1 0,0 1,0 0,-1 1,1-1,-1 1,0 1,-1-1,1 1,-1 1,-1-1,0 1,0 0,6 12,-2 3,-1 1,-1 0,-2 0,0 0,-1 1,-2 0,0-1,-2 1,-1 0,0 0,-2-1,-11 43,-3 2,-4-1,-3-1,-38 75,15-47,-4-2,-4-3,-4-2,-3-3,-5-2,-3-4,-108 96,117-123,-3-3,-2-3,-1-3,-87 41,97-58,0-2,-2-3,-1-3,0-2,-117 14,127-25,-75-3,105-3,1-1,-1-1,1 0,0-2,0 0,-34-14,44 37,0-1,-2 0,-21 28,-25 24,-3-2,-88 75,-153 101,171-151,-4-7,-3-5,-4-6,-2-6,-4-7,-2-6,-2-7,-179 33,-286 13,524-87,0-4,0-4,0-5,-157-28,207 24,1-1,0-2,-48-22,76 29,0 0,0-2,0 1,1-1,1-1,-1 0,1-1,1 0,0 0,0-1,1-1,0 0,-7-14,14 18,-3 16,-37 39,-3-2,-63 49,-110 68,200-149,-80 55,-2-4,-3-4,-3-6,-1-3,-3-6,-2-4,-1-6,-191 35,128-47,-1-9,-1-7,0-8,1-8,0-7,1-8,-299-81,363 71,1-4,2-6,1-4,-166-101,198 99,1-4,3-3,2-3,3-3,3-2,-83-111,127 142,-35 54,-50 11,-1-5,-1-4,-121 8,52-19,-207-12,292-4,0-4,1-3,1-5,-127-40,164 39,1-2,1-3,1-2,1-2,1-2,2-2,1-2,-65-62,59 42,2-2,3-2,2-2,3-2,2-1,3-2,-48-125,79 179,-6-31,14 45,-4-4,0 0,0 1,0-1,0 0,-1 0,1 1,0-1,0 0,0 0,0 0,0 0,0 1,0-1,-1 0,1 0,0 0,0 0,0 1,0-1,-1 0,1 0,0 0,0 0,0 0,-1 0,1 0,0 0,0 0,-1 0,1 0,0 0,0 0,0 0,-1 0,1 0,0 0,0 0,-1 0,1 0,0 0,0 0,0 0,-1 0,1 0,0 0,0 0,0-1,0 1,-1 0,1 0,0 0,0 0,0 0,0-1,-1 1,1 0,0 0,-71-21,1-3,1-3,1-3,1-3,2-2,2-4,-114-90,151 107,1-1,2-2,0 0,1-1,2-1,1-1,1-1,1-1,-19-46,29 57,0-1,1 0,2 0,0 0,1 0,1-1,0 1,2-1,0 0,2 1,0-1,1 1,1 0,1 0,1 0,15-33,-17 45,1-5,1 0,0 1,1 0,1 0,0 0,0 1,14-14,-20 23,0 0,0-1,0 0,0 0,-1 1,1-1,-1 0,0 0,0 0,0-1,1-5,-1 7,2-14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8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0 657,'27'-22,"0"4,2 0,0 1,0 1,1 1,1 1,0 3,51-13,-13 1,591-164,66-22,-664 184,-42 15,1 0,-2 3,2-1,2 2,-1 1,-1 1,2-1,25 2,-56 11,6-8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9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0,'25'9,"0"-3,2 2,-3-4,4 0,-4 0,4-2,-4-2,40-2,13 2,-10 2,852 47,-232-26,-689-23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2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438 9064,'-5'-12,"2"0,-1 1,-1-1,-1 1,0-1,0 0,1 1,-3 1,-12-15,-18-31,-146-362,84 172,89 217,1 0,3-2,1 1,0-1,1 1,4-1,-1 0,2 1,2-1,2 0,-1 1,3-1,0 0,21-50,-20 68,1-3,2 3,0 0,-1-1,0 1,3 2,-1-3,3 2,13-9,-8 4,-16 8,-2-1,1 0,-2 1,0-1,0 1,0-1,0 0,-3-11,0-11,1-347,7-433,-4 764,5 1,2-4,0 5,3-1,2-2,3 3,3 2,0-2,2 4,45-71,-42 78,1 3,2-2,1 2,1 1,2 3,2 1,0 0,2 4,0 0,2 0,0 3,62-23,-20 16,0 4,2 4,122-16,-172 32,1 0,-1 1,1 2,0 2,0 2,-1 0,1 2,-1 0,-1 3,1 0,-2 3,37 17,-68-35,-1 0,2 0,1 1,-2-2,2 1,-2 0,2 0,0 1,0-3,0 2,2 0,1-14,19-98,13-15,5 1,5 4,6 1,6 2,4 4,124-181,-133 230,3 3,3 2,3 3,2 2,5 3,1 3,2 3,2 2,3 6,2 3,96-41,-128 64,2 2,1 1,0 3,1 2,-1 0,2 5,82 0,-107 7,3 1,-3 4,2-3,-1 5,-1 0,2-1,-4 4,4 0,-4 1,-1 0,2 5,-2-2,-2-1,2 4,27 30,-17-7,-7-12,-26-29,3-1,-2 1,-1 0,2 0,1 0,-2-2,-1 2,2 0,0-2,-2 2,1-1,-1 1,3-3,-3 3,2-2,-2 2,1-1,-1 1,3-2,-3-1,2 3,-2-1,0-1,0 2,1-1,-1-2,0 3,0-2,0-1,68-136,7 3,3 4,6 3,196-229,-202 277,2 2,4 4,3 1,3 8,2 0,5 7,158-76,-83 59,4 7,1 7,4 9,1 7,253-31,-377 74,5 3,-5 3,2 2,-1 3,1 2,0 3,-2 2,-1 5,-1-2,-1 5,0 5,-3-1,2 4,75 56,-128-84,4-3,-2 0,1 2,1-2,-4 0,3 0,0 0,-1 0,2 0,-2 0,0 0,0 0,1-2,0 2,0-3,-2 2,1 1,1-2,-2 0,2 0,-2 0,6-4,84-57,-77 54,274-216,-125 94,304-187,-293 222,4 5,1 11,6 5,2 10,5 9,219-38,-345 86,0 4,1 2,-1 4,95 13,255 72,13-1,-415-86,3 0,-3 0,2-1,0-4,-1 2,-1 0,3-2,24-12,163-77,-51 21,74-20,7 12,308-69,-398 121,1 6,1 8,0 3,1 10,184 17,-88 16,-1 9,299 93,-395-87,0 7,-3 7,-5 6,234 147,-340-195,-4 5,1 0,-1 1,32 37,-50-45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4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15770 93,'34'-2,"1"-2,-1-1,62-18,27-4,2 11,1 4,-2 9,0 5,1 4,-2 6,132 29,-149-18,0 6,-2 4,-3 3,-2 7,-1 3,-1 3,114 80,-159-87,0 3,-5 1,-1 4,0-1,-3 3,-3 3,-3 2,-2 0,-3 1,-1 3,-5 0,-1 3,23 88,2 51,-8 4,27 412,-61-447,-8 3,-39 284,59-462,-1 6,2-3,-1 2,-2 1,2 0,26 9,-8-4,129 21,-2 8,200 70,-309-86,-1 2,-1 3,0 3,-2 2,-2 2,-1 4,0-1,-6 5,84 89,-77-70,-4 1,-1 2,-4 1,-4 3,0 2,-5 0,-3 4,-2-2,-4 4,-4 0,-4 0,-1 0,-5 1,-1 1,-6 107,-8-67,-3-2,-6 3,-7-3,-3 0,-6-2,-3-1,-7-2,-85 171,93-224,-4 0,-1-2,-2-1,-3-2,0-5,-5 2,-58 44,64-62,0 0,-3-4,-1-2,0-1,-1-2,-2-3,0-2,-1-1,-102 16,137-29,7-2,2 1,-2 0,1 0,-1-2,0 0,1 2,-1-2,0-2,1 2,-1 0,0-2,1 0,-1 0,2 1,-9-5,15 4,2 2,-2 0,0-3,0 3,2-1,-2 1,0 0,0-2,2 2,-2 0,0 0,1-3,-1 3,3 0,-3 0,0-1,2 1,-2 0,1 0,-1 0,2 0,-2 0,3 0,-3-2,0 2,1 0,-1 0,2 0,-2 2,3-2,-3 0,1 0,-1 0,0 0,2 0,-2 0,2 1,44 4,6 2,-2 5,-1 1,2 2,-4 3,2 1,-3 4,0 0,69 50,-85-50,1 2,0 2,-4-1,-1 3,2 2,-4 0,-1-1,-1 4,-3 0,0 1,-1 1,11 37,-5-2,-3 1,-3 2,-3-1,-6-1,1 3,-6 0,-2 0,-4 0,-4-2,-2 1,-4 1,-3-1,-2-1,-4-3,-4 2,-1-3,-6 0,0-4,-5 0,-79 110,41-85,-2-3,-6-3,-1-5,-4-3,-4-4,-5-5,-1-4,-1-3,-5-5,-172 64,135-68,-2-8,-1-6,-2-7,-1-4,-1-9,-1-6,-282-15,369-8,44 9,40 5,-21 2,4-1,-4 2,1 0,1-1,-2-1,1 2,1 1,-2-3,-1 3,2-3,-2 2,0 1,0-3,0 3,0 3,0-4,0 33,-2 0,-2 1,1-3,-5 3,0-3,-2 1,-1-1,-3-1,1 1,-37 58,12-29,-5-2,-3 1,0-4,-76 74,12-35,-5-3,-3-5,-4-7,-2-3,-5-8,-4-4,-1-8,-237 77,160-76,-4-9,1-8,-5-10,0-11,-267-2,288-24,2-12,-220-39,312 33,4-5,-1-4,3-3,0-5,-163-88,244 116,1-1,-1 1,2-1,0-1,0-1,1-1,0 0,1-1,0-1,-11-16,-174 196,30-42,-7-7,-4-6,-5-9,-5-8,-4-8,-3-9,-1-8,-7-9,1-9,-3-9,-1-9,-2-9,-1-10,-1-9,3-8,-3-9,-287-56,232 8,1-13,-315-128,411 130,1-9,8-5,0-8,-181-142,291 199,2-1,2-2,3-4,2-1,0-1,-50-76,86 96,-31 44,-364 112,-250 66,509-170,2-4,-4-7,1-7,0-6,1-4,-2-9,1-5,3-5,0-8,1-5,2-7,1-5,3-6,-174-93,242 102,-2 0,3-3,3-5,2-1,3-1,1-5,3-2,-70-107,53 60,7-2,3-4,6-3,-60-187,106 278,-3 6,4 0,-3-1,4 2,-2-4,5 4,-3-4,2 3,2-3,0 4,6-40,-256-36,126 48,-274-111,332 126,3-2,2-3,-107-82,152 103,-2 0,3-2,1 0,2-3,-2 0,2 2,1-4,2 4,-14-38,3 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1:35:22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8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2593,'-25'0,"1"0,0-2,0-1,-36-8,52 9,0-1,1 0,-1 0,1-1,0 0,0 0,0 0,0-1,1 0,-1-1,1 1,1-1,-1 0,1-1,0 1,0-1,-3-8,-4-8,1-1,2 0,0-1,2 0,0 0,2-1,1 1,1-1,0-45,4 51,1 0,0 0,2 0,0 1,1-1,1 1,1 0,0 1,2 0,0 0,1 1,1 0,15-20,38-32,3 2,2 3,111-77,-170 134,-2 0,0 1,1 1,-1-1,1 1,13-5,-19 9,1 1,-1-1,0 1,0-1,0 1,1 0,-1 0,0 0,0 1,1-1,-1 1,0-1,0 1,0 0,0 1,0-1,0 0,0 1,0 0,4 3,13 10,-1 0,-1 2,0 0,20 26,-39-48,-1 0,1 0,0 0,0 0,1 0,0-1,0 1,0 0,1-6,-1-14,-10-102,9-174,4 256,2 0,2 0,2 1,2 0,2 1,2 0,29-60,3 18,93-124,78-62,-205 257,5-9,2 2,31-28,-45 44,0 0,1 0,0 1,0 0,0 0,1 1,-1 0,1 0,-1 1,1 0,0 0,0 1,11-1,3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42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1365 2593,'3'3,"-1"0,0 1,-1-1,1 1,-1-1,1 1,-1 0,0-1,0 1,-1 0,1 0,-1 0,0 0,0 7,-32-16,14-1,0-1,0 0,0-1,1-1,0-1,1-1,0 0,1-1,0 0,1-1,1-1,0 0,0-1,-16-26,18 23,0 0,1 0,0-1,2-1,0 1,2-1,0-1,1 1,1-1,1 0,0 0,2 0,1-28,3 35,0 0,0 0,1 0,1 0,0 1,1 0,0 0,1 0,1 1,15-20,10-7,63-57,-63 64,24-22,3 3,1 2,3 3,2 2,124-60,-133 79,0 3,2 2,0 3,1 2,0 3,1 3,120-4,25 21,-177-6,-1 3,1 0,-1 2,0 0,28 13,-20-2,-34-17,-1-1,1 1,-1 0,1 0,-1 0,1 0,-1 0,0 0,0 0,1 0,-1 1,0-1,0 0,0 1,-1-1,1 1,0-1,0 1,-1-1,1 3,4-13,1 1,0-1,0 1,0 0,1 1,0-1,9-6,11-13,18-20,3 2,1 3,79-53,176-91,-274 169,323-161,-282 149,2 4,0 2,87-14,-124 32,1 1,0 2,0 1,-1 2,1 2,0 1,-1 2,39 12,-50-11,-1 1,1 1,-1 1,-1 1,0 2,-1 0,0 1,-1 1,-1 1,0 1,-1 1,20 23,-38-39,34 47,-33-46,0 1,0-1,-1 0,1 1,-1 0,0-1,0 1,0 0,0-1,-1 1,0 0,1 0,-2 5,8-22,0 0,1 1,1 0,13-15,11-17,15-21,4 3,2 2,2 2,3 2,3 4,86-59,-65 57,3 4,2 4,1 3,166-53,-202 79,1 4,0 1,1 3,1 3,-1 1,93 6,-106 3,-1 2,0 1,-1 2,0 2,-1 2,0 2,-1 1,0 2,52 33,-58-29,-1 1,-1 1,-1 2,-1 0,-1 2,44 61,-59-72,0 2,-2-1,0 1,0 1,-2 0,-1 0,0 0,-2 1,0 0,-1 0,-1 1,-1-1,-2 42,-5-46,17-32,30-18,1 2,1 2,62-30,-7 4,313-173,-339 194,1 3,1 3,147-33,-198 56,1 2,0 0,-1 2,1 1,0 1,-1 1,1 1,-1 1,0 1,0 1,0 2,-1 0,0 1,0 1,-1 2,-1 0,0 1,-1 1,0 1,-1 0,0 2,-2 0,18 22,-21-21,0 0,-1 1,16 30,-26-43,0 0,0 0,0 0,-1 1,0-1,0 1,-1 0,0-1,0 1,-1 0,1 0,-1 0,-1-1,1 1,-1 0,-2 7,89-40,54-27,391-132,-428 155,2 5,1 4,126-8,-173 28,0 3,0 2,0 3,-1 3,0 1,0 4,-2 2,0 2,-1 3,-1 2,-1 3,-1 1,-2 3,-1 2,45 41,-69-52,-2 1,0 1,-2 1,0 1,-2 0,-1 2,-1 0,-2 1,-1 1,-1 0,-1 1,-2 1,-1-1,-1 1,-2 1,-2-1,0 1,-3 0,-3 55,1-75,0-3,0-1,1 1,0-1,2 18,18-29,0 2,0 0,0 1,25 5,19 1,28 0,293 25,-292-19,-1 4,99 30,-152-33,1 2,-2 1,-1 2,0 2,-1 1,-1 1,51 46,-37-22,-2 1,-2 2,75 111,-108-144,-2 0,0 0,-2 1,1 0,-2 1,-1 0,0 0,-1 0,-1 0,-1 1,-1 0,-1 0,0 0,-2 0,0-1,-7 37,-4-1,-3-2,-2 0,-3-1,-2 0,-41 70,30-66,-3-1,-3-2,-1-2,-66 63,99-106,-1 0,0 0,0-1,0 1,-1-2,0 1,-1-1,1-1,-17 8,18-12,9-4,14-4,21 5,1 1,-1 2,0 1,0 3,0 0,0 3,-1 0,0 3,-1 1,0 1,-1 2,0 1,44 30,-50-27,-1 1,0 1,-2 1,0 1,-2 1,0 1,-2 1,-1 1,-1 1,-1 1,-2 0,-1 1,-1 0,-1 1,7 32,-10-18,-1 0,-2 1,-2 0,-3-1,-6 77,-2-60,-4 0,-2 0,-33 94,4-49,-6-2,-3-3,-5-1,-79 105,91-143,-82 88,105-130,0 0,-1-1,-1-2,-1 0,-1-2,0 0,-30 13,50-27,3-1,-1 1,0-1,1 0,-1 0,0 0,0 0,1 0,-1 0,0-1,0 0,0 1,0-1,0 0,-5-1,9-1,1 1,-1-1,1 1,0-1,-1 1,1 0,0 0,0 0,0 0,4-2,-6 3,48-20,1 2,1 3,0 1,0 3,2 2,-1 2,1 2,68 3,-103 3,1 0,-1 1,-1 1,1 1,0 0,-1 1,16 7,-23-8,-1 0,0 1,0 0,-1 1,1-1,-1 1,0 1,-1-1,1 1,-1 1,-1-1,0 1,0 0,6 12,-2 3,-1 1,-1 0,-2 0,0 0,-1 1,-2 0,0-1,-2 1,-1 0,0 0,-2-1,-11 43,-3 2,-4-1,-3-1,-38 75,15-47,-4-2,-4-3,-4-2,-3-3,-5-2,-3-4,-108 96,117-123,-3-3,-2-3,-1-3,-87 41,97-58,0-2,-2-3,-1-3,0-2,-117 14,127-25,-75-3,105-3,1-1,-1-1,1 0,0-2,0 0,-34-14,44 37,0-1,-2 0,-21 28,-25 24,-3-2,-88 75,-153 101,171-151,-4-7,-3-5,-4-6,-2-6,-4-7,-2-6,-2-7,-179 33,-286 13,524-87,0-4,0-4,0-5,-157-28,207 24,1-1,0-2,-48-22,76 29,0 0,0-2,0 1,1-1,1-1,-1 0,1-1,1 0,0 0,0-1,1-1,0 0,-7-14,14 18,-3 16,-37 39,-3-2,-63 49,-110 68,200-149,-80 55,-2-4,-3-4,-3-6,-1-3,-3-6,-2-4,-1-6,-191 35,128-47,-1-9,-1-7,0-8,1-8,0-7,1-8,-299-81,363 71,1-4,2-6,1-4,-166-101,198 99,1-4,3-3,2-3,3-3,3-2,-83-111,127 142,-35 54,-50 11,-1-5,-1-4,-121 8,52-19,-207-12,292-4,0-4,1-3,1-5,-127-40,164 39,1-2,1-3,1-2,1-2,1-2,2-2,1-2,-65-62,59 42,2-2,3-2,2-2,3-2,2-1,3-2,-48-125,79 179,-6-31,14 45,-4-4,0 0,0 1,0-1,0 0,-1 0,1 1,0-1,0 0,0 0,0 0,0 0,0 1,0-1,-1 0,1 0,0 0,0 0,0 1,0-1,-1 0,1 0,0 0,0 0,0 0,-1 0,1 0,0 0,0 0,-1 0,1 0,0 0,0 0,0 0,-1 0,1 0,0 0,0 0,-1 0,1 0,0 0,0 0,0 0,-1 0,1 0,0 0,0 0,0-1,0 1,-1 0,1 0,0 0,0 0,0 0,0-1,-1 1,1 0,0 0,-71-21,1-3,1-3,1-3,1-3,2-2,2-4,-114-90,151 107,1-1,2-2,0 0,1-1,2-1,1-1,1-1,1-1,-19-46,29 57,0-1,1 0,2 0,0 0,1 0,1-1,0 1,2-1,0 0,2 1,0-1,1 1,1 0,1 0,1 0,15-33,-17 45,1-5,1 0,0 1,1 0,1 0,0 0,0 1,14-14,-20 23,0 0,0-1,0 0,0 0,-1 1,1-1,-1 0,0 0,0 0,0-1,1-5,-1 7,2-14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6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1209,'6'-6,"-1"0,0-1,-1 0,0 0,0 0,0 0,-1-1,3-9,10-20,4 1,2 1,2 1,1 2,1 0,45-41,169-129,-74 67,-3-11,287-225,-452 373,-4-5,5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7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0 656,'260'-162,"-57"37,-118 68,3 5,1 3,3 4,133-45,-144 61,-46 15,2 2,40-8,-62 19,-15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8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2593,'-25'0,"1"0,0-2,0-1,-36-8,52 9,0-1,1 0,-1 0,1-1,0 0,0 0,0 0,0-1,1 0,-1-1,1 1,1-1,-1 0,1-1,0 1,0-1,-3-8,-4-8,1-1,2 0,0-1,2 0,0 0,2-1,1 1,1-1,0-45,4 51,1 0,0 0,2 0,0 1,1-1,1 1,1 0,0 1,2 0,0 0,1 1,1 0,15-20,38-32,3 2,2 3,111-77,-170 134,-2 0,0 1,1 1,-1-1,1 1,13-5,-19 9,1 1,-1-1,0 1,0-1,0 1,1 0,-1 0,0 0,0 1,1-1,-1 1,0-1,0 1,0 0,0 1,0-1,0 0,0 1,0 0,4 3,13 10,-1 0,-1 2,0 0,20 26,-39-48,-1 0,1 0,0 0,0 0,1 0,0-1,0 1,0 0,1-6,-1-14,-10-102,9-174,4 256,2 0,2 0,2 1,2 0,2 1,2 0,29-60,3 18,93-124,78-62,-205 257,5-9,2 2,31-28,-45 44,0 0,1 0,0 1,0 0,0 0,1 1,-1 0,1 0,-1 1,1 0,0 0,0 1,11-1,3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42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1365 2593,'3'3,"-1"0,0 1,-1-1,1 1,-1-1,1 1,-1 0,0-1,0 1,-1 0,1 0,-1 0,0 0,0 7,-32-16,14-1,0-1,0 0,0-1,1-1,0-1,1-1,0 0,1-1,0 0,1-1,1-1,0 0,0-1,-16-26,18 23,0 0,1 0,0-1,2-1,0 1,2-1,0-1,1 1,1-1,1 0,0 0,2 0,1-28,3 35,0 0,0 0,1 0,1 0,0 1,1 0,0 0,1 0,1 1,15-20,10-7,63-57,-63 64,24-22,3 3,1 2,3 3,2 2,124-60,-133 79,0 3,2 2,0 3,1 2,0 3,1 3,120-4,25 21,-177-6,-1 3,1 0,-1 2,0 0,28 13,-20-2,-34-17,-1-1,1 1,-1 0,1 0,-1 0,1 0,-1 0,0 0,0 0,1 0,-1 1,0-1,0 0,0 1,-1-1,1 1,0-1,0 1,-1-1,1 3,4-13,1 1,0-1,0 1,0 0,1 1,0-1,9-6,11-13,18-20,3 2,1 3,79-53,176-91,-274 169,323-161,-282 149,2 4,0 2,87-14,-124 32,1 1,0 2,0 1,-1 2,1 2,0 1,-1 2,39 12,-50-11,-1 1,1 1,-1 1,-1 1,0 2,-1 0,0 1,-1 1,-1 1,0 1,-1 1,20 23,-38-39,34 47,-33-46,0 1,0-1,-1 0,1 1,-1 0,0-1,0 1,0 0,0-1,-1 1,0 0,1 0,-2 5,8-22,0 0,1 1,1 0,13-15,11-17,15-21,4 3,2 2,2 2,3 2,3 4,86-59,-65 57,3 4,2 4,1 3,166-53,-202 79,1 4,0 1,1 3,1 3,-1 1,93 6,-106 3,-1 2,0 1,-1 2,0 2,-1 2,0 2,-1 1,0 2,52 33,-58-29,-1 1,-1 1,-1 2,-1 0,-1 2,44 61,-59-72,0 2,-2-1,0 1,0 1,-2 0,-1 0,0 0,-2 1,0 0,-1 0,-1 1,-1-1,-2 42,-5-46,17-32,30-18,1 2,1 2,62-30,-7 4,313-173,-339 194,1 3,1 3,147-33,-198 56,1 2,0 0,-1 2,1 1,0 1,-1 1,1 1,-1 1,0 1,0 1,0 2,-1 0,0 1,0 1,-1 2,-1 0,0 1,-1 1,0 1,-1 0,0 2,-2 0,18 22,-21-21,0 0,-1 1,16 30,-26-43,0 0,0 0,0 0,-1 1,0-1,0 1,-1 0,0-1,0 1,-1 0,1 0,-1 0,-1-1,1 1,-1 0,-2 7,89-40,54-27,391-132,-428 155,2 5,1 4,126-8,-173 28,0 3,0 2,0 3,-1 3,0 1,0 4,-2 2,0 2,-1 3,-1 2,-1 3,-1 1,-2 3,-1 2,45 41,-69-52,-2 1,0 1,-2 1,0 1,-2 0,-1 2,-1 0,-2 1,-1 1,-1 0,-1 1,-2 1,-1-1,-1 1,-2 1,-2-1,0 1,-3 0,-3 55,1-75,0-3,0-1,1 1,0-1,2 18,18-29,0 2,0 0,0 1,25 5,19 1,28 0,293 25,-292-19,-1 4,99 30,-152-33,1 2,-2 1,-1 2,0 2,-1 1,-1 1,51 46,-37-22,-2 1,-2 2,75 111,-108-144,-2 0,0 0,-2 1,1 0,-2 1,-1 0,0 0,-1 0,-1 0,-1 1,-1 0,-1 0,0 0,-2 0,0-1,-7 37,-4-1,-3-2,-2 0,-3-1,-2 0,-41 70,30-66,-3-1,-3-2,-1-2,-66 63,99-106,-1 0,0 0,0-1,0 1,-1-2,0 1,-1-1,1-1,-17 8,18-12,9-4,14-4,21 5,1 1,-1 2,0 1,0 3,0 0,0 3,-1 0,0 3,-1 1,0 1,-1 2,0 1,44 30,-50-27,-1 1,0 1,-2 1,0 1,-2 1,0 1,-2 1,-1 1,-1 1,-1 1,-2 0,-1 1,-1 0,-1 1,7 32,-10-18,-1 0,-2 1,-2 0,-3-1,-6 77,-2-60,-4 0,-2 0,-33 94,4-49,-6-2,-3-3,-5-1,-79 105,91-143,-82 88,105-130,0 0,-1-1,-1-2,-1 0,-1-2,0 0,-30 13,50-27,3-1,-1 1,0-1,1 0,-1 0,0 0,0 0,1 0,-1 0,0-1,0 0,0 1,0-1,0 0,-5-1,9-1,1 1,-1-1,1 1,0-1,-1 1,1 0,0 0,0 0,0 0,4-2,-6 3,48-20,1 2,1 3,0 1,0 3,2 2,-1 2,1 2,68 3,-103 3,1 0,-1 1,-1 1,1 1,0 0,-1 1,16 7,-23-8,-1 0,0 1,0 0,-1 1,1-1,-1 1,0 1,-1-1,1 1,-1 1,-1-1,0 1,0 0,6 12,-2 3,-1 1,-1 0,-2 0,0 0,-1 1,-2 0,0-1,-2 1,-1 0,0 0,-2-1,-11 43,-3 2,-4-1,-3-1,-38 75,15-47,-4-2,-4-3,-4-2,-3-3,-5-2,-3-4,-108 96,117-123,-3-3,-2-3,-1-3,-87 41,97-58,0-2,-2-3,-1-3,0-2,-117 14,127-25,-75-3,105-3,1-1,-1-1,1 0,0-2,0 0,-34-14,44 37,0-1,-2 0,-21 28,-25 24,-3-2,-88 75,-153 101,171-151,-4-7,-3-5,-4-6,-2-6,-4-7,-2-6,-2-7,-179 33,-286 13,524-87,0-4,0-4,0-5,-157-28,207 24,1-1,0-2,-48-22,76 29,0 0,0-2,0 1,1-1,1-1,-1 0,1-1,1 0,0 0,0-1,1-1,0 0,-7-14,14 18,-3 16,-37 39,-3-2,-63 49,-110 68,200-149,-80 55,-2-4,-3-4,-3-6,-1-3,-3-6,-2-4,-1-6,-191 35,128-47,-1-9,-1-7,0-8,1-8,0-7,1-8,-299-81,363 71,1-4,2-6,1-4,-166-101,198 99,1-4,3-3,2-3,3-3,3-2,-83-111,127 142,-35 54,-50 11,-1-5,-1-4,-121 8,52-19,-207-12,292-4,0-4,1-3,1-5,-127-40,164 39,1-2,1-3,1-2,1-2,1-2,2-2,1-2,-65-62,59 42,2-2,3-2,2-2,3-2,2-1,3-2,-48-125,79 179,-6-31,14 45,-4-4,0 0,0 1,0-1,0 0,-1 0,1 1,0-1,0 0,0 0,0 0,0 0,0 1,0-1,-1 0,1 0,0 0,0 0,0 1,0-1,-1 0,1 0,0 0,0 0,0 0,-1 0,1 0,0 0,0 0,-1 0,1 0,0 0,0 0,0 0,-1 0,1 0,0 0,0 0,-1 0,1 0,0 0,0 0,0 0,-1 0,1 0,0 0,0 0,0-1,0 1,-1 0,1 0,0 0,0 0,0 0,0-1,-1 1,1 0,0 0,-71-21,1-3,1-3,1-3,1-3,2-2,2-4,-114-90,151 107,1-1,2-2,0 0,1-1,2-1,1-1,1-1,1-1,-19-46,29 57,0-1,1 0,2 0,0 0,1 0,1-1,0 1,2-1,0 0,2 1,0-1,1 1,1 0,1 0,1 0,15-33,-17 45,1-5,1 0,0 1,1 0,1 0,0 0,0 1,14-14,-20 23,0 0,0-1,0 0,0 0,-1 1,1-1,-1 0,0 0,0 0,0-1,1-5,-1 7,2-14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8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0 570,'23'-19,"1"3,1 1,0 0,0 1,1 1,1 1,0 2,44-10,-11 0,513-143,57-18,-576 159,-37 14,1-1,-1 3,1-1,2 2,-1 0,-1 2,2-1,22 1,-49 10,5-7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885F-B6C1-44D3-8C6B-EA92B4D2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9F80C-5964-40B6-B5F1-7515FE18C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5E5E-4713-4561-A15C-6DB7E9B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7E6F-7B74-433B-BFFB-AA5B2B4C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A8A4-703D-4405-ADB7-98A99AED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9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7E9A-25F6-4683-A078-07AB277E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79C3-0803-4B82-A4D7-0E7BF8EAD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FC2A-7246-415D-8A8E-7CECA480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80A-8ACF-4888-8332-BE12AC30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474A-D5E5-4AE1-AE9A-E2963063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040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8CE78-A02E-4971-BD46-A15B68BE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B1EB5-6D81-46C8-AD03-8F0F1A06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2554-56DF-4A54-A313-AAEB3B0E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37D9-70B8-40B6-8C29-A63F208D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673C-A355-4CA8-91E5-4A4B03B5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653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C938-C162-450F-AA80-A396ECBC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4713-546A-4A62-BA77-BE615D46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12C4-99D1-4ED0-96C5-0A0D721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E482-B16D-4065-839C-94648EC7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1375-37B3-48D9-8D85-4D851F4E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463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EB19-5DF5-4575-9E79-360C15B5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81680-0C1E-47AD-A1E8-618C946A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B08B-1BFF-4808-9B10-02833581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DA32-3A08-4151-B103-95DF36C5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30FC-8FDD-48F5-A1BC-FCABFF42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7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7FEE-4B19-4273-B371-25B9E3F8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D62D-F991-46E4-BBE4-7D16E5D42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0961-D6F6-4E10-8BC7-C89AFCD0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8CD66-9EFD-44B4-AA75-F633FA3B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58A2-0F82-4827-BFB9-072B1913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B69C1-AD91-470F-9092-3922243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3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0E71-31F6-4FAF-B95C-E8F5F02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BBB95-970C-47DE-AA83-D145C000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53568-4672-4AB5-AFC1-3EA31C27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869C0-E9DF-409C-9B9A-00806D07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85638-926E-41DE-9A00-D3AFAC3C7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5F83B-DFDB-4ECA-9B68-814BD3BF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E7442-0CE0-4F9E-AB1D-0740AE4B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4984A-8170-44FB-919F-EDCC9D3A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13BE-E637-418C-8A20-EE8829C4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CDC99-8FE9-497A-89CA-1D7C9270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8DC4F-8EAB-4741-8120-589BF760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2CD32-F041-454C-A836-669036C1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163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B78AB-650C-4977-B557-A4EE8BC8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4C93D-245C-4DD6-B309-235501B5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C43FF-3E54-4395-AC43-F4980217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04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DF7C-8094-4618-8D79-469A12C0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2FA8-9138-45C4-B33C-A2FF9165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8E8E-C4DF-435C-A9F3-F5608874C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F819F-EFED-405D-99EA-D7649466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4E2D-5DFF-4D76-A8FA-E4047180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D9508-068B-43D0-BA81-C34D380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77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5A80-945F-4016-AD19-4081CDEE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4D287-C39D-49FC-9424-24E3DBE4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58C0-9455-45BF-A0C7-F59053B8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A7AE-53E3-484E-9B04-BE465542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15E4-4078-425D-867E-ECBD4A7E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7B95-6445-48C4-993A-DE75A786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01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A7828-DC15-4117-91C5-2532E70A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F8F11-9FC4-4A01-AFE6-31B69AEC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29F9-5D8A-48D1-832A-0C8753198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0A5F-5DA9-433F-96F1-9138D5B02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446B-A3F6-4CB5-84F7-6ECF4BCBF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97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902892/#:~:text=MELD%2DNa%20was%20calculated%20through,United%20Network%20for%20Organ%20Sharing" TargetMode="External"/><Relationship Id="rId2" Type="http://schemas.openxmlformats.org/officeDocument/2006/relationships/hyperlink" Target="https://columbiasurgery.org/liver/liver-transplant-waiting-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gandonor.gov/learn/organ-donation-statistic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customXml" Target="../ink/ink10.xml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17" Type="http://schemas.openxmlformats.org/officeDocument/2006/relationships/customXml" Target="../ink/ink12.xml"/><Relationship Id="rId2" Type="http://schemas.openxmlformats.org/officeDocument/2006/relationships/customXml" Target="../ink/ink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customXml" Target="../ink/ink9.xml"/><Relationship Id="rId5" Type="http://schemas.openxmlformats.org/officeDocument/2006/relationships/image" Target="../media/image19.png"/><Relationship Id="rId15" Type="http://schemas.openxmlformats.org/officeDocument/2006/relationships/customXml" Target="../ink/ink11.xml"/><Relationship Id="rId10" Type="http://schemas.openxmlformats.org/officeDocument/2006/relationships/image" Target="../media/image2.jpg"/><Relationship Id="rId4" Type="http://schemas.openxmlformats.org/officeDocument/2006/relationships/customXml" Target="../ink/ink6.xml"/><Relationship Id="rId9" Type="http://schemas.openxmlformats.org/officeDocument/2006/relationships/image" Target="../media/image2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customXml" Target="../ink/ink18.xml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17" Type="http://schemas.openxmlformats.org/officeDocument/2006/relationships/customXml" Target="../ink/ink20.xml"/><Relationship Id="rId2" Type="http://schemas.openxmlformats.org/officeDocument/2006/relationships/customXml" Target="../ink/ink1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customXml" Target="../ink/ink17.xml"/><Relationship Id="rId5" Type="http://schemas.openxmlformats.org/officeDocument/2006/relationships/image" Target="../media/image19.png"/><Relationship Id="rId15" Type="http://schemas.openxmlformats.org/officeDocument/2006/relationships/customXml" Target="../ink/ink19.xml"/><Relationship Id="rId10" Type="http://schemas.openxmlformats.org/officeDocument/2006/relationships/image" Target="../media/image2.jpg"/><Relationship Id="rId4" Type="http://schemas.openxmlformats.org/officeDocument/2006/relationships/customXml" Target="../ink/ink14.xml"/><Relationship Id="rId9" Type="http://schemas.openxmlformats.org/officeDocument/2006/relationships/image" Target="../media/image21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2.png"/><Relationship Id="rId18" Type="http://schemas.openxmlformats.org/officeDocument/2006/relationships/image" Target="../media/image7.jp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customXml" Target="../ink/ink26.xml"/><Relationship Id="rId17" Type="http://schemas.openxmlformats.org/officeDocument/2006/relationships/image" Target="../media/image34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33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1.png"/><Relationship Id="rId14" Type="http://schemas.openxmlformats.org/officeDocument/2006/relationships/customXml" Target="../ink/ink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D564-4B44-4034-AACE-AF9A63974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257" y="2422539"/>
            <a:ext cx="9745579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ResponsibleML</a:t>
            </a:r>
            <a:r>
              <a:rPr lang="en-US" sz="3600" dirty="0"/>
              <a:t> based models </a:t>
            </a:r>
            <a:br>
              <a:rPr lang="en-US" sz="5400" b="1" dirty="0"/>
            </a:br>
            <a:r>
              <a:rPr lang="en-US" sz="3600" dirty="0"/>
              <a:t>for prioritizing liver-transplant candidates in the US</a:t>
            </a:r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endParaRPr lang="pl-PL" sz="3200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17ED-BE34-4F18-8553-C71DED5FA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34" y="5142210"/>
            <a:ext cx="10458823" cy="1341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entury Gothic"/>
              </a:rPr>
              <a:t>Hoang Thien Ly    </a:t>
            </a:r>
            <a:endParaRPr lang="en-US" sz="2800" dirty="0">
              <a:latin typeface="Century Gothic"/>
              <a:cs typeface="Calibri"/>
            </a:endParaRPr>
          </a:p>
          <a:p>
            <a:pPr algn="l"/>
            <a:endParaRPr lang="en-US" sz="2800" dirty="0"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4C41E77-8DEA-4FEB-B6EB-A2A57487C80A}"/>
              </a:ext>
            </a:extLst>
          </p:cNvPr>
          <p:cNvSpPr txBox="1"/>
          <p:nvPr/>
        </p:nvSpPr>
        <p:spPr>
          <a:xfrm>
            <a:off x="2782" y="-27081"/>
            <a:ext cx="8713713" cy="144655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  <a:latin typeface="Century Gothic"/>
                <a:cs typeface="Calibri"/>
              </a:rPr>
              <a:t>   Machine Learning Workshop</a:t>
            </a:r>
            <a:endParaRPr lang="en-US" sz="4400" b="1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pl-PL" sz="4400" dirty="0">
                <a:solidFill>
                  <a:schemeClr val="bg1"/>
                </a:solidFill>
                <a:cs typeface="Calibri"/>
              </a:rPr>
              <a:t>        </a:t>
            </a:r>
            <a:r>
              <a:rPr lang="pl-PL" sz="4400" dirty="0">
                <a:solidFill>
                  <a:schemeClr val="bg1"/>
                </a:solidFill>
                <a:latin typeface="Calibri"/>
                <a:cs typeface="Calibri"/>
              </a:rPr>
              <a:t>          May</a:t>
            </a:r>
            <a:r>
              <a:rPr lang="pl-PL" sz="4400" dirty="0">
                <a:solidFill>
                  <a:schemeClr val="bg1"/>
                </a:solidFill>
                <a:latin typeface="Century Gothic"/>
                <a:cs typeface="Calibri"/>
              </a:rPr>
              <a:t> 27, 2021</a:t>
            </a:r>
          </a:p>
        </p:txBody>
      </p:sp>
      <p:sp>
        <p:nvSpPr>
          <p:cNvPr id="10" name="Right Triangle 3">
            <a:extLst>
              <a:ext uri="{FF2B5EF4-FFF2-40B4-BE49-F238E27FC236}">
                <a16:creationId xmlns:a16="http://schemas.microsoft.com/office/drawing/2014/main" id="{A69267EB-1DC0-4D3C-BB14-566DF0A2E939}"/>
              </a:ext>
            </a:extLst>
          </p:cNvPr>
          <p:cNvSpPr/>
          <p:nvPr/>
        </p:nvSpPr>
        <p:spPr>
          <a:xfrm rot="16200000">
            <a:off x="7434455" y="321303"/>
            <a:ext cx="1671120" cy="915747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317BB9-3FA2-416D-998B-E8F9509010FB}"/>
              </a:ext>
            </a:extLst>
          </p:cNvPr>
          <p:cNvCxnSpPr/>
          <p:nvPr/>
        </p:nvCxnSpPr>
        <p:spPr>
          <a:xfrm>
            <a:off x="2971800" y="4605867"/>
            <a:ext cx="584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5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6">
            <a:extLst>
              <a:ext uri="{FF2B5EF4-FFF2-40B4-BE49-F238E27FC236}">
                <a16:creationId xmlns:a16="http://schemas.microsoft.com/office/drawing/2014/main" id="{29D46CB4-B43B-440B-A905-3919A7EA6605}"/>
              </a:ext>
            </a:extLst>
          </p:cNvPr>
          <p:cNvSpPr/>
          <p:nvPr/>
        </p:nvSpPr>
        <p:spPr>
          <a:xfrm>
            <a:off x="6908800" y="1216025"/>
            <a:ext cx="497840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DFECD28-C306-46BD-AFFA-A4DE1686183F}"/>
              </a:ext>
            </a:extLst>
          </p:cNvPr>
          <p:cNvSpPr/>
          <p:nvPr/>
        </p:nvSpPr>
        <p:spPr>
          <a:xfrm>
            <a:off x="2260600" y="2070100"/>
            <a:ext cx="487045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7">
            <a:extLst>
              <a:ext uri="{FF2B5EF4-FFF2-40B4-BE49-F238E27FC236}">
                <a16:creationId xmlns:a16="http://schemas.microsoft.com/office/drawing/2014/main" id="{B4D99317-B2A6-489B-9DAE-1EEE8A424549}"/>
              </a:ext>
            </a:extLst>
          </p:cNvPr>
          <p:cNvSpPr txBox="1"/>
          <p:nvPr/>
        </p:nvSpPr>
        <p:spPr>
          <a:xfrm>
            <a:off x="1494" y="-2429"/>
            <a:ext cx="9427135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MELD-</a:t>
            </a:r>
            <a:r>
              <a:rPr lang="pl-PL" sz="4400" dirty="0">
                <a:solidFill>
                  <a:schemeClr val="bg1"/>
                </a:solidFill>
                <a:latin typeface="Century Gothic"/>
                <a:cs typeface="Calibri Light"/>
              </a:rPr>
              <a:t>s</a:t>
            </a:r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core and its variants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Right Triangle 3">
            <a:extLst>
              <a:ext uri="{FF2B5EF4-FFF2-40B4-BE49-F238E27FC236}">
                <a16:creationId xmlns:a16="http://schemas.microsoft.com/office/drawing/2014/main" id="{84AA92F9-25FE-475D-A8CA-569D8B501157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ymbol zastępczy zawartości 148">
            <a:extLst>
              <a:ext uri="{FF2B5EF4-FFF2-40B4-BE49-F238E27FC236}">
                <a16:creationId xmlns:a16="http://schemas.microsoft.com/office/drawing/2014/main" id="{DB75F5B0-C937-4603-8658-0968A1B4E9E9}"/>
              </a:ext>
            </a:extLst>
          </p:cNvPr>
          <p:cNvSpPr txBox="1">
            <a:spLocks/>
          </p:cNvSpPr>
          <p:nvPr/>
        </p:nvSpPr>
        <p:spPr>
          <a:xfrm>
            <a:off x="838200" y="1669255"/>
            <a:ext cx="10515600" cy="4439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M</a:t>
            </a:r>
            <a:r>
              <a:rPr lang="en-US" dirty="0">
                <a:latin typeface="Century Gothic"/>
                <a:ea typeface="+mn-lt"/>
                <a:cs typeface="+mn-lt"/>
              </a:rPr>
              <a:t>odel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E</a:t>
            </a:r>
            <a:r>
              <a:rPr lang="en-US" dirty="0">
                <a:latin typeface="Century Gothic"/>
                <a:ea typeface="+mn-lt"/>
                <a:cs typeface="+mn-lt"/>
              </a:rPr>
              <a:t>nd-stage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L</a:t>
            </a:r>
            <a:r>
              <a:rPr lang="en-US" dirty="0">
                <a:latin typeface="Century Gothic"/>
                <a:ea typeface="+mn-lt"/>
                <a:cs typeface="+mn-lt"/>
              </a:rPr>
              <a:t>iver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D</a:t>
            </a:r>
            <a:r>
              <a:rPr lang="en-US" dirty="0">
                <a:latin typeface="Century Gothic"/>
                <a:ea typeface="+mn-lt"/>
                <a:cs typeface="+mn-lt"/>
              </a:rPr>
              <a:t>isease </a:t>
            </a:r>
            <a:r>
              <a:rPr lang="pl-PL" dirty="0">
                <a:latin typeface="Century Gothic"/>
                <a:ea typeface="+mn-lt"/>
                <a:cs typeface="+mn-lt"/>
              </a:rPr>
              <a:t>(MELD-</a:t>
            </a:r>
            <a:r>
              <a:rPr lang="en-US" dirty="0">
                <a:latin typeface="Century Gothic"/>
                <a:ea typeface="+mn-lt"/>
                <a:cs typeface="+mn-lt"/>
              </a:rPr>
              <a:t>score</a:t>
            </a:r>
            <a:r>
              <a:rPr lang="pl-PL" dirty="0">
                <a:latin typeface="Century Gothic"/>
                <a:ea typeface="+mn-lt"/>
                <a:cs typeface="+mn-lt"/>
              </a:rPr>
              <a:t>)</a:t>
            </a:r>
            <a:r>
              <a:rPr lang="en-US" dirty="0">
                <a:latin typeface="Century Gothic"/>
                <a:ea typeface="+mn-lt"/>
                <a:cs typeface="+mn-lt"/>
              </a:rPr>
              <a:t> estimates the chance of surviving during the next 3 months of patients with chronic liver disease.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MELD-score is ranged from 6 to over 40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endParaRPr lang="en-US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The higher the score, the sicker the patient is, and the higher his/her position is in waiting list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It has variants: MELD, MELD-Na, MELD-exception (for liver cancer, or hepatopulmonary syndrome,…) and PELD (for pediatric patients)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D2B3E4-0389-4FA0-9419-BB3995F8BB77}"/>
                  </a:ext>
                </a:extLst>
              </p14:cNvPr>
              <p14:cNvContentPartPr/>
              <p14:nvPr/>
            </p14:nvContentPartPr>
            <p14:xfrm>
              <a:off x="1688248" y="348430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D2B3E4-0389-4FA0-9419-BB3995F8B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608" y="346666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03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6">
            <a:extLst>
              <a:ext uri="{FF2B5EF4-FFF2-40B4-BE49-F238E27FC236}">
                <a16:creationId xmlns:a16="http://schemas.microsoft.com/office/drawing/2014/main" id="{29D46CB4-B43B-440B-A905-3919A7EA6605}"/>
              </a:ext>
            </a:extLst>
          </p:cNvPr>
          <p:cNvSpPr/>
          <p:nvPr/>
        </p:nvSpPr>
        <p:spPr>
          <a:xfrm>
            <a:off x="6788485" y="1216025"/>
            <a:ext cx="497840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DFECD28-C306-46BD-AFFA-A4DE1686183F}"/>
              </a:ext>
            </a:extLst>
          </p:cNvPr>
          <p:cNvSpPr/>
          <p:nvPr/>
        </p:nvSpPr>
        <p:spPr>
          <a:xfrm>
            <a:off x="2260600" y="2070100"/>
            <a:ext cx="487045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7">
            <a:extLst>
              <a:ext uri="{FF2B5EF4-FFF2-40B4-BE49-F238E27FC236}">
                <a16:creationId xmlns:a16="http://schemas.microsoft.com/office/drawing/2014/main" id="{B4D99317-B2A6-489B-9DAE-1EEE8A424549}"/>
              </a:ext>
            </a:extLst>
          </p:cNvPr>
          <p:cNvSpPr txBox="1"/>
          <p:nvPr/>
        </p:nvSpPr>
        <p:spPr>
          <a:xfrm>
            <a:off x="1494" y="-2429"/>
            <a:ext cx="9427135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MELD-</a:t>
            </a:r>
            <a:r>
              <a:rPr lang="pl-PL" sz="4400" dirty="0">
                <a:solidFill>
                  <a:schemeClr val="bg1"/>
                </a:solidFill>
                <a:latin typeface="Century Gothic"/>
                <a:cs typeface="Calibri Light"/>
              </a:rPr>
              <a:t>s</a:t>
            </a:r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core and its variants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Right Triangle 3">
            <a:extLst>
              <a:ext uri="{FF2B5EF4-FFF2-40B4-BE49-F238E27FC236}">
                <a16:creationId xmlns:a16="http://schemas.microsoft.com/office/drawing/2014/main" id="{84AA92F9-25FE-475D-A8CA-569D8B501157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ymbol zastępczy zawartości 148">
            <a:extLst>
              <a:ext uri="{FF2B5EF4-FFF2-40B4-BE49-F238E27FC236}">
                <a16:creationId xmlns:a16="http://schemas.microsoft.com/office/drawing/2014/main" id="{DB75F5B0-C937-4603-8658-0968A1B4E9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D2F44-17DE-434A-B80E-EF797711E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80511"/>
              </p:ext>
            </p:extLst>
          </p:nvPr>
        </p:nvGraphicFramePr>
        <p:xfrm>
          <a:off x="1437773" y="2019384"/>
          <a:ext cx="9316455" cy="4367922"/>
        </p:xfrm>
        <a:graphic>
          <a:graphicData uri="http://schemas.openxmlformats.org/drawingml/2006/table">
            <a:tbl>
              <a:tblPr/>
              <a:tblGrid>
                <a:gridCol w="3105485">
                  <a:extLst>
                    <a:ext uri="{9D8B030D-6E8A-4147-A177-3AD203B41FA5}">
                      <a16:colId xmlns:a16="http://schemas.microsoft.com/office/drawing/2014/main" val="2915160753"/>
                    </a:ext>
                  </a:extLst>
                </a:gridCol>
                <a:gridCol w="3105485">
                  <a:extLst>
                    <a:ext uri="{9D8B030D-6E8A-4147-A177-3AD203B41FA5}">
                      <a16:colId xmlns:a16="http://schemas.microsoft.com/office/drawing/2014/main" val="606116205"/>
                    </a:ext>
                  </a:extLst>
                </a:gridCol>
                <a:gridCol w="3105485">
                  <a:extLst>
                    <a:ext uri="{9D8B030D-6E8A-4147-A177-3AD203B41FA5}">
                      <a16:colId xmlns:a16="http://schemas.microsoft.com/office/drawing/2014/main" val="1392400321"/>
                    </a:ext>
                  </a:extLst>
                </a:gridCol>
              </a:tblGrid>
              <a:tr h="727987">
                <a:tc>
                  <a:txBody>
                    <a:bodyPr/>
                    <a:lstStyle/>
                    <a:p>
                      <a:pPr algn="l"/>
                      <a:r>
                        <a:rPr lang="pl-PL" b="1" u="sng">
                          <a:effectLst/>
                        </a:rPr>
                        <a:t>MELD Score</a:t>
                      </a:r>
                    </a:p>
                  </a:txBody>
                  <a:tcPr marL="95250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effectLst/>
                        </a:rPr>
                        <a:t>Waiting list</a:t>
                      </a:r>
                      <a:endParaRPr lang="pl-PL" b="1" u="sng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effectLst/>
                        </a:rPr>
                        <a:t>Post Transplant</a:t>
                      </a:r>
                      <a:endParaRPr lang="pl-PL" b="1" u="sng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954519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10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90%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83%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819333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15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81%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28393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20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63%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78%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927406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25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42%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74%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6844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30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21%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1479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5AE6E1-DE83-4039-BA1D-122EE28E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773" y="1323637"/>
            <a:ext cx="615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pl-PL" sz="24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 Year Survival Rate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Based on MELD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2A68C-2634-4473-B412-BD3CB7759801}"/>
              </a:ext>
            </a:extLst>
          </p:cNvPr>
          <p:cNvSpPr txBox="1"/>
          <p:nvPr/>
        </p:nvSpPr>
        <p:spPr>
          <a:xfrm>
            <a:off x="2093495" y="6492875"/>
            <a:ext cx="733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Calculating the MELD Score [</a:t>
            </a:r>
            <a:r>
              <a:rPr lang="en-US" sz="1000" dirty="0" err="1"/>
              <a:t>UndergroundMed</a:t>
            </a:r>
            <a:r>
              <a:rPr lang="en-US" sz="1000" dirty="0"/>
              <a:t>]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399042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-29134" y="19588"/>
            <a:ext cx="7163905" cy="769441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Formula of MELD-Score</a:t>
            </a:r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6339433" y="272973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393F771-E6CF-49DF-A9A0-99E568160D19}"/>
              </a:ext>
            </a:extLst>
          </p:cNvPr>
          <p:cNvSpPr/>
          <p:nvPr/>
        </p:nvSpPr>
        <p:spPr>
          <a:xfrm>
            <a:off x="4368800" y="2190750"/>
            <a:ext cx="2933700" cy="247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647F2-AA42-4F27-8C17-E582E397CC09}"/>
              </a:ext>
            </a:extLst>
          </p:cNvPr>
          <p:cNvSpPr txBox="1"/>
          <p:nvPr/>
        </p:nvSpPr>
        <p:spPr>
          <a:xfrm>
            <a:off x="497304" y="1411665"/>
            <a:ext cx="11139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MELD = 3.78 × ln [</a:t>
            </a:r>
            <a:r>
              <a:rPr lang="pl-PL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</a:rPr>
              <a:t>Bili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(mg/dL)] + 11.2 × ln [</a:t>
            </a:r>
            <a:r>
              <a:rPr lang="pl-PL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INR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+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US" sz="2400" b="1" i="0" dirty="0">
              <a:solidFill>
                <a:srgbClr val="555555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                                                                   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+9.57 × ln [</a:t>
            </a:r>
            <a:r>
              <a:rPr lang="pl-PL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Creati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(mg/dL)] + 6.43</a:t>
            </a:r>
            <a:endParaRPr lang="en-US" sz="2400" b="1" i="0" dirty="0">
              <a:solidFill>
                <a:srgbClr val="555555"/>
              </a:solidFill>
              <a:effectLst/>
              <a:latin typeface="Century Gothic" panose="020B0502020202020204" pitchFamily="34" charset="0"/>
            </a:endParaRPr>
          </a:p>
          <a:p>
            <a:endParaRPr lang="en-US" sz="2400" b="1" dirty="0">
              <a:solidFill>
                <a:srgbClr val="555555"/>
              </a:solidFill>
              <a:latin typeface="Century Gothic" panose="020B0502020202020204" pitchFamily="34" charset="0"/>
            </a:endParaRPr>
          </a:p>
          <a:p>
            <a:r>
              <a:rPr lang="pl-PL" sz="2400" b="1" dirty="0">
                <a:solidFill>
                  <a:srgbClr val="555555"/>
                </a:solidFill>
                <a:latin typeface="Century Gothic" panose="020B0502020202020204" pitchFamily="34" charset="0"/>
              </a:rPr>
              <a:t>MELD-Na=MELD + 1.32 x (137 - </a:t>
            </a:r>
            <a:r>
              <a:rPr lang="pl-PL" sz="2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Na</a:t>
            </a:r>
            <a:r>
              <a:rPr lang="pl-PL" sz="2400" b="1" dirty="0">
                <a:solidFill>
                  <a:srgbClr val="555555"/>
                </a:solidFill>
                <a:latin typeface="Century Gothic" panose="020B0502020202020204" pitchFamily="34" charset="0"/>
              </a:rPr>
              <a:t>) - [0.033 x MELD*(137 - </a:t>
            </a:r>
            <a:r>
              <a:rPr lang="pl-PL" sz="2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Na</a:t>
            </a:r>
            <a:r>
              <a:rPr lang="pl-PL" sz="2400" b="1" dirty="0">
                <a:solidFill>
                  <a:srgbClr val="555555"/>
                </a:solidFill>
                <a:latin typeface="Century Gothic" panose="020B0502020202020204" pitchFamily="34" charset="0"/>
              </a:rPr>
              <a:t>)]</a:t>
            </a:r>
          </a:p>
        </p:txBody>
      </p:sp>
      <p:sp>
        <p:nvSpPr>
          <p:cNvPr id="17" name="Symbol zastępczy zawartości 148">
            <a:extLst>
              <a:ext uri="{FF2B5EF4-FFF2-40B4-BE49-F238E27FC236}">
                <a16:creationId xmlns:a16="http://schemas.microsoft.com/office/drawing/2014/main" id="{1C7A134A-DA55-429D-858A-7D531F73D709}"/>
              </a:ext>
            </a:extLst>
          </p:cNvPr>
          <p:cNvSpPr txBox="1">
            <a:spLocks/>
          </p:cNvSpPr>
          <p:nvPr/>
        </p:nvSpPr>
        <p:spPr>
          <a:xfrm>
            <a:off x="555517" y="3514725"/>
            <a:ext cx="11229475" cy="3166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latin typeface="Century Gothic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Bilirubin</a:t>
            </a:r>
            <a:r>
              <a:rPr lang="en-US" sz="2000" dirty="0">
                <a:latin typeface="Century Gothic"/>
                <a:ea typeface="+mn-lt"/>
                <a:cs typeface="+mn-lt"/>
              </a:rPr>
              <a:t>: </a:t>
            </a:r>
            <a:r>
              <a:rPr lang="pl-PL" sz="2000" dirty="0">
                <a:latin typeface="Century Gothic"/>
                <a:ea typeface="+mn-lt"/>
                <a:cs typeface="+mn-lt"/>
              </a:rPr>
              <a:t>     </a:t>
            </a:r>
            <a:r>
              <a:rPr lang="en-US" sz="2000" dirty="0">
                <a:latin typeface="Century Gothic"/>
                <a:ea typeface="+mn-lt"/>
                <a:cs typeface="+mn-lt"/>
              </a:rPr>
              <a:t>how well liver clears substance “bile” (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żółć</a:t>
            </a:r>
            <a:r>
              <a:rPr lang="en-US" sz="2000" dirty="0">
                <a:latin typeface="Century Gothic"/>
                <a:ea typeface="+mn-lt"/>
                <a:cs typeface="+mn-lt"/>
              </a:rPr>
              <a:t>) 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sz="23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300" dirty="0"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INR</a:t>
            </a:r>
            <a:r>
              <a:rPr lang="en-US" sz="2000" dirty="0">
                <a:latin typeface="Century Gothic"/>
                <a:ea typeface="+mn-lt"/>
                <a:cs typeface="+mn-lt"/>
              </a:rPr>
              <a:t>: </a:t>
            </a:r>
            <a:r>
              <a:rPr lang="pl-PL" sz="2000" dirty="0">
                <a:latin typeface="Century Gothic"/>
                <a:ea typeface="+mn-lt"/>
                <a:cs typeface="+mn-lt"/>
              </a:rPr>
              <a:t>            </a:t>
            </a:r>
            <a:r>
              <a:rPr lang="en-US" sz="2000" dirty="0">
                <a:latin typeface="Century Gothic"/>
                <a:ea typeface="+mn-lt"/>
                <a:cs typeface="+mn-lt"/>
              </a:rPr>
              <a:t>how well liver makes proteins needed for blood to</a:t>
            </a:r>
            <a:r>
              <a:rPr lang="pl-PL" sz="2000" dirty="0">
                <a:latin typeface="Century Gothic"/>
                <a:ea typeface="+mn-lt"/>
                <a:cs typeface="+mn-lt"/>
              </a:rPr>
              <a:t> </a:t>
            </a:r>
            <a:r>
              <a:rPr lang="en-US" sz="2000" dirty="0">
                <a:latin typeface="Century Gothic"/>
                <a:ea typeface="+mn-lt"/>
                <a:cs typeface="+mn-lt"/>
              </a:rPr>
              <a:t>clot (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krzepnięcie</a:t>
            </a:r>
            <a:r>
              <a:rPr lang="en-US" sz="2000" dirty="0">
                <a:latin typeface="Century Gothic"/>
                <a:ea typeface="+mn-lt"/>
                <a:cs typeface="+mn-lt"/>
              </a:rPr>
              <a:t>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krwi</a:t>
            </a:r>
            <a:r>
              <a:rPr lang="pl-PL" sz="2000" dirty="0">
                <a:latin typeface="Century Gothic"/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entury Gothic"/>
                <a:ea typeface="+mn-lt"/>
                <a:cs typeface="+mn-lt"/>
              </a:rPr>
              <a:t> </a:t>
            </a:r>
            <a:r>
              <a:rPr lang="pl-PL" sz="2000" dirty="0">
                <a:latin typeface="Century Gothic"/>
                <a:ea typeface="+mn-lt"/>
                <a:cs typeface="+mn-lt"/>
              </a:rPr>
              <a:t>                  	                 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Creatinine</a:t>
            </a:r>
            <a:r>
              <a:rPr lang="en-US" sz="2000" dirty="0">
                <a:latin typeface="Century Gothic"/>
                <a:ea typeface="+mn-lt"/>
                <a:cs typeface="+mn-lt"/>
              </a:rPr>
              <a:t>:</a:t>
            </a:r>
            <a:r>
              <a:rPr lang="pl-PL" sz="2000" dirty="0">
                <a:latin typeface="Century Gothic"/>
                <a:ea typeface="+mn-lt"/>
                <a:cs typeface="+mn-lt"/>
              </a:rPr>
              <a:t> how well kidneys work</a:t>
            </a:r>
            <a:endParaRPr lang="en-US" sz="20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sz="20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000" dirty="0"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FFFF00"/>
                </a:solidFill>
                <a:latin typeface="Century Gothic"/>
                <a:ea typeface="+mn-lt"/>
                <a:cs typeface="+mn-lt"/>
              </a:rPr>
              <a:t>Na</a:t>
            </a:r>
            <a:r>
              <a:rPr lang="en-US" sz="2000" dirty="0">
                <a:latin typeface="Century Gothic"/>
                <a:ea typeface="+mn-lt"/>
                <a:cs typeface="+mn-lt"/>
              </a:rPr>
              <a:t>:</a:t>
            </a:r>
            <a:r>
              <a:rPr lang="pl-PL" sz="2000" dirty="0">
                <a:latin typeface="Century Gothic"/>
                <a:ea typeface="+mn-lt"/>
                <a:cs typeface="+mn-lt"/>
              </a:rPr>
              <a:t>              serum sodium, recently added, how well body regulates fluid balance.</a:t>
            </a:r>
            <a:endParaRPr lang="en-US" sz="20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entury Gothic"/>
                <a:ea typeface="+mn-lt"/>
                <a:cs typeface="+mn-lt"/>
              </a:rPr>
              <a:t>                     </a:t>
            </a:r>
            <a:r>
              <a:rPr lang="pl-PL" sz="2000" dirty="0">
                <a:latin typeface="Century Gothic"/>
                <a:ea typeface="+mn-lt"/>
                <a:cs typeface="+mn-lt"/>
              </a:rPr>
              <a:t>Ranged </a:t>
            </a:r>
            <a:r>
              <a:rPr lang="en-US" sz="2000" dirty="0">
                <a:latin typeface="Century Gothic"/>
                <a:ea typeface="+mn-lt"/>
                <a:cs typeface="+mn-lt"/>
              </a:rPr>
              <a:t>from 125 to 137</a:t>
            </a:r>
            <a:endParaRPr lang="pl-PL" sz="20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45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1493" y="-2429"/>
            <a:ext cx="9864401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Optimistic r</a:t>
            </a:r>
            <a:r>
              <a:rPr lang="pl-PL" sz="4400" dirty="0">
                <a:solidFill>
                  <a:schemeClr val="bg1"/>
                </a:solidFill>
                <a:latin typeface="Century Gothic"/>
                <a:cs typeface="Calibri Light"/>
              </a:rPr>
              <a:t>e</a:t>
            </a:r>
            <a:r>
              <a:rPr lang="en-US" sz="4400" dirty="0" err="1">
                <a:solidFill>
                  <a:schemeClr val="bg1"/>
                </a:solidFill>
                <a:latin typeface="Century Gothic"/>
                <a:cs typeface="Calibri Light"/>
              </a:rPr>
              <a:t>sults</a:t>
            </a:r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 from MELD-Score</a:t>
            </a:r>
            <a:endParaRPr lang="pl-PL" sz="4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9038849" y="265154"/>
            <a:ext cx="1101640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750615" y="4141539"/>
            <a:ext cx="105156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Freeman, R., Wiesner, R., Edwards, E., Harper, A., Merion, R., Wolfe, R.: Results of the first year of the new liver allocation plan. Liver Transplant, </a:t>
            </a:r>
            <a:r>
              <a:rPr lang="en-US" b="1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, 7-15 (</a:t>
            </a:r>
            <a:r>
              <a:rPr lang="en-US" b="1" dirty="0">
                <a:solidFill>
                  <a:schemeClr val="tx1"/>
                </a:solidFill>
              </a:rPr>
              <a:t>2004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zawartości 148">
            <a:extLst>
              <a:ext uri="{FF2B5EF4-FFF2-40B4-BE49-F238E27FC236}">
                <a16:creationId xmlns:a16="http://schemas.microsoft.com/office/drawing/2014/main" id="{628604F0-8D1B-4AE2-B9E2-D01E339DD0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cs typeface="Calibri" panose="020F0502020204030204"/>
              </a:rPr>
              <a:t>The MELD-based allocation system was immediately successful, leading to the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8000"/>
                </a:highlight>
                <a:latin typeface="Century Gothic"/>
                <a:cs typeface="Calibri" panose="020F0502020204030204"/>
              </a:rPr>
              <a:t>first ever reduction in the number of waiting list candidates and a 15% reduction in mortality among those on the waiting list.</a:t>
            </a:r>
            <a:endParaRPr lang="pl-PL" dirty="0">
              <a:solidFill>
                <a:schemeClr val="bg1">
                  <a:lumMod val="95000"/>
                </a:schemeClr>
              </a:solidFill>
              <a:highlight>
                <a:srgbClr val="008000"/>
              </a:highlight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055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0" y="20721"/>
            <a:ext cx="9858922" cy="1261884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Century Gothic"/>
                <a:cs typeface="Calibri Light"/>
              </a:rPr>
              <a:t>Drawbacks of MELD-Score based system</a:t>
            </a:r>
            <a:endParaRPr lang="pl-PL" sz="38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pl-PL" sz="38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9031877" y="266473"/>
            <a:ext cx="1101640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0" y="1092200"/>
            <a:ext cx="10436991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838200" y="2956363"/>
            <a:ext cx="105156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Sharma, P., </a:t>
            </a:r>
            <a:r>
              <a:rPr lang="en-US" sz="1400" dirty="0" err="1">
                <a:solidFill>
                  <a:schemeClr val="tx1"/>
                </a:solidFill>
              </a:rPr>
              <a:t>Schaubel</a:t>
            </a:r>
            <a:r>
              <a:rPr lang="en-US" sz="1400" dirty="0">
                <a:solidFill>
                  <a:schemeClr val="tx1"/>
                </a:solidFill>
              </a:rPr>
              <a:t>, D., </a:t>
            </a:r>
            <a:r>
              <a:rPr lang="en-US" sz="1400" dirty="0" err="1">
                <a:solidFill>
                  <a:schemeClr val="tx1"/>
                </a:solidFill>
              </a:rPr>
              <a:t>Sima</a:t>
            </a:r>
            <a:r>
              <a:rPr lang="en-US" sz="1400" dirty="0">
                <a:solidFill>
                  <a:schemeClr val="tx1"/>
                </a:solidFill>
              </a:rPr>
              <a:t>, C., Merion, R., Merion, R., Lok, A.: Re-weighting the model for end-stage liver disease score components. Gastroenterology, </a:t>
            </a:r>
            <a:r>
              <a:rPr lang="en-US" sz="1400" b="1" dirty="0">
                <a:solidFill>
                  <a:schemeClr val="tx1"/>
                </a:solidFill>
              </a:rPr>
              <a:t>135</a:t>
            </a:r>
            <a:r>
              <a:rPr lang="en-US" sz="1400" dirty="0">
                <a:solidFill>
                  <a:schemeClr val="tx1"/>
                </a:solidFill>
              </a:rPr>
              <a:t>, 1574-1581 (</a:t>
            </a:r>
            <a:r>
              <a:rPr lang="en-US" sz="1400" b="1" dirty="0">
                <a:solidFill>
                  <a:schemeClr val="tx1"/>
                </a:solidFill>
              </a:rPr>
              <a:t>2008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zawartości 148">
            <a:extLst>
              <a:ext uri="{FF2B5EF4-FFF2-40B4-BE49-F238E27FC236}">
                <a16:creationId xmlns:a16="http://schemas.microsoft.com/office/drawing/2014/main" id="{628604F0-8D1B-4AE2-B9E2-D01E339DD034}"/>
              </a:ext>
            </a:extLst>
          </p:cNvPr>
          <p:cNvSpPr txBox="1">
            <a:spLocks/>
          </p:cNvSpPr>
          <p:nvPr/>
        </p:nvSpPr>
        <p:spPr>
          <a:xfrm>
            <a:off x="838200" y="1414461"/>
            <a:ext cx="10515600" cy="5226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latin typeface="Century Gothic"/>
                <a:cs typeface="Calibri" panose="020F0502020204030204"/>
              </a:rPr>
              <a:t>The </a:t>
            </a:r>
            <a:r>
              <a:rPr lang="en-US" sz="2400" dirty="0">
                <a:solidFill>
                  <a:schemeClr val="bg1"/>
                </a:solidFill>
                <a:highlight>
                  <a:srgbClr val="800000"/>
                </a:highlight>
                <a:latin typeface="Century Gothic"/>
                <a:cs typeface="Calibri" panose="020F0502020204030204"/>
              </a:rPr>
              <a:t>log-transformed values of Bili, INR, </a:t>
            </a:r>
            <a:r>
              <a:rPr lang="en-US" sz="2400" dirty="0" err="1">
                <a:solidFill>
                  <a:schemeClr val="bg1"/>
                </a:solidFill>
                <a:highlight>
                  <a:srgbClr val="800000"/>
                </a:highlight>
                <a:latin typeface="Century Gothic"/>
                <a:cs typeface="Calibri" panose="020F0502020204030204"/>
              </a:rPr>
              <a:t>Creati</a:t>
            </a:r>
            <a:r>
              <a:rPr lang="en-US" sz="2400" dirty="0">
                <a:solidFill>
                  <a:schemeClr val="bg1"/>
                </a:solidFill>
                <a:highlight>
                  <a:srgbClr val="800000"/>
                </a:highlight>
                <a:latin typeface="Century Gothic"/>
                <a:cs typeface="Calibri" panose="020F0502020204030204"/>
              </a:rPr>
              <a:t> at 1.0 can be problematic</a:t>
            </a:r>
            <a:r>
              <a:rPr lang="en-US" sz="2400" dirty="0">
                <a:latin typeface="Century Gothic"/>
                <a:cs typeface="Calibri" panose="020F0502020204030204"/>
              </a:rPr>
              <a:t>, as a large percentage waiting list candidates possess </a:t>
            </a:r>
            <a:r>
              <a:rPr lang="en-US" sz="2400" dirty="0" err="1">
                <a:latin typeface="Century Gothic"/>
                <a:cs typeface="Calibri" panose="020F0502020204030204"/>
              </a:rPr>
              <a:t>Creati</a:t>
            </a:r>
            <a:r>
              <a:rPr lang="en-US" sz="2400" dirty="0">
                <a:latin typeface="Century Gothic"/>
                <a:cs typeface="Calibri" panose="020F0502020204030204"/>
              </a:rPr>
              <a:t> levels below, and values below this threshold can reflect different levels of kidney function.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latin typeface="Century Gothic"/>
                <a:cs typeface="Calibri" panose="020F0502020204030204"/>
              </a:rPr>
              <a:t>Correlation between MELD and outcome is not equally strong for all patients. For some patients, </a:t>
            </a:r>
            <a:r>
              <a:rPr lang="en-US" sz="2400" dirty="0">
                <a:solidFill>
                  <a:schemeClr val="bg1"/>
                </a:solidFill>
                <a:highlight>
                  <a:srgbClr val="800000"/>
                </a:highlight>
                <a:latin typeface="Century Gothic"/>
                <a:cs typeface="Calibri" panose="020F0502020204030204"/>
              </a:rPr>
              <a:t>MELD may not accurately reflect the severity of their condition.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solidFill>
                <a:schemeClr val="bg1">
                  <a:lumMod val="95000"/>
                </a:schemeClr>
              </a:solidFill>
              <a:highlight>
                <a:srgbClr val="008000"/>
              </a:highlight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966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5098643" y="258010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7BCD261D-F010-4DF3-9EF4-FE360CE8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2766218"/>
            <a:ext cx="10555705" cy="1325563"/>
          </a:xfrm>
          <a:solidFill>
            <a:srgbClr val="371EA3"/>
          </a:solidFill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It’s high time for ML Models!!</a:t>
            </a:r>
            <a:endParaRPr lang="pl-PL" sz="5400" dirty="0">
              <a:solidFill>
                <a:schemeClr val="bg1"/>
              </a:solidFill>
              <a:latin typeface="Century Gothic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968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0"/>
            <a:ext cx="5425639" cy="104401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Outline 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4631796" y="24867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zawartości 148">
            <a:extLst>
              <a:ext uri="{FF2B5EF4-FFF2-40B4-BE49-F238E27FC236}">
                <a16:creationId xmlns:a16="http://schemas.microsoft.com/office/drawing/2014/main" id="{7ADDE6C7-195D-417E-9B61-671967573AA9}"/>
              </a:ext>
            </a:extLst>
          </p:cNvPr>
          <p:cNvSpPr txBox="1">
            <a:spLocks/>
          </p:cNvSpPr>
          <p:nvPr/>
        </p:nvSpPr>
        <p:spPr>
          <a:xfrm>
            <a:off x="956733" y="1732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1/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Transplant problem and sickest-first policy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2/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MELD-Score and optimistic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3/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Applying ML Techniques</a:t>
            </a: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   </a:t>
            </a:r>
            <a:r>
              <a:rPr lang="en-US" sz="2000" dirty="0">
                <a:latin typeface="Century Gothic"/>
                <a:ea typeface="+mn-lt"/>
                <a:cs typeface="+mn-lt"/>
              </a:rPr>
              <a:t>-</a:t>
            </a:r>
            <a:r>
              <a:rPr lang="pl-PL" sz="2000" dirty="0"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latin typeface="Century Gothic"/>
                <a:ea typeface="+mn-lt"/>
                <a:cs typeface="+mn-lt"/>
              </a:rPr>
              <a:t>Process of cleaning datasets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entury Gothic"/>
                <a:ea typeface="+mn-lt"/>
                <a:cs typeface="+mn-lt"/>
              </a:rPr>
              <a:t>    - Models and obtained results from a paper </a:t>
            </a:r>
            <a:endParaRPr lang="pl-PL" sz="20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4/ Related works and Q&amp;A section</a:t>
            </a:r>
            <a:endParaRPr lang="pl-PL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26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0" y="-3188"/>
            <a:ext cx="8621583" cy="677108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Century Gothic"/>
                <a:cs typeface="Calibri Light"/>
              </a:rPr>
              <a:t> Applying ML methods</a:t>
            </a:r>
            <a:endParaRPr lang="pl-PL" sz="3800" dirty="0">
              <a:solidFill>
                <a:schemeClr val="bg1"/>
              </a:solidFill>
              <a:latin typeface="Century Gothic"/>
              <a:ea typeface="+mn-lt"/>
              <a:cs typeface="Calibri Ligh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7827294" y="276813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6">
            <a:extLst>
              <a:ext uri="{FF2B5EF4-FFF2-40B4-BE49-F238E27FC236}">
                <a16:creationId xmlns:a16="http://schemas.microsoft.com/office/drawing/2014/main" id="{29D46CB4-B43B-440B-A905-3919A7EA6605}"/>
              </a:ext>
            </a:extLst>
          </p:cNvPr>
          <p:cNvSpPr/>
          <p:nvPr/>
        </p:nvSpPr>
        <p:spPr>
          <a:xfrm>
            <a:off x="6908800" y="3127375"/>
            <a:ext cx="4978400" cy="3489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2EE4D1-621E-48E1-B582-6BEFAA873191}"/>
              </a:ext>
            </a:extLst>
          </p:cNvPr>
          <p:cNvSpPr/>
          <p:nvPr/>
        </p:nvSpPr>
        <p:spPr>
          <a:xfrm>
            <a:off x="8521700" y="2705100"/>
            <a:ext cx="231775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E2085F8-EA3A-4EB0-B5DE-2D9A6CF9047E}"/>
              </a:ext>
            </a:extLst>
          </p:cNvPr>
          <p:cNvSpPr/>
          <p:nvPr/>
        </p:nvSpPr>
        <p:spPr>
          <a:xfrm>
            <a:off x="7470775" y="281622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D44070-235C-4F2B-8A27-6CF644FD7A52}"/>
              </a:ext>
            </a:extLst>
          </p:cNvPr>
          <p:cNvSpPr/>
          <p:nvPr/>
        </p:nvSpPr>
        <p:spPr>
          <a:xfrm rot="18960000">
            <a:off x="7857216" y="2783806"/>
            <a:ext cx="965200" cy="86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zawartości 148">
            <a:extLst>
              <a:ext uri="{FF2B5EF4-FFF2-40B4-BE49-F238E27FC236}">
                <a16:creationId xmlns:a16="http://schemas.microsoft.com/office/drawing/2014/main" id="{C76B8504-0762-5C18-75ED-FD381EE32DE6}"/>
              </a:ext>
            </a:extLst>
          </p:cNvPr>
          <p:cNvSpPr txBox="1">
            <a:spLocks/>
          </p:cNvSpPr>
          <p:nvPr/>
        </p:nvSpPr>
        <p:spPr>
          <a:xfrm>
            <a:off x="838200" y="14725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dirty="0">
                <a:latin typeface="Century Gothic"/>
                <a:ea typeface="+mn-lt"/>
                <a:cs typeface="+mn-lt"/>
              </a:rPr>
              <a:t>Data: waiting list histories from January 1, 2002 to September 5, 2021</a:t>
            </a:r>
            <a:endParaRPr lang="en-US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dirty="0">
                <a:latin typeface="Century Gothic"/>
                <a:ea typeface="+mn-lt"/>
                <a:cs typeface="+mn-lt"/>
              </a:rPr>
              <a:t>Data division: 60-40% for train-test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sz="2600" dirty="0">
                <a:latin typeface="Century Gothic"/>
                <a:ea typeface="+mn-lt"/>
                <a:cs typeface="+mn-lt"/>
              </a:rPr>
              <a:t>Out of sample test set.</a:t>
            </a:r>
            <a:endParaRPr lang="pl-PL" sz="26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dirty="0">
                <a:latin typeface="Century Gothic"/>
                <a:ea typeface="+mn-lt"/>
                <a:cs typeface="+mn-lt"/>
              </a:rPr>
              <a:t>Metric: ROC AUC </a:t>
            </a:r>
            <a:r>
              <a:rPr lang="en-US" sz="1800" dirty="0">
                <a:latin typeface="Century Gothic"/>
                <a:ea typeface="+mn-lt"/>
                <a:cs typeface="+mn-lt"/>
              </a:rPr>
              <a:t>(concerning with giving livers to patients who most need them 			            than accurately predicting mortality risk)</a:t>
            </a:r>
            <a:r>
              <a:rPr lang="pl-PL" sz="1800" dirty="0">
                <a:latin typeface="Century Gothic"/>
                <a:ea typeface="+mn-lt"/>
                <a:cs typeface="+mn-lt"/>
              </a:rPr>
              <a:t> </a:t>
            </a:r>
            <a:endParaRPr lang="en-US" sz="18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pl-PL" sz="2400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dirty="0">
                <a:latin typeface="Century Gothic"/>
                <a:ea typeface="+mn-lt"/>
                <a:cs typeface="+mn-lt"/>
              </a:rPr>
              <a:t>Number of features: 426, ~330 000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entury Gothic"/>
                <a:ea typeface="+mn-lt"/>
                <a:cs typeface="+mn-lt"/>
              </a:rPr>
              <a:t> Some known at registration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entury Gothic"/>
                <a:ea typeface="+mn-lt"/>
                <a:cs typeface="+mn-lt"/>
              </a:rPr>
              <a:t> Some updated over time   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6504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0" y="6480"/>
            <a:ext cx="8590547" cy="954107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Century Gothic"/>
                <a:cs typeface="Calibri Light"/>
              </a:rPr>
              <a:t>    Data Preprocessing</a:t>
            </a:r>
            <a:endParaRPr lang="pl-PL" sz="38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7795210" y="204249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6">
            <a:extLst>
              <a:ext uri="{FF2B5EF4-FFF2-40B4-BE49-F238E27FC236}">
                <a16:creationId xmlns:a16="http://schemas.microsoft.com/office/drawing/2014/main" id="{29D46CB4-B43B-440B-A905-3919A7EA6605}"/>
              </a:ext>
            </a:extLst>
          </p:cNvPr>
          <p:cNvSpPr/>
          <p:nvPr/>
        </p:nvSpPr>
        <p:spPr>
          <a:xfrm>
            <a:off x="6908800" y="3127375"/>
            <a:ext cx="4978400" cy="3489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2EE4D1-621E-48E1-B582-6BEFAA873191}"/>
              </a:ext>
            </a:extLst>
          </p:cNvPr>
          <p:cNvSpPr/>
          <p:nvPr/>
        </p:nvSpPr>
        <p:spPr>
          <a:xfrm>
            <a:off x="8521700" y="2705100"/>
            <a:ext cx="231775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E2085F8-EA3A-4EB0-B5DE-2D9A6CF9047E}"/>
              </a:ext>
            </a:extLst>
          </p:cNvPr>
          <p:cNvSpPr/>
          <p:nvPr/>
        </p:nvSpPr>
        <p:spPr>
          <a:xfrm>
            <a:off x="7470775" y="281622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D44070-235C-4F2B-8A27-6CF644FD7A52}"/>
              </a:ext>
            </a:extLst>
          </p:cNvPr>
          <p:cNvSpPr/>
          <p:nvPr/>
        </p:nvSpPr>
        <p:spPr>
          <a:xfrm rot="18960000">
            <a:off x="7857216" y="2783806"/>
            <a:ext cx="965200" cy="86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zawartości 148">
            <a:extLst>
              <a:ext uri="{FF2B5EF4-FFF2-40B4-BE49-F238E27FC236}">
                <a16:creationId xmlns:a16="http://schemas.microsoft.com/office/drawing/2014/main" id="{65B9EBB9-DFBB-3641-8406-2067B4A840DB}"/>
              </a:ext>
            </a:extLst>
          </p:cNvPr>
          <p:cNvSpPr txBox="1">
            <a:spLocks/>
          </p:cNvSpPr>
          <p:nvPr/>
        </p:nvSpPr>
        <p:spPr>
          <a:xfrm>
            <a:off x="838200" y="1582610"/>
            <a:ext cx="10515600" cy="43226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400" dirty="0">
                <a:latin typeface="Century Gothic"/>
                <a:ea typeface="+mn-lt"/>
                <a:cs typeface="+mn-lt"/>
              </a:rPr>
              <a:t>Remove columns having &gt; 30% NAs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400" dirty="0">
                <a:latin typeface="Century Gothic"/>
                <a:ea typeface="+mn-lt"/>
                <a:cs typeface="+mn-lt"/>
              </a:rPr>
              <a:t>Num features with NAs  ←  median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400" dirty="0">
                <a:latin typeface="Century Gothic"/>
                <a:ea typeface="+mn-lt"/>
                <a:cs typeface="+mn-lt"/>
              </a:rPr>
              <a:t>Cat features </a:t>
            </a:r>
            <a:r>
              <a:rPr lang="en-US" dirty="0">
                <a:latin typeface="Century Gothic"/>
                <a:ea typeface="+mn-lt"/>
                <a:cs typeface="+mn-lt"/>
              </a:rPr>
              <a:t>← </a:t>
            </a:r>
            <a:r>
              <a:rPr lang="en-US" sz="2000" dirty="0">
                <a:latin typeface="Century Gothic"/>
                <a:ea typeface="+mn-lt"/>
                <a:cs typeface="+mn-lt"/>
              </a:rPr>
              <a:t>dummy variables</a:t>
            </a:r>
            <a:endParaRPr lang="en-US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0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400" dirty="0">
                <a:latin typeface="Century Gothic"/>
                <a:ea typeface="+mn-lt"/>
                <a:cs typeface="+mn-lt"/>
              </a:rPr>
              <a:t>Data is quite balanced.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pl-PL" sz="2400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dirty="0">
                <a:latin typeface="Century Gothic"/>
                <a:ea typeface="+mn-lt"/>
                <a:cs typeface="+mn-lt"/>
              </a:rPr>
              <a:t>Train models using two different feature sets: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2000" b="1" dirty="0">
                <a:latin typeface="Century Gothic"/>
                <a:ea typeface="+mn-lt"/>
                <a:cs typeface="+mn-lt"/>
              </a:rPr>
              <a:t>      </a:t>
            </a:r>
            <a:r>
              <a:rPr lang="en-US" sz="1800" b="1" dirty="0">
                <a:latin typeface="Century Gothic"/>
                <a:ea typeface="+mn-lt"/>
                <a:cs typeface="+mn-lt"/>
              </a:rPr>
              <a:t>First set:  </a:t>
            </a:r>
            <a:r>
              <a:rPr lang="en-US" sz="1800" dirty="0">
                <a:latin typeface="Century Gothic"/>
                <a:ea typeface="+mn-lt"/>
                <a:cs typeface="+mn-lt"/>
              </a:rPr>
              <a:t>non demographic features: Bilirubin, INR, Creatinine, Albumin, Sodium and several lab-based dialysis in previous weeks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endParaRPr lang="en-US" sz="1800" dirty="0">
              <a:latin typeface="Century Gothic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800" b="1" dirty="0">
                <a:latin typeface="Century Gothic"/>
                <a:ea typeface="+mn-lt"/>
                <a:cs typeface="+mn-lt"/>
              </a:rPr>
              <a:t>Second set:  </a:t>
            </a:r>
            <a:r>
              <a:rPr lang="en-US" sz="1800" dirty="0">
                <a:latin typeface="Century Gothic"/>
                <a:ea typeface="+mn-lt"/>
                <a:cs typeface="+mn-lt"/>
              </a:rPr>
              <a:t>first set including </a:t>
            </a:r>
            <a:r>
              <a:rPr lang="en-US" sz="1800" dirty="0" err="1">
                <a:latin typeface="Century Gothic"/>
                <a:ea typeface="+mn-lt"/>
                <a:cs typeface="+mn-lt"/>
              </a:rPr>
              <a:t>Bmi_Calc</a:t>
            </a:r>
            <a:r>
              <a:rPr lang="en-US" sz="1800" dirty="0">
                <a:latin typeface="Century Gothic"/>
                <a:ea typeface="+mn-lt"/>
                <a:cs typeface="+mn-lt"/>
              </a:rPr>
              <a:t> and Gender.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46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1494" y="-2429"/>
            <a:ext cx="6423369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  Training model</a:t>
            </a:r>
            <a:endParaRPr lang="pl-PL" sz="4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5629525" y="24916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374900" y="46132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E2085F8-EA3A-4EB0-B5DE-2D9A6CF9047E}"/>
              </a:ext>
            </a:extLst>
          </p:cNvPr>
          <p:cNvSpPr/>
          <p:nvPr/>
        </p:nvSpPr>
        <p:spPr>
          <a:xfrm>
            <a:off x="7470775" y="281622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2CD2AE0-2C56-43D1-AABD-D54E50BD6CE9}"/>
              </a:ext>
            </a:extLst>
          </p:cNvPr>
          <p:cNvSpPr/>
          <p:nvPr/>
        </p:nvSpPr>
        <p:spPr>
          <a:xfrm>
            <a:off x="6972300" y="3632200"/>
            <a:ext cx="1866900" cy="157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248B3B-3DDD-4065-A5EA-514DAFCFC085}"/>
              </a:ext>
            </a:extLst>
          </p:cNvPr>
          <p:cNvSpPr/>
          <p:nvPr/>
        </p:nvSpPr>
        <p:spPr>
          <a:xfrm rot="1440000">
            <a:off x="8423275" y="411797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zawartości 148">
            <a:extLst>
              <a:ext uri="{FF2B5EF4-FFF2-40B4-BE49-F238E27FC236}">
                <a16:creationId xmlns:a16="http://schemas.microsoft.com/office/drawing/2014/main" id="{0929DB3C-B138-47AF-8301-5017F6B8AF6F}"/>
              </a:ext>
            </a:extLst>
          </p:cNvPr>
          <p:cNvSpPr txBox="1">
            <a:spLocks/>
          </p:cNvSpPr>
          <p:nvPr/>
        </p:nvSpPr>
        <p:spPr>
          <a:xfrm>
            <a:off x="1147428" y="1222488"/>
            <a:ext cx="10798283" cy="2902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000" dirty="0">
                <a:latin typeface="Century Gothic"/>
                <a:cs typeface="Calibri" panose="020F0502020204030204"/>
              </a:rPr>
              <a:t>Models: </a:t>
            </a:r>
            <a:r>
              <a:rPr lang="en-US" sz="2000" dirty="0" err="1">
                <a:latin typeface="Century Gothic"/>
                <a:cs typeface="Calibri" panose="020F0502020204030204"/>
              </a:rPr>
              <a:t>randomForest</a:t>
            </a:r>
            <a:r>
              <a:rPr lang="en-US" sz="2000" dirty="0">
                <a:latin typeface="Century Gothic"/>
                <a:cs typeface="Calibri" panose="020F0502020204030204"/>
              </a:rPr>
              <a:t>, </a:t>
            </a:r>
            <a:r>
              <a:rPr lang="en-US" sz="2000" dirty="0" err="1">
                <a:latin typeface="Century Gothic"/>
                <a:cs typeface="Calibri" panose="020F0502020204030204"/>
              </a:rPr>
              <a:t>catboost</a:t>
            </a:r>
            <a:r>
              <a:rPr lang="en-US" sz="2000" dirty="0">
                <a:latin typeface="Century Gothic"/>
                <a:cs typeface="Calibri" panose="020F0502020204030204"/>
              </a:rPr>
              <a:t>, </a:t>
            </a:r>
            <a:r>
              <a:rPr lang="en-US" sz="2000" dirty="0" err="1">
                <a:latin typeface="Century Gothic"/>
                <a:cs typeface="Calibri" panose="020F0502020204030204"/>
              </a:rPr>
              <a:t>XGBoost</a:t>
            </a:r>
            <a:r>
              <a:rPr lang="en-US" sz="2000" dirty="0">
                <a:latin typeface="Century Gothic"/>
                <a:cs typeface="Calibri" panose="020F0502020204030204"/>
              </a:rPr>
              <a:t> &amp; </a:t>
            </a:r>
            <a:r>
              <a:rPr lang="en-US" sz="2000" dirty="0" err="1">
                <a:latin typeface="Century Gothic"/>
                <a:cs typeface="Calibri" panose="020F0502020204030204"/>
              </a:rPr>
              <a:t>LightGBM</a:t>
            </a:r>
            <a:r>
              <a:rPr lang="en-US" sz="2000" dirty="0">
                <a:latin typeface="Century Gothic"/>
                <a:cs typeface="Calibri" panose="020F0502020204030204"/>
              </a:rPr>
              <a:t> by {forester}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0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000" dirty="0">
                <a:latin typeface="Century Gothic"/>
                <a:cs typeface="Calibri" panose="020F0502020204030204"/>
              </a:rPr>
              <a:t>Detail at:</a:t>
            </a:r>
            <a:r>
              <a:rPr lang="en-US" sz="1400" dirty="0">
                <a:latin typeface="Century Gothic"/>
                <a:cs typeface="Calibri" panose="020F0502020204030204"/>
              </a:rPr>
              <a:t>                       </a:t>
            </a:r>
            <a:r>
              <a:rPr lang="en-US" sz="1400" b="1" dirty="0">
                <a:latin typeface="Century Gothic"/>
                <a:cs typeface="Calibri" panose="020F0502020204030204"/>
              </a:rPr>
              <a:t>https://github.com/ModelOriented/forester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0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000" dirty="0">
                <a:latin typeface="Century Gothic"/>
                <a:cs typeface="Calibri" panose="020F0502020204030204"/>
              </a:rPr>
              <a:t>XAI methods:         </a:t>
            </a:r>
            <a:r>
              <a:rPr lang="en-US" sz="1400" b="1" dirty="0">
                <a:latin typeface="Century Gothic"/>
                <a:cs typeface="Calibri" panose="020F0502020204030204"/>
              </a:rPr>
              <a:t>https://github.com/ModelOriented/modelStudio</a:t>
            </a:r>
            <a:r>
              <a:rPr lang="en-US" sz="1400" dirty="0">
                <a:latin typeface="Century Gothic"/>
                <a:cs typeface="Calibri" panose="020F0502020204030204"/>
              </a:rPr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0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000" dirty="0">
                <a:latin typeface="Century Gothic"/>
                <a:cs typeface="Calibri" panose="020F0502020204030204"/>
              </a:rPr>
              <a:t>Checking fairness: </a:t>
            </a:r>
            <a:r>
              <a:rPr lang="en-US" sz="1400" b="1" dirty="0">
                <a:latin typeface="Century Gothic"/>
                <a:cs typeface="Calibri" panose="020F0502020204030204"/>
              </a:rPr>
              <a:t>https://github.com/ModelOriented/fairmodels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</p:txBody>
      </p:sp>
      <p:pic>
        <p:nvPicPr>
          <p:cNvPr id="2" name="Picture 5" descr="Icon&#10;&#10;Description automatically generated">
            <a:extLst>
              <a:ext uri="{FF2B5EF4-FFF2-40B4-BE49-F238E27FC236}">
                <a16:creationId xmlns:a16="http://schemas.microsoft.com/office/drawing/2014/main" id="{5210F0A4-4EDF-E3C4-18D9-1785FF82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8" y="4101152"/>
            <a:ext cx="2692400" cy="2440295"/>
          </a:xfrm>
          <a:prstGeom prst="rect">
            <a:avLst/>
          </a:prstGeom>
        </p:spPr>
      </p:pic>
      <p:pic>
        <p:nvPicPr>
          <p:cNvPr id="6" name="Picture 9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60F45490-3468-F29C-6676-6C9705DB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66" y="4195737"/>
            <a:ext cx="2015067" cy="232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0" descr="Logo, icon, company name&#10;&#10;Description automatically generated">
            <a:extLst>
              <a:ext uri="{FF2B5EF4-FFF2-40B4-BE49-F238E27FC236}">
                <a16:creationId xmlns:a16="http://schemas.microsoft.com/office/drawing/2014/main" id="{C209D021-05C0-AC67-AF02-9F5C245E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399" y="4196304"/>
            <a:ext cx="2226734" cy="23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8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0"/>
            <a:ext cx="5425639" cy="104401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Outline 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4631796" y="24867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zawartości 148">
            <a:extLst>
              <a:ext uri="{FF2B5EF4-FFF2-40B4-BE49-F238E27FC236}">
                <a16:creationId xmlns:a16="http://schemas.microsoft.com/office/drawing/2014/main" id="{7ADDE6C7-195D-417E-9B61-671967573AA9}"/>
              </a:ext>
            </a:extLst>
          </p:cNvPr>
          <p:cNvSpPr txBox="1">
            <a:spLocks/>
          </p:cNvSpPr>
          <p:nvPr/>
        </p:nvSpPr>
        <p:spPr>
          <a:xfrm>
            <a:off x="956733" y="1732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1/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Transplant problem and sickest-first policy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2/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MELD-Score and optimistic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3/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Applying ML Techniques</a:t>
            </a: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   </a:t>
            </a:r>
            <a:r>
              <a:rPr lang="en-US" sz="2000" dirty="0">
                <a:latin typeface="Century Gothic"/>
                <a:ea typeface="+mn-lt"/>
                <a:cs typeface="+mn-lt"/>
              </a:rPr>
              <a:t>-</a:t>
            </a:r>
            <a:r>
              <a:rPr lang="pl-PL" sz="2000" dirty="0"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latin typeface="Century Gothic"/>
                <a:ea typeface="+mn-lt"/>
                <a:cs typeface="+mn-lt"/>
              </a:rPr>
              <a:t>Process of cleaning datasets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entury Gothic"/>
                <a:ea typeface="+mn-lt"/>
                <a:cs typeface="+mn-lt"/>
              </a:rPr>
              <a:t>    - Models and obtained results from a paper </a:t>
            </a:r>
            <a:endParaRPr lang="pl-PL" sz="20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4/ Related works and Q&amp;A section</a:t>
            </a:r>
            <a:endParaRPr lang="pl-PL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65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0836D-5D3C-4B76-BA7D-12DB975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237"/>
            <a:ext cx="5849137" cy="1017208"/>
          </a:xfrm>
          <a:solidFill>
            <a:srgbClr val="371EA3"/>
          </a:solidFill>
        </p:spPr>
        <p:txBody>
          <a:bodyPr/>
          <a:lstStyle/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en-US" sz="4800" dirty="0">
                <a:solidFill>
                  <a:schemeClr val="bg1"/>
                </a:solidFill>
                <a:latin typeface="Century Gothic"/>
                <a:cs typeface="Calibri Light"/>
              </a:rPr>
              <a:t>Obtained results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4803712" y="2355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FCF35CC-228F-081F-DB5D-E4538279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113587"/>
            <a:ext cx="8737599" cy="55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0836D-5D3C-4B76-BA7D-12DB975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237"/>
            <a:ext cx="5849137" cy="1017208"/>
          </a:xfrm>
          <a:solidFill>
            <a:srgbClr val="371EA3"/>
          </a:solidFill>
        </p:spPr>
        <p:txBody>
          <a:bodyPr/>
          <a:lstStyle/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en-US" sz="4800" dirty="0">
                <a:solidFill>
                  <a:schemeClr val="bg1"/>
                </a:solidFill>
                <a:latin typeface="Century Gothic"/>
                <a:cs typeface="Calibri Light"/>
              </a:rPr>
              <a:t>Obtained results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4803712" y="2101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0B5C62B-1764-F674-78B4-61C88C1F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67" y="1115135"/>
            <a:ext cx="8441266" cy="54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4803712" y="2101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E56BFC7-B41E-4F72-149E-59D78E3D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4" y="99724"/>
            <a:ext cx="9228666" cy="3297287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C91C63-48D2-A04B-5349-D9EEFAB2A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33" y="3430251"/>
            <a:ext cx="9254066" cy="3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F6C891C6-A544-4120-6DE8-5869D0F25D6C}"/>
              </a:ext>
            </a:extLst>
          </p:cNvPr>
          <p:cNvSpPr txBox="1">
            <a:spLocks/>
          </p:cNvSpPr>
          <p:nvPr/>
        </p:nvSpPr>
        <p:spPr>
          <a:xfrm>
            <a:off x="0" y="-27237"/>
            <a:ext cx="5849137" cy="1017208"/>
          </a:xfrm>
          <a:prstGeom prst="rect">
            <a:avLst/>
          </a:prstGeom>
          <a:solidFill>
            <a:srgbClr val="371EA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pl-PL" sz="5400" dirty="0" err="1">
                <a:solidFill>
                  <a:schemeClr val="bg1"/>
                </a:solidFill>
                <a:latin typeface="Century Gothic"/>
                <a:cs typeface="Calibri Light"/>
              </a:rPr>
              <a:t>Fairness</a:t>
            </a:r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 </a:t>
            </a:r>
            <a:r>
              <a:rPr lang="pl-PL" sz="5400" dirty="0" err="1">
                <a:solidFill>
                  <a:schemeClr val="bg1"/>
                </a:solidFill>
                <a:latin typeface="Century Gothic"/>
                <a:cs typeface="Calibri Light"/>
              </a:rPr>
              <a:t>check</a:t>
            </a:r>
            <a:endParaRPr lang="en-US" sz="4800" dirty="0" err="1">
              <a:solidFill>
                <a:schemeClr val="bg1"/>
              </a:solidFill>
              <a:latin typeface="Century Gothic"/>
              <a:cs typeface="Calibri Light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A98B845A-6E3B-2008-0668-D41F5E19DFCE}"/>
              </a:ext>
            </a:extLst>
          </p:cNvPr>
          <p:cNvSpPr/>
          <p:nvPr/>
        </p:nvSpPr>
        <p:spPr>
          <a:xfrm rot="16200000">
            <a:off x="4803712" y="2101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C9A07E0-78FF-E1B7-F97E-0C283F35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4" y="1060255"/>
            <a:ext cx="7535332" cy="57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3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0836D-5D3C-4B76-BA7D-12DB975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6168189" cy="1277938"/>
          </a:xfrm>
          <a:solidFill>
            <a:srgbClr val="371EA3"/>
          </a:solidFill>
        </p:spPr>
        <p:txBody>
          <a:bodyPr/>
          <a:lstStyle/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Conclusions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5117866" y="2355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ymbol zastępczy zawartości 148">
            <a:extLst>
              <a:ext uri="{FF2B5EF4-FFF2-40B4-BE49-F238E27FC236}">
                <a16:creationId xmlns:a16="http://schemas.microsoft.com/office/drawing/2014/main" id="{671EF95A-CBF9-484C-85CA-4F6F92032FB1}"/>
              </a:ext>
            </a:extLst>
          </p:cNvPr>
          <p:cNvSpPr txBox="1">
            <a:spLocks/>
          </p:cNvSpPr>
          <p:nvPr/>
        </p:nvSpPr>
        <p:spPr>
          <a:xfrm>
            <a:off x="769047" y="2074504"/>
            <a:ext cx="10798283" cy="4646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800" dirty="0">
                <a:latin typeface="Century Gothic"/>
                <a:ea typeface="+mn-lt"/>
                <a:cs typeface="+mn-lt"/>
              </a:rPr>
              <a:t>Model returns almost perfect score for AUC (</a:t>
            </a:r>
            <a:r>
              <a:rPr lang="en-US" sz="1800" dirty="0" err="1">
                <a:latin typeface="Century Gothic"/>
                <a:ea typeface="+mn-lt"/>
                <a:cs typeface="+mn-lt"/>
              </a:rPr>
              <a:t>catboost</a:t>
            </a:r>
            <a:r>
              <a:rPr lang="en-US" sz="1800" dirty="0">
                <a:latin typeface="Century Gothic"/>
                <a:ea typeface="+mn-lt"/>
                <a:cs typeface="+mn-lt"/>
              </a:rPr>
              <a:t>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entury Gothic"/>
                <a:ea typeface="+mn-lt"/>
                <a:cs typeface="+mn-lt"/>
              </a:rPr>
              <a:t> </a:t>
            </a: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800" dirty="0">
                <a:latin typeface="Century Gothic"/>
                <a:cs typeface="Calibri" panose="020F0502020204030204"/>
              </a:rPr>
              <a:t>Removing demographic features (BMI-Calc, gender,…) and subjective features does not have a large effect on model 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800" dirty="0">
                <a:latin typeface="Century Gothic"/>
                <a:cs typeface="Calibri" panose="020F0502020204030204"/>
              </a:rPr>
              <a:t>Based on </a:t>
            </a:r>
            <a:r>
              <a:rPr lang="en-US" sz="1800" dirty="0" err="1">
                <a:latin typeface="Century Gothic"/>
                <a:cs typeface="Calibri" panose="020F0502020204030204"/>
              </a:rPr>
              <a:t>pertubation</a:t>
            </a:r>
            <a:r>
              <a:rPr lang="en-US" sz="1800" dirty="0">
                <a:latin typeface="Century Gothic"/>
                <a:cs typeface="Calibri" panose="020F0502020204030204"/>
              </a:rPr>
              <a:t>-important variables, we propose to add Albumin &amp; BMI into MELD-Score model!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800" dirty="0">
                <a:latin typeface="Century Gothic"/>
                <a:cs typeface="Calibri" panose="020F0502020204030204"/>
              </a:rPr>
              <a:t>Our model is unfair in respect to Gender, more biased to male.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9006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0836D-5D3C-4B76-BA7D-12DB975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96"/>
            <a:ext cx="6168189" cy="1277938"/>
          </a:xfrm>
          <a:solidFill>
            <a:srgbClr val="371EA3"/>
          </a:solidFill>
        </p:spPr>
        <p:txBody>
          <a:bodyPr/>
          <a:lstStyle/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References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5117866" y="2355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ymbol zastępczy zawartości 148">
            <a:extLst>
              <a:ext uri="{FF2B5EF4-FFF2-40B4-BE49-F238E27FC236}">
                <a16:creationId xmlns:a16="http://schemas.microsoft.com/office/drawing/2014/main" id="{671EF95A-CBF9-484C-85CA-4F6F92032FB1}"/>
              </a:ext>
            </a:extLst>
          </p:cNvPr>
          <p:cNvSpPr txBox="1">
            <a:spLocks/>
          </p:cNvSpPr>
          <p:nvPr/>
        </p:nvSpPr>
        <p:spPr>
          <a:xfrm>
            <a:off x="696858" y="1561156"/>
            <a:ext cx="10798283" cy="499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l-PL" sz="2900" dirty="0">
                <a:latin typeface="Century Gothic"/>
                <a:ea typeface="+mn-lt"/>
                <a:cs typeface="+mn-lt"/>
              </a:rPr>
              <a:t>Predicting Mortality in Liver Transplant Candidates</a:t>
            </a:r>
            <a:r>
              <a:rPr lang="en-US" sz="2900" dirty="0">
                <a:latin typeface="Century Gothic"/>
                <a:ea typeface="+mn-lt"/>
                <a:cs typeface="+mn-lt"/>
              </a:rPr>
              <a:t> </a:t>
            </a:r>
            <a:r>
              <a:rPr lang="pl-PL" sz="2900" dirty="0">
                <a:latin typeface="Century Gothic"/>
                <a:ea typeface="+mn-lt"/>
                <a:cs typeface="+mn-lt"/>
              </a:rPr>
              <a:t>Explainable AI in Healthcare and Medicine, </a:t>
            </a:r>
            <a:r>
              <a:rPr lang="pl-PL" sz="2900" b="1" dirty="0">
                <a:latin typeface="Century Gothic"/>
                <a:ea typeface="+mn-lt"/>
                <a:cs typeface="+mn-lt"/>
              </a:rPr>
              <a:t>2021</a:t>
            </a:r>
            <a:r>
              <a:rPr lang="pl-PL" sz="2900" dirty="0">
                <a:latin typeface="Century Gothic"/>
                <a:ea typeface="+mn-lt"/>
                <a:cs typeface="+mn-lt"/>
              </a:rPr>
              <a:t>, Volume 914</a:t>
            </a:r>
            <a:r>
              <a:rPr lang="en-US" sz="2900" dirty="0">
                <a:latin typeface="Century Gothic"/>
                <a:ea typeface="+mn-lt"/>
                <a:cs typeface="+mn-lt"/>
              </a:rPr>
              <a:t> </a:t>
            </a:r>
            <a:r>
              <a:rPr lang="pl-PL" sz="2900" dirty="0">
                <a:latin typeface="Century Gothic"/>
                <a:ea typeface="+mn-lt"/>
                <a:cs typeface="+mn-lt"/>
              </a:rPr>
              <a:t>ISBN : 978-3-030-53351-9</a:t>
            </a:r>
            <a:r>
              <a:rPr lang="en-US" sz="2900" dirty="0">
                <a:latin typeface="Century Gothic"/>
                <a:ea typeface="+mn-lt"/>
                <a:cs typeface="+mn-lt"/>
              </a:rPr>
              <a:t> </a:t>
            </a:r>
            <a:r>
              <a:rPr lang="pl-PL" sz="2900" dirty="0">
                <a:latin typeface="Century Gothic"/>
                <a:ea typeface="+mn-lt"/>
                <a:cs typeface="+mn-lt"/>
              </a:rPr>
              <a:t>Jonathon Byrd, Sivaraman Balakrishnan, Xiaoqian Jiang, Zachary C. Lipton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l-PL" sz="2900">
                <a:latin typeface="Century Gothic"/>
                <a:ea typeface="+mn-lt"/>
                <a:cs typeface="+mn-lt"/>
              </a:rPr>
              <a:t>Mathematical</a:t>
            </a:r>
            <a:endParaRPr lang="pl-PL" sz="29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l-PL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l-PL" sz="2900" dirty="0">
                <a:latin typeface="Century Gothic"/>
                <a:ea typeface="+mn-lt"/>
                <a:cs typeface="+mn-lt"/>
              </a:rPr>
              <a:t>Liver Transplant Waitlist, Part 1 | UCLA Transplantation Services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pl-PL" sz="2900" dirty="0">
                <a:latin typeface="Century Gothic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https://columbiasurgery.org/liver/liver-transplant-waiting-list</a:t>
            </a:r>
            <a:endParaRPr lang="pl-PL" sz="29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pl-PL" sz="2900" dirty="0">
                <a:latin typeface="Century Gothic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https://www.ncbi.nlm.nih.gov/pmc/articles/PMC6902892/#:~:text=MELD%2DNa%20was%20calculated%20through,United%20Network%20for%20Organ%20Sharing</a:t>
            </a:r>
            <a:r>
              <a:rPr lang="pl-PL" sz="2900" dirty="0">
                <a:latin typeface="Century Gothic"/>
                <a:ea typeface="+mn-lt"/>
                <a:cs typeface="+mn-lt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pl-PL" sz="2900" dirty="0">
                <a:latin typeface="Century Gothic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https://www.organdonor.gov/learn/organ-donation-statistics</a:t>
            </a:r>
            <a:endParaRPr lang="pl-PL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sz="2900" dirty="0">
                <a:latin typeface="Century Gothic"/>
                <a:ea typeface="+mn-lt"/>
                <a:cs typeface="+mn-lt"/>
              </a:rPr>
              <a:t>UNOS.org</a:t>
            </a:r>
            <a:endParaRPr lang="pl-PL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6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sz="16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5810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0"/>
            <a:ext cx="5425639" cy="104401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Outline 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4631796" y="24867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zawartości 148">
            <a:extLst>
              <a:ext uri="{FF2B5EF4-FFF2-40B4-BE49-F238E27FC236}">
                <a16:creationId xmlns:a16="http://schemas.microsoft.com/office/drawing/2014/main" id="{7ADDE6C7-195D-417E-9B61-671967573AA9}"/>
              </a:ext>
            </a:extLst>
          </p:cNvPr>
          <p:cNvSpPr txBox="1">
            <a:spLocks/>
          </p:cNvSpPr>
          <p:nvPr/>
        </p:nvSpPr>
        <p:spPr>
          <a:xfrm>
            <a:off x="956733" y="1732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1/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Transplant problem and sickest-first policy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2/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MELD-Score and optimistic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3/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Applying ML Techniques</a:t>
            </a:r>
            <a:endParaRPr lang="pl-PL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-</a:t>
            </a:r>
            <a:r>
              <a:rPr lang="pl-PL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Process of cleaning datasets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    - Models and obtained results from a paper </a:t>
            </a:r>
            <a:endParaRPr lang="pl-PL" sz="2000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4/ Related works and Q&amp;A section</a:t>
            </a:r>
            <a:endParaRPr lang="pl-PL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33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0BD9B-239F-401A-8955-C3EE01CF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810"/>
            <a:ext cx="10515600" cy="1325563"/>
          </a:xfrm>
          <a:solidFill>
            <a:srgbClr val="371EA3"/>
          </a:solidFill>
        </p:spPr>
        <p:txBody>
          <a:bodyPr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Discussion Time</a:t>
            </a:r>
          </a:p>
        </p:txBody>
      </p:sp>
    </p:spTree>
    <p:extLst>
      <p:ext uri="{BB962C8B-B14F-4D97-AF65-F5344CB8AC3E}">
        <p14:creationId xmlns:p14="http://schemas.microsoft.com/office/powerpoint/2010/main" val="161820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-2429"/>
            <a:ext cx="9427135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Transplant problem &amp; policy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F342AFF-4A42-497F-B369-ADA57A1C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675467"/>
            <a:ext cx="5020399" cy="303106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711D4-26AE-401E-8AE6-8A76B3EFAB90}"/>
              </a:ext>
            </a:extLst>
          </p:cNvPr>
          <p:cNvGrpSpPr/>
          <p:nvPr/>
        </p:nvGrpSpPr>
        <p:grpSpPr>
          <a:xfrm>
            <a:off x="6140261" y="957278"/>
            <a:ext cx="5479920" cy="3300480"/>
            <a:chOff x="6140261" y="957278"/>
            <a:chExt cx="5479920" cy="33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14:cNvPr>
                <p14:cNvContentPartPr/>
                <p14:nvPr/>
              </p14:nvContentPartPr>
              <p14:xfrm>
                <a:off x="6140261" y="2799398"/>
                <a:ext cx="455040" cy="43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2261" y="2781758"/>
                  <a:ext cx="4906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14:cNvPr>
                <p14:cNvContentPartPr/>
                <p14:nvPr/>
              </p14:nvContentPartPr>
              <p14:xfrm>
                <a:off x="6183821" y="3009998"/>
                <a:ext cx="463680" cy="23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65821" y="2991998"/>
                  <a:ext cx="49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14:cNvPr>
                <p14:cNvContentPartPr/>
                <p14:nvPr/>
              </p14:nvContentPartPr>
              <p14:xfrm>
                <a:off x="6456701" y="1809398"/>
                <a:ext cx="530640" cy="93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38701" y="1791758"/>
                  <a:ext cx="56628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14:cNvPr>
                <p14:cNvContentPartPr/>
                <p14:nvPr/>
              </p14:nvContentPartPr>
              <p14:xfrm>
                <a:off x="6643901" y="957278"/>
                <a:ext cx="4976280" cy="330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6261" y="939278"/>
                  <a:ext cx="5011920" cy="3336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2FC06F-3E4C-4113-9815-0EFFA332F147}"/>
              </a:ext>
            </a:extLst>
          </p:cNvPr>
          <p:cNvSpPr txBox="1"/>
          <p:nvPr/>
        </p:nvSpPr>
        <p:spPr>
          <a:xfrm>
            <a:off x="7055381" y="1982969"/>
            <a:ext cx="496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am patient with end-stage </a:t>
            </a:r>
          </a:p>
          <a:p>
            <a:r>
              <a:rPr lang="en-US" sz="2800" dirty="0"/>
              <a:t>liver disease. I need a liver-transplantation.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2136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711D4-26AE-401E-8AE6-8A76B3EFAB90}"/>
              </a:ext>
            </a:extLst>
          </p:cNvPr>
          <p:cNvGrpSpPr/>
          <p:nvPr/>
        </p:nvGrpSpPr>
        <p:grpSpPr>
          <a:xfrm>
            <a:off x="6140261" y="957278"/>
            <a:ext cx="5479920" cy="3300480"/>
            <a:chOff x="6140261" y="957278"/>
            <a:chExt cx="5479920" cy="33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14:cNvPr>
                <p14:cNvContentPartPr/>
                <p14:nvPr/>
              </p14:nvContentPartPr>
              <p14:xfrm>
                <a:off x="6140261" y="2799398"/>
                <a:ext cx="455040" cy="43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2275" y="2781383"/>
                  <a:ext cx="490652" cy="471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14:cNvPr>
                <p14:cNvContentPartPr/>
                <p14:nvPr/>
              </p14:nvContentPartPr>
              <p14:xfrm>
                <a:off x="6183821" y="3009998"/>
                <a:ext cx="463680" cy="23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5821" y="2991998"/>
                  <a:ext cx="49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14:cNvPr>
                <p14:cNvContentPartPr/>
                <p14:nvPr/>
              </p14:nvContentPartPr>
              <p14:xfrm>
                <a:off x="6456701" y="1809398"/>
                <a:ext cx="530640" cy="93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8701" y="1791391"/>
                  <a:ext cx="566280" cy="969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14:cNvPr>
                <p14:cNvContentPartPr/>
                <p14:nvPr/>
              </p14:nvContentPartPr>
              <p14:xfrm>
                <a:off x="6643901" y="957278"/>
                <a:ext cx="4976280" cy="330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5900" y="939280"/>
                  <a:ext cx="5011923" cy="333611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2FC06F-3E4C-4113-9815-0EFFA332F147}"/>
              </a:ext>
            </a:extLst>
          </p:cNvPr>
          <p:cNvSpPr txBox="1"/>
          <p:nvPr/>
        </p:nvSpPr>
        <p:spPr>
          <a:xfrm>
            <a:off x="7055381" y="1982969"/>
            <a:ext cx="496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am patient with end-stage </a:t>
            </a:r>
          </a:p>
          <a:p>
            <a:r>
              <a:rPr lang="en-US" sz="2800" dirty="0"/>
              <a:t>liver disease. I need a liver-</a:t>
            </a:r>
            <a:r>
              <a:rPr lang="en-US" sz="2800" dirty="0" err="1"/>
              <a:t>tranplanatation</a:t>
            </a:r>
            <a:r>
              <a:rPr lang="en-US" sz="2800" dirty="0"/>
              <a:t>.</a:t>
            </a:r>
            <a:endParaRPr lang="pl-PL" sz="2800" dirty="0"/>
          </a:p>
        </p:txBody>
      </p:sp>
      <p:sp>
        <p:nvSpPr>
          <p:cNvPr id="11" name="Prostokąt 6">
            <a:extLst>
              <a:ext uri="{FF2B5EF4-FFF2-40B4-BE49-F238E27FC236}">
                <a16:creationId xmlns:a16="http://schemas.microsoft.com/office/drawing/2014/main" id="{648C0376-5C9C-4165-B1C9-8BB6DA0A3A90}"/>
              </a:ext>
            </a:extLst>
          </p:cNvPr>
          <p:cNvSpPr/>
          <p:nvPr/>
        </p:nvSpPr>
        <p:spPr>
          <a:xfrm>
            <a:off x="6079039" y="1043455"/>
            <a:ext cx="5589742" cy="3616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6">
            <a:extLst>
              <a:ext uri="{FF2B5EF4-FFF2-40B4-BE49-F238E27FC236}">
                <a16:creationId xmlns:a16="http://schemas.microsoft.com/office/drawing/2014/main" id="{DE4D6F55-7CCA-4F40-BB29-82E015D06C5F}"/>
              </a:ext>
            </a:extLst>
          </p:cNvPr>
          <p:cNvSpPr/>
          <p:nvPr/>
        </p:nvSpPr>
        <p:spPr>
          <a:xfrm>
            <a:off x="8922240" y="916868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Picture 2" descr="A picture containing text, tool, scissors&#10;&#10;Description automatically generated">
            <a:extLst>
              <a:ext uri="{FF2B5EF4-FFF2-40B4-BE49-F238E27FC236}">
                <a16:creationId xmlns:a16="http://schemas.microsoft.com/office/drawing/2014/main" id="{0C8A1439-626E-4B49-A8B0-3ACDB1A4DF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75" y="2546132"/>
            <a:ext cx="3169677" cy="3423251"/>
          </a:xfrm>
          <a:prstGeom prst="rect">
            <a:avLst/>
          </a:prstGeom>
        </p:spPr>
      </p:pic>
      <p:sp>
        <p:nvSpPr>
          <p:cNvPr id="15" name="Prostokąt 1">
            <a:extLst>
              <a:ext uri="{FF2B5EF4-FFF2-40B4-BE49-F238E27FC236}">
                <a16:creationId xmlns:a16="http://schemas.microsoft.com/office/drawing/2014/main" id="{9387E260-DDB7-4C3F-8A44-9DB9CB6509A8}"/>
              </a:ext>
            </a:extLst>
          </p:cNvPr>
          <p:cNvSpPr/>
          <p:nvPr/>
        </p:nvSpPr>
        <p:spPr>
          <a:xfrm>
            <a:off x="1074821" y="5661814"/>
            <a:ext cx="3367172" cy="37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A6FA82-9600-40BC-B048-329AE2189D4E}"/>
              </a:ext>
            </a:extLst>
          </p:cNvPr>
          <p:cNvGrpSpPr/>
          <p:nvPr/>
        </p:nvGrpSpPr>
        <p:grpSpPr>
          <a:xfrm>
            <a:off x="3874923" y="1014474"/>
            <a:ext cx="7121920" cy="4319525"/>
            <a:chOff x="8489261" y="499787"/>
            <a:chExt cx="3461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14:cNvPr>
                <p14:cNvContentPartPr/>
                <p14:nvPr/>
              </p14:nvContentPartPr>
              <p14:xfrm>
                <a:off x="8489261" y="1901987"/>
                <a:ext cx="3114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80514" y="1893223"/>
                  <a:ext cx="328719" cy="117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14:cNvPr>
                <p14:cNvContentPartPr/>
                <p14:nvPr/>
              </p14:nvContentPartPr>
              <p14:xfrm>
                <a:off x="8521301" y="1985147"/>
                <a:ext cx="306720" cy="1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12553" y="1976334"/>
                  <a:ext cx="324042" cy="34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14:cNvPr>
                <p14:cNvContentPartPr/>
                <p14:nvPr/>
              </p14:nvContentPartPr>
              <p14:xfrm>
                <a:off x="8716421" y="499787"/>
                <a:ext cx="2503800" cy="1376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07673" y="491038"/>
                  <a:ext cx="2521122" cy="1393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14:cNvPr>
                <p14:cNvContentPartPr/>
                <p14:nvPr/>
              </p14:nvContentPartPr>
              <p14:xfrm>
                <a:off x="8818661" y="653507"/>
                <a:ext cx="3131640" cy="19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09913" y="644758"/>
                  <a:ext cx="3148961" cy="196276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DFE08B-F841-413E-AD62-A0BE13C11E8A}"/>
              </a:ext>
            </a:extLst>
          </p:cNvPr>
          <p:cNvSpPr txBox="1"/>
          <p:nvPr/>
        </p:nvSpPr>
        <p:spPr>
          <a:xfrm>
            <a:off x="5820085" y="1884087"/>
            <a:ext cx="39094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  One national waiting list for the        entire US. You can register at medical centers in different regions. 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Waiting time cannot be predictable and may vary from regions of the country and from the illness levels.</a:t>
            </a:r>
          </a:p>
        </p:txBody>
      </p:sp>
    </p:spTree>
    <p:extLst>
      <p:ext uri="{BB962C8B-B14F-4D97-AF65-F5344CB8AC3E}">
        <p14:creationId xmlns:p14="http://schemas.microsoft.com/office/powerpoint/2010/main" val="12802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340642" y="269376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503DDAD-1F75-474F-900F-35D55861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47" y="449179"/>
            <a:ext cx="9681373" cy="5831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809B7C-BAE4-402F-B7E0-117A56ACD22D}"/>
              </a:ext>
            </a:extLst>
          </p:cNvPr>
          <p:cNvSpPr txBox="1"/>
          <p:nvPr/>
        </p:nvSpPr>
        <p:spPr>
          <a:xfrm>
            <a:off x="4365727" y="6408821"/>
            <a:ext cx="3737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/>
                <a:ea typeface="+mn-lt"/>
                <a:cs typeface="+mn-lt"/>
              </a:rPr>
              <a:t>UNOS.org (United Network for Organ Sharing)</a:t>
            </a:r>
            <a:endParaRPr lang="pl-PL" sz="1200" dirty="0">
              <a:latin typeface="Century Gothic"/>
              <a:ea typeface="+mn-lt"/>
              <a:cs typeface="+mn-lt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216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711D4-26AE-401E-8AE6-8A76B3EFAB90}"/>
              </a:ext>
            </a:extLst>
          </p:cNvPr>
          <p:cNvGrpSpPr/>
          <p:nvPr/>
        </p:nvGrpSpPr>
        <p:grpSpPr>
          <a:xfrm>
            <a:off x="6140261" y="957278"/>
            <a:ext cx="5479920" cy="3300480"/>
            <a:chOff x="6140261" y="957278"/>
            <a:chExt cx="5479920" cy="33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14:cNvPr>
                <p14:cNvContentPartPr/>
                <p14:nvPr/>
              </p14:nvContentPartPr>
              <p14:xfrm>
                <a:off x="6140261" y="2799398"/>
                <a:ext cx="455040" cy="43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2275" y="2781383"/>
                  <a:ext cx="490652" cy="471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14:cNvPr>
                <p14:cNvContentPartPr/>
                <p14:nvPr/>
              </p14:nvContentPartPr>
              <p14:xfrm>
                <a:off x="6183821" y="3009998"/>
                <a:ext cx="463680" cy="23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5821" y="2991998"/>
                  <a:ext cx="49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14:cNvPr>
                <p14:cNvContentPartPr/>
                <p14:nvPr/>
              </p14:nvContentPartPr>
              <p14:xfrm>
                <a:off x="6456701" y="1809398"/>
                <a:ext cx="530640" cy="93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8701" y="1791391"/>
                  <a:ext cx="566280" cy="969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14:cNvPr>
                <p14:cNvContentPartPr/>
                <p14:nvPr/>
              </p14:nvContentPartPr>
              <p14:xfrm>
                <a:off x="6643901" y="957278"/>
                <a:ext cx="4976280" cy="330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5900" y="939280"/>
                  <a:ext cx="5011923" cy="333611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2FC06F-3E4C-4113-9815-0EFFA332F147}"/>
              </a:ext>
            </a:extLst>
          </p:cNvPr>
          <p:cNvSpPr txBox="1"/>
          <p:nvPr/>
        </p:nvSpPr>
        <p:spPr>
          <a:xfrm>
            <a:off x="7055381" y="1982969"/>
            <a:ext cx="496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am patient with end-stage </a:t>
            </a:r>
          </a:p>
          <a:p>
            <a:r>
              <a:rPr lang="en-US" sz="2800" dirty="0"/>
              <a:t>liver disease. I need a liver-</a:t>
            </a:r>
            <a:r>
              <a:rPr lang="en-US" sz="2800" dirty="0" err="1"/>
              <a:t>tranplanatation</a:t>
            </a:r>
            <a:r>
              <a:rPr lang="en-US" sz="2800" dirty="0"/>
              <a:t>.</a:t>
            </a:r>
            <a:endParaRPr lang="pl-PL" sz="2800" dirty="0"/>
          </a:p>
        </p:txBody>
      </p:sp>
      <p:sp>
        <p:nvSpPr>
          <p:cNvPr id="11" name="Prostokąt 6">
            <a:extLst>
              <a:ext uri="{FF2B5EF4-FFF2-40B4-BE49-F238E27FC236}">
                <a16:creationId xmlns:a16="http://schemas.microsoft.com/office/drawing/2014/main" id="{648C0376-5C9C-4165-B1C9-8BB6DA0A3A90}"/>
              </a:ext>
            </a:extLst>
          </p:cNvPr>
          <p:cNvSpPr/>
          <p:nvPr/>
        </p:nvSpPr>
        <p:spPr>
          <a:xfrm>
            <a:off x="6079039" y="1043455"/>
            <a:ext cx="5589742" cy="3616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6">
            <a:extLst>
              <a:ext uri="{FF2B5EF4-FFF2-40B4-BE49-F238E27FC236}">
                <a16:creationId xmlns:a16="http://schemas.microsoft.com/office/drawing/2014/main" id="{DE4D6F55-7CCA-4F40-BB29-82E015D06C5F}"/>
              </a:ext>
            </a:extLst>
          </p:cNvPr>
          <p:cNvSpPr/>
          <p:nvPr/>
        </p:nvSpPr>
        <p:spPr>
          <a:xfrm>
            <a:off x="8922240" y="916868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Picture 2" descr="A picture containing text, tool, scissors&#10;&#10;Description automatically generated">
            <a:extLst>
              <a:ext uri="{FF2B5EF4-FFF2-40B4-BE49-F238E27FC236}">
                <a16:creationId xmlns:a16="http://schemas.microsoft.com/office/drawing/2014/main" id="{0C8A1439-626E-4B49-A8B0-3ACDB1A4DF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75" y="2546132"/>
            <a:ext cx="3169677" cy="3423251"/>
          </a:xfrm>
          <a:prstGeom prst="rect">
            <a:avLst/>
          </a:prstGeom>
        </p:spPr>
      </p:pic>
      <p:sp>
        <p:nvSpPr>
          <p:cNvPr id="15" name="Prostokąt 1">
            <a:extLst>
              <a:ext uri="{FF2B5EF4-FFF2-40B4-BE49-F238E27FC236}">
                <a16:creationId xmlns:a16="http://schemas.microsoft.com/office/drawing/2014/main" id="{9387E260-DDB7-4C3F-8A44-9DB9CB6509A8}"/>
              </a:ext>
            </a:extLst>
          </p:cNvPr>
          <p:cNvSpPr/>
          <p:nvPr/>
        </p:nvSpPr>
        <p:spPr>
          <a:xfrm>
            <a:off x="1074821" y="5661814"/>
            <a:ext cx="3367172" cy="37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A6FA82-9600-40BC-B048-329AE2189D4E}"/>
              </a:ext>
            </a:extLst>
          </p:cNvPr>
          <p:cNvGrpSpPr/>
          <p:nvPr/>
        </p:nvGrpSpPr>
        <p:grpSpPr>
          <a:xfrm>
            <a:off x="3874923" y="1014474"/>
            <a:ext cx="7121920" cy="4319525"/>
            <a:chOff x="8489261" y="499787"/>
            <a:chExt cx="3461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14:cNvPr>
                <p14:cNvContentPartPr/>
                <p14:nvPr/>
              </p14:nvContentPartPr>
              <p14:xfrm>
                <a:off x="8489261" y="1901987"/>
                <a:ext cx="3114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80514" y="1893223"/>
                  <a:ext cx="328719" cy="117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14:cNvPr>
                <p14:cNvContentPartPr/>
                <p14:nvPr/>
              </p14:nvContentPartPr>
              <p14:xfrm>
                <a:off x="8521301" y="1985147"/>
                <a:ext cx="306720" cy="1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12553" y="1976334"/>
                  <a:ext cx="324042" cy="34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14:cNvPr>
                <p14:cNvContentPartPr/>
                <p14:nvPr/>
              </p14:nvContentPartPr>
              <p14:xfrm>
                <a:off x="8716421" y="499787"/>
                <a:ext cx="2503800" cy="1376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07673" y="491038"/>
                  <a:ext cx="2521122" cy="1393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14:cNvPr>
                <p14:cNvContentPartPr/>
                <p14:nvPr/>
              </p14:nvContentPartPr>
              <p14:xfrm>
                <a:off x="8818661" y="653507"/>
                <a:ext cx="3131640" cy="19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09913" y="644758"/>
                  <a:ext cx="3148961" cy="196276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DFE08B-F841-413E-AD62-A0BE13C11E8A}"/>
              </a:ext>
            </a:extLst>
          </p:cNvPr>
          <p:cNvSpPr txBox="1"/>
          <p:nvPr/>
        </p:nvSpPr>
        <p:spPr>
          <a:xfrm>
            <a:off x="5377877" y="1676857"/>
            <a:ext cx="5153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/>
              <a:t>The deceased donor livers are assigned to matches among patients according to sickest-first policy.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When get top of the waiting list, we consider compatibility of patient to donor liver to lower risk of failure:</a:t>
            </a:r>
          </a:p>
          <a:p>
            <a:r>
              <a:rPr lang="en-US" sz="2200" dirty="0"/>
              <a:t>       + Blood type,</a:t>
            </a:r>
          </a:p>
          <a:p>
            <a:r>
              <a:rPr lang="en-US" sz="2200" dirty="0"/>
              <a:t>       + Body size,</a:t>
            </a:r>
          </a:p>
          <a:p>
            <a:r>
              <a:rPr lang="en-US" sz="2200" dirty="0"/>
              <a:t>       + Geographical considerations…</a:t>
            </a:r>
          </a:p>
        </p:txBody>
      </p:sp>
    </p:spTree>
    <p:extLst>
      <p:ext uri="{BB962C8B-B14F-4D97-AF65-F5344CB8AC3E}">
        <p14:creationId xmlns:p14="http://schemas.microsoft.com/office/powerpoint/2010/main" val="157976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711D4-26AE-401E-8AE6-8A76B3EFAB90}"/>
              </a:ext>
            </a:extLst>
          </p:cNvPr>
          <p:cNvGrpSpPr/>
          <p:nvPr/>
        </p:nvGrpSpPr>
        <p:grpSpPr>
          <a:xfrm>
            <a:off x="6140261" y="957278"/>
            <a:ext cx="5479920" cy="3300480"/>
            <a:chOff x="6140261" y="957278"/>
            <a:chExt cx="5479920" cy="33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14:cNvPr>
                <p14:cNvContentPartPr/>
                <p14:nvPr/>
              </p14:nvContentPartPr>
              <p14:xfrm>
                <a:off x="6140261" y="2799398"/>
                <a:ext cx="455040" cy="43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2275" y="2781383"/>
                  <a:ext cx="490652" cy="471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14:cNvPr>
                <p14:cNvContentPartPr/>
                <p14:nvPr/>
              </p14:nvContentPartPr>
              <p14:xfrm>
                <a:off x="6183821" y="3009998"/>
                <a:ext cx="463680" cy="23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5821" y="2991998"/>
                  <a:ext cx="49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14:cNvPr>
                <p14:cNvContentPartPr/>
                <p14:nvPr/>
              </p14:nvContentPartPr>
              <p14:xfrm>
                <a:off x="6456701" y="1809398"/>
                <a:ext cx="530640" cy="93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8701" y="1791391"/>
                  <a:ext cx="566280" cy="969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14:cNvPr>
                <p14:cNvContentPartPr/>
                <p14:nvPr/>
              </p14:nvContentPartPr>
              <p14:xfrm>
                <a:off x="6643901" y="957278"/>
                <a:ext cx="4976280" cy="330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5900" y="939280"/>
                  <a:ext cx="5011923" cy="333611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2FC06F-3E4C-4113-9815-0EFFA332F147}"/>
              </a:ext>
            </a:extLst>
          </p:cNvPr>
          <p:cNvSpPr txBox="1"/>
          <p:nvPr/>
        </p:nvSpPr>
        <p:spPr>
          <a:xfrm>
            <a:off x="7055381" y="1982969"/>
            <a:ext cx="496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am patient with end-stage </a:t>
            </a:r>
          </a:p>
          <a:p>
            <a:r>
              <a:rPr lang="en-US" sz="2800" dirty="0"/>
              <a:t>liver disease. I need a liver-</a:t>
            </a:r>
            <a:r>
              <a:rPr lang="en-US" sz="2800" dirty="0" err="1"/>
              <a:t>tranplanatation</a:t>
            </a:r>
            <a:r>
              <a:rPr lang="en-US" sz="2800" dirty="0"/>
              <a:t>.</a:t>
            </a:r>
            <a:endParaRPr lang="pl-PL" sz="2800" dirty="0"/>
          </a:p>
        </p:txBody>
      </p:sp>
      <p:sp>
        <p:nvSpPr>
          <p:cNvPr id="11" name="Prostokąt 6">
            <a:extLst>
              <a:ext uri="{FF2B5EF4-FFF2-40B4-BE49-F238E27FC236}">
                <a16:creationId xmlns:a16="http://schemas.microsoft.com/office/drawing/2014/main" id="{648C0376-5C9C-4165-B1C9-8BB6DA0A3A90}"/>
              </a:ext>
            </a:extLst>
          </p:cNvPr>
          <p:cNvSpPr/>
          <p:nvPr/>
        </p:nvSpPr>
        <p:spPr>
          <a:xfrm>
            <a:off x="6079039" y="1043455"/>
            <a:ext cx="5589742" cy="3616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6">
            <a:extLst>
              <a:ext uri="{FF2B5EF4-FFF2-40B4-BE49-F238E27FC236}">
                <a16:creationId xmlns:a16="http://schemas.microsoft.com/office/drawing/2014/main" id="{DE4D6F55-7CCA-4F40-BB29-82E015D06C5F}"/>
              </a:ext>
            </a:extLst>
          </p:cNvPr>
          <p:cNvSpPr/>
          <p:nvPr/>
        </p:nvSpPr>
        <p:spPr>
          <a:xfrm>
            <a:off x="8922240" y="916868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">
            <a:extLst>
              <a:ext uri="{FF2B5EF4-FFF2-40B4-BE49-F238E27FC236}">
                <a16:creationId xmlns:a16="http://schemas.microsoft.com/office/drawing/2014/main" id="{9387E260-DDB7-4C3F-8A44-9DB9CB6509A8}"/>
              </a:ext>
            </a:extLst>
          </p:cNvPr>
          <p:cNvSpPr/>
          <p:nvPr/>
        </p:nvSpPr>
        <p:spPr>
          <a:xfrm>
            <a:off x="1074821" y="5661814"/>
            <a:ext cx="3367172" cy="37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A6FA82-9600-40BC-B048-329AE2189D4E}"/>
              </a:ext>
            </a:extLst>
          </p:cNvPr>
          <p:cNvGrpSpPr/>
          <p:nvPr/>
        </p:nvGrpSpPr>
        <p:grpSpPr>
          <a:xfrm>
            <a:off x="3711294" y="756786"/>
            <a:ext cx="8208038" cy="4978268"/>
            <a:chOff x="8489261" y="499787"/>
            <a:chExt cx="3461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14:cNvPr>
                <p14:cNvContentPartPr/>
                <p14:nvPr/>
              </p14:nvContentPartPr>
              <p14:xfrm>
                <a:off x="8489261" y="1901987"/>
                <a:ext cx="3114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81670" y="1894382"/>
                  <a:ext cx="326431" cy="115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14:cNvPr>
                <p14:cNvContentPartPr/>
                <p14:nvPr/>
              </p14:nvContentPartPr>
              <p14:xfrm>
                <a:off x="8521301" y="1985147"/>
                <a:ext cx="306720" cy="1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13709" y="1977456"/>
                  <a:ext cx="321752" cy="32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14:cNvPr>
                <p14:cNvContentPartPr/>
                <p14:nvPr/>
              </p14:nvContentPartPr>
              <p14:xfrm>
                <a:off x="8716421" y="499787"/>
                <a:ext cx="2503800" cy="1376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08830" y="492195"/>
                  <a:ext cx="2518830" cy="1391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14:cNvPr>
                <p14:cNvContentPartPr/>
                <p14:nvPr/>
              </p14:nvContentPartPr>
              <p14:xfrm>
                <a:off x="8818661" y="653507"/>
                <a:ext cx="3131640" cy="19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11071" y="645915"/>
                  <a:ext cx="3146669" cy="19604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DFE08B-F841-413E-AD62-A0BE13C11E8A}"/>
              </a:ext>
            </a:extLst>
          </p:cNvPr>
          <p:cNvSpPr txBox="1"/>
          <p:nvPr/>
        </p:nvSpPr>
        <p:spPr>
          <a:xfrm>
            <a:off x="5691254" y="1469136"/>
            <a:ext cx="5313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342900" indent="-342900">
              <a:buFontTx/>
              <a:buChar char="-"/>
            </a:pPr>
            <a:r>
              <a:rPr lang="en-US" sz="2200" dirty="0"/>
              <a:t>November 12, 2019: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     12 965 </a:t>
            </a:r>
            <a:r>
              <a:rPr lang="en-US" sz="2200" dirty="0"/>
              <a:t>patients are on waiting list for                                       	    liver transplantation.</a:t>
            </a:r>
          </a:p>
          <a:p>
            <a:endParaRPr lang="en-US" sz="2200" dirty="0"/>
          </a:p>
          <a:p>
            <a:pPr marL="342900" indent="-342900">
              <a:buFontTx/>
              <a:buChar char="-"/>
            </a:pPr>
            <a:r>
              <a:rPr lang="en-US" sz="2200" dirty="0"/>
              <a:t>In 2018:</a:t>
            </a:r>
          </a:p>
          <a:p>
            <a:r>
              <a:rPr lang="en-US" sz="2200" dirty="0"/>
              <a:t>     </a:t>
            </a:r>
            <a:r>
              <a:rPr lang="en-US" sz="2200" b="1" dirty="0">
                <a:solidFill>
                  <a:srgbClr val="FF0000"/>
                </a:solidFill>
              </a:rPr>
              <a:t>12 700 </a:t>
            </a:r>
            <a:r>
              <a:rPr lang="en-US" sz="2200" dirty="0"/>
              <a:t>patients were added to the list.</a:t>
            </a:r>
          </a:p>
          <a:p>
            <a:r>
              <a:rPr lang="en-US" sz="2200" dirty="0"/>
              <a:t>        </a:t>
            </a:r>
            <a:r>
              <a:rPr lang="en-US" sz="2200" b="1" dirty="0">
                <a:solidFill>
                  <a:srgbClr val="FF0000"/>
                </a:solidFill>
              </a:rPr>
              <a:t>8 250 </a:t>
            </a:r>
            <a:r>
              <a:rPr lang="en-US" sz="2200" dirty="0"/>
              <a:t>liver transplants were performed.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            609 </a:t>
            </a:r>
            <a:r>
              <a:rPr lang="en-US" sz="2200" dirty="0"/>
              <a:t>patients died while waiting.</a:t>
            </a:r>
          </a:p>
          <a:p>
            <a:r>
              <a:rPr lang="en-US" sz="2200" dirty="0"/>
              <a:t>            </a:t>
            </a:r>
            <a:r>
              <a:rPr lang="en-US" sz="2200" b="1" dirty="0">
                <a:solidFill>
                  <a:srgbClr val="FF0000"/>
                </a:solidFill>
              </a:rPr>
              <a:t>627 </a:t>
            </a:r>
            <a:r>
              <a:rPr lang="en-US" sz="2200" dirty="0"/>
              <a:t>patients were removed due to              	     being too sick.</a:t>
            </a: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200" dirty="0"/>
          </a:p>
        </p:txBody>
      </p:sp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C5D26BCE-0A5F-4B99-B5A7-85F56F7EBD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6" y="2908260"/>
            <a:ext cx="3395058" cy="26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5098643" y="258010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7BCD261D-F010-4DF3-9EF4-FE360CE8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2766218"/>
            <a:ext cx="10555705" cy="1325563"/>
          </a:xfrm>
          <a:solidFill>
            <a:srgbClr val="371EA3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Problem of assessing </a:t>
            </a:r>
            <a:b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</a:b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Century Gothic"/>
                <a:cs typeface="Calibri Light"/>
              </a:rPr>
              <a:t>disease severity </a:t>
            </a:r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of a patient</a:t>
            </a:r>
            <a:endParaRPr lang="pl-PL" sz="5400" dirty="0">
              <a:solidFill>
                <a:schemeClr val="bg1"/>
              </a:solidFill>
              <a:latin typeface="Century Gothic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23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0"/>
            <a:ext cx="5425639" cy="104401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Outline 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4631796" y="24867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zawartości 148">
            <a:extLst>
              <a:ext uri="{FF2B5EF4-FFF2-40B4-BE49-F238E27FC236}">
                <a16:creationId xmlns:a16="http://schemas.microsoft.com/office/drawing/2014/main" id="{7ADDE6C7-195D-417E-9B61-671967573AA9}"/>
              </a:ext>
            </a:extLst>
          </p:cNvPr>
          <p:cNvSpPr txBox="1">
            <a:spLocks/>
          </p:cNvSpPr>
          <p:nvPr/>
        </p:nvSpPr>
        <p:spPr>
          <a:xfrm>
            <a:off x="956733" y="1732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1/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Transplant problem and sickest-first policy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2/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MELD-Score and optimistic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3/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Applying ML Techniques</a:t>
            </a:r>
            <a:endParaRPr lang="pl-PL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-</a:t>
            </a:r>
            <a:r>
              <a:rPr lang="pl-PL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Process of cleaning datasets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    - Models and obtained results from a paper </a:t>
            </a:r>
            <a:endParaRPr lang="pl-PL" sz="2000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4/ Related works and Q&amp;A section</a:t>
            </a:r>
            <a:endParaRPr lang="pl-PL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98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1635</Words>
  <Application>Microsoft Office PowerPoint</Application>
  <PresentationFormat>Widescreen</PresentationFormat>
  <Paragraphs>243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ResponsibleML based models  for prioritizing liver-transplant candidates in the US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of assessing  disease severity of a patient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high time for ML Models!!</vt:lpstr>
      <vt:lpstr>PowerPoint Presentation</vt:lpstr>
      <vt:lpstr>PowerPoint Presentation</vt:lpstr>
      <vt:lpstr>PowerPoint Presentation</vt:lpstr>
      <vt:lpstr>PowerPoint Presentation</vt:lpstr>
      <vt:lpstr> Obtained results</vt:lpstr>
      <vt:lpstr> Obtained results</vt:lpstr>
      <vt:lpstr>PowerPoint Presentation</vt:lpstr>
      <vt:lpstr>PowerPoint Presentation</vt:lpstr>
      <vt:lpstr> Conclusions</vt:lpstr>
      <vt:lpstr> References</vt:lpstr>
      <vt:lpstr>PowerPoint Presentation</vt:lpstr>
      <vt:lpstr>Discussion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Forester: An R package to automatically select                           between tree ‐ based models</dc:title>
  <dc:creator>Ly Thien</dc:creator>
  <cp:lastModifiedBy>Ly Thien</cp:lastModifiedBy>
  <cp:revision>210</cp:revision>
  <dcterms:created xsi:type="dcterms:W3CDTF">2021-07-30T12:59:05Z</dcterms:created>
  <dcterms:modified xsi:type="dcterms:W3CDTF">2022-05-22T21:01:40Z</dcterms:modified>
</cp:coreProperties>
</file>