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4" r:id="rId6"/>
    <p:sldId id="270" r:id="rId7"/>
    <p:sldId id="268" r:id="rId8"/>
    <p:sldId id="269" r:id="rId9"/>
    <p:sldId id="266" r:id="rId10"/>
    <p:sldId id="271" r:id="rId11"/>
    <p:sldId id="272" r:id="rId12"/>
    <p:sldId id="259" r:id="rId13"/>
    <p:sldId id="274" r:id="rId14"/>
    <p:sldId id="276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1719C"/>
    <a:srgbClr val="FFC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6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8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A94D-E922-4C78-8D26-A4B2A6E52CA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5137-F3AF-4078-AE42-E139230D1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png"/><Relationship Id="rId10" Type="http://schemas.openxmlformats.org/officeDocument/2006/relationships/image" Target="../media/image31.emf"/><Relationship Id="rId4" Type="http://schemas.openxmlformats.org/officeDocument/2006/relationships/image" Target="../media/image2.png"/><Relationship Id="rId9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7.png"/><Relationship Id="rId10" Type="http://schemas.openxmlformats.org/officeDocument/2006/relationships/image" Target="../media/image40.emf"/><Relationship Id="rId4" Type="http://schemas.openxmlformats.org/officeDocument/2006/relationships/image" Target="../media/image2.png"/><Relationship Id="rId9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2331" y="2838957"/>
            <a:ext cx="3187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决    策    树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3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45891"/>
              </p:ext>
            </p:extLst>
          </p:nvPr>
        </p:nvGraphicFramePr>
        <p:xfrm>
          <a:off x="5273481" y="3458710"/>
          <a:ext cx="6396038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5" imgW="3911400" imgH="1447560" progId="Equation.DSMT4">
                  <p:embed/>
                </p:oleObj>
              </mc:Choice>
              <mc:Fallback>
                <p:oleObj name="Equation" r:id="rId5" imgW="391140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3481" y="3458710"/>
                        <a:ext cx="6396038" cy="237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420347" y="2513250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样本中，特征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取值为</a:t>
            </a:r>
            <a:r>
              <a:rPr lang="en-US" altLang="zh-CN" sz="2000" dirty="0" smtClean="0"/>
              <a:t>Overcast</a:t>
            </a:r>
            <a:r>
              <a:rPr lang="zh-CN" altLang="en-US" sz="2000" dirty="0" smtClean="0"/>
              <a:t>的有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个，</a:t>
            </a:r>
            <a:r>
              <a:rPr lang="en-US" altLang="zh-CN" sz="2000" dirty="0" smtClean="0"/>
              <a:t>Sunny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个，</a:t>
            </a:r>
            <a:r>
              <a:rPr lang="en-US" altLang="zh-CN" sz="2000" dirty="0" smtClean="0"/>
              <a:t>Rain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endParaRPr lang="zh-CN" altLang="en-US" sz="2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321881" y="2152972"/>
            <a:ext cx="3517550" cy="2087308"/>
            <a:chOff x="8438895" y="1342974"/>
            <a:chExt cx="3517550" cy="2087308"/>
          </a:xfrm>
        </p:grpSpPr>
        <p:sp>
          <p:nvSpPr>
            <p:cNvPr id="22" name="椭圆 21"/>
            <p:cNvSpPr/>
            <p:nvPr/>
          </p:nvSpPr>
          <p:spPr>
            <a:xfrm>
              <a:off x="9107424" y="1342974"/>
              <a:ext cx="1975103" cy="66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Outlook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22" idx="4"/>
            </p:cNvCxnSpPr>
            <p:nvPr/>
          </p:nvCxnSpPr>
          <p:spPr>
            <a:xfrm flipH="1">
              <a:off x="8851392" y="2008234"/>
              <a:ext cx="1243584" cy="58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9985246" y="2008234"/>
              <a:ext cx="109729" cy="102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4"/>
            </p:cNvCxnSpPr>
            <p:nvPr/>
          </p:nvCxnSpPr>
          <p:spPr>
            <a:xfrm>
              <a:off x="10094976" y="2008234"/>
              <a:ext cx="1353313" cy="701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593193" y="2174382"/>
              <a:ext cx="10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Overcast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61949" y="2400447"/>
              <a:ext cx="80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Sunny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61314" y="2227564"/>
              <a:ext cx="62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Rain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8438895" y="2545915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99031" y="2982555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1248841" y="2709862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/>
              <a:t>第二步：计算属性的信息</a:t>
            </a:r>
            <a:r>
              <a:rPr lang="zh-CN" altLang="en-US" sz="2000" dirty="0" smtClean="0"/>
              <a:t>增益</a:t>
            </a:r>
            <a:endParaRPr lang="en-US" altLang="zh-CN" sz="2000" dirty="0"/>
          </a:p>
          <a:p>
            <a:r>
              <a:rPr lang="en-US" altLang="zh-CN" sz="2000" dirty="0" smtClean="0"/>
              <a:t>          1. </a:t>
            </a:r>
            <a:r>
              <a:rPr lang="zh-CN" altLang="en-US" sz="2000" dirty="0" smtClean="0"/>
              <a:t>求依据某属性                  划分</a:t>
            </a:r>
            <a:r>
              <a:rPr lang="zh-CN" altLang="en-US" sz="2000" dirty="0"/>
              <a:t>得到的各子树的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2. </a:t>
            </a:r>
            <a:r>
              <a:rPr lang="zh-CN" altLang="en-US" sz="2000" dirty="0" smtClean="0"/>
              <a:t>求该特征的信息熵：各子树信息熵的分布概率加权和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     3</a:t>
            </a:r>
            <a:r>
              <a:rPr lang="en-US" altLang="zh-CN" sz="2000" dirty="0"/>
              <a:t>. </a:t>
            </a:r>
            <a:r>
              <a:rPr lang="zh-CN" altLang="en-US" sz="2000" dirty="0"/>
              <a:t>求该属性的信息</a:t>
            </a:r>
            <a:r>
              <a:rPr lang="zh-CN" altLang="en-US" sz="2000" dirty="0" smtClean="0"/>
              <a:t>增益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78013" y="2357438"/>
          <a:ext cx="49418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3022560" imgH="431640" progId="Equation.DSMT4">
                  <p:embed/>
                </p:oleObj>
              </mc:Choice>
              <mc:Fallback>
                <p:oleObj name="Equation" r:id="rId5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2357438"/>
                        <a:ext cx="4941887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8013" y="3325178"/>
          <a:ext cx="4921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8" imgW="2628720" imgH="634680" progId="Equation.DSMT4">
                  <p:embed/>
                </p:oleObj>
              </mc:Choice>
              <mc:Fallback>
                <p:oleObj name="Equation" r:id="rId8" imgW="26287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78013" y="3325178"/>
                        <a:ext cx="49212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48044"/>
              </p:ext>
            </p:extLst>
          </p:nvPr>
        </p:nvGraphicFramePr>
        <p:xfrm>
          <a:off x="1878013" y="5340784"/>
          <a:ext cx="418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0" imgW="2234880" imgH="241200" progId="Equation.DSMT4">
                  <p:embed/>
                </p:oleObj>
              </mc:Choice>
              <mc:Fallback>
                <p:oleObj name="Equation" r:id="rId10" imgW="223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8013" y="5340784"/>
                        <a:ext cx="41846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信息增益</a:t>
            </a:r>
            <a:endParaRPr lang="en-US" altLang="zh-CN" sz="20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26487"/>
              </p:ext>
            </p:extLst>
          </p:nvPr>
        </p:nvGraphicFramePr>
        <p:xfrm>
          <a:off x="1235075" y="2416320"/>
          <a:ext cx="4184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2234880" imgH="457200" progId="Equation.DSMT4">
                  <p:embed/>
                </p:oleObj>
              </mc:Choice>
              <mc:Fallback>
                <p:oleObj name="Equation" r:id="rId5" imgW="2234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5075" y="2416320"/>
                        <a:ext cx="418465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7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/>
              <a:t>第二步：计算属性的信息</a:t>
            </a:r>
            <a:r>
              <a:rPr lang="zh-CN" altLang="en-US" sz="2000" dirty="0" smtClean="0"/>
              <a:t>增益</a:t>
            </a:r>
            <a:endParaRPr lang="en-US" altLang="zh-CN" sz="2000" dirty="0"/>
          </a:p>
          <a:p>
            <a:r>
              <a:rPr lang="en-US" altLang="zh-CN" sz="2000" dirty="0" smtClean="0"/>
              <a:t>          1. </a:t>
            </a:r>
            <a:r>
              <a:rPr lang="zh-CN" altLang="en-US" sz="2000" dirty="0" smtClean="0"/>
              <a:t>求依据某属性                  划分</a:t>
            </a:r>
            <a:r>
              <a:rPr lang="zh-CN" altLang="en-US" sz="2000" dirty="0"/>
              <a:t>得到的各子树的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2. </a:t>
            </a:r>
            <a:r>
              <a:rPr lang="zh-CN" altLang="en-US" sz="2000" dirty="0" smtClean="0"/>
              <a:t>求该特征的信息熵：各子树信息熵的分布概率加权和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     3</a:t>
            </a:r>
            <a:r>
              <a:rPr lang="en-US" altLang="zh-CN" sz="2000" dirty="0"/>
              <a:t>. </a:t>
            </a:r>
            <a:r>
              <a:rPr lang="zh-CN" altLang="en-US" sz="2000" dirty="0"/>
              <a:t>求该属性的信息</a:t>
            </a:r>
            <a:r>
              <a:rPr lang="zh-CN" altLang="en-US" sz="2000" dirty="0" smtClean="0"/>
              <a:t>增益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4. </a:t>
            </a:r>
            <a:r>
              <a:rPr lang="zh-CN" altLang="en-US" sz="2000" dirty="0" smtClean="0"/>
              <a:t>重复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计算</a:t>
            </a:r>
            <a:r>
              <a:rPr lang="zh-CN" altLang="en-US" sz="2000" dirty="0" smtClean="0">
                <a:solidFill>
                  <a:srgbClr val="FF0000"/>
                </a:solidFill>
              </a:rPr>
              <a:t>所有未参与分类的候选特征</a:t>
            </a:r>
            <a:r>
              <a:rPr lang="zh-CN" altLang="en-US" sz="2000" dirty="0" smtClean="0"/>
              <a:t>的信息增益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78013" y="2357438"/>
          <a:ext cx="49418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5" imgW="3022560" imgH="431640" progId="Equation.DSMT4">
                  <p:embed/>
                </p:oleObj>
              </mc:Choice>
              <mc:Fallback>
                <p:oleObj name="Equation" r:id="rId5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2357438"/>
                        <a:ext cx="4941887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8013" y="3325178"/>
          <a:ext cx="4921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8" imgW="2628720" imgH="634680" progId="Equation.DSMT4">
                  <p:embed/>
                </p:oleObj>
              </mc:Choice>
              <mc:Fallback>
                <p:oleObj name="Equation" r:id="rId8" imgW="26287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78013" y="3325178"/>
                        <a:ext cx="49212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878013" y="5340784"/>
          <a:ext cx="418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0" imgW="2234880" imgH="241200" progId="Equation.DSMT4">
                  <p:embed/>
                </p:oleObj>
              </mc:Choice>
              <mc:Fallback>
                <p:oleObj name="Equation" r:id="rId10" imgW="223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8013" y="5340784"/>
                        <a:ext cx="41846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2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求解所有</a:t>
            </a:r>
            <a:r>
              <a:rPr lang="zh-CN" altLang="en-US" sz="2000" dirty="0"/>
              <a:t>未参与分类的候选特征的信息增益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01435"/>
              </p:ext>
            </p:extLst>
          </p:nvPr>
        </p:nvGraphicFramePr>
        <p:xfrm>
          <a:off x="535576" y="2484732"/>
          <a:ext cx="99631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5321160" imgH="1803240" progId="Equation.DSMT4">
                  <p:embed/>
                </p:oleObj>
              </mc:Choice>
              <mc:Fallback>
                <p:oleObj name="Equation" r:id="rId5" imgW="53211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576" y="2484732"/>
                        <a:ext cx="996315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/>
              <a:t>第二步：计算属性的信息</a:t>
            </a:r>
            <a:r>
              <a:rPr lang="zh-CN" altLang="en-US" sz="2000" dirty="0" smtClean="0"/>
              <a:t>增益</a:t>
            </a:r>
            <a:endParaRPr lang="en-US" altLang="zh-CN" sz="2000" dirty="0"/>
          </a:p>
          <a:p>
            <a:r>
              <a:rPr lang="en-US" altLang="zh-CN" sz="2000" dirty="0" smtClean="0"/>
              <a:t>          1. </a:t>
            </a:r>
            <a:r>
              <a:rPr lang="zh-CN" altLang="en-US" sz="2000" dirty="0" smtClean="0"/>
              <a:t>求依据某属性                  划分</a:t>
            </a:r>
            <a:r>
              <a:rPr lang="zh-CN" altLang="en-US" sz="2000" dirty="0"/>
              <a:t>得到的各子树的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2. </a:t>
            </a:r>
            <a:r>
              <a:rPr lang="zh-CN" altLang="en-US" sz="2000" dirty="0" smtClean="0"/>
              <a:t>求该特征的信息熵：各子树信息熵的分布概率加权和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     3</a:t>
            </a:r>
            <a:r>
              <a:rPr lang="en-US" altLang="zh-CN" sz="2000" dirty="0"/>
              <a:t>. </a:t>
            </a:r>
            <a:r>
              <a:rPr lang="zh-CN" altLang="en-US" sz="2000" dirty="0"/>
              <a:t>求该属性的信息</a:t>
            </a:r>
            <a:r>
              <a:rPr lang="zh-CN" altLang="en-US" sz="2000" dirty="0" smtClean="0"/>
              <a:t>增益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4. </a:t>
            </a:r>
            <a:r>
              <a:rPr lang="zh-CN" altLang="en-US" sz="2000" dirty="0" smtClean="0"/>
              <a:t>重复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计算</a:t>
            </a:r>
            <a:r>
              <a:rPr lang="zh-CN" altLang="en-US" sz="2000" dirty="0" smtClean="0">
                <a:solidFill>
                  <a:srgbClr val="FF0000"/>
                </a:solidFill>
              </a:rPr>
              <a:t>所有未参与分类的候选特征</a:t>
            </a:r>
            <a:r>
              <a:rPr lang="zh-CN" altLang="en-US" sz="2000" dirty="0" smtClean="0"/>
              <a:t>的信息增益</a:t>
            </a:r>
            <a:endParaRPr lang="en-US" altLang="zh-CN" sz="2000" dirty="0" smtClean="0"/>
          </a:p>
          <a:p>
            <a:r>
              <a:rPr lang="en-US" altLang="zh-CN" sz="2000" dirty="0" smtClean="0"/>
              <a:t>        5. </a:t>
            </a:r>
            <a:r>
              <a:rPr lang="zh-CN" altLang="en-US" sz="2000" dirty="0" smtClean="0"/>
              <a:t>比较所有特征的信息增益，选择最大的作为该层的分裂属性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78013" y="2357438"/>
          <a:ext cx="49418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5" imgW="3022560" imgH="431640" progId="Equation.DSMT4">
                  <p:embed/>
                </p:oleObj>
              </mc:Choice>
              <mc:Fallback>
                <p:oleObj name="Equation" r:id="rId5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2357438"/>
                        <a:ext cx="4941887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8013" y="3325178"/>
          <a:ext cx="4921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8" imgW="2628720" imgH="634680" progId="Equation.DSMT4">
                  <p:embed/>
                </p:oleObj>
              </mc:Choice>
              <mc:Fallback>
                <p:oleObj name="Equation" r:id="rId8" imgW="26287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78013" y="3325178"/>
                        <a:ext cx="49212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878013" y="5340784"/>
          <a:ext cx="418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10" imgW="2234880" imgH="241200" progId="Equation.DSMT4">
                  <p:embed/>
                </p:oleObj>
              </mc:Choice>
              <mc:Fallback>
                <p:oleObj name="Equation" r:id="rId10" imgW="223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8013" y="5340784"/>
                        <a:ext cx="41846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0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比较</a:t>
            </a:r>
            <a:r>
              <a:rPr lang="zh-CN" altLang="en-US" sz="2000" dirty="0"/>
              <a:t>所有特征的信息增益，选择最大的作为该层的分裂属性</a:t>
            </a:r>
            <a:endParaRPr lang="en-US" altLang="zh-CN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12578"/>
              </p:ext>
            </p:extLst>
          </p:nvPr>
        </p:nvGraphicFramePr>
        <p:xfrm>
          <a:off x="1290518" y="2251095"/>
          <a:ext cx="28543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1523880" imgH="888840" progId="Equation.DSMT4">
                  <p:embed/>
                </p:oleObj>
              </mc:Choice>
              <mc:Fallback>
                <p:oleObj name="Equation" r:id="rId5" imgW="15238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518" y="2251095"/>
                        <a:ext cx="2854325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290518" y="2152972"/>
            <a:ext cx="2687782" cy="53481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469" y="2054172"/>
            <a:ext cx="3679200" cy="20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63284" y="1738728"/>
            <a:ext cx="8270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 smtClean="0"/>
              <a:t>第三</a:t>
            </a:r>
            <a:r>
              <a:rPr lang="zh-CN" altLang="en-US" sz="2000" dirty="0"/>
              <a:t>步：子</a:t>
            </a:r>
            <a:r>
              <a:rPr lang="zh-CN" altLang="en-US" sz="2000" dirty="0" smtClean="0"/>
              <a:t>节点重复步骤二，直至以下情况</a:t>
            </a:r>
            <a:r>
              <a:rPr lang="zh-CN" altLang="en-US" sz="2000" dirty="0" smtClean="0"/>
              <a:t>结束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遍历</a:t>
            </a:r>
            <a:r>
              <a:rPr lang="zh-CN" altLang="en-US" sz="2000" dirty="0" smtClean="0"/>
              <a:t>完所有划分数据集的属性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该</a:t>
            </a:r>
            <a:r>
              <a:rPr lang="zh-CN" altLang="en-US" sz="2000" dirty="0" smtClean="0"/>
              <a:t>分支下所有的样本都属于同一分类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9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74" y="1867841"/>
            <a:ext cx="7254869" cy="1318374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8137237" y="3573297"/>
            <a:ext cx="2669309" cy="1132945"/>
          </a:xfrm>
          <a:prstGeom prst="wedgeEllipseCallout">
            <a:avLst>
              <a:gd name="adj1" fmla="val 43873"/>
              <a:gd name="adj2" fmla="val -85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该分支下所有的样本都属于同一分类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427855" y="1867841"/>
            <a:ext cx="948888" cy="13183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6" y="2232371"/>
            <a:ext cx="3679200" cy="20384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4" y="2223135"/>
            <a:ext cx="3679200" cy="20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061" y="1884655"/>
            <a:ext cx="7277731" cy="1569856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82188"/>
              </p:ext>
            </p:extLst>
          </p:nvPr>
        </p:nvGraphicFramePr>
        <p:xfrm>
          <a:off x="5748049" y="3735066"/>
          <a:ext cx="43259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2717640" imgH="660240" progId="Equation.DSMT4">
                  <p:embed/>
                </p:oleObj>
              </mc:Choice>
              <mc:Fallback>
                <p:oleObj name="Equation" r:id="rId6" imgW="2717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8049" y="3735066"/>
                        <a:ext cx="432593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/>
        </p:nvSpPr>
        <p:spPr>
          <a:xfrm>
            <a:off x="5696357" y="4424880"/>
            <a:ext cx="3549740" cy="403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76" y="2222827"/>
            <a:ext cx="3679200" cy="20384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576" y="2222826"/>
            <a:ext cx="3679200" cy="2038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576" y="2222826"/>
            <a:ext cx="3679200" cy="31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445" y="2203704"/>
            <a:ext cx="7728411" cy="38998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8640" y="1161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示例数据：是否打网球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85416" y="2075517"/>
            <a:ext cx="5998464" cy="41165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9409176" y="1280160"/>
            <a:ext cx="1892808" cy="640080"/>
          </a:xfrm>
          <a:prstGeom prst="borderCallout1">
            <a:avLst>
              <a:gd name="adj1" fmla="val 50178"/>
              <a:gd name="adj2" fmla="val 1306"/>
              <a:gd name="adj3" fmla="val 125357"/>
              <a:gd name="adj4" fmla="val -2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标签（类别）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8311896" y="2075517"/>
            <a:ext cx="822960" cy="41165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5184648" y="1291176"/>
            <a:ext cx="1517904" cy="640080"/>
          </a:xfrm>
          <a:prstGeom prst="borderCallout1">
            <a:avLst>
              <a:gd name="adj1" fmla="val 50178"/>
              <a:gd name="adj2" fmla="val 1306"/>
              <a:gd name="adj3" fmla="val 125357"/>
              <a:gd name="adj4" fmla="val -2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特征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2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393" y="2249628"/>
            <a:ext cx="7285351" cy="1021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93" y="2479181"/>
            <a:ext cx="3679200" cy="30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24" y="2414659"/>
            <a:ext cx="7338696" cy="754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13" y="2382536"/>
            <a:ext cx="3679200" cy="31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191" y="2034194"/>
            <a:ext cx="7292972" cy="1592718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2265"/>
              </p:ext>
            </p:extLst>
          </p:nvPr>
        </p:nvGraphicFramePr>
        <p:xfrm>
          <a:off x="6542232" y="4136881"/>
          <a:ext cx="47101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6" imgW="2514600" imgH="660240" progId="Equation.DSMT4">
                  <p:embed/>
                </p:oleObj>
              </mc:Choice>
              <mc:Fallback>
                <p:oleObj name="Equation" r:id="rId6" imgW="25146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2232" y="4136881"/>
                        <a:ext cx="4710113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76" y="2346454"/>
            <a:ext cx="3679200" cy="3126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576" y="2351024"/>
            <a:ext cx="3679200" cy="3117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576" y="2351357"/>
            <a:ext cx="5407323" cy="309635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542232" y="4554104"/>
            <a:ext cx="4673600" cy="387928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41719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70" y="2631848"/>
            <a:ext cx="7277731" cy="10745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37" y="2476720"/>
            <a:ext cx="3679200" cy="26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827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子节点重复步骤二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952" y="2479181"/>
            <a:ext cx="7277731" cy="7849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11" y="2479181"/>
            <a:ext cx="4747625" cy="27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04" y="1093930"/>
            <a:ext cx="61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9239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 smtClean="0"/>
              <a:t>第一步：计算整个数据集的信息熵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Wingdings 2" panose="05020102010507070707" pitchFamily="18" charset="2"/>
              <a:buChar char=""/>
            </a:pP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13225"/>
              </p:ext>
            </p:extLst>
          </p:nvPr>
        </p:nvGraphicFramePr>
        <p:xfrm>
          <a:off x="804672" y="2061659"/>
          <a:ext cx="5291328" cy="239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019240" imgH="1371600" progId="Equation.DSMT4">
                  <p:embed/>
                </p:oleObj>
              </mc:Choice>
              <mc:Fallback>
                <p:oleObj name="Equation" r:id="rId5" imgW="201924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672" y="2061659"/>
                        <a:ext cx="5291328" cy="239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线形标注 1 7"/>
          <p:cNvSpPr/>
          <p:nvPr/>
        </p:nvSpPr>
        <p:spPr>
          <a:xfrm>
            <a:off x="4919472" y="2746779"/>
            <a:ext cx="7159752" cy="920947"/>
          </a:xfrm>
          <a:prstGeom prst="borderCallout1">
            <a:avLst>
              <a:gd name="adj1" fmla="val 56250"/>
              <a:gd name="adj2" fmla="val -47"/>
              <a:gd name="adj3" fmla="val 75257"/>
              <a:gd name="adj4" fmla="val -1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63846"/>
              </p:ext>
            </p:extLst>
          </p:nvPr>
        </p:nvGraphicFramePr>
        <p:xfrm>
          <a:off x="5014798" y="2772943"/>
          <a:ext cx="7177202" cy="86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3759120" imgH="457200" progId="Equation.DSMT4">
                  <p:embed/>
                </p:oleObj>
              </mc:Choice>
              <mc:Fallback>
                <p:oleObj name="Equation" r:id="rId7" imgW="3759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4798" y="2772943"/>
                        <a:ext cx="7177202" cy="868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1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04" y="1093930"/>
            <a:ext cx="61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72752" y="2248282"/>
            <a:ext cx="657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样本中，为“</a:t>
            </a:r>
            <a:r>
              <a:rPr lang="en-US" altLang="zh-CN" sz="2000" dirty="0" smtClean="0"/>
              <a:t>Yes</a:t>
            </a:r>
            <a:r>
              <a:rPr lang="zh-CN" altLang="en-US" sz="2000" dirty="0" smtClean="0"/>
              <a:t>”的样本数目为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个，“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”的数目为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endParaRPr lang="en-US" altLang="zh-CN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5" y="2007695"/>
            <a:ext cx="4793395" cy="3894157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89"/>
              </p:ext>
            </p:extLst>
          </p:nvPr>
        </p:nvGraphicFramePr>
        <p:xfrm>
          <a:off x="5724525" y="2889250"/>
          <a:ext cx="424338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2323800" imgH="812520" progId="Equation.DSMT4">
                  <p:embed/>
                </p:oleObj>
              </mc:Choice>
              <mc:Fallback>
                <p:oleObj name="Equation" r:id="rId6" imgW="2323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525" y="2889250"/>
                        <a:ext cx="4243388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34875" y="1546030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dirty="0"/>
              <a:t>第一步：计算整个数据集的信息熵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2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7218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/>
              <a:t>第二步：计算属性的信息</a:t>
            </a:r>
            <a:r>
              <a:rPr lang="zh-CN" altLang="en-US" sz="2000" dirty="0" smtClean="0"/>
              <a:t>增益</a:t>
            </a:r>
            <a:endParaRPr lang="en-US" altLang="zh-CN" sz="2000" dirty="0"/>
          </a:p>
          <a:p>
            <a:r>
              <a:rPr lang="en-US" altLang="zh-CN" sz="2000" dirty="0" smtClean="0"/>
              <a:t>          1. </a:t>
            </a:r>
            <a:r>
              <a:rPr lang="zh-CN" altLang="en-US" sz="2000" dirty="0" smtClean="0"/>
              <a:t>求依据某特征                  划分</a:t>
            </a:r>
            <a:r>
              <a:rPr lang="zh-CN" altLang="en-US" sz="2000" dirty="0"/>
              <a:t>得到的各子树的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2944"/>
              </p:ext>
            </p:extLst>
          </p:nvPr>
        </p:nvGraphicFramePr>
        <p:xfrm>
          <a:off x="1168400" y="2409825"/>
          <a:ext cx="71628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4381200" imgH="939600" progId="Equation.DSMT4">
                  <p:embed/>
                </p:oleObj>
              </mc:Choice>
              <mc:Fallback>
                <p:oleObj name="Equation" r:id="rId5" imgW="43812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2409825"/>
                        <a:ext cx="7162800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146391" y="4146812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91" y="4146812"/>
                <a:ext cx="1125180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66242" y="4148963"/>
            <a:ext cx="4523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                取“</a:t>
            </a:r>
            <a:r>
              <a:rPr lang="en-US" altLang="zh-CN" sz="2000" dirty="0" smtClean="0"/>
              <a:t>Outlook”</a:t>
            </a:r>
            <a:r>
              <a:rPr lang="zh-CN" altLang="en-US" sz="2000" dirty="0" smtClean="0"/>
              <a:t>，那么形成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个子树，分别求三个子树的信息熵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7860341" y="1423906"/>
            <a:ext cx="3517550" cy="2087308"/>
            <a:chOff x="8438895" y="1342974"/>
            <a:chExt cx="3517550" cy="2087308"/>
          </a:xfrm>
        </p:grpSpPr>
        <p:sp>
          <p:nvSpPr>
            <p:cNvPr id="11" name="椭圆 10"/>
            <p:cNvSpPr/>
            <p:nvPr/>
          </p:nvSpPr>
          <p:spPr>
            <a:xfrm>
              <a:off x="9107424" y="1342974"/>
              <a:ext cx="1975103" cy="66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Outlook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11" idx="4"/>
            </p:cNvCxnSpPr>
            <p:nvPr/>
          </p:nvCxnSpPr>
          <p:spPr>
            <a:xfrm flipH="1">
              <a:off x="8851392" y="2008234"/>
              <a:ext cx="1243584" cy="58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9985246" y="2008234"/>
              <a:ext cx="109729" cy="102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1" idx="4"/>
            </p:cNvCxnSpPr>
            <p:nvPr/>
          </p:nvCxnSpPr>
          <p:spPr>
            <a:xfrm>
              <a:off x="10094976" y="2008234"/>
              <a:ext cx="1353313" cy="701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593193" y="2174382"/>
              <a:ext cx="10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Overcast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1949" y="2400447"/>
              <a:ext cx="80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Sunny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561314" y="2227564"/>
              <a:ext cx="62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Rain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8438895" y="2545915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9599031" y="2982555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248841" y="2709862"/>
              <a:ext cx="707604" cy="447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求解按照特征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划分得到</a:t>
            </a:r>
            <a:r>
              <a:rPr lang="en-US" altLang="zh-CN" sz="2000" dirty="0" smtClean="0"/>
              <a:t>Overcast</a:t>
            </a:r>
            <a:r>
              <a:rPr lang="zh-CN" altLang="en-US" sz="2000" dirty="0" smtClean="0"/>
              <a:t>子树的信息熵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09095"/>
              </p:ext>
            </p:extLst>
          </p:nvPr>
        </p:nvGraphicFramePr>
        <p:xfrm>
          <a:off x="3524539" y="4842347"/>
          <a:ext cx="4742007" cy="128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4539" y="4842347"/>
                        <a:ext cx="4742007" cy="128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58854" y="3828441"/>
            <a:ext cx="522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样本中，特征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Overcast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个，其中类别为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的样本有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个，类别为</a:t>
            </a:r>
            <a:r>
              <a:rPr lang="en-US" altLang="zh-CN" dirty="0" smtClean="0"/>
              <a:t>No</a:t>
            </a:r>
            <a:r>
              <a:rPr lang="zh-CN" altLang="en-US" dirty="0" smtClean="0"/>
              <a:t>的</a:t>
            </a:r>
            <a:r>
              <a:rPr lang="zh-CN" altLang="en-US" dirty="0"/>
              <a:t>样本</a:t>
            </a:r>
            <a:r>
              <a:rPr lang="zh-CN" altLang="en-US" dirty="0" smtClean="0"/>
              <a:t>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103" y="2200544"/>
            <a:ext cx="5828647" cy="12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求解按照特征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划分得到</a:t>
            </a:r>
            <a:r>
              <a:rPr lang="en-US" altLang="zh-CN" sz="2000" dirty="0" smtClean="0"/>
              <a:t>Sunny</a:t>
            </a:r>
            <a:r>
              <a:rPr lang="zh-CN" altLang="en-US" sz="2000" dirty="0" smtClean="0"/>
              <a:t>子树的信息熵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5297"/>
              </p:ext>
            </p:extLst>
          </p:nvPr>
        </p:nvGraphicFramePr>
        <p:xfrm>
          <a:off x="3715760" y="4765588"/>
          <a:ext cx="4760480" cy="128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5760" y="4765588"/>
                        <a:ext cx="4760480" cy="1288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653" y="2281333"/>
            <a:ext cx="6029816" cy="1420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0920" y="3955121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样本中，特征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Sunny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个，其中类别为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的样本有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个，类别为</a:t>
            </a:r>
            <a:r>
              <a:rPr lang="en-US" altLang="zh-CN" dirty="0" smtClean="0"/>
              <a:t>No</a:t>
            </a:r>
            <a:r>
              <a:rPr lang="zh-CN" altLang="en-US" dirty="0" smtClean="0"/>
              <a:t>的</a:t>
            </a:r>
            <a:r>
              <a:rPr lang="zh-CN" altLang="en-US" dirty="0"/>
              <a:t>样本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7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52862"/>
            <a:ext cx="721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₤ 求解按照特征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划分得到</a:t>
            </a:r>
            <a:r>
              <a:rPr lang="en-US" altLang="zh-CN" sz="2000" dirty="0" smtClean="0"/>
              <a:t>Rain</a:t>
            </a:r>
            <a:r>
              <a:rPr lang="zh-CN" altLang="en-US" sz="2000" dirty="0" smtClean="0"/>
              <a:t>子树的信息熵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63551"/>
              </p:ext>
            </p:extLst>
          </p:nvPr>
        </p:nvGraphicFramePr>
        <p:xfrm>
          <a:off x="3511305" y="4743832"/>
          <a:ext cx="49212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1305" y="4743832"/>
                        <a:ext cx="4921250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25653" y="3888181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样本中，特征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Rain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个，其中类别为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的样本有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个，类别为</a:t>
            </a:r>
            <a:r>
              <a:rPr lang="en-US" altLang="zh-CN" dirty="0" smtClean="0"/>
              <a:t>No</a:t>
            </a:r>
            <a:r>
              <a:rPr lang="zh-CN" altLang="en-US" dirty="0" smtClean="0"/>
              <a:t>的</a:t>
            </a:r>
            <a:r>
              <a:rPr lang="zh-CN" altLang="en-US" dirty="0"/>
              <a:t>样本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6844" y="2168001"/>
            <a:ext cx="5750173" cy="12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8475"/>
            <a:ext cx="12192000" cy="20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84" y="1193074"/>
            <a:ext cx="627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基于信息增益方法构造决策树每层计算步骤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5576" y="1738728"/>
            <a:ext cx="7218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"/>
            </a:pPr>
            <a:r>
              <a:rPr lang="zh-CN" altLang="en-US" sz="2000" dirty="0"/>
              <a:t>第二步：计算属性的信息</a:t>
            </a:r>
            <a:r>
              <a:rPr lang="zh-CN" altLang="en-US" sz="2000" dirty="0" smtClean="0"/>
              <a:t>增益</a:t>
            </a:r>
            <a:endParaRPr lang="en-US" altLang="zh-CN" sz="2000" dirty="0"/>
          </a:p>
          <a:p>
            <a:r>
              <a:rPr lang="en-US" altLang="zh-CN" sz="2000" dirty="0" smtClean="0"/>
              <a:t>          1. </a:t>
            </a:r>
            <a:r>
              <a:rPr lang="zh-CN" altLang="en-US" sz="2000" dirty="0" smtClean="0"/>
              <a:t>求依据某属性                  划分</a:t>
            </a:r>
            <a:r>
              <a:rPr lang="zh-CN" altLang="en-US" sz="2000" dirty="0"/>
              <a:t>得到的各子树的</a:t>
            </a:r>
            <a:r>
              <a:rPr lang="zh-CN" altLang="en-US" sz="2000" dirty="0" smtClean="0"/>
              <a:t>信息熵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2. </a:t>
            </a:r>
            <a:r>
              <a:rPr lang="zh-CN" altLang="en-US" sz="2000" dirty="0" smtClean="0"/>
              <a:t>求该特征的信息熵：各子树信息熵的分布概率加权和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22476"/>
              </p:ext>
            </p:extLst>
          </p:nvPr>
        </p:nvGraphicFramePr>
        <p:xfrm>
          <a:off x="1878013" y="2357438"/>
          <a:ext cx="49418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3022560" imgH="431640" progId="Equation.DSMT4">
                  <p:embed/>
                </p:oleObj>
              </mc:Choice>
              <mc:Fallback>
                <p:oleObj name="Equation" r:id="rId5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2357438"/>
                        <a:ext cx="4941887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𝑓𝑒𝑎𝑡𝑢𝑟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91" y="2014875"/>
                <a:ext cx="1125180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46829"/>
              </p:ext>
            </p:extLst>
          </p:nvPr>
        </p:nvGraphicFramePr>
        <p:xfrm>
          <a:off x="1878013" y="3325178"/>
          <a:ext cx="4921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8" imgW="2628720" imgH="634680" progId="Equation.DSMT4">
                  <p:embed/>
                </p:oleObj>
              </mc:Choice>
              <mc:Fallback>
                <p:oleObj name="Equation" r:id="rId8" imgW="26287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78013" y="3325178"/>
                        <a:ext cx="49212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890</Words>
  <Application>Microsoft Office PowerPoint</Application>
  <PresentationFormat>宽屏</PresentationFormat>
  <Paragraphs>129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Wingdings 2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46</cp:revision>
  <dcterms:created xsi:type="dcterms:W3CDTF">2018-03-17T11:56:16Z</dcterms:created>
  <dcterms:modified xsi:type="dcterms:W3CDTF">2018-03-19T07:12:38Z</dcterms:modified>
</cp:coreProperties>
</file>