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1" r:id="rId5"/>
    <p:sldId id="260" r:id="rId6"/>
    <p:sldId id="262" r:id="rId7"/>
    <p:sldId id="285" r:id="rId8"/>
    <p:sldId id="290" r:id="rId9"/>
    <p:sldId id="286" r:id="rId10"/>
    <p:sldId id="287" r:id="rId11"/>
    <p:sldId id="291" r:id="rId12"/>
    <p:sldId id="293" r:id="rId13"/>
    <p:sldId id="295" r:id="rId14"/>
    <p:sldId id="288" r:id="rId15"/>
    <p:sldId id="292" r:id="rId16"/>
    <p:sldId id="296" r:id="rId17"/>
    <p:sldId id="301" r:id="rId18"/>
    <p:sldId id="289" r:id="rId19"/>
    <p:sldId id="263" r:id="rId20"/>
    <p:sldId id="265" r:id="rId21"/>
    <p:sldId id="264" r:id="rId22"/>
    <p:sldId id="297" r:id="rId23"/>
    <p:sldId id="298" r:id="rId24"/>
    <p:sldId id="266" r:id="rId25"/>
    <p:sldId id="299" r:id="rId26"/>
    <p:sldId id="267" r:id="rId27"/>
    <p:sldId id="268" r:id="rId28"/>
    <p:sldId id="269" r:id="rId29"/>
    <p:sldId id="270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00" autoAdjust="0"/>
  </p:normalViewPr>
  <p:slideViewPr>
    <p:cSldViewPr snapToGrid="0">
      <p:cViewPr varScale="1">
        <p:scale>
          <a:sx n="63" d="100"/>
          <a:sy n="63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6AA5-7C29-4E2D-B554-57FFA271673E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F6335-921E-4E5D-AA92-58C46089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9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9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[lower, upper]</a:t>
            </a:r>
            <a:r>
              <a:rPr lang="zh-CN" altLang="en-US" dirty="0" smtClean="0"/>
              <a:t>的范围随机调整图的对比度这一方法参数取值的要求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2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34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93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更具体地说，可以强制</a:t>
            </a:r>
            <a:r>
              <a:rPr lang="en-US" altLang="zh-CN" dirty="0" err="1" smtClean="0"/>
              <a:t>sample_distorted_bounding_boxes</a:t>
            </a:r>
            <a:r>
              <a:rPr lang="zh-CN" altLang="en-US" dirty="0" smtClean="0"/>
              <a:t>返回的随机框包含输入边界框的最小部分。目标是避免包含不包含或不相关信息的边界框。这个分数由参数</a:t>
            </a:r>
            <a:r>
              <a:rPr lang="en-US" altLang="zh-CN" dirty="0" err="1" smtClean="0"/>
              <a:t>min_object_covered</a:t>
            </a:r>
            <a:r>
              <a:rPr lang="zh-CN" altLang="en-US" dirty="0" smtClean="0"/>
              <a:t>控制，默认为</a:t>
            </a:r>
            <a:r>
              <a:rPr lang="en-US" altLang="zh-CN" dirty="0" smtClean="0"/>
              <a:t>0.1</a:t>
            </a:r>
          </a:p>
          <a:p>
            <a:r>
              <a:rPr lang="zh-CN" altLang="en-US" dirty="0" smtClean="0"/>
              <a:t>请注意，</a:t>
            </a:r>
            <a:r>
              <a:rPr lang="en-US" altLang="zh-CN" dirty="0" smtClean="0"/>
              <a:t>bounding_boxes</a:t>
            </a:r>
            <a:r>
              <a:rPr lang="zh-CN" altLang="en-US" dirty="0" smtClean="0"/>
              <a:t>可能为空，在这种情况下，它默认为覆盖整个图像的单个框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5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65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2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8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15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8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43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0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14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队列操作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85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多线程队列操作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57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6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输入文件队列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3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7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9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7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7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9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4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4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3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7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ianshu.com/p/d063804fb272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stackoverflow.com/questions/50191388/why-need-to-specify-the-parameter-bounding-boxes-for-sample-distorted-bound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quora.com/How-does-tf-slice-work-in-TensorFlow" TargetMode="External"/><Relationship Id="rId5" Type="http://schemas.openxmlformats.org/officeDocument/2006/relationships/hyperlink" Target="https://www.tensorflow.org/api_docs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stackoverflow.com/questions/40220201/tensorflow-tf-initialize-all-variables-vs-tf-initialize-local-variab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2099" y="2263365"/>
            <a:ext cx="470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第七章 图像数据处理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741529" y="4834550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黄家顺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91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24985" y="2261483"/>
            <a:ext cx="572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tf.image.resize_images(image_float, [300, 300], method=0)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250" y="3117344"/>
            <a:ext cx="7834515" cy="17715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调整图片大小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092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42380" y="2624613"/>
            <a:ext cx="88578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裁剪：</a:t>
            </a:r>
            <a:r>
              <a:rPr lang="en-US" altLang="zh-CN" dirty="0"/>
              <a:t>tf.image.</a:t>
            </a:r>
            <a:r>
              <a:rPr lang="en-US" altLang="zh-CN" dirty="0">
                <a:solidFill>
                  <a:srgbClr val="FF0000"/>
                </a:solidFill>
              </a:rPr>
              <a:t>resize_image_with_crop_or_pad</a:t>
            </a:r>
            <a:r>
              <a:rPr lang="en-US" altLang="zh-CN" dirty="0"/>
              <a:t>(img_data, 1000, 1000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填充：</a:t>
            </a:r>
            <a:r>
              <a:rPr lang="en-US" altLang="zh-CN" dirty="0"/>
              <a:t>tf.image.</a:t>
            </a:r>
            <a:r>
              <a:rPr lang="en-US" altLang="zh-CN" dirty="0">
                <a:solidFill>
                  <a:srgbClr val="FF0000"/>
                </a:solidFill>
              </a:rPr>
              <a:t>resize_image_with_crop_or_pad</a:t>
            </a:r>
            <a:r>
              <a:rPr lang="en-US" altLang="zh-CN" dirty="0"/>
              <a:t>(img_data, 3000, 3000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按比例裁剪图象：</a:t>
            </a:r>
            <a:r>
              <a:rPr lang="en-US" altLang="zh-CN" dirty="0" smtClean="0"/>
              <a:t>tf.</a:t>
            </a:r>
            <a:r>
              <a:rPr lang="en-US" altLang="zh-CN" dirty="0" smtClean="0">
                <a:solidFill>
                  <a:srgbClr val="FF0000"/>
                </a:solidFill>
              </a:rPr>
              <a:t>image.central_crop</a:t>
            </a:r>
            <a:r>
              <a:rPr lang="en-US" altLang="zh-CN" dirty="0" smtClean="0"/>
              <a:t>(img_data</a:t>
            </a:r>
            <a:r>
              <a:rPr lang="en-US" altLang="zh-CN" dirty="0"/>
              <a:t>, 0.5</a:t>
            </a:r>
            <a:r>
              <a:rPr lang="en-US" altLang="zh-CN" dirty="0" smtClean="0"/>
              <a:t>) # </a:t>
            </a:r>
            <a:r>
              <a:rPr lang="zh-CN" altLang="en-US" dirty="0" smtClean="0"/>
              <a:t>第二个参数为调整比例，</a:t>
            </a:r>
            <a:r>
              <a:rPr lang="en-US" altLang="zh-CN" dirty="0" smtClean="0"/>
              <a:t>(0, 1]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裁剪和填充图片</a:t>
            </a:r>
          </a:p>
        </p:txBody>
      </p:sp>
    </p:spTree>
    <p:extLst>
      <p:ext uri="{BB962C8B-B14F-4D97-AF65-F5344CB8AC3E}">
        <p14:creationId xmlns:p14="http://schemas.microsoft.com/office/powerpoint/2010/main" val="28524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30444" y="2610388"/>
            <a:ext cx="69439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上下</a:t>
            </a:r>
            <a:r>
              <a:rPr lang="zh-CN" altLang="en-US" dirty="0" smtClean="0"/>
              <a:t>翻转：</a:t>
            </a:r>
            <a:r>
              <a:rPr lang="en-US" altLang="zh-CN" dirty="0" smtClean="0"/>
              <a:t>tf.image.flip_up_down(img_data)</a:t>
            </a:r>
          </a:p>
          <a:p>
            <a:r>
              <a:rPr lang="zh-CN" altLang="en-US" dirty="0"/>
              <a:t>左右</a:t>
            </a:r>
            <a:r>
              <a:rPr lang="zh-CN" altLang="en-US" dirty="0" smtClean="0"/>
              <a:t>翻转：</a:t>
            </a:r>
            <a:r>
              <a:rPr lang="en-US" altLang="zh-CN" dirty="0" smtClean="0"/>
              <a:t>tf.image.flip_left_right(img_data)</a:t>
            </a:r>
          </a:p>
          <a:p>
            <a:r>
              <a:rPr lang="zh-CN" altLang="en-US" dirty="0"/>
              <a:t>对角线</a:t>
            </a:r>
            <a:r>
              <a:rPr lang="zh-CN" altLang="en-US" dirty="0" smtClean="0"/>
              <a:t>翻转： </a:t>
            </a:r>
            <a:r>
              <a:rPr lang="en-US" altLang="zh-CN" dirty="0"/>
              <a:t>tf.image.transpose_image(img_data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以一定概率上下翻转</a:t>
            </a:r>
            <a:r>
              <a:rPr lang="zh-CN" altLang="en-US" dirty="0" smtClean="0"/>
              <a:t>图片：</a:t>
            </a:r>
            <a:r>
              <a:rPr lang="en-US" altLang="zh-CN" dirty="0"/>
              <a:t>tf.image.random_flip_up_down(img_data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以一定概率左右翻转</a:t>
            </a:r>
            <a:r>
              <a:rPr lang="zh-CN" altLang="en-US" dirty="0" smtClean="0"/>
              <a:t>图片：</a:t>
            </a:r>
            <a:r>
              <a:rPr lang="en-US" altLang="zh-CN" dirty="0" smtClean="0"/>
              <a:t>tf.image.random_flip_left_right(img_data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图像翻转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23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亮度和对比度调节</a:t>
            </a:r>
            <a:endParaRPr lang="en-US" altLang="zh-CN" sz="2400" b="1" dirty="0"/>
          </a:p>
        </p:txBody>
      </p:sp>
      <p:pic>
        <p:nvPicPr>
          <p:cNvPr id="3074" name="Picture 2" descr="C:\Users\huangjs\AppData\Local\Temp\SNAGHTML390b52a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60" y="4013853"/>
            <a:ext cx="569595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04863" y="2389479"/>
                <a:ext cx="9620391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亮度：tf</a:t>
                </a:r>
                <a:r>
                  <a:rPr lang="zh-CN" altLang="en-US" dirty="0"/>
                  <a:t>.image.adjust_brightness(image_float</a:t>
                </a:r>
                <a:r>
                  <a:rPr lang="zh-CN" altLang="en-US" dirty="0" smtClean="0"/>
                  <a:t>, </a:t>
                </a:r>
                <a:r>
                  <a:rPr lang="en-US" altLang="zh-CN" dirty="0"/>
                  <a:t>delta</a:t>
                </a:r>
                <a:r>
                  <a:rPr lang="zh-CN" altLang="en-US" dirty="0" smtClean="0"/>
                  <a:t>)，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∈±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[-max_delta, max_delta)</a:t>
                </a:r>
                <a:r>
                  <a:rPr lang="zh-CN" altLang="en-US" dirty="0"/>
                  <a:t>的范围随机调整图片的</a:t>
                </a:r>
                <a:r>
                  <a:rPr lang="zh-CN" altLang="en-US" dirty="0" smtClean="0"/>
                  <a:t>亮度：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tf.image.random_brightness(image_float, max_delta=0.5, </a:t>
                </a:r>
                <a:r>
                  <a:rPr lang="en-US" altLang="zh-CN" dirty="0" smtClean="0"/>
                  <a:t>seed=seed)</a:t>
                </a: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对比度：</a:t>
                </a:r>
                <a:r>
                  <a:rPr lang="en-US" altLang="zh-CN" dirty="0"/>
                  <a:t> tf.image.adjust_contrast(image_float, delta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[lower, upper]</a:t>
                </a:r>
                <a:r>
                  <a:rPr lang="zh-CN" altLang="en-US" dirty="0"/>
                  <a:t>的范围随机调整图的对比度</a:t>
                </a:r>
                <a:r>
                  <a:rPr lang="en-US" altLang="zh-CN" dirty="0" smtClean="0"/>
                  <a:t>tf.image.random_contrast(image_float</a:t>
                </a:r>
                <a:r>
                  <a:rPr lang="en-US" altLang="zh-CN" dirty="0"/>
                  <a:t>, lower, upper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63" y="2389479"/>
                <a:ext cx="9620391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570" t="-3719" b="-6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81" y="1534941"/>
            <a:ext cx="11095238" cy="1104762"/>
          </a:xfrm>
          <a:prstGeom prst="rect">
            <a:avLst/>
          </a:prstGeom>
        </p:spPr>
      </p:pic>
      <p:pic>
        <p:nvPicPr>
          <p:cNvPr id="8194" name="Picture 2" descr="C:\Users\huangjs\AppData\Local\Temp\SNAGHTML394029c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62" y="3365711"/>
            <a:ext cx="93630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</p:spTree>
    <p:extLst>
      <p:ext uri="{BB962C8B-B14F-4D97-AF65-F5344CB8AC3E}">
        <p14:creationId xmlns:p14="http://schemas.microsoft.com/office/powerpoint/2010/main" val="11549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色相和饱和度调节</a:t>
            </a:r>
            <a:endParaRPr lang="en-US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704863" y="2389479"/>
            <a:ext cx="902330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色相：</a:t>
            </a:r>
            <a:r>
              <a:rPr lang="en-US" altLang="zh-CN" dirty="0" smtClean="0"/>
              <a:t>tf.image.adjust_hue(image,  delta )</a:t>
            </a:r>
            <a:r>
              <a:rPr lang="zh-CN" altLang="en-US" dirty="0" smtClean="0"/>
              <a:t>，</a:t>
            </a:r>
            <a:r>
              <a:rPr lang="en-US" altLang="zh-CN" dirty="0"/>
              <a:t>delta must be in the interval [-1, 1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/>
              <a:t>[-max_delta, max_delta]</a:t>
            </a:r>
            <a:r>
              <a:rPr lang="zh-CN" altLang="en-US" dirty="0"/>
              <a:t>的范围随机调整图片的</a:t>
            </a:r>
            <a:r>
              <a:rPr lang="zh-CN" altLang="en-US" dirty="0" smtClean="0"/>
              <a:t>色相，</a:t>
            </a:r>
            <a:r>
              <a:rPr lang="en-US" altLang="zh-CN" dirty="0"/>
              <a:t> max_delta</a:t>
            </a:r>
            <a:r>
              <a:rPr lang="zh-CN" altLang="en-US" dirty="0"/>
              <a:t>的取值在</a:t>
            </a:r>
            <a:r>
              <a:rPr lang="en-US" altLang="zh-CN" dirty="0"/>
              <a:t>[0, 0.5]</a:t>
            </a:r>
            <a:r>
              <a:rPr lang="zh-CN" altLang="en-US" dirty="0"/>
              <a:t>之间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tf.image.random_hue(image</a:t>
            </a:r>
            <a:r>
              <a:rPr lang="en-US" altLang="zh-CN" dirty="0"/>
              <a:t>, </a:t>
            </a:r>
            <a:r>
              <a:rPr lang="en-US" altLang="zh-CN" dirty="0" smtClean="0"/>
              <a:t> max_delta)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饱和度：</a:t>
            </a:r>
            <a:r>
              <a:rPr lang="en-US" altLang="zh-CN" dirty="0"/>
              <a:t> </a:t>
            </a:r>
            <a:r>
              <a:rPr lang="en-US" altLang="zh-CN" dirty="0" smtClean="0"/>
              <a:t>tf.image.adjust_saturation(image,  delta)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/>
              <a:t>[lower, upper]</a:t>
            </a:r>
            <a:r>
              <a:rPr lang="zh-CN" altLang="en-US" dirty="0"/>
              <a:t>的范围随机调整图的</a:t>
            </a:r>
            <a:r>
              <a:rPr lang="zh-CN" altLang="en-US" dirty="0" smtClean="0"/>
              <a:t>饱和度，</a:t>
            </a:r>
            <a:r>
              <a:rPr lang="en-US" altLang="zh-CN" dirty="0"/>
              <a:t>ValueError: if upper &lt;= lower or if lower &lt; 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		</a:t>
            </a:r>
            <a:r>
              <a:rPr lang="en-US" altLang="zh-CN" dirty="0"/>
              <a:t>	</a:t>
            </a:r>
            <a:r>
              <a:rPr lang="en-US" altLang="zh-CN" dirty="0" smtClean="0"/>
              <a:t>tf.image.random_saturation(image, lower</a:t>
            </a:r>
            <a:r>
              <a:rPr lang="en-US" altLang="zh-CN" dirty="0"/>
              <a:t>, </a:t>
            </a:r>
            <a:r>
              <a:rPr lang="en-US" altLang="zh-CN" dirty="0" smtClean="0"/>
              <a:t>upper)</a:t>
            </a:r>
          </a:p>
          <a:p>
            <a:endParaRPr lang="en-US" altLang="zh-CN" dirty="0" smtClean="0"/>
          </a:p>
          <a:p>
            <a:r>
              <a:rPr lang="en-US" altLang="zh-CN" dirty="0"/>
              <a:t>- </a:t>
            </a:r>
            <a:r>
              <a:rPr lang="zh-CN" altLang="en-US" dirty="0" smtClean="0"/>
              <a:t>将三维矩阵中的数字均值变为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，方差变为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tf.image.per_image_standardization(image)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338811" y="5825935"/>
            <a:ext cx="75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@ </a:t>
            </a:r>
            <a:r>
              <a:rPr lang="en-US" altLang="zh-CN" u="sng" dirty="0" smtClean="0">
                <a:solidFill>
                  <a:srgbClr val="FF0000"/>
                </a:solidFill>
              </a:rPr>
              <a:t>per_image_whitening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was replaced by </a:t>
            </a:r>
            <a:r>
              <a:rPr lang="en-US" altLang="zh-CN" u="sng" dirty="0">
                <a:solidFill>
                  <a:srgbClr val="FF0000"/>
                </a:solidFill>
              </a:rPr>
              <a:t>per_image_standardization</a:t>
            </a:r>
            <a:r>
              <a:rPr lang="en-US" altLang="zh-CN" dirty="0">
                <a:solidFill>
                  <a:srgbClr val="FF0000"/>
                </a:solidFill>
              </a:rPr>
              <a:t> in v0.12.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添加标注框并裁减</a:t>
            </a:r>
            <a:endParaRPr lang="en-US" altLang="zh-CN" sz="2400" b="1" dirty="0"/>
          </a:p>
        </p:txBody>
      </p:sp>
      <p:pic>
        <p:nvPicPr>
          <p:cNvPr id="10244" name="Picture 4" descr="C:\Users\huangjs\AppData\Local\Temp\SNAGHTML39e779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41" y="2127683"/>
            <a:ext cx="102012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254240" y="2889504"/>
            <a:ext cx="1889760" cy="548640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添加标注框并裁减</a:t>
            </a:r>
            <a:endParaRPr lang="en-US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39" y="2620312"/>
            <a:ext cx="10189182" cy="29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017" y="871856"/>
            <a:ext cx="8558602" cy="5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762" y="2021594"/>
            <a:ext cx="8190476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12000" y="2579238"/>
            <a:ext cx="4693914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400"/>
              </a:spcAft>
            </a:pPr>
            <a:r>
              <a:rPr lang="en-US" altLang="zh-CN" sz="2800" b="1" dirty="0">
                <a:latin typeface="+mn-ea"/>
              </a:rPr>
              <a:t>Ⅰ TFRecord</a:t>
            </a:r>
            <a:r>
              <a:rPr lang="zh-CN" altLang="en-US" sz="2800" b="1" dirty="0">
                <a:latin typeface="+mn-ea"/>
              </a:rPr>
              <a:t>输入数据</a:t>
            </a:r>
            <a:r>
              <a:rPr lang="zh-CN" altLang="en-US" sz="2800" b="1" dirty="0" smtClean="0">
                <a:latin typeface="+mn-ea"/>
              </a:rPr>
              <a:t>格式</a:t>
            </a:r>
            <a:endParaRPr lang="en-US" altLang="zh-CN" sz="2800" b="1" dirty="0" smtClean="0">
              <a:latin typeface="+mn-ea"/>
            </a:endParaRPr>
          </a:p>
          <a:p>
            <a:pPr>
              <a:spcAft>
                <a:spcPts val="2400"/>
              </a:spcAft>
            </a:pPr>
            <a:r>
              <a:rPr lang="en-US" altLang="zh-CN" sz="2800" b="1" dirty="0">
                <a:latin typeface="+mn-ea"/>
              </a:rPr>
              <a:t>Ⅱ </a:t>
            </a:r>
            <a:r>
              <a:rPr lang="zh-CN" altLang="en-US" sz="2800" b="1" dirty="0">
                <a:latin typeface="+mn-ea"/>
              </a:rPr>
              <a:t>图像</a:t>
            </a:r>
            <a:r>
              <a:rPr lang="zh-CN" altLang="en-US" sz="2800" b="1" dirty="0" smtClean="0">
                <a:latin typeface="+mn-ea"/>
              </a:rPr>
              <a:t>数据处理</a:t>
            </a:r>
            <a:endParaRPr lang="en-US" altLang="zh-CN" sz="2800" b="1" dirty="0" smtClean="0">
              <a:latin typeface="+mn-ea"/>
            </a:endParaRPr>
          </a:p>
          <a:p>
            <a:pPr>
              <a:spcAft>
                <a:spcPts val="2400"/>
              </a:spcAft>
            </a:pPr>
            <a:r>
              <a:rPr lang="en-US" altLang="zh-CN" sz="2800" b="1" dirty="0">
                <a:latin typeface="+mn-ea"/>
              </a:rPr>
              <a:t>Ⅲ </a:t>
            </a:r>
            <a:r>
              <a:rPr lang="zh-CN" altLang="en-US" sz="2800" b="1" dirty="0">
                <a:latin typeface="+mn-ea"/>
              </a:rPr>
              <a:t>多线程输入数据处理</a:t>
            </a:r>
            <a:r>
              <a:rPr lang="zh-CN" altLang="en-US" sz="2800" b="1" dirty="0" smtClean="0">
                <a:latin typeface="+mn-ea"/>
              </a:rPr>
              <a:t>框架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2002" y="17311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7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688" y="3745077"/>
            <a:ext cx="6573032" cy="27146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9416" y="1150769"/>
            <a:ext cx="899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tf.expand_dims(input</a:t>
            </a:r>
            <a:r>
              <a:rPr lang="en-US" altLang="zh-CN" sz="2400" b="1" dirty="0"/>
              <a:t>, axis=None, name=None, </a:t>
            </a:r>
            <a:r>
              <a:rPr lang="en-US" altLang="zh-CN" sz="2400" b="1" strike="sngStrike" dirty="0" smtClean="0"/>
              <a:t>dim=None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如何工作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810" y="1755648"/>
            <a:ext cx="9833333" cy="179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3351" y="2658303"/>
            <a:ext cx="4342646" cy="3123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9655" y="1250167"/>
            <a:ext cx="11071785" cy="1326526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33038" y="6287600"/>
            <a:ext cx="611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https://www.quora.com/How-does-tf-slice-work-in-TensorFlow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9399" y="744801"/>
            <a:ext cx="6773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tf.slice(input_, begin, size, name=None)</a:t>
            </a:r>
            <a:r>
              <a:rPr lang="zh-CN" altLang="en-US" sz="2400" b="1" dirty="0" smtClean="0"/>
              <a:t>如何工作的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98290" y="2708383"/>
            <a:ext cx="432085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dimension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[[A], [B], [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dimension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[i, j], B = [k, l], C = [m,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n]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[1, 1, 1], j = [2, 2, 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[3, 3 ,3], l =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4, 4, 4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[5, 5, 5], n = [6, 6, 6].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655" y="1425277"/>
            <a:ext cx="43426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tf.constant([[[1, 1, 1], [2, 2, 2]],</a:t>
            </a:r>
          </a:p>
          <a:p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[[3, 3, 3], [4, 4, 4]],</a:t>
            </a:r>
          </a:p>
          <a:p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[[5, 5, 5], [6, 6, 6]]])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1645" y="1413490"/>
            <a:ext cx="40991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tf.slice(t</a:t>
            </a:r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[1, 0, 0], [1,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3])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1645" y="1984512"/>
            <a:ext cx="41610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[[[3, 3, 3],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4, 4]]]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2301" y="2658303"/>
            <a:ext cx="6859511" cy="36779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/>
              <a:t>b</a:t>
            </a:r>
            <a:r>
              <a:rPr lang="en-US" altLang="zh-CN" sz="2000" dirty="0" smtClean="0"/>
              <a:t>egin[0] = 1</a:t>
            </a:r>
            <a:r>
              <a:rPr lang="zh-CN" altLang="en-US" sz="2000" dirty="0" smtClean="0"/>
              <a:t>表示第一维从下标为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的元素开始取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开始取</a:t>
            </a:r>
            <a:endParaRPr lang="en-US" altLang="zh-CN" sz="2000" dirty="0" smtClean="0"/>
          </a:p>
          <a:p>
            <a:pPr>
              <a:spcAft>
                <a:spcPts val="600"/>
              </a:spcAft>
            </a:pPr>
            <a:r>
              <a:rPr lang="en-US" altLang="zh-CN" sz="2000" dirty="0" smtClean="0"/>
              <a:t>size[0] = 1</a:t>
            </a:r>
            <a:r>
              <a:rPr lang="zh-CN" altLang="en-US" sz="2000" dirty="0" smtClean="0"/>
              <a:t>表示取出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个元素</a:t>
            </a:r>
            <a:r>
              <a:rPr lang="en-US" altLang="zh-CN" sz="2000" dirty="0" smtClean="0"/>
              <a:t>——B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/>
              <a:t>begin[1]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下标为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的元素开始取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开始取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000" dirty="0" smtClean="0"/>
              <a:t>size[1]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表示取出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个元素</a:t>
            </a:r>
            <a:r>
              <a:rPr lang="en-US" altLang="zh-CN" sz="2000" dirty="0" smtClean="0"/>
              <a:t>——k, l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/>
              <a:t>begin[2] </a:t>
            </a:r>
            <a:r>
              <a:rPr lang="en-US" altLang="zh-CN" sz="2000" dirty="0"/>
              <a:t>= 0</a:t>
            </a:r>
            <a:r>
              <a:rPr lang="zh-CN" altLang="en-US" sz="2000" dirty="0" smtClean="0"/>
              <a:t>表示分别从</a:t>
            </a:r>
            <a:r>
              <a:rPr lang="en-US" altLang="zh-CN" sz="2000" dirty="0" smtClean="0"/>
              <a:t>k, l</a:t>
            </a:r>
            <a:r>
              <a:rPr lang="zh-CN" altLang="en-US" sz="2000" dirty="0" smtClean="0"/>
              <a:t>下标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的元素开始取</a:t>
            </a:r>
            <a:r>
              <a:rPr lang="en-US" altLang="zh-CN" sz="2000" dirty="0"/>
              <a:t>——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3(k)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4(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开始</a:t>
            </a:r>
            <a:r>
              <a:rPr lang="zh-CN" altLang="en-US" sz="2000" dirty="0"/>
              <a:t>取</a:t>
            </a:r>
            <a:endParaRPr lang="en-US" altLang="zh-CN" sz="2000" dirty="0"/>
          </a:p>
          <a:p>
            <a:pPr>
              <a:spcAft>
                <a:spcPts val="600"/>
              </a:spcAft>
            </a:pPr>
            <a:r>
              <a:rPr lang="en-US" altLang="zh-CN" sz="2000" dirty="0"/>
              <a:t>size[2] =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表示取出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元素</a:t>
            </a:r>
            <a:r>
              <a:rPr lang="en-US" altLang="zh-CN" sz="2000" dirty="0" smtClean="0"/>
              <a:t>——[</a:t>
            </a:r>
            <a:r>
              <a:rPr lang="en-US" altLang="zh-CN" sz="2000" dirty="0"/>
              <a:t>3, 3, 3], [4, 4, </a:t>
            </a:r>
            <a:r>
              <a:rPr lang="en-US" altLang="zh-CN" sz="2000" dirty="0" smtClean="0"/>
              <a:t>4]</a:t>
            </a:r>
          </a:p>
          <a:p>
            <a:pPr>
              <a:spcAft>
                <a:spcPts val="600"/>
              </a:spcAft>
            </a:pPr>
            <a:r>
              <a:rPr lang="zh-CN" altLang="en-US" sz="2000" dirty="0" smtClean="0"/>
              <a:t>组合：</a:t>
            </a:r>
            <a:r>
              <a:rPr lang="en-US" altLang="zh-CN" sz="2000" dirty="0"/>
              <a:t>[[[3, 3, 3], [4, 4, 4</a:t>
            </a:r>
            <a:r>
              <a:rPr lang="en-US" altLang="zh-CN" sz="2000" dirty="0" smtClean="0"/>
              <a:t>]]]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16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153" y="2801854"/>
            <a:ext cx="523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Ⅲ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多线程输入数据处理框架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82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l="2888"/>
          <a:stretch/>
        </p:blipFill>
        <p:spPr>
          <a:xfrm>
            <a:off x="1955548" y="2211866"/>
            <a:ext cx="3589291" cy="4328535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4218"/>
              </p:ext>
            </p:extLst>
          </p:nvPr>
        </p:nvGraphicFramePr>
        <p:xfrm>
          <a:off x="7061700" y="3231383"/>
          <a:ext cx="47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曲线连接符 15"/>
          <p:cNvCxnSpPr>
            <a:endCxn id="13" idx="2"/>
          </p:cNvCxnSpPr>
          <p:nvPr/>
        </p:nvCxnSpPr>
        <p:spPr>
          <a:xfrm rot="5400000" flipH="1" flipV="1">
            <a:off x="6750915" y="4039406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 flipH="1" flipV="1">
            <a:off x="7194535" y="2707015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72546"/>
              </p:ext>
            </p:extLst>
          </p:nvPr>
        </p:nvGraphicFramePr>
        <p:xfrm>
          <a:off x="8168889" y="3231383"/>
          <a:ext cx="47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曲线连接符 19"/>
          <p:cNvCxnSpPr>
            <a:endCxn id="19" idx="2"/>
          </p:cNvCxnSpPr>
          <p:nvPr/>
        </p:nvCxnSpPr>
        <p:spPr>
          <a:xfrm rot="5400000" flipH="1" flipV="1">
            <a:off x="7858104" y="4039406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8301724" y="2707015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16627" y="2316308"/>
            <a:ext cx="3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648724" y="2316308"/>
            <a:ext cx="44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94287" y="150457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队列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75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37217" y="118283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多线程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99" y="1644503"/>
            <a:ext cx="7572725" cy="4994528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982710" y="3069124"/>
            <a:ext cx="1742790" cy="3788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59790" y="3911096"/>
            <a:ext cx="5361159" cy="2372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2299" y="2653626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串行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273447" y="348556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8" y="2260310"/>
            <a:ext cx="4412362" cy="16155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3051" y="1760805"/>
            <a:ext cx="488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每隔</a:t>
            </a:r>
            <a:r>
              <a:rPr lang="en-US" altLang="zh-CN" dirty="0"/>
              <a:t>1</a:t>
            </a:r>
            <a:r>
              <a:rPr lang="zh-CN" altLang="en-US" dirty="0"/>
              <a:t>秒判断是否需要停止并打印自己的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37217" y="118283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多线程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407" y="1761771"/>
            <a:ext cx="6492803" cy="21642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87419"/>
            <a:ext cx="4683713" cy="3966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4747" y="4125665"/>
            <a:ext cx="1980952" cy="2219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9562" y="4506009"/>
            <a:ext cx="1990476" cy="380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8841" y="4434872"/>
            <a:ext cx="1914286" cy="1428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76" y="2475098"/>
            <a:ext cx="5066111" cy="3600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837" y="2475098"/>
            <a:ext cx="6666667" cy="30857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46898" y="155176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使用多线程操作队列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5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57" y="713293"/>
            <a:ext cx="9533348" cy="59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5353" y="1539576"/>
            <a:ext cx="20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输入文件队列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041" y="2407075"/>
            <a:ext cx="7547739" cy="25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7968" y="2097024"/>
            <a:ext cx="9851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Tensorflow API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5"/>
              </a:rPr>
              <a:t>https://www.tensorflow.org/api_docs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tf.slice() 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www.quora.com/How-does-tf-slice-work-in-TensorFlow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/>
              <a:t>tf.sample_distorted_bounding_box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stackoverflow.com/questions/50191388/why-need-to-specify-the-parameter-bounding-boxes-for-sample-distorted-bounding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理解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8"/>
              </a:rPr>
              <a:t>https</a:t>
            </a:r>
            <a:r>
              <a:rPr lang="en-US" altLang="zh-CN" dirty="0">
                <a:hlinkClick r:id="rId8"/>
              </a:rPr>
              <a:t>://</a:t>
            </a:r>
            <a:r>
              <a:rPr lang="en-US" altLang="zh-CN" dirty="0" smtClean="0">
                <a:hlinkClick r:id="rId8"/>
              </a:rPr>
              <a:t>www.jianshu.com/p/d063804fb272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all </a:t>
            </a:r>
            <a:r>
              <a:rPr lang="en-US" altLang="zh-CN" dirty="0" smtClean="0"/>
              <a:t>variables vs local variables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9"/>
              </a:rPr>
              <a:t>https://</a:t>
            </a:r>
            <a:r>
              <a:rPr lang="en-US" altLang="zh-CN" dirty="0" smtClean="0">
                <a:hlinkClick r:id="rId9"/>
              </a:rPr>
              <a:t>stackoverflow.com/questions/40220201/tensorflow-tf-initialize-all-variables-vs-tf-initialize-local-variables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5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7984" y="2801854"/>
            <a:ext cx="491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Ⅰ TFRecord</a:t>
            </a:r>
            <a:r>
              <a:rPr lang="zh-CN" altLang="en-US" sz="3200" b="1" dirty="0" smtClean="0"/>
              <a:t>输入数据格式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78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94915" y="2387913"/>
            <a:ext cx="68021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TFRecord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一种将</a:t>
            </a:r>
            <a:r>
              <a:rPr lang="zh-CN" altLang="en-US" sz="2400" u="sng" dirty="0"/>
              <a:t>图像数据和标签</a:t>
            </a:r>
            <a:r>
              <a:rPr lang="zh-CN" altLang="en-US" sz="2400" dirty="0"/>
              <a:t>放在一起的</a:t>
            </a:r>
            <a:r>
              <a:rPr lang="zh-CN" altLang="en-US" sz="2400" u="sng" dirty="0"/>
              <a:t>二进制</a:t>
            </a:r>
            <a:r>
              <a:rPr lang="zh-CN" altLang="en-US" sz="2400" dirty="0"/>
              <a:t>文件，能更好的利用内存，在</a:t>
            </a:r>
            <a:r>
              <a:rPr lang="en-US" altLang="zh-CN" sz="2400" dirty="0"/>
              <a:t>tensorflow</a:t>
            </a:r>
            <a:r>
              <a:rPr lang="zh-CN" altLang="en-US" sz="2400" dirty="0"/>
              <a:t>中快速的</a:t>
            </a:r>
            <a:r>
              <a:rPr lang="zh-CN" altLang="en-US" sz="2400" dirty="0" smtClean="0"/>
              <a:t>复制、移动、读取、存储 等等。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1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04245" y="2365248"/>
            <a:ext cx="8383509" cy="4876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04245" y="2988672"/>
            <a:ext cx="8383509" cy="693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04245" y="3933601"/>
            <a:ext cx="8383509" cy="693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04245" y="4878530"/>
            <a:ext cx="8383509" cy="693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04245" y="1786190"/>
            <a:ext cx="83835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写入数据</a:t>
            </a:r>
            <a:r>
              <a:rPr lang="en-US" altLang="zh-CN" sz="2000" b="1" dirty="0" smtClean="0">
                <a:latin typeface="+mn-ea"/>
              </a:rPr>
              <a:t>TFRecord </a:t>
            </a:r>
            <a:r>
              <a:rPr lang="zh-CN" altLang="en-US" sz="2000" b="1" dirty="0">
                <a:latin typeface="+mn-ea"/>
              </a:rPr>
              <a:t>文件</a:t>
            </a:r>
            <a:r>
              <a:rPr lang="zh-CN" altLang="en-US" sz="2000" b="1" dirty="0" smtClean="0">
                <a:latin typeface="+mn-ea"/>
              </a:rPr>
              <a:t>的</a:t>
            </a:r>
            <a:r>
              <a:rPr lang="zh-CN" altLang="en-US" sz="2000" b="1" dirty="0">
                <a:latin typeface="+mn-ea"/>
              </a:rPr>
              <a:t>标准做法是：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1. </a:t>
            </a:r>
            <a:r>
              <a:rPr lang="zh-CN" altLang="en-US" sz="2000" dirty="0">
                <a:latin typeface="+mn-ea"/>
              </a:rPr>
              <a:t>把</a:t>
            </a:r>
            <a:r>
              <a:rPr lang="zh-CN" altLang="en-US" sz="2000" dirty="0" smtClean="0">
                <a:latin typeface="+mn-ea"/>
              </a:rPr>
              <a:t>所有数据转换</a:t>
            </a:r>
            <a:r>
              <a:rPr lang="zh-CN" altLang="en-US" sz="2000" dirty="0">
                <a:latin typeface="+mn-ea"/>
              </a:rPr>
              <a:t>成「</a:t>
            </a:r>
            <a:r>
              <a:rPr lang="en-US" altLang="zh-CN" sz="2000" dirty="0" err="1">
                <a:latin typeface="+mn-ea"/>
              </a:rPr>
              <a:t>tf.train.Feature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2. </a:t>
            </a:r>
            <a:r>
              <a:rPr lang="zh-CN" altLang="en-US" sz="2000" dirty="0">
                <a:latin typeface="+mn-ea"/>
              </a:rPr>
              <a:t>把所有的「</a:t>
            </a:r>
            <a:r>
              <a:rPr lang="en-US" altLang="zh-CN" sz="2000" dirty="0">
                <a:latin typeface="+mn-ea"/>
              </a:rPr>
              <a:t>tf.train.Feature</a:t>
            </a:r>
            <a:r>
              <a:rPr lang="zh-CN" altLang="en-US" sz="2000" dirty="0">
                <a:latin typeface="+mn-ea"/>
              </a:rPr>
              <a:t>」包装成「</a:t>
            </a:r>
            <a:r>
              <a:rPr lang="en-US" altLang="zh-CN" sz="2000" dirty="0" err="1">
                <a:latin typeface="+mn-ea"/>
              </a:rPr>
              <a:t>tf.train.Features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3. </a:t>
            </a:r>
            <a:r>
              <a:rPr lang="zh-CN" altLang="en-US" sz="2000" dirty="0">
                <a:latin typeface="+mn-ea"/>
              </a:rPr>
              <a:t>把所有的「</a:t>
            </a:r>
            <a:r>
              <a:rPr lang="en-US" altLang="zh-CN" sz="2000" dirty="0">
                <a:latin typeface="+mn-ea"/>
              </a:rPr>
              <a:t>tf.train.Features</a:t>
            </a:r>
            <a:r>
              <a:rPr lang="zh-CN" altLang="en-US" sz="2000" dirty="0">
                <a:latin typeface="+mn-ea"/>
              </a:rPr>
              <a:t>」组合成「</a:t>
            </a:r>
            <a:r>
              <a:rPr lang="en-US" altLang="zh-CN" sz="2000" dirty="0" err="1">
                <a:latin typeface="+mn-ea"/>
              </a:rPr>
              <a:t>tf.train.Example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4. </a:t>
            </a:r>
            <a:r>
              <a:rPr lang="zh-CN" altLang="en-US" sz="2000" dirty="0">
                <a:latin typeface="+mn-ea"/>
              </a:rPr>
              <a:t>利用「</a:t>
            </a:r>
            <a:r>
              <a:rPr lang="en-US" altLang="zh-CN" sz="2000" dirty="0" err="1">
                <a:latin typeface="+mn-ea"/>
              </a:rPr>
              <a:t>tf.python_io.TFRecordWriter</a:t>
            </a:r>
            <a:r>
              <a:rPr lang="zh-CN" altLang="en-US" sz="2000" dirty="0">
                <a:latin typeface="+mn-ea"/>
              </a:rPr>
              <a:t>」将「</a:t>
            </a:r>
            <a:r>
              <a:rPr lang="en-US" altLang="zh-CN" sz="2000" dirty="0">
                <a:latin typeface="+mn-ea"/>
              </a:rPr>
              <a:t>tf.train.Example</a:t>
            </a:r>
            <a:r>
              <a:rPr lang="zh-CN" altLang="en-US" sz="2000" dirty="0">
                <a:latin typeface="+mn-ea"/>
              </a:rPr>
              <a:t>」写入成</a:t>
            </a:r>
            <a:r>
              <a:rPr lang="en-US" altLang="zh-CN" sz="2000" dirty="0">
                <a:latin typeface="+mn-ea"/>
              </a:rPr>
              <a:t>TFRecord </a:t>
            </a:r>
            <a:r>
              <a:rPr lang="zh-CN" altLang="en-US" sz="2000" dirty="0">
                <a:latin typeface="+mn-ea"/>
              </a:rPr>
              <a:t>文件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98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99726" y="2084831"/>
            <a:ext cx="8383509" cy="4723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99723" y="5559551"/>
            <a:ext cx="8383509" cy="4328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99723" y="4693634"/>
            <a:ext cx="8383509" cy="693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9726" y="1463025"/>
            <a:ext cx="958762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读取</a:t>
            </a:r>
            <a:r>
              <a:rPr lang="en-US" altLang="zh-CN" sz="2000" b="1" dirty="0" smtClean="0">
                <a:latin typeface="+mn-ea"/>
              </a:rPr>
              <a:t>TFRecord </a:t>
            </a:r>
            <a:r>
              <a:rPr lang="zh-CN" altLang="en-US" sz="2000" b="1" dirty="0">
                <a:latin typeface="+mn-ea"/>
              </a:rPr>
              <a:t>文件的标准做法是</a:t>
            </a:r>
            <a:r>
              <a:rPr lang="zh-CN" altLang="en-US" sz="2000" b="1" dirty="0" smtClean="0">
                <a:latin typeface="+mn-ea"/>
              </a:rPr>
              <a:t>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step </a:t>
            </a:r>
            <a:r>
              <a:rPr lang="en-US" altLang="zh-CN" sz="2000" b="1" dirty="0" smtClean="0"/>
              <a:t>1</a:t>
            </a:r>
            <a:r>
              <a:rPr lang="en-US" altLang="zh-CN" sz="2000" b="1" dirty="0"/>
              <a:t>. </a:t>
            </a:r>
            <a:r>
              <a:rPr lang="zh-CN" altLang="en-US" sz="2000" dirty="0"/>
              <a:t>使用</a:t>
            </a:r>
            <a:r>
              <a:rPr lang="en-US" altLang="zh-CN" sz="2000" dirty="0"/>
              <a:t>tf.string_input_producer </a:t>
            </a:r>
            <a:r>
              <a:rPr lang="zh-CN" altLang="en-US" sz="2000" dirty="0"/>
              <a:t>产生文件名队列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1600" dirty="0"/>
              <a:t>- shuffle</a:t>
            </a:r>
            <a:r>
              <a:rPr lang="zh-CN" altLang="en-US" sz="1600" dirty="0"/>
              <a:t>参数表示是否要打乱文件读取的顺序；</a:t>
            </a:r>
          </a:p>
          <a:p>
            <a:r>
              <a:rPr lang="en-US" altLang="zh-CN" sz="1600" dirty="0"/>
              <a:t>- num_epochs = N</a:t>
            </a:r>
            <a:r>
              <a:rPr lang="zh-CN" altLang="en-US" sz="1600" dirty="0"/>
              <a:t>表示将这个数据集中的图片全部读取</a:t>
            </a:r>
            <a:r>
              <a:rPr lang="en-US" altLang="zh-CN" sz="1600" dirty="0"/>
              <a:t>N</a:t>
            </a:r>
            <a:r>
              <a:rPr lang="zh-CN" altLang="en-US" sz="1600" dirty="0"/>
              <a:t>遍。</a:t>
            </a:r>
          </a:p>
          <a:p>
            <a:r>
              <a:rPr lang="zh-CN" altLang="en-US" sz="1600" dirty="0"/>
              <a:t>具体来说，如果有</a:t>
            </a:r>
            <a:r>
              <a:rPr lang="en-US" altLang="zh-CN" sz="1600" dirty="0"/>
              <a:t>3</a:t>
            </a:r>
            <a:r>
              <a:rPr lang="zh-CN" altLang="en-US" sz="1600" dirty="0"/>
              <a:t>个文件在队列里，当</a:t>
            </a:r>
            <a:r>
              <a:rPr lang="en-US" altLang="zh-CN" sz="1600" dirty="0"/>
              <a:t>num_epochs = 2</a:t>
            </a:r>
            <a:r>
              <a:rPr lang="zh-CN" altLang="en-US" sz="1600" dirty="0"/>
              <a:t>，那就送</a:t>
            </a:r>
            <a:r>
              <a:rPr lang="en-US" altLang="zh-CN" sz="1600" dirty="0"/>
              <a:t>6</a:t>
            </a:r>
            <a:r>
              <a:rPr lang="zh-CN" altLang="en-US" sz="1600" dirty="0"/>
              <a:t>个文件出来。每个文件送完一次之后，都会重复再送一次，依此类推</a:t>
            </a:r>
            <a:r>
              <a:rPr lang="en-US" altLang="zh-CN" sz="1600" dirty="0"/>
              <a:t>...</a:t>
            </a:r>
          </a:p>
          <a:p>
            <a:endParaRPr lang="en-US" altLang="zh-CN" sz="1600" dirty="0"/>
          </a:p>
          <a:p>
            <a:r>
              <a:rPr lang="zh-CN" altLang="en-US" sz="1600" dirty="0"/>
              <a:t>在机器学习中， </a:t>
            </a:r>
            <a:r>
              <a:rPr lang="en-US" altLang="zh-CN" sz="1600" dirty="0"/>
              <a:t>num_epochs = N</a:t>
            </a:r>
            <a:r>
              <a:rPr lang="zh-CN" altLang="en-US" sz="1600" dirty="0"/>
              <a:t>，就是将数据集从头到尾运算</a:t>
            </a:r>
            <a:r>
              <a:rPr lang="en-US" altLang="zh-CN" sz="1600" dirty="0"/>
              <a:t>N</a:t>
            </a:r>
            <a:r>
              <a:rPr lang="zh-CN" altLang="en-US" sz="1600" dirty="0"/>
              <a:t>次的意思，若</a:t>
            </a:r>
            <a:r>
              <a:rPr lang="en-US" altLang="zh-CN" sz="1600" dirty="0"/>
              <a:t>num_epochs = None</a:t>
            </a:r>
            <a:r>
              <a:rPr lang="zh-CN" altLang="en-US" sz="1600" dirty="0"/>
              <a:t>，表示不限循环次数，直到其他的中止条件达成才会停止计算。</a:t>
            </a:r>
          </a:p>
          <a:p>
            <a:endParaRPr lang="zh-CN" altLang="en-US" sz="2000" dirty="0"/>
          </a:p>
          <a:p>
            <a:r>
              <a:rPr lang="en-US" altLang="zh-CN" sz="2000" b="1" dirty="0">
                <a:latin typeface="+mn-ea"/>
              </a:rPr>
              <a:t>step 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. 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tf.TFRecordReader</a:t>
            </a:r>
            <a:r>
              <a:rPr lang="zh-CN" altLang="en-US" sz="2000" dirty="0" smtClean="0"/>
              <a:t>去读</a:t>
            </a:r>
            <a:r>
              <a:rPr lang="en-US" altLang="zh-CN" sz="2000" dirty="0" smtClean="0"/>
              <a:t>TFRecord</a:t>
            </a:r>
            <a:r>
              <a:rPr lang="zh-CN" altLang="en-US" sz="2000" dirty="0" smtClean="0"/>
              <a:t>文件名队列（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读取一般文件</a:t>
            </a:r>
            <a:r>
              <a:rPr lang="en-US" altLang="zh-CN" sz="2000" dirty="0" smtClean="0"/>
              <a:t>tf.WholeFileReader </a:t>
            </a:r>
            <a:r>
              <a:rPr lang="zh-CN" altLang="en-US" sz="2000" dirty="0" smtClean="0"/>
              <a:t>）。</a:t>
            </a:r>
          </a:p>
          <a:p>
            <a:endParaRPr lang="zh-CN" altLang="en-US" sz="2000" dirty="0" smtClean="0"/>
          </a:p>
          <a:p>
            <a:r>
              <a:rPr lang="en-US" altLang="zh-CN" sz="2000" b="1" dirty="0" smtClean="0">
                <a:latin typeface="+mn-ea"/>
              </a:rPr>
              <a:t>step 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. </a:t>
            </a:r>
            <a:r>
              <a:rPr lang="zh-CN" altLang="en-US" sz="2000" dirty="0"/>
              <a:t>使用 </a:t>
            </a:r>
            <a:r>
              <a:rPr lang="en-US" altLang="zh-CN" sz="2000" dirty="0"/>
              <a:t>tf.train.Coordinator </a:t>
            </a:r>
            <a:r>
              <a:rPr lang="zh-CN" altLang="en-US" sz="2000" dirty="0"/>
              <a:t>和 </a:t>
            </a:r>
            <a:r>
              <a:rPr lang="en-US" altLang="zh-CN" sz="2000" dirty="0"/>
              <a:t>tf.train.start_queue_runners </a:t>
            </a:r>
            <a:r>
              <a:rPr lang="zh-CN" altLang="en-US" sz="2000" dirty="0"/>
              <a:t>启动队列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32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1026" name="Picture 2" descr="C:\Users\huangjs\AppData\Local\Temp\SNAGHTML38adf6a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65" y="1459060"/>
            <a:ext cx="5534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t="4695"/>
          <a:stretch/>
        </p:blipFill>
        <p:spPr>
          <a:xfrm>
            <a:off x="2466865" y="4601454"/>
            <a:ext cx="6590476" cy="9621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24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38461" y="2801854"/>
            <a:ext cx="331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Ⅱ </a:t>
            </a:r>
            <a:r>
              <a:rPr lang="zh-CN" altLang="en-US" sz="3200" b="1" dirty="0" smtClean="0"/>
              <a:t>图像数据处理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44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2050" name="Picture 2" descr="C:\Users\huangjs\AppData\Local\Temp\SNAGHTML38d0dc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76" y="3588756"/>
            <a:ext cx="86487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0593" y="2191079"/>
            <a:ext cx="262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tf.image.decode_png() </a:t>
            </a:r>
            <a:endParaRPr lang="zh-CN" altLang="en-US" sz="2000" dirty="0"/>
          </a:p>
        </p:txBody>
      </p:sp>
      <p:sp>
        <p:nvSpPr>
          <p:cNvPr id="6" name="左右箭头 5"/>
          <p:cNvSpPr/>
          <p:nvPr/>
        </p:nvSpPr>
        <p:spPr>
          <a:xfrm>
            <a:off x="5672723" y="2298578"/>
            <a:ext cx="452673" cy="185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33627" y="2191078"/>
            <a:ext cx="256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tf.image.encode_png</a:t>
            </a:r>
            <a:r>
              <a:rPr lang="en-US" altLang="zh-CN" sz="2000" dirty="0"/>
              <a:t>()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874324" y="142491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编码与解码</a:t>
            </a:r>
            <a:endParaRPr lang="en-US" altLang="zh-CN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110593" y="2889918"/>
            <a:ext cx="262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tf.image.decode_jpeg() </a:t>
            </a:r>
            <a:endParaRPr lang="zh-CN" altLang="en-US" sz="2000" dirty="0"/>
          </a:p>
        </p:txBody>
      </p:sp>
      <p:sp>
        <p:nvSpPr>
          <p:cNvPr id="11" name="左右箭头 10"/>
          <p:cNvSpPr/>
          <p:nvPr/>
        </p:nvSpPr>
        <p:spPr>
          <a:xfrm>
            <a:off x="5672723" y="2997417"/>
            <a:ext cx="452673" cy="185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33627" y="2889917"/>
            <a:ext cx="256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tf.image.encode_jpeg() 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842380" y="3434836"/>
            <a:ext cx="126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Error:P174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01"/>
  <p:tag name="MH_SECTIONID" val="302,303,304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1109</Words>
  <Application>Microsoft Office PowerPoint</Application>
  <PresentationFormat>宽屏</PresentationFormat>
  <Paragraphs>167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华文行楷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45</cp:revision>
  <dcterms:created xsi:type="dcterms:W3CDTF">2018-04-07T13:39:29Z</dcterms:created>
  <dcterms:modified xsi:type="dcterms:W3CDTF">2018-05-06T18:15:15Z</dcterms:modified>
</cp:coreProperties>
</file>