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1" r:id="rId5"/>
    <p:sldId id="260" r:id="rId6"/>
    <p:sldId id="262" r:id="rId7"/>
    <p:sldId id="290" r:id="rId8"/>
    <p:sldId id="286" r:id="rId9"/>
    <p:sldId id="287" r:id="rId10"/>
    <p:sldId id="291" r:id="rId11"/>
    <p:sldId id="293" r:id="rId12"/>
    <p:sldId id="295" r:id="rId13"/>
    <p:sldId id="288" r:id="rId14"/>
    <p:sldId id="292" r:id="rId15"/>
    <p:sldId id="296" r:id="rId16"/>
    <p:sldId id="301" r:id="rId17"/>
    <p:sldId id="303" r:id="rId18"/>
    <p:sldId id="289" r:id="rId19"/>
    <p:sldId id="263" r:id="rId20"/>
    <p:sldId id="265" r:id="rId21"/>
    <p:sldId id="264" r:id="rId22"/>
    <p:sldId id="297" r:id="rId23"/>
    <p:sldId id="298" r:id="rId24"/>
    <p:sldId id="266" r:id="rId25"/>
    <p:sldId id="299" r:id="rId26"/>
    <p:sldId id="267" r:id="rId27"/>
    <p:sldId id="268" r:id="rId28"/>
    <p:sldId id="269" r:id="rId29"/>
    <p:sldId id="270" r:id="rId30"/>
    <p:sldId id="302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200" autoAdjust="0"/>
  </p:normalViewPr>
  <p:slideViewPr>
    <p:cSldViewPr snapToGrid="0">
      <p:cViewPr varScale="1">
        <p:scale>
          <a:sx n="63" d="100"/>
          <a:sy n="63" d="100"/>
        </p:scale>
        <p:origin x="12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A6AA5-7C29-4E2D-B554-57FFA271673E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F6335-921E-4E5D-AA92-58C46089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965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394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791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037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[lower, upper]</a:t>
            </a:r>
            <a:r>
              <a:rPr lang="zh-CN" altLang="en-US" dirty="0" smtClean="0"/>
              <a:t>的范围随机调整图的对比度这一方法参数取值的要求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2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27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334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这是因为通过这个函数计算的标注框可以使用提供的框指导采样。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993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这是因为每次调用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（）都会重新触发图的运行，因此会生成一个新的随机边界框。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为了获得一致性输出可以同时执行操作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58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更具体地说，可以强制</a:t>
            </a:r>
            <a:r>
              <a:rPr lang="en-US" altLang="zh-CN" dirty="0" err="1" smtClean="0"/>
              <a:t>sample_distorted_bounding_boxes</a:t>
            </a:r>
            <a:r>
              <a:rPr lang="zh-CN" altLang="en-US" dirty="0" smtClean="0"/>
              <a:t>返回的随机框包含输入边界框的最小部分。目标是避免包含不包含或不相关信息的边界框。这个分数由参数</a:t>
            </a:r>
            <a:r>
              <a:rPr lang="en-US" altLang="zh-CN" dirty="0" err="1" smtClean="0"/>
              <a:t>min_object_covered</a:t>
            </a:r>
            <a:r>
              <a:rPr lang="zh-CN" altLang="en-US" dirty="0" smtClean="0"/>
              <a:t>控制，默认为</a:t>
            </a:r>
            <a:r>
              <a:rPr lang="en-US" altLang="zh-CN" dirty="0" smtClean="0"/>
              <a:t>0.1</a:t>
            </a:r>
          </a:p>
          <a:p>
            <a:r>
              <a:rPr lang="zh-CN" altLang="en-US" dirty="0" smtClean="0"/>
              <a:t>请注意，</a:t>
            </a:r>
            <a:r>
              <a:rPr lang="en-US" altLang="zh-CN" dirty="0" smtClean="0"/>
              <a:t>bounding_boxes</a:t>
            </a:r>
            <a:r>
              <a:rPr lang="zh-CN" altLang="en-US" dirty="0" smtClean="0"/>
              <a:t>可能为空，在这种情况下，它默认为覆盖整个图像的单个框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739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这是因为通过这个函数计算的框可以使用提供的框来指导采样。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265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320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281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015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784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343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305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一个线程去取这些小球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014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队列操作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185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多线程队列操作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157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262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输入文件队列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936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74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0937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885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56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274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52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96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写入时，编码方式不能使用</a:t>
            </a:r>
            <a:r>
              <a:rPr lang="en-US" altLang="zh-CN" dirty="0" smtClean="0"/>
              <a:t>float32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42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将图片的尺寸放大或缩小，并保留足够的信息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13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4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46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49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64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13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55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8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27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14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78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E9AFE-EEDC-403E-B324-EA8E64AA55B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0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emf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40220201/tensorflow-tf-initialize-all-variables-vs-tf-initialize-local-variables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jianshu.com/p/d063804fb272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quora.com/How-does-tf-slice-work-in-TensorFlow" TargetMode="External"/><Relationship Id="rId5" Type="http://schemas.openxmlformats.org/officeDocument/2006/relationships/hyperlink" Target="https://www.tensorflow.org/api_docs/" TargetMode="External"/><Relationship Id="rId10" Type="http://schemas.openxmlformats.org/officeDocument/2006/relationships/hyperlink" Target="https://stackoverflow.com/questions/50203015/why-does-not-the-bounding-box-and-clipped-picture-match-using-tf-image-sample-di/50203556#50203556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stackoverflow.com/questions/50191388/why-need-to-specify-the-parameter-bounding-boxes-for-sample-distorted-bound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42099" y="2263365"/>
            <a:ext cx="4707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/>
              <a:t>第七章 图像数据处理</a:t>
            </a:r>
            <a:endParaRPr lang="zh-CN" altLang="en-US" sz="3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9741529" y="4834550"/>
            <a:ext cx="101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黄家顺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9910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42380" y="2624613"/>
            <a:ext cx="88578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裁剪：</a:t>
            </a:r>
            <a:r>
              <a:rPr lang="en-US" altLang="zh-CN" dirty="0"/>
              <a:t>tf.image.</a:t>
            </a:r>
            <a:r>
              <a:rPr lang="en-US" altLang="zh-CN" dirty="0">
                <a:solidFill>
                  <a:srgbClr val="FF0000"/>
                </a:solidFill>
              </a:rPr>
              <a:t>resize_image_with_crop_or_pad</a:t>
            </a:r>
            <a:r>
              <a:rPr lang="en-US" altLang="zh-CN" dirty="0"/>
              <a:t>(img_data, 1000, 1000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填充：</a:t>
            </a:r>
            <a:r>
              <a:rPr lang="en-US" altLang="zh-CN" dirty="0"/>
              <a:t>tf.image.</a:t>
            </a:r>
            <a:r>
              <a:rPr lang="en-US" altLang="zh-CN" dirty="0">
                <a:solidFill>
                  <a:srgbClr val="FF0000"/>
                </a:solidFill>
              </a:rPr>
              <a:t>resize_image_with_crop_or_pad</a:t>
            </a:r>
            <a:r>
              <a:rPr lang="en-US" altLang="zh-CN" dirty="0"/>
              <a:t>(img_data, 3000, 3000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按比例裁剪图象：</a:t>
            </a:r>
            <a:r>
              <a:rPr lang="en-US" altLang="zh-CN" dirty="0" smtClean="0"/>
              <a:t>tf.</a:t>
            </a:r>
            <a:r>
              <a:rPr lang="en-US" altLang="zh-CN" dirty="0" smtClean="0">
                <a:solidFill>
                  <a:srgbClr val="FF0000"/>
                </a:solidFill>
              </a:rPr>
              <a:t>image.central_crop</a:t>
            </a:r>
            <a:r>
              <a:rPr lang="en-US" altLang="zh-CN" dirty="0" smtClean="0"/>
              <a:t>(img_data</a:t>
            </a:r>
            <a:r>
              <a:rPr lang="en-US" altLang="zh-CN" dirty="0"/>
              <a:t>, 0.5</a:t>
            </a:r>
            <a:r>
              <a:rPr lang="en-US" altLang="zh-CN" dirty="0" smtClean="0"/>
              <a:t>) # </a:t>
            </a:r>
            <a:r>
              <a:rPr lang="zh-CN" altLang="en-US" dirty="0" smtClean="0"/>
              <a:t>第二个参数为调整比例，</a:t>
            </a:r>
            <a:r>
              <a:rPr lang="en-US" altLang="zh-CN" dirty="0" smtClean="0"/>
              <a:t>(0, 1]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Ⅱ </a:t>
            </a:r>
            <a:r>
              <a:rPr lang="zh-CN" altLang="en-US" sz="2400" b="1" dirty="0"/>
              <a:t>图像数据处理</a:t>
            </a:r>
          </a:p>
        </p:txBody>
      </p:sp>
      <p:sp>
        <p:nvSpPr>
          <p:cNvPr id="7" name="矩形 6"/>
          <p:cNvSpPr/>
          <p:nvPr/>
        </p:nvSpPr>
        <p:spPr>
          <a:xfrm>
            <a:off x="4874324" y="1424912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裁剪和填充图片</a:t>
            </a:r>
          </a:p>
        </p:txBody>
      </p:sp>
    </p:spTree>
    <p:extLst>
      <p:ext uri="{BB962C8B-B14F-4D97-AF65-F5344CB8AC3E}">
        <p14:creationId xmlns:p14="http://schemas.microsoft.com/office/powerpoint/2010/main" val="285242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30444" y="2610388"/>
            <a:ext cx="694395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上下</a:t>
            </a:r>
            <a:r>
              <a:rPr lang="zh-CN" altLang="en-US" dirty="0" smtClean="0"/>
              <a:t>翻转：</a:t>
            </a:r>
            <a:r>
              <a:rPr lang="en-US" altLang="zh-CN" dirty="0" smtClean="0"/>
              <a:t>tf.image.flip_up_down(img_data)</a:t>
            </a:r>
          </a:p>
          <a:p>
            <a:r>
              <a:rPr lang="zh-CN" altLang="en-US" dirty="0"/>
              <a:t>左右</a:t>
            </a:r>
            <a:r>
              <a:rPr lang="zh-CN" altLang="en-US" dirty="0" smtClean="0"/>
              <a:t>翻转：</a:t>
            </a:r>
            <a:r>
              <a:rPr lang="en-US" altLang="zh-CN" dirty="0" smtClean="0"/>
              <a:t>tf.image.flip_left_right(img_data)</a:t>
            </a:r>
          </a:p>
          <a:p>
            <a:r>
              <a:rPr lang="zh-CN" altLang="en-US" dirty="0"/>
              <a:t>对角线</a:t>
            </a:r>
            <a:r>
              <a:rPr lang="zh-CN" altLang="en-US" dirty="0" smtClean="0"/>
              <a:t>翻转： </a:t>
            </a:r>
            <a:r>
              <a:rPr lang="en-US" altLang="zh-CN" dirty="0"/>
              <a:t>tf.image.transpose_image(img_data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以一定概率上下翻转</a:t>
            </a:r>
            <a:r>
              <a:rPr lang="zh-CN" altLang="en-US" dirty="0" smtClean="0"/>
              <a:t>图片：</a:t>
            </a:r>
            <a:r>
              <a:rPr lang="en-US" altLang="zh-CN" dirty="0"/>
              <a:t>tf.image.random_flip_up_down(img_data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以一定概率左右翻转</a:t>
            </a:r>
            <a:r>
              <a:rPr lang="zh-CN" altLang="en-US" dirty="0" smtClean="0"/>
              <a:t>图片：</a:t>
            </a:r>
            <a:r>
              <a:rPr lang="en-US" altLang="zh-CN" dirty="0" smtClean="0"/>
              <a:t>tf.image.random_flip_left_right(img_data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Ⅱ </a:t>
            </a:r>
            <a:r>
              <a:rPr lang="zh-CN" altLang="en-US" sz="2400" b="1" dirty="0"/>
              <a:t>图像数据处理</a:t>
            </a:r>
          </a:p>
        </p:txBody>
      </p:sp>
      <p:sp>
        <p:nvSpPr>
          <p:cNvPr id="7" name="矩形 6"/>
          <p:cNvSpPr/>
          <p:nvPr/>
        </p:nvSpPr>
        <p:spPr>
          <a:xfrm>
            <a:off x="4874324" y="1424912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图像翻转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023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Ⅱ </a:t>
            </a:r>
            <a:r>
              <a:rPr lang="zh-CN" altLang="en-US" sz="2400" b="1" dirty="0"/>
              <a:t>图像数据处理</a:t>
            </a:r>
          </a:p>
        </p:txBody>
      </p:sp>
      <p:sp>
        <p:nvSpPr>
          <p:cNvPr id="7" name="矩形 6"/>
          <p:cNvSpPr/>
          <p:nvPr/>
        </p:nvSpPr>
        <p:spPr>
          <a:xfrm>
            <a:off x="5075528" y="1429874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亮度和对比度调节</a:t>
            </a:r>
            <a:endParaRPr lang="en-US" altLang="zh-CN" sz="2400" b="1" dirty="0"/>
          </a:p>
        </p:txBody>
      </p:sp>
      <p:pic>
        <p:nvPicPr>
          <p:cNvPr id="3074" name="Picture 2" descr="C:\Users\huangjs\AppData\Local\Temp\SNAGHTML390b52a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760" y="4013853"/>
            <a:ext cx="569595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704863" y="2389479"/>
                <a:ext cx="9620391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- </a:t>
                </a:r>
                <a:r>
                  <a:rPr lang="zh-CN" altLang="en-US" dirty="0" smtClean="0"/>
                  <a:t>亮度：tf</a:t>
                </a:r>
                <a:r>
                  <a:rPr lang="zh-CN" altLang="en-US" dirty="0"/>
                  <a:t>.image.adjust_brightness(image_float</a:t>
                </a:r>
                <a:r>
                  <a:rPr lang="zh-CN" altLang="en-US" dirty="0" smtClean="0"/>
                  <a:t>, </a:t>
                </a:r>
                <a:r>
                  <a:rPr lang="en-US" altLang="zh-CN" dirty="0"/>
                  <a:t>delta</a:t>
                </a:r>
                <a:r>
                  <a:rPr lang="zh-CN" altLang="en-US" dirty="0" smtClean="0"/>
                  <a:t>)，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𝑑𝑒𝑙𝑡𝑎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∈±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CN" dirty="0" smtClean="0"/>
                  <a:t>- </a:t>
                </a:r>
                <a:r>
                  <a:rPr lang="zh-CN" altLang="en-US" dirty="0" smtClean="0"/>
                  <a:t>在</a:t>
                </a:r>
                <a:r>
                  <a:rPr lang="en-US" altLang="zh-CN" dirty="0"/>
                  <a:t>[-max_delta, max_delta)</a:t>
                </a:r>
                <a:r>
                  <a:rPr lang="zh-CN" altLang="en-US" dirty="0"/>
                  <a:t>的范围随机调整图片的</a:t>
                </a:r>
                <a:r>
                  <a:rPr lang="zh-CN" altLang="en-US" dirty="0" smtClean="0"/>
                  <a:t>亮度：</a:t>
                </a:r>
                <a:endParaRPr lang="en-US" altLang="zh-CN" dirty="0" smtClean="0"/>
              </a:p>
              <a:p>
                <a:r>
                  <a:rPr lang="en-US" altLang="zh-CN" dirty="0"/>
                  <a:t>	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tf.image.random_brightness(image_float, max_delta=0.5, </a:t>
                </a:r>
                <a:r>
                  <a:rPr lang="en-US" altLang="zh-CN" dirty="0" smtClean="0"/>
                  <a:t>seed=seed)</a:t>
                </a:r>
              </a:p>
              <a:p>
                <a:r>
                  <a:rPr lang="en-US" altLang="zh-CN" dirty="0" smtClean="0"/>
                  <a:t>- </a:t>
                </a:r>
                <a:r>
                  <a:rPr lang="zh-CN" altLang="en-US" dirty="0" smtClean="0"/>
                  <a:t>对比度：</a:t>
                </a:r>
                <a:r>
                  <a:rPr lang="en-US" altLang="zh-CN" dirty="0"/>
                  <a:t> tf.image.adjust_contrast(image_float, delta</a:t>
                </a:r>
                <a:r>
                  <a:rPr lang="en-US" altLang="zh-CN" dirty="0" smtClean="0"/>
                  <a:t>)</a:t>
                </a:r>
              </a:p>
              <a:p>
                <a:r>
                  <a:rPr lang="en-US" altLang="zh-CN" dirty="0" smtClean="0"/>
                  <a:t>- </a:t>
                </a:r>
                <a:r>
                  <a:rPr lang="zh-CN" altLang="en-US" dirty="0" smtClean="0"/>
                  <a:t>在</a:t>
                </a:r>
                <a:r>
                  <a:rPr lang="en-US" altLang="zh-CN" dirty="0"/>
                  <a:t>[lower, upper]</a:t>
                </a:r>
                <a:r>
                  <a:rPr lang="zh-CN" altLang="en-US" dirty="0"/>
                  <a:t>的范围随机调整图的对比度</a:t>
                </a:r>
                <a:r>
                  <a:rPr lang="en-US" altLang="zh-CN" dirty="0" smtClean="0"/>
                  <a:t>tf.image.random_contrast(image_float</a:t>
                </a:r>
                <a:r>
                  <a:rPr lang="en-US" altLang="zh-CN" dirty="0"/>
                  <a:t>, lower, upper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863" y="2389479"/>
                <a:ext cx="9620391" cy="1477328"/>
              </a:xfrm>
              <a:prstGeom prst="rect">
                <a:avLst/>
              </a:prstGeom>
              <a:blipFill rotWithShape="0">
                <a:blip r:embed="rId6"/>
                <a:stretch>
                  <a:fillRect l="-570" t="-3719" b="-6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69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81" y="1534941"/>
            <a:ext cx="11095238" cy="1104762"/>
          </a:xfrm>
          <a:prstGeom prst="rect">
            <a:avLst/>
          </a:prstGeom>
        </p:spPr>
      </p:pic>
      <p:pic>
        <p:nvPicPr>
          <p:cNvPr id="8194" name="Picture 2" descr="C:\Users\huangjs\AppData\Local\Temp\SNAGHTML394029c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62" y="3365711"/>
            <a:ext cx="93630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Ⅱ </a:t>
            </a:r>
            <a:r>
              <a:rPr lang="zh-CN" altLang="en-US" sz="2400" b="1" dirty="0"/>
              <a:t>图像数据处理</a:t>
            </a:r>
          </a:p>
        </p:txBody>
      </p:sp>
    </p:spTree>
    <p:extLst>
      <p:ext uri="{BB962C8B-B14F-4D97-AF65-F5344CB8AC3E}">
        <p14:creationId xmlns:p14="http://schemas.microsoft.com/office/powerpoint/2010/main" val="115491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Ⅱ </a:t>
            </a:r>
            <a:r>
              <a:rPr lang="zh-CN" altLang="en-US" sz="2400" b="1" dirty="0"/>
              <a:t>图像数据处理</a:t>
            </a:r>
          </a:p>
        </p:txBody>
      </p:sp>
      <p:sp>
        <p:nvSpPr>
          <p:cNvPr id="7" name="矩形 6"/>
          <p:cNvSpPr/>
          <p:nvPr/>
        </p:nvSpPr>
        <p:spPr>
          <a:xfrm>
            <a:off x="5075528" y="1429874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色相和饱和度调节</a:t>
            </a:r>
            <a:endParaRPr lang="en-US" altLang="zh-CN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1704863" y="2389479"/>
            <a:ext cx="902330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- </a:t>
            </a:r>
            <a:r>
              <a:rPr lang="zh-CN" altLang="en-US" dirty="0" smtClean="0"/>
              <a:t>色相：</a:t>
            </a:r>
            <a:r>
              <a:rPr lang="en-US" altLang="zh-CN" dirty="0" smtClean="0"/>
              <a:t>tf.image.adjust_hue(image,  delta )</a:t>
            </a:r>
            <a:r>
              <a:rPr lang="zh-CN" altLang="en-US" dirty="0" smtClean="0"/>
              <a:t>，</a:t>
            </a:r>
            <a:r>
              <a:rPr lang="en-US" altLang="zh-CN" dirty="0"/>
              <a:t>delta must be in the interval [-1, 1</a:t>
            </a:r>
            <a:r>
              <a:rPr lang="en-US" altLang="zh-CN" dirty="0" smtClean="0"/>
              <a:t>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在</a:t>
            </a:r>
            <a:r>
              <a:rPr lang="en-US" altLang="zh-CN" dirty="0"/>
              <a:t>[-max_delta, max_delta]</a:t>
            </a:r>
            <a:r>
              <a:rPr lang="zh-CN" altLang="en-US" dirty="0"/>
              <a:t>的范围随机调整图片的</a:t>
            </a:r>
            <a:r>
              <a:rPr lang="zh-CN" altLang="en-US" dirty="0" smtClean="0"/>
              <a:t>色相，</a:t>
            </a:r>
            <a:r>
              <a:rPr lang="en-US" altLang="zh-CN" dirty="0"/>
              <a:t> max_delta</a:t>
            </a:r>
            <a:r>
              <a:rPr lang="zh-CN" altLang="en-US" dirty="0"/>
              <a:t>的取值在</a:t>
            </a:r>
            <a:r>
              <a:rPr lang="en-US" altLang="zh-CN" dirty="0"/>
              <a:t>[0, 0.5]</a:t>
            </a:r>
            <a:r>
              <a:rPr lang="zh-CN" altLang="en-US" dirty="0"/>
              <a:t>之间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	tf.image.random_hue(image</a:t>
            </a:r>
            <a:r>
              <a:rPr lang="en-US" altLang="zh-CN" dirty="0"/>
              <a:t>, </a:t>
            </a:r>
            <a:r>
              <a:rPr lang="en-US" altLang="zh-CN" dirty="0" smtClean="0"/>
              <a:t> max_delta)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饱和度：</a:t>
            </a:r>
            <a:r>
              <a:rPr lang="en-US" altLang="zh-CN" dirty="0"/>
              <a:t> </a:t>
            </a:r>
            <a:r>
              <a:rPr lang="en-US" altLang="zh-CN" dirty="0" smtClean="0"/>
              <a:t>tf.image.adjust_saturation(image,  delta)</a:t>
            </a:r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在</a:t>
            </a:r>
            <a:r>
              <a:rPr lang="en-US" altLang="zh-CN" dirty="0"/>
              <a:t>[lower, upper]</a:t>
            </a:r>
            <a:r>
              <a:rPr lang="zh-CN" altLang="en-US" dirty="0"/>
              <a:t>的范围随机调整图的</a:t>
            </a:r>
            <a:r>
              <a:rPr lang="zh-CN" altLang="en-US" dirty="0" smtClean="0"/>
              <a:t>饱和度，</a:t>
            </a:r>
            <a:r>
              <a:rPr lang="en-US" altLang="zh-CN" dirty="0"/>
              <a:t>ValueError: if upper &lt;= lower or if lower &lt; 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		</a:t>
            </a:r>
            <a:r>
              <a:rPr lang="en-US" altLang="zh-CN" dirty="0"/>
              <a:t>	</a:t>
            </a:r>
            <a:r>
              <a:rPr lang="en-US" altLang="zh-CN" dirty="0" smtClean="0"/>
              <a:t>tf.image.random_saturation(image, lower</a:t>
            </a:r>
            <a:r>
              <a:rPr lang="en-US" altLang="zh-CN" dirty="0"/>
              <a:t>, </a:t>
            </a:r>
            <a:r>
              <a:rPr lang="en-US" altLang="zh-CN" dirty="0" smtClean="0"/>
              <a:t>upper)</a:t>
            </a:r>
          </a:p>
          <a:p>
            <a:endParaRPr lang="en-US" altLang="zh-CN" dirty="0" smtClean="0"/>
          </a:p>
          <a:p>
            <a:r>
              <a:rPr lang="en-US" altLang="zh-CN" dirty="0"/>
              <a:t>- </a:t>
            </a:r>
            <a:r>
              <a:rPr lang="zh-CN" altLang="en-US" dirty="0" smtClean="0"/>
              <a:t>将三维矩阵中的数字均值变为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，方差变为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tf.image.per_image_standardization(image)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338811" y="5825935"/>
            <a:ext cx="751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@ </a:t>
            </a:r>
            <a:r>
              <a:rPr lang="en-US" altLang="zh-CN" u="sng" dirty="0" smtClean="0">
                <a:solidFill>
                  <a:srgbClr val="FF0000"/>
                </a:solidFill>
              </a:rPr>
              <a:t>per_image_whitening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was replaced by </a:t>
            </a:r>
            <a:r>
              <a:rPr lang="en-US" altLang="zh-CN" u="sng" dirty="0">
                <a:solidFill>
                  <a:srgbClr val="FF0000"/>
                </a:solidFill>
              </a:rPr>
              <a:t>per_image_standardization</a:t>
            </a:r>
            <a:r>
              <a:rPr lang="en-US" altLang="zh-CN" dirty="0">
                <a:solidFill>
                  <a:srgbClr val="FF0000"/>
                </a:solidFill>
              </a:rPr>
              <a:t> in v0.12.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5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Ⅱ </a:t>
            </a:r>
            <a:r>
              <a:rPr lang="zh-CN" altLang="en-US" sz="2400" b="1" dirty="0"/>
              <a:t>图像数据处理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4594538" y="1398910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添加标注框并裁减</a:t>
            </a:r>
            <a:endParaRPr lang="en-US" altLang="zh-CN" sz="2400" b="1" dirty="0"/>
          </a:p>
        </p:txBody>
      </p:sp>
      <p:pic>
        <p:nvPicPr>
          <p:cNvPr id="10244" name="Picture 4" descr="C:\Users\huangjs\AppData\Local\Temp\SNAGHTML39e7791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741" y="2127683"/>
            <a:ext cx="1020127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7254240" y="2889504"/>
            <a:ext cx="1889760" cy="548640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254239" y="3963745"/>
            <a:ext cx="2889885" cy="322505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10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Ⅱ </a:t>
            </a:r>
            <a:r>
              <a:rPr lang="zh-CN" altLang="en-US" sz="2400" b="1" dirty="0"/>
              <a:t>图像数据处理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802" y="2181538"/>
            <a:ext cx="10542396" cy="231045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55181" y="1633034"/>
            <a:ext cx="6681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为什么需要在标注框和裁减得到的图片不匹配？</a:t>
            </a:r>
            <a:endParaRPr lang="en-US" altLang="zh-CN" sz="2400" b="1" dirty="0"/>
          </a:p>
        </p:txBody>
      </p:sp>
      <p:sp>
        <p:nvSpPr>
          <p:cNvPr id="6" name="矩形 5"/>
          <p:cNvSpPr/>
          <p:nvPr/>
        </p:nvSpPr>
        <p:spPr>
          <a:xfrm>
            <a:off x="6412230" y="5510762"/>
            <a:ext cx="521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https://stackoverflow.com/questions/50203015/why-does-not-the-bounding-box-and-clipped-picture-match-using-tf-image-sample-di</a:t>
            </a:r>
          </a:p>
        </p:txBody>
      </p:sp>
    </p:spTree>
    <p:extLst>
      <p:ext uri="{BB962C8B-B14F-4D97-AF65-F5344CB8AC3E}">
        <p14:creationId xmlns:p14="http://schemas.microsoft.com/office/powerpoint/2010/main" val="22976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Ⅱ </a:t>
            </a:r>
            <a:r>
              <a:rPr lang="zh-CN" altLang="en-US" sz="2400" b="1" dirty="0"/>
              <a:t>图像数据处理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1471689" y="1535358"/>
            <a:ext cx="92486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为什么需要在</a:t>
            </a:r>
            <a:r>
              <a:rPr lang="en-US" altLang="zh-CN" sz="2400" b="1" dirty="0" err="1" smtClean="0"/>
              <a:t>tf.image.sample_distorted_bounding_box</a:t>
            </a:r>
            <a:r>
              <a:rPr lang="zh-CN" altLang="en-US" sz="2400" b="1" dirty="0" smtClean="0"/>
              <a:t>中指定边界框</a:t>
            </a:r>
            <a:endParaRPr lang="en-US" altLang="zh-CN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339" y="2620312"/>
            <a:ext cx="10189182" cy="298483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096000" y="57336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https://stackoverflow.com/questions/50191388/why-need-to-specify-the-parameter-bounding-boxes-for-sample-distorted-bounding</a:t>
            </a:r>
          </a:p>
        </p:txBody>
      </p:sp>
    </p:spTree>
    <p:extLst>
      <p:ext uri="{BB962C8B-B14F-4D97-AF65-F5344CB8AC3E}">
        <p14:creationId xmlns:p14="http://schemas.microsoft.com/office/powerpoint/2010/main" val="41711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5017" y="871856"/>
            <a:ext cx="8558602" cy="5407023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585017" y="1463040"/>
            <a:ext cx="8679123" cy="525780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585017" y="2890346"/>
            <a:ext cx="8679123" cy="824404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8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762" y="2021594"/>
            <a:ext cx="8190476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5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012000" y="2579238"/>
            <a:ext cx="4693914" cy="2000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2400"/>
              </a:spcAft>
            </a:pPr>
            <a:r>
              <a:rPr lang="en-US" altLang="zh-CN" sz="2800" b="1" dirty="0">
                <a:latin typeface="+mn-ea"/>
              </a:rPr>
              <a:t>Ⅰ TFRecord</a:t>
            </a:r>
            <a:r>
              <a:rPr lang="zh-CN" altLang="en-US" sz="2800" b="1" dirty="0">
                <a:latin typeface="+mn-ea"/>
              </a:rPr>
              <a:t>输入数据</a:t>
            </a:r>
            <a:r>
              <a:rPr lang="zh-CN" altLang="en-US" sz="2800" b="1" dirty="0" smtClean="0">
                <a:latin typeface="+mn-ea"/>
              </a:rPr>
              <a:t>格式</a:t>
            </a:r>
            <a:endParaRPr lang="en-US" altLang="zh-CN" sz="2800" b="1" dirty="0" smtClean="0">
              <a:latin typeface="+mn-ea"/>
            </a:endParaRPr>
          </a:p>
          <a:p>
            <a:pPr>
              <a:spcAft>
                <a:spcPts val="2400"/>
              </a:spcAft>
            </a:pPr>
            <a:r>
              <a:rPr lang="en-US" altLang="zh-CN" sz="2800" b="1" dirty="0">
                <a:latin typeface="+mn-ea"/>
              </a:rPr>
              <a:t>Ⅱ </a:t>
            </a:r>
            <a:r>
              <a:rPr lang="zh-CN" altLang="en-US" sz="2800" b="1" dirty="0">
                <a:latin typeface="+mn-ea"/>
              </a:rPr>
              <a:t>图像</a:t>
            </a:r>
            <a:r>
              <a:rPr lang="zh-CN" altLang="en-US" sz="2800" b="1" dirty="0" smtClean="0">
                <a:latin typeface="+mn-ea"/>
              </a:rPr>
              <a:t>数据处理</a:t>
            </a:r>
            <a:endParaRPr lang="en-US" altLang="zh-CN" sz="2800" b="1" dirty="0" smtClean="0">
              <a:latin typeface="+mn-ea"/>
            </a:endParaRPr>
          </a:p>
          <a:p>
            <a:pPr>
              <a:spcAft>
                <a:spcPts val="2400"/>
              </a:spcAft>
            </a:pPr>
            <a:r>
              <a:rPr lang="en-US" altLang="zh-CN" sz="2800" b="1" dirty="0">
                <a:latin typeface="+mn-ea"/>
              </a:rPr>
              <a:t>Ⅲ </a:t>
            </a:r>
            <a:r>
              <a:rPr lang="zh-CN" altLang="en-US" sz="2800" b="1" dirty="0">
                <a:latin typeface="+mn-ea"/>
              </a:rPr>
              <a:t>多线程输入数据处理</a:t>
            </a:r>
            <a:r>
              <a:rPr lang="zh-CN" altLang="en-US" sz="2800" b="1" dirty="0" smtClean="0">
                <a:latin typeface="+mn-ea"/>
              </a:rPr>
              <a:t>框架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42002" y="173110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50176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7688" y="3745077"/>
            <a:ext cx="6573032" cy="271464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99416" y="1150769"/>
            <a:ext cx="8993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tf.expand_dims(input</a:t>
            </a:r>
            <a:r>
              <a:rPr lang="en-US" altLang="zh-CN" sz="2400" b="1" dirty="0"/>
              <a:t>, axis=None, name=None, </a:t>
            </a:r>
            <a:r>
              <a:rPr lang="en-US" altLang="zh-CN" sz="2400" b="1" strike="sngStrike" dirty="0" smtClean="0"/>
              <a:t>dim=None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如何工作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0810" y="1755648"/>
            <a:ext cx="9833333" cy="179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03351" y="2658303"/>
            <a:ext cx="4342646" cy="31239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49655" y="1250167"/>
            <a:ext cx="11071785" cy="1326526"/>
          </a:xfrm>
          <a:prstGeom prst="roundRect">
            <a:avLst/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933038" y="6287600"/>
            <a:ext cx="611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https://www.quora.com/How-does-tf-slice-work-in-TensorFlow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09399" y="744801"/>
            <a:ext cx="6773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tf.slice(input_, begin, size, name=None)</a:t>
            </a:r>
            <a:r>
              <a:rPr lang="zh-CN" altLang="en-US" sz="2400" b="1" dirty="0" smtClean="0"/>
              <a:t>如何工作的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398290" y="2708383"/>
            <a:ext cx="432085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dimension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 =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[A, B, C]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dimension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 = [i, j], B = [k, l], C = [m,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n]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dimension 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 = [1, 1, 1], j = [2, 2, 2]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k = [3, 3 ,3], l =  [4, 4, 4]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m = [5, 5, 5], n = [6, 6, 6].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655" y="1425277"/>
            <a:ext cx="434264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tf.constant([[[1, 1, 1], [2, 2, 2]],</a:t>
            </a:r>
          </a:p>
          <a:p>
            <a:r>
              <a:rPr lang="fr-F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[[3, 3, 3], [4, 4, 4]],</a:t>
            </a:r>
          </a:p>
          <a:p>
            <a:r>
              <a:rPr lang="fr-F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[[5, 5, 5], [6, 6, 6]]])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01645" y="1413490"/>
            <a:ext cx="409919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tf.slice(t, [1, 0, 0], [1,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3]) 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01645" y="1984512"/>
            <a:ext cx="41610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[[[3, 3, 3], [4, 4, 4]]]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92301" y="2658303"/>
            <a:ext cx="6859511" cy="36779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/>
              <a:t>b</a:t>
            </a:r>
            <a:r>
              <a:rPr lang="en-US" altLang="zh-CN" sz="2000" dirty="0" smtClean="0"/>
              <a:t>egin[0] = 1</a:t>
            </a:r>
            <a:r>
              <a:rPr lang="zh-CN" altLang="en-US" sz="2000" dirty="0" smtClean="0"/>
              <a:t>表示第一维从下标为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的元素开始取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从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开始取</a:t>
            </a:r>
            <a:endParaRPr lang="en-US" altLang="zh-CN" sz="2000" dirty="0" smtClean="0"/>
          </a:p>
          <a:p>
            <a:pPr>
              <a:spcAft>
                <a:spcPts val="600"/>
              </a:spcAft>
            </a:pPr>
            <a:r>
              <a:rPr lang="en-US" altLang="zh-CN" sz="2000" dirty="0" smtClean="0"/>
              <a:t>size[0] = 1</a:t>
            </a:r>
            <a:r>
              <a:rPr lang="zh-CN" altLang="en-US" sz="2000" dirty="0" smtClean="0"/>
              <a:t>表示取出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个元素</a:t>
            </a:r>
            <a:r>
              <a:rPr lang="en-US" altLang="zh-CN" sz="2000" dirty="0" smtClean="0"/>
              <a:t>——B</a:t>
            </a:r>
          </a:p>
          <a:p>
            <a:pPr>
              <a:spcAft>
                <a:spcPts val="600"/>
              </a:spcAft>
            </a:pPr>
            <a:r>
              <a:rPr lang="en-US" altLang="zh-CN" sz="2000" dirty="0" smtClean="0"/>
              <a:t>begin[1]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表示从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下标为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的元素开始取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从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开始取</a:t>
            </a:r>
            <a:endParaRPr lang="en-US" altLang="zh-CN" sz="2000" dirty="0"/>
          </a:p>
          <a:p>
            <a:pPr>
              <a:spcAft>
                <a:spcPts val="600"/>
              </a:spcAft>
            </a:pPr>
            <a:r>
              <a:rPr lang="en-US" altLang="zh-CN" sz="2000" dirty="0" smtClean="0"/>
              <a:t>size[1]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表示取出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个元素</a:t>
            </a:r>
            <a:r>
              <a:rPr lang="en-US" altLang="zh-CN" sz="2000" dirty="0" smtClean="0"/>
              <a:t>——k, l</a:t>
            </a:r>
          </a:p>
          <a:p>
            <a:pPr>
              <a:spcAft>
                <a:spcPts val="600"/>
              </a:spcAft>
            </a:pPr>
            <a:r>
              <a:rPr lang="en-US" altLang="zh-CN" sz="2000" dirty="0" smtClean="0"/>
              <a:t>begin[2] </a:t>
            </a:r>
            <a:r>
              <a:rPr lang="en-US" altLang="zh-CN" sz="2000" dirty="0"/>
              <a:t>= 0</a:t>
            </a:r>
            <a:r>
              <a:rPr lang="zh-CN" altLang="en-US" sz="2000" dirty="0" smtClean="0"/>
              <a:t>表示分别从</a:t>
            </a:r>
            <a:r>
              <a:rPr lang="en-US" altLang="zh-CN" sz="2000" dirty="0" smtClean="0"/>
              <a:t>k, l</a:t>
            </a:r>
            <a:r>
              <a:rPr lang="zh-CN" altLang="en-US" sz="2000" dirty="0" smtClean="0"/>
              <a:t>下标</a:t>
            </a:r>
            <a:r>
              <a:rPr lang="zh-CN" altLang="en-US" sz="2000" dirty="0"/>
              <a:t>为</a:t>
            </a:r>
            <a:r>
              <a:rPr lang="en-US" altLang="zh-CN" sz="2000" dirty="0"/>
              <a:t>0</a:t>
            </a:r>
            <a:r>
              <a:rPr lang="zh-CN" altLang="en-US" sz="2000" dirty="0"/>
              <a:t>的元素开始取</a:t>
            </a:r>
            <a:r>
              <a:rPr lang="en-US" altLang="zh-CN" sz="2000" dirty="0"/>
              <a:t>——</a:t>
            </a:r>
            <a:r>
              <a:rPr lang="zh-CN" altLang="en-US" sz="2000" dirty="0" smtClean="0"/>
              <a:t>从</a:t>
            </a:r>
            <a:r>
              <a:rPr lang="en-US" altLang="zh-CN" sz="2000" dirty="0" smtClean="0"/>
              <a:t>3(k)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4(</a:t>
            </a:r>
            <a:r>
              <a:rPr lang="en-US" altLang="zh-CN" sz="2000" dirty="0"/>
              <a:t>I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开始</a:t>
            </a:r>
            <a:r>
              <a:rPr lang="zh-CN" altLang="en-US" sz="2000" dirty="0"/>
              <a:t>取</a:t>
            </a:r>
            <a:endParaRPr lang="en-US" altLang="zh-CN" sz="2000" dirty="0"/>
          </a:p>
          <a:p>
            <a:pPr>
              <a:spcAft>
                <a:spcPts val="600"/>
              </a:spcAft>
            </a:pPr>
            <a:r>
              <a:rPr lang="en-US" altLang="zh-CN" sz="2000" dirty="0"/>
              <a:t>size[2] = 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表示取出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元素</a:t>
            </a:r>
            <a:r>
              <a:rPr lang="en-US" altLang="zh-CN" sz="2000" dirty="0" smtClean="0"/>
              <a:t>——[</a:t>
            </a:r>
            <a:r>
              <a:rPr lang="en-US" altLang="zh-CN" sz="2000" dirty="0"/>
              <a:t>3, 3, 3], [4, 4, </a:t>
            </a:r>
            <a:r>
              <a:rPr lang="en-US" altLang="zh-CN" sz="2000" dirty="0" smtClean="0"/>
              <a:t>4]</a:t>
            </a:r>
          </a:p>
          <a:p>
            <a:pPr>
              <a:spcAft>
                <a:spcPts val="600"/>
              </a:spcAft>
            </a:pPr>
            <a:r>
              <a:rPr lang="zh-CN" altLang="en-US" sz="2000" dirty="0" smtClean="0"/>
              <a:t>组合：</a:t>
            </a:r>
            <a:r>
              <a:rPr lang="en-US" altLang="zh-CN" sz="2000" dirty="0"/>
              <a:t>[[[3, 3, 3], [4, 4, 4</a:t>
            </a:r>
            <a:r>
              <a:rPr lang="en-US" altLang="zh-CN" sz="2000" dirty="0" smtClean="0"/>
              <a:t>]]]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168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76153" y="2801854"/>
            <a:ext cx="523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Ⅲ</a:t>
            </a:r>
            <a:r>
              <a:rPr lang="en-US" altLang="zh-CN" sz="3200" b="1" dirty="0" smtClean="0"/>
              <a:t> </a:t>
            </a:r>
            <a:r>
              <a:rPr lang="zh-CN" altLang="en-US" sz="3200" b="1" dirty="0" smtClean="0"/>
              <a:t>多线程输入数据处理框架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0824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1" y="701101"/>
            <a:ext cx="4046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Ⅲ </a:t>
            </a:r>
            <a:r>
              <a:rPr lang="zh-CN" altLang="en-US" sz="2400" b="1" dirty="0"/>
              <a:t>多线程输入数据处理框架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/>
          <a:srcRect l="2888"/>
          <a:stretch/>
        </p:blipFill>
        <p:spPr>
          <a:xfrm>
            <a:off x="1955548" y="2211866"/>
            <a:ext cx="3589291" cy="4328535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54218"/>
              </p:ext>
            </p:extLst>
          </p:nvPr>
        </p:nvGraphicFramePr>
        <p:xfrm>
          <a:off x="7061700" y="3231383"/>
          <a:ext cx="4798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8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曲线连接符 15"/>
          <p:cNvCxnSpPr>
            <a:endCxn id="13" idx="2"/>
          </p:cNvCxnSpPr>
          <p:nvPr/>
        </p:nvCxnSpPr>
        <p:spPr>
          <a:xfrm rot="5400000" flipH="1" flipV="1">
            <a:off x="6750915" y="4039406"/>
            <a:ext cx="617044" cy="4843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 rot="5400000" flipH="1" flipV="1">
            <a:off x="7194535" y="2707015"/>
            <a:ext cx="617044" cy="4843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472546"/>
              </p:ext>
            </p:extLst>
          </p:nvPr>
        </p:nvGraphicFramePr>
        <p:xfrm>
          <a:off x="8168889" y="3231383"/>
          <a:ext cx="4798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8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曲线连接符 19"/>
          <p:cNvCxnSpPr>
            <a:endCxn id="19" idx="2"/>
          </p:cNvCxnSpPr>
          <p:nvPr/>
        </p:nvCxnSpPr>
        <p:spPr>
          <a:xfrm rot="5400000" flipH="1" flipV="1">
            <a:off x="7858104" y="4039406"/>
            <a:ext cx="617044" cy="4843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 rot="5400000" flipH="1" flipV="1">
            <a:off x="8301724" y="2707015"/>
            <a:ext cx="617044" cy="4843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616627" y="2316308"/>
            <a:ext cx="30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648724" y="2316308"/>
            <a:ext cx="44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694287" y="1504576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队列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4759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37217" y="1182838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多线程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-1" y="701101"/>
            <a:ext cx="4046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Ⅲ </a:t>
            </a:r>
            <a:r>
              <a:rPr lang="zh-CN" altLang="en-US" sz="2400" b="1" dirty="0"/>
              <a:t>多线程输入数据处理框架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299" y="1644503"/>
            <a:ext cx="7572725" cy="4994528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1982710" y="3069124"/>
            <a:ext cx="1742790" cy="37888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959790" y="3911096"/>
            <a:ext cx="5361159" cy="23720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422299" y="2653626"/>
            <a:ext cx="104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串行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273447" y="3485562"/>
            <a:ext cx="104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并行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28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58" y="2260310"/>
            <a:ext cx="4412362" cy="16155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3051" y="1760805"/>
            <a:ext cx="4887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程序</a:t>
            </a:r>
            <a:r>
              <a:rPr lang="zh-CN" altLang="en-US" dirty="0"/>
              <a:t>每隔</a:t>
            </a:r>
            <a:r>
              <a:rPr lang="en-US" altLang="zh-CN" dirty="0"/>
              <a:t>1</a:t>
            </a:r>
            <a:r>
              <a:rPr lang="zh-CN" altLang="en-US" dirty="0"/>
              <a:t>秒判断是否需要停止并打印自己的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37217" y="1182838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多线程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-1" y="701101"/>
            <a:ext cx="4046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Ⅲ </a:t>
            </a:r>
            <a:r>
              <a:rPr lang="zh-CN" altLang="en-US" sz="2400" b="1" dirty="0"/>
              <a:t>多线程输入数据处理框架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7407" y="1761771"/>
            <a:ext cx="6492803" cy="216426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287419"/>
            <a:ext cx="4683713" cy="3966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4747" y="4125665"/>
            <a:ext cx="1980952" cy="2219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9562" y="4506009"/>
            <a:ext cx="1990476" cy="3809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38841" y="4434872"/>
            <a:ext cx="1914286" cy="14285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61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-1" y="701101"/>
            <a:ext cx="4046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Ⅲ </a:t>
            </a:r>
            <a:r>
              <a:rPr lang="zh-CN" altLang="en-US" sz="2400" b="1" dirty="0"/>
              <a:t>多线程输入数据处理框架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76" y="2475098"/>
            <a:ext cx="5066111" cy="36009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6837" y="2475098"/>
            <a:ext cx="6666667" cy="308571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46898" y="1551768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使用多线程操作队列</a:t>
            </a:r>
          </a:p>
        </p:txBody>
      </p:sp>
      <p:sp>
        <p:nvSpPr>
          <p:cNvPr id="8" name="椭圆 7"/>
          <p:cNvSpPr/>
          <p:nvPr/>
        </p:nvSpPr>
        <p:spPr>
          <a:xfrm>
            <a:off x="1463040" y="4389120"/>
            <a:ext cx="1085850" cy="46863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4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9020" y="714267"/>
            <a:ext cx="9473959" cy="594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-1" y="701101"/>
            <a:ext cx="4046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Ⅲ </a:t>
            </a:r>
            <a:r>
              <a:rPr lang="zh-CN" altLang="en-US" sz="2400" b="1" dirty="0"/>
              <a:t>多线程输入数据处理框架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65353" y="1539576"/>
            <a:ext cx="206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输入文件队列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4041" y="2407075"/>
            <a:ext cx="7547739" cy="254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67968" y="2097024"/>
            <a:ext cx="98511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参考资料：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Tensorflow API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5"/>
              </a:rPr>
              <a:t>https://www.tensorflow.org/api_docs</a:t>
            </a:r>
            <a:r>
              <a:rPr lang="en-US" altLang="zh-CN" dirty="0" smtClean="0">
                <a:hlinkClick r:id="rId5"/>
              </a:rPr>
              <a:t>/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en-US" altLang="zh-CN" dirty="0" smtClean="0"/>
              <a:t>tf.slice() 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6"/>
              </a:rPr>
              <a:t>https</a:t>
            </a:r>
            <a:r>
              <a:rPr lang="en-US" altLang="zh-CN" dirty="0">
                <a:hlinkClick r:id="rId6"/>
              </a:rPr>
              <a:t>://</a:t>
            </a:r>
            <a:r>
              <a:rPr lang="en-US" altLang="zh-CN" dirty="0" smtClean="0">
                <a:hlinkClick r:id="rId6"/>
              </a:rPr>
              <a:t>www.quora.com/How-does-tf-slice-work-in-TensorFlow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zh-CN" altLang="en-US" dirty="0" smtClean="0"/>
              <a:t>理解</a:t>
            </a:r>
            <a:r>
              <a:rPr lang="en-US" altLang="zh-CN" dirty="0" err="1"/>
              <a:t>TensorFlow</a:t>
            </a:r>
            <a:r>
              <a:rPr lang="zh-CN" altLang="en-US" dirty="0"/>
              <a:t>的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7"/>
              </a:rPr>
              <a:t>https</a:t>
            </a:r>
            <a:r>
              <a:rPr lang="en-US" altLang="zh-CN" dirty="0">
                <a:hlinkClick r:id="rId7"/>
              </a:rPr>
              <a:t>://</a:t>
            </a:r>
            <a:r>
              <a:rPr lang="en-US" altLang="zh-CN" dirty="0" smtClean="0">
                <a:hlinkClick r:id="rId7"/>
              </a:rPr>
              <a:t>www.jianshu.com/p/d063804fb272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en-US" altLang="zh-CN" dirty="0"/>
              <a:t>all </a:t>
            </a:r>
            <a:r>
              <a:rPr lang="en-US" altLang="zh-CN" dirty="0" smtClean="0"/>
              <a:t>variables vs local variables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>
                <a:hlinkClick r:id="rId8"/>
              </a:rPr>
              <a:t>https://</a:t>
            </a:r>
            <a:r>
              <a:rPr lang="en-US" altLang="zh-CN" dirty="0" smtClean="0">
                <a:hlinkClick r:id="rId8"/>
              </a:rPr>
              <a:t>stackoverflow.com/questions/40220201/tensorflow-tf-initialize-all-variables-vs-tf-initialize-local-variables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en-US" altLang="zh-CN" dirty="0" err="1"/>
              <a:t>tf.image.sample_distorted_bounding_box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9"/>
              </a:rPr>
              <a:t>https://</a:t>
            </a:r>
            <a:r>
              <a:rPr lang="en-US" altLang="zh-CN" dirty="0" smtClean="0">
                <a:hlinkClick r:id="rId9"/>
              </a:rPr>
              <a:t>stackoverflow.com/questions/50191388/why-need-to-specify-the-parameter-bounding-boxes-for-sample-distorted-bounding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tf.image.sample_distorted_bounding_box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10"/>
              </a:rPr>
              <a:t>https</a:t>
            </a:r>
            <a:r>
              <a:rPr lang="en-US" altLang="zh-CN" dirty="0">
                <a:hlinkClick r:id="rId10"/>
              </a:rPr>
              <a:t>://</a:t>
            </a:r>
            <a:r>
              <a:rPr lang="en-US" altLang="zh-CN" dirty="0" smtClean="0">
                <a:hlinkClick r:id="rId10"/>
              </a:rPr>
              <a:t>stackoverflow.com/questions/50203015/why-does-not-the-bounding-box-and-clipped-picture-match-using-tf-image-sample-di/50203556#50203556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/>
              <a:t>tf.image.sample_distorted_bounding_box</a:t>
            </a:r>
            <a:r>
              <a:rPr lang="en-US" altLang="zh-CN" dirty="0"/>
              <a:t> </a:t>
            </a:r>
            <a:r>
              <a:rPr lang="en-US" altLang="zh-CN" dirty="0" smtClean="0"/>
              <a:t>:https</a:t>
            </a:r>
            <a:r>
              <a:rPr lang="en-US" altLang="zh-CN" dirty="0"/>
              <a:t>://</a:t>
            </a:r>
            <a:r>
              <a:rPr lang="en-US" altLang="zh-CN" dirty="0" smtClean="0"/>
              <a:t>stackoverflow.com/questions/50210594/the-function-of-bounding-boxes-and-min-object-covered-in-tf-image-sample-dis</a:t>
            </a:r>
          </a:p>
        </p:txBody>
      </p:sp>
    </p:spTree>
    <p:extLst>
      <p:ext uri="{BB962C8B-B14F-4D97-AF65-F5344CB8AC3E}">
        <p14:creationId xmlns:p14="http://schemas.microsoft.com/office/powerpoint/2010/main" val="96152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37984" y="2801854"/>
            <a:ext cx="491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Ⅰ TFRecord</a:t>
            </a:r>
            <a:r>
              <a:rPr lang="zh-CN" altLang="en-US" sz="3200" b="1" dirty="0" smtClean="0"/>
              <a:t>输入数据格式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4783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03420" y="2754630"/>
            <a:ext cx="44005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/>
              <a:t>Thanks</a:t>
            </a:r>
            <a:r>
              <a:rPr lang="zh-CN" altLang="en-US" sz="8800" b="1" dirty="0" smtClean="0"/>
              <a:t>！</a:t>
            </a:r>
            <a:endParaRPr lang="zh-CN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2237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94915" y="2387913"/>
            <a:ext cx="68021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/>
              <a:t>TFRecord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一种将</a:t>
            </a:r>
            <a:r>
              <a:rPr lang="zh-CN" altLang="en-US" sz="2400" u="sng" dirty="0"/>
              <a:t>图像数据和标签</a:t>
            </a:r>
            <a:r>
              <a:rPr lang="zh-CN" altLang="en-US" sz="2400" dirty="0"/>
              <a:t>放在一起的</a:t>
            </a:r>
            <a:r>
              <a:rPr lang="zh-CN" altLang="en-US" sz="2400" u="sng" dirty="0"/>
              <a:t>二进制</a:t>
            </a:r>
            <a:r>
              <a:rPr lang="zh-CN" altLang="en-US" sz="2400" dirty="0"/>
              <a:t>文件，能更好的利用内存，在</a:t>
            </a:r>
            <a:r>
              <a:rPr lang="en-US" altLang="zh-CN" sz="2400" dirty="0"/>
              <a:t>tensorflow</a:t>
            </a:r>
            <a:r>
              <a:rPr lang="zh-CN" altLang="en-US" sz="2400" dirty="0"/>
              <a:t>中快速的</a:t>
            </a:r>
            <a:r>
              <a:rPr lang="zh-CN" altLang="en-US" sz="2400" dirty="0" smtClean="0"/>
              <a:t>复制、移动、读取、存储 等等。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Ⅰ TFRecord</a:t>
            </a:r>
            <a:r>
              <a:rPr lang="zh-CN" altLang="en-US" sz="2400" b="1" dirty="0" smtClean="0"/>
              <a:t>输入数据格式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716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04245" y="2365248"/>
            <a:ext cx="8383509" cy="4876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904245" y="2988672"/>
            <a:ext cx="8383509" cy="6933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904245" y="3933601"/>
            <a:ext cx="8383509" cy="6933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904245" y="4878530"/>
            <a:ext cx="8383509" cy="6933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04245" y="1786190"/>
            <a:ext cx="838350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写入数据</a:t>
            </a:r>
            <a:r>
              <a:rPr lang="en-US" altLang="zh-CN" sz="2000" b="1" dirty="0" smtClean="0">
                <a:latin typeface="+mn-ea"/>
              </a:rPr>
              <a:t>TFRecord </a:t>
            </a:r>
            <a:r>
              <a:rPr lang="zh-CN" altLang="en-US" sz="2000" b="1" dirty="0">
                <a:latin typeface="+mn-ea"/>
              </a:rPr>
              <a:t>文件</a:t>
            </a:r>
            <a:r>
              <a:rPr lang="zh-CN" altLang="en-US" sz="2000" b="1" dirty="0" smtClean="0">
                <a:latin typeface="+mn-ea"/>
              </a:rPr>
              <a:t>的</a:t>
            </a:r>
            <a:r>
              <a:rPr lang="zh-CN" altLang="en-US" sz="2000" b="1" dirty="0">
                <a:latin typeface="+mn-ea"/>
              </a:rPr>
              <a:t>标准做法是：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step 1. </a:t>
            </a:r>
            <a:r>
              <a:rPr lang="zh-CN" altLang="en-US" sz="2000" dirty="0">
                <a:latin typeface="+mn-ea"/>
              </a:rPr>
              <a:t>把</a:t>
            </a:r>
            <a:r>
              <a:rPr lang="zh-CN" altLang="en-US" sz="2000" dirty="0" smtClean="0">
                <a:latin typeface="+mn-ea"/>
              </a:rPr>
              <a:t>所有数据转换</a:t>
            </a:r>
            <a:r>
              <a:rPr lang="zh-CN" altLang="en-US" sz="2000" dirty="0">
                <a:latin typeface="+mn-ea"/>
              </a:rPr>
              <a:t>成「</a:t>
            </a:r>
            <a:r>
              <a:rPr lang="en-US" altLang="zh-CN" sz="2000" dirty="0" err="1">
                <a:latin typeface="+mn-ea"/>
              </a:rPr>
              <a:t>tf.train.Feature</a:t>
            </a:r>
            <a:r>
              <a:rPr lang="zh-CN" altLang="en-US" sz="2000" dirty="0">
                <a:latin typeface="+mn-ea"/>
              </a:rPr>
              <a:t>」格式。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step 2. </a:t>
            </a:r>
            <a:r>
              <a:rPr lang="zh-CN" altLang="en-US" sz="2000" dirty="0">
                <a:latin typeface="+mn-ea"/>
              </a:rPr>
              <a:t>把所有的「</a:t>
            </a:r>
            <a:r>
              <a:rPr lang="en-US" altLang="zh-CN" sz="2000" dirty="0">
                <a:latin typeface="+mn-ea"/>
              </a:rPr>
              <a:t>tf.train.Feature</a:t>
            </a:r>
            <a:r>
              <a:rPr lang="zh-CN" altLang="en-US" sz="2000" dirty="0">
                <a:latin typeface="+mn-ea"/>
              </a:rPr>
              <a:t>」包装成「</a:t>
            </a:r>
            <a:r>
              <a:rPr lang="en-US" altLang="zh-CN" sz="2000" dirty="0" err="1">
                <a:latin typeface="+mn-ea"/>
              </a:rPr>
              <a:t>tf.train.Features</a:t>
            </a:r>
            <a:r>
              <a:rPr lang="zh-CN" altLang="en-US" sz="2000" dirty="0">
                <a:latin typeface="+mn-ea"/>
              </a:rPr>
              <a:t>」格式。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step 3. </a:t>
            </a:r>
            <a:r>
              <a:rPr lang="zh-CN" altLang="en-US" sz="2000" dirty="0">
                <a:latin typeface="+mn-ea"/>
              </a:rPr>
              <a:t>把所有的「</a:t>
            </a:r>
            <a:r>
              <a:rPr lang="en-US" altLang="zh-CN" sz="2000" dirty="0">
                <a:latin typeface="+mn-ea"/>
              </a:rPr>
              <a:t>tf.train.Features</a:t>
            </a:r>
            <a:r>
              <a:rPr lang="zh-CN" altLang="en-US" sz="2000" dirty="0">
                <a:latin typeface="+mn-ea"/>
              </a:rPr>
              <a:t>」组合成「</a:t>
            </a:r>
            <a:r>
              <a:rPr lang="en-US" altLang="zh-CN" sz="2000" dirty="0" err="1">
                <a:latin typeface="+mn-ea"/>
              </a:rPr>
              <a:t>tf.train.Example</a:t>
            </a:r>
            <a:r>
              <a:rPr lang="zh-CN" altLang="en-US" sz="2000" dirty="0">
                <a:latin typeface="+mn-ea"/>
              </a:rPr>
              <a:t>」格式。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step 4. </a:t>
            </a:r>
            <a:r>
              <a:rPr lang="zh-CN" altLang="en-US" sz="2000" dirty="0">
                <a:latin typeface="+mn-ea"/>
              </a:rPr>
              <a:t>利用「</a:t>
            </a:r>
            <a:r>
              <a:rPr lang="en-US" altLang="zh-CN" sz="2000" dirty="0" err="1">
                <a:latin typeface="+mn-ea"/>
              </a:rPr>
              <a:t>tf.python_io.TFRecordWriter</a:t>
            </a:r>
            <a:r>
              <a:rPr lang="zh-CN" altLang="en-US" sz="2000" dirty="0">
                <a:latin typeface="+mn-ea"/>
              </a:rPr>
              <a:t>」将「</a:t>
            </a:r>
            <a:r>
              <a:rPr lang="en-US" altLang="zh-CN" sz="2000" dirty="0">
                <a:latin typeface="+mn-ea"/>
              </a:rPr>
              <a:t>tf.train.Example</a:t>
            </a:r>
            <a:r>
              <a:rPr lang="zh-CN" altLang="en-US" sz="2000" dirty="0">
                <a:latin typeface="+mn-ea"/>
              </a:rPr>
              <a:t>」写入成</a:t>
            </a:r>
            <a:r>
              <a:rPr lang="en-US" altLang="zh-CN" sz="2000" dirty="0">
                <a:latin typeface="+mn-ea"/>
              </a:rPr>
              <a:t>TFRecord </a:t>
            </a:r>
            <a:r>
              <a:rPr lang="zh-CN" altLang="en-US" sz="2000" dirty="0">
                <a:latin typeface="+mn-ea"/>
              </a:rPr>
              <a:t>文件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Ⅰ TFRecord</a:t>
            </a:r>
            <a:r>
              <a:rPr lang="zh-CN" altLang="en-US" sz="2400" b="1" dirty="0" smtClean="0"/>
              <a:t>输入数据格式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0984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399726" y="2084831"/>
            <a:ext cx="8383509" cy="4723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399723" y="5559551"/>
            <a:ext cx="8383509" cy="4328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399723" y="4693634"/>
            <a:ext cx="8383509" cy="6933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99726" y="1463025"/>
            <a:ext cx="958762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+mn-ea"/>
              </a:rPr>
              <a:t>读取</a:t>
            </a:r>
            <a:r>
              <a:rPr lang="en-US" altLang="zh-CN" sz="2000" b="1" dirty="0" smtClean="0">
                <a:latin typeface="+mn-ea"/>
              </a:rPr>
              <a:t>TFRecord </a:t>
            </a:r>
            <a:r>
              <a:rPr lang="zh-CN" altLang="en-US" sz="2000" b="1" dirty="0">
                <a:latin typeface="+mn-ea"/>
              </a:rPr>
              <a:t>文件的标准做法是</a:t>
            </a:r>
            <a:r>
              <a:rPr lang="zh-CN" altLang="en-US" sz="2000" b="1" dirty="0" smtClean="0">
                <a:latin typeface="+mn-ea"/>
              </a:rPr>
              <a:t>：</a:t>
            </a:r>
            <a:endParaRPr lang="en-US" altLang="zh-CN" sz="2000" b="1" dirty="0" smtClean="0">
              <a:latin typeface="+mn-ea"/>
            </a:endParaRPr>
          </a:p>
          <a:p>
            <a:endParaRPr lang="zh-CN" altLang="en-US" sz="2000" b="1" dirty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step </a:t>
            </a:r>
            <a:r>
              <a:rPr lang="en-US" altLang="zh-CN" sz="2000" b="1" dirty="0" smtClean="0"/>
              <a:t>1</a:t>
            </a:r>
            <a:r>
              <a:rPr lang="en-US" altLang="zh-CN" sz="2000" b="1" dirty="0"/>
              <a:t>. </a:t>
            </a:r>
            <a:r>
              <a:rPr lang="zh-CN" altLang="en-US" sz="2000" dirty="0"/>
              <a:t>使用</a:t>
            </a:r>
            <a:r>
              <a:rPr lang="en-US" altLang="zh-CN" sz="2000" dirty="0"/>
              <a:t>tf.string_input_producer </a:t>
            </a:r>
            <a:r>
              <a:rPr lang="zh-CN" altLang="en-US" sz="2000" dirty="0"/>
              <a:t>产生文件名队列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en-US" altLang="zh-CN" sz="1600" dirty="0"/>
              <a:t>- shuffle</a:t>
            </a:r>
            <a:r>
              <a:rPr lang="zh-CN" altLang="en-US" sz="1600" dirty="0"/>
              <a:t>参数表示是否要打乱文件读取的顺序；</a:t>
            </a:r>
          </a:p>
          <a:p>
            <a:r>
              <a:rPr lang="en-US" altLang="zh-CN" sz="1600" dirty="0"/>
              <a:t>- num_epochs = N</a:t>
            </a:r>
            <a:r>
              <a:rPr lang="zh-CN" altLang="en-US" sz="1600" dirty="0"/>
              <a:t>表示将这个数据集中的图片全部读取</a:t>
            </a:r>
            <a:r>
              <a:rPr lang="en-US" altLang="zh-CN" sz="1600" dirty="0"/>
              <a:t>N</a:t>
            </a:r>
            <a:r>
              <a:rPr lang="zh-CN" altLang="en-US" sz="1600" dirty="0"/>
              <a:t>遍。</a:t>
            </a:r>
          </a:p>
          <a:p>
            <a:r>
              <a:rPr lang="zh-CN" altLang="en-US" sz="1600" dirty="0"/>
              <a:t>具体来说，如果有</a:t>
            </a:r>
            <a:r>
              <a:rPr lang="en-US" altLang="zh-CN" sz="1600" dirty="0"/>
              <a:t>3</a:t>
            </a:r>
            <a:r>
              <a:rPr lang="zh-CN" altLang="en-US" sz="1600" dirty="0"/>
              <a:t>个文件在队列里，当</a:t>
            </a:r>
            <a:r>
              <a:rPr lang="en-US" altLang="zh-CN" sz="1600" dirty="0"/>
              <a:t>num_epochs = 2</a:t>
            </a:r>
            <a:r>
              <a:rPr lang="zh-CN" altLang="en-US" sz="1600" dirty="0"/>
              <a:t>，那就送</a:t>
            </a:r>
            <a:r>
              <a:rPr lang="en-US" altLang="zh-CN" sz="1600" dirty="0"/>
              <a:t>6</a:t>
            </a:r>
            <a:r>
              <a:rPr lang="zh-CN" altLang="en-US" sz="1600" dirty="0"/>
              <a:t>个文件出来。每个文件送完一次之后，都会重复再送一次，依此类推</a:t>
            </a:r>
            <a:r>
              <a:rPr lang="en-US" altLang="zh-CN" sz="1600" dirty="0"/>
              <a:t>...</a:t>
            </a:r>
          </a:p>
          <a:p>
            <a:endParaRPr lang="en-US" altLang="zh-CN" sz="1600" dirty="0"/>
          </a:p>
          <a:p>
            <a:r>
              <a:rPr lang="zh-CN" altLang="en-US" sz="1600" dirty="0"/>
              <a:t>在机器学习中， </a:t>
            </a:r>
            <a:r>
              <a:rPr lang="en-US" altLang="zh-CN" sz="1600" dirty="0"/>
              <a:t>num_epochs = N</a:t>
            </a:r>
            <a:r>
              <a:rPr lang="zh-CN" altLang="en-US" sz="1600" dirty="0"/>
              <a:t>，就是将数据集从头到尾运算</a:t>
            </a:r>
            <a:r>
              <a:rPr lang="en-US" altLang="zh-CN" sz="1600" dirty="0"/>
              <a:t>N</a:t>
            </a:r>
            <a:r>
              <a:rPr lang="zh-CN" altLang="en-US" sz="1600" dirty="0"/>
              <a:t>次的意思，若</a:t>
            </a:r>
            <a:r>
              <a:rPr lang="en-US" altLang="zh-CN" sz="1600" dirty="0"/>
              <a:t>num_epochs = None</a:t>
            </a:r>
            <a:r>
              <a:rPr lang="zh-CN" altLang="en-US" sz="1600" dirty="0"/>
              <a:t>，表示不限循环次数，直到其他的中止条件达成才会停止计算。</a:t>
            </a:r>
          </a:p>
          <a:p>
            <a:endParaRPr lang="zh-CN" altLang="en-US" sz="2000" dirty="0"/>
          </a:p>
          <a:p>
            <a:r>
              <a:rPr lang="en-US" altLang="zh-CN" sz="2000" b="1" dirty="0">
                <a:latin typeface="+mn-ea"/>
              </a:rPr>
              <a:t>step </a:t>
            </a:r>
            <a:r>
              <a:rPr lang="en-US" altLang="zh-CN" sz="2000" b="1" dirty="0" smtClean="0"/>
              <a:t>2</a:t>
            </a:r>
            <a:r>
              <a:rPr lang="en-US" altLang="zh-CN" sz="2000" b="1" dirty="0"/>
              <a:t>. </a:t>
            </a:r>
            <a:r>
              <a:rPr lang="zh-CN" altLang="en-US" sz="2000" dirty="0" smtClean="0"/>
              <a:t>使用</a:t>
            </a:r>
            <a:r>
              <a:rPr lang="en-US" altLang="zh-CN" sz="2000" dirty="0" smtClean="0"/>
              <a:t>tf.TFRecordReader</a:t>
            </a:r>
            <a:r>
              <a:rPr lang="zh-CN" altLang="en-US" sz="2000" dirty="0" smtClean="0"/>
              <a:t>去读</a:t>
            </a:r>
            <a:r>
              <a:rPr lang="en-US" altLang="zh-CN" sz="2000" dirty="0" smtClean="0"/>
              <a:t>TFRecord</a:t>
            </a:r>
            <a:r>
              <a:rPr lang="zh-CN" altLang="en-US" sz="2000" dirty="0" smtClean="0"/>
              <a:t>文件名队列（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读取一般文件</a:t>
            </a:r>
            <a:r>
              <a:rPr lang="en-US" altLang="zh-CN" sz="2000" dirty="0" smtClean="0"/>
              <a:t>tf.WholeFileReader </a:t>
            </a:r>
            <a:r>
              <a:rPr lang="zh-CN" altLang="en-US" sz="2000" dirty="0" smtClean="0"/>
              <a:t>）。</a:t>
            </a:r>
          </a:p>
          <a:p>
            <a:endParaRPr lang="zh-CN" altLang="en-US" sz="2000" dirty="0" smtClean="0"/>
          </a:p>
          <a:p>
            <a:r>
              <a:rPr lang="en-US" altLang="zh-CN" sz="2000" b="1" dirty="0" smtClean="0">
                <a:latin typeface="+mn-ea"/>
              </a:rPr>
              <a:t>step </a:t>
            </a:r>
            <a:r>
              <a:rPr lang="en-US" altLang="zh-CN" sz="2000" b="1" dirty="0" smtClean="0"/>
              <a:t>3</a:t>
            </a:r>
            <a:r>
              <a:rPr lang="en-US" altLang="zh-CN" sz="2000" b="1" dirty="0"/>
              <a:t>. </a:t>
            </a:r>
            <a:r>
              <a:rPr lang="zh-CN" altLang="en-US" sz="2000" dirty="0"/>
              <a:t>使用 </a:t>
            </a:r>
            <a:r>
              <a:rPr lang="en-US" altLang="zh-CN" sz="2000" dirty="0"/>
              <a:t>tf.train.Coordinator </a:t>
            </a:r>
            <a:r>
              <a:rPr lang="zh-CN" altLang="en-US" sz="2000" dirty="0"/>
              <a:t>和 </a:t>
            </a:r>
            <a:r>
              <a:rPr lang="en-US" altLang="zh-CN" sz="2000" dirty="0"/>
              <a:t>tf.train.start_queue_runners </a:t>
            </a:r>
            <a:r>
              <a:rPr lang="zh-CN" altLang="en-US" sz="2000" dirty="0"/>
              <a:t>启动队列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Ⅰ TFRecord</a:t>
            </a:r>
            <a:r>
              <a:rPr lang="zh-CN" altLang="en-US" sz="2400" b="1" dirty="0" smtClean="0"/>
              <a:t>输入数据格式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0320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38461" y="2801854"/>
            <a:ext cx="3315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Ⅱ </a:t>
            </a:r>
            <a:r>
              <a:rPr lang="zh-CN" altLang="en-US" sz="3200" b="1" dirty="0" smtClean="0"/>
              <a:t>图像数据处理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644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pic>
        <p:nvPicPr>
          <p:cNvPr id="2050" name="Picture 2" descr="C:\Users\huangjs\AppData\Local\Temp\SNAGHTML38d0dc2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276" y="3588756"/>
            <a:ext cx="86487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Ⅱ </a:t>
            </a:r>
            <a:r>
              <a:rPr lang="zh-CN" altLang="en-US" sz="2400" b="1" dirty="0"/>
              <a:t>图像数据处理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10593" y="2191079"/>
            <a:ext cx="2625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tf.image.decode_png() </a:t>
            </a:r>
            <a:endParaRPr lang="zh-CN" altLang="en-US" sz="2000" dirty="0"/>
          </a:p>
        </p:txBody>
      </p:sp>
      <p:sp>
        <p:nvSpPr>
          <p:cNvPr id="6" name="左右箭头 5"/>
          <p:cNvSpPr/>
          <p:nvPr/>
        </p:nvSpPr>
        <p:spPr>
          <a:xfrm>
            <a:off x="5672723" y="2298578"/>
            <a:ext cx="452673" cy="1851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33627" y="2191078"/>
            <a:ext cx="2562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tf.image.encode_png</a:t>
            </a:r>
            <a:r>
              <a:rPr lang="en-US" altLang="zh-CN" sz="2000" dirty="0"/>
              <a:t>() 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874324" y="142491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编码与解码</a:t>
            </a:r>
            <a:endParaRPr lang="en-US" altLang="zh-CN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110593" y="2889918"/>
            <a:ext cx="2625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tf.image.decode_jpeg() </a:t>
            </a:r>
            <a:endParaRPr lang="zh-CN" altLang="en-US" sz="2000" dirty="0"/>
          </a:p>
        </p:txBody>
      </p:sp>
      <p:sp>
        <p:nvSpPr>
          <p:cNvPr id="11" name="左右箭头 10"/>
          <p:cNvSpPr/>
          <p:nvPr/>
        </p:nvSpPr>
        <p:spPr>
          <a:xfrm>
            <a:off x="5672723" y="2997417"/>
            <a:ext cx="452673" cy="1851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33627" y="2889917"/>
            <a:ext cx="2562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tf.image.encode_jpeg() 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842380" y="3434836"/>
            <a:ext cx="126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Error:P174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8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24985" y="2261483"/>
            <a:ext cx="572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tf.image.resize_images(image_float, [300, 300], method=0)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250" y="3117344"/>
            <a:ext cx="7834515" cy="177152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Ⅱ </a:t>
            </a:r>
            <a:r>
              <a:rPr lang="zh-CN" altLang="en-US" sz="2400" b="1" dirty="0"/>
              <a:t>图像数据处理</a:t>
            </a:r>
          </a:p>
        </p:txBody>
      </p:sp>
      <p:sp>
        <p:nvSpPr>
          <p:cNvPr id="7" name="矩形 6"/>
          <p:cNvSpPr/>
          <p:nvPr/>
        </p:nvSpPr>
        <p:spPr>
          <a:xfrm>
            <a:off x="4874324" y="1424912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调整图片大小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4092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01"/>
  <p:tag name="MH_SECTIONID" val="302,303,304,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2414</TotalTime>
  <Words>1309</Words>
  <Application>Microsoft Office PowerPoint</Application>
  <PresentationFormat>宽屏</PresentationFormat>
  <Paragraphs>181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华文行楷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57</cp:revision>
  <dcterms:created xsi:type="dcterms:W3CDTF">2018-04-07T13:39:29Z</dcterms:created>
  <dcterms:modified xsi:type="dcterms:W3CDTF">2018-05-07T15:27:09Z</dcterms:modified>
</cp:coreProperties>
</file>