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4072" r:id="rId1"/>
  </p:sldMasterIdLst>
  <p:notesMasterIdLst>
    <p:notesMasterId r:id="rId27"/>
  </p:notesMasterIdLst>
  <p:handoutMasterIdLst>
    <p:handoutMasterId r:id="rId28"/>
  </p:handoutMasterIdLst>
  <p:sldIdLst>
    <p:sldId id="295" r:id="rId2"/>
    <p:sldId id="286" r:id="rId3"/>
    <p:sldId id="296" r:id="rId4"/>
    <p:sldId id="297" r:id="rId5"/>
    <p:sldId id="298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13" r:id="rId15"/>
    <p:sldId id="314" r:id="rId16"/>
    <p:sldId id="315" r:id="rId17"/>
    <p:sldId id="316" r:id="rId18"/>
    <p:sldId id="317" r:id="rId19"/>
    <p:sldId id="318" r:id="rId20"/>
    <p:sldId id="307" r:id="rId21"/>
    <p:sldId id="308" r:id="rId22"/>
    <p:sldId id="309" r:id="rId23"/>
    <p:sldId id="310" r:id="rId24"/>
    <p:sldId id="311" r:id="rId25"/>
    <p:sldId id="312" r:id="rId26"/>
  </p:sldIdLst>
  <p:sldSz cx="9144000" cy="6858000" type="screen4x3"/>
  <p:notesSz cx="6858000" cy="9144000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u="sng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5pPr>
    <a:lvl6pPr marL="22860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6pPr>
    <a:lvl7pPr marL="27432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7pPr>
    <a:lvl8pPr marL="32004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8pPr>
    <a:lvl9pPr marL="3657600" algn="l" defTabSz="914400" rtl="0" eaLnBrk="1" latinLnBrk="0" hangingPunct="1">
      <a:defRPr u="sng" kern="1200">
        <a:solidFill>
          <a:schemeClr val="tx1"/>
        </a:solidFill>
        <a:latin typeface="Arial" panose="020B060402020202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06" autoAdjust="0"/>
    <p:restoredTop sz="94701"/>
  </p:normalViewPr>
  <p:slideViewPr>
    <p:cSldViewPr>
      <p:cViewPr varScale="1">
        <p:scale>
          <a:sx n="117" d="100"/>
          <a:sy n="117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912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8D8BE001-4925-2B30-5250-65120069B1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ED3C832-41B8-6D2E-4EB8-2416A97216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BDA0C498-9291-A142-96FD-2F55951D9FEB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63EA057B-B4E3-9A21-582C-9E5B6C8F788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B474650F-D77D-88CB-D774-EA117CE5078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9E00F825-A03D-884F-95D0-6AD42BAC2DB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A3F026D3-EC94-204D-A16D-20D084A2C2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AD65EFC-DD13-18DF-7BAE-E54CB8B63457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6CEC264D-709D-1443-B101-AF92462B29EC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796B5C98-4068-0BDE-6779-FDAA7ACF42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3D834243-0657-7953-442D-280C880E00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D72992-0200-62B2-50AC-2D924A9917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41072D-CBB1-F539-3BCF-458EC0810D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416081C8-B61D-1746-85AE-1B0F4156E5D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2"/>
            <a:ext cx="7543800" cy="2593975"/>
          </a:xfrm>
        </p:spPr>
        <p:txBody>
          <a:bodyPr anchor="b"/>
          <a:lstStyle>
            <a:lvl1pPr>
              <a:defRPr sz="662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 noProof="0"/>
              <a:t>Haga clic para modificar el estilo de título del patrón</a:t>
            </a:r>
            <a:endParaRPr lang="ca-E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2"/>
            <a:ext cx="6461760" cy="1066800"/>
          </a:xfrm>
        </p:spPr>
        <p:txBody>
          <a:bodyPr>
            <a:normAutofit/>
          </a:bodyPr>
          <a:lstStyle>
            <a:lvl1pPr marL="0" indent="0" algn="l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1pPr>
            <a:lvl2pPr marL="4571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7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8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noProof="0"/>
              <a:t>Haga clic para modificar el estilo de subtítulo del patrón</a:t>
            </a:r>
            <a:endParaRPr lang="ca-ES" noProof="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165B38D-5F30-7673-74E2-622D65DAB9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93D76DA-685D-817E-63EF-5C16B43FA3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B6A131-9031-3645-B405-F3F9ADA43322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38919-3D74-DE6A-26B5-D5BD5B28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FBAA6-F44A-2949-A6F4-574156AA13EC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347386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16074" y="1600010"/>
            <a:ext cx="2160887" cy="480146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A472D29-542C-C05C-62CD-625D867C78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70FCCF2-F8A9-9529-0EB1-5438C06BDCC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779F1E-D11A-9A4D-BC10-5FFC6BC52330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54BC8-A2B8-20CF-93B3-CC11FDDA4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266F6-0489-E84F-AC80-D339FD50A3D5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46222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1752600" cy="58515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6113" y="274640"/>
            <a:ext cx="2160887" cy="585152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EB4C675-60E2-96BE-F114-3FDBDE371A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3E2727C-1537-4FA6-C6F8-CE0F3F664CBE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B2510-3693-764B-B608-ABC307044A1A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70267-B8F5-A9B8-3647-B8637232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D0E2C-B5D8-6648-B6D4-57CC55B7308A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80077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CB8EE7A5-36D8-3505-BAD1-6CF72FB49A02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66E81663-E37D-0F73-26E1-2A6B61191F4C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791E5998-B9F8-86C1-C308-ABD9E87B2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7512269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0F7CC892-6FAB-638A-5F7D-782001986BAE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6F84346D-7E41-57B6-BACA-7F30B9749241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4A9695C1-7242-5A8A-FE0A-2AEA602D3B7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68047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DE44C53F-F707-3826-4345-80D82E7F79FB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0809DAE7-9BD9-57E5-FE7C-E521D7172BFA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36D2D0C7-FB92-DB27-DA6C-93BBA5D89D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896063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6A63A4B0-9BC4-461C-64E1-A5C0DEDABF31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497FA20D-5C5C-4FC5-BFE2-614E821FCCBA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FD76EDA6-2C91-98AE-5188-8E0C9B01E6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6476975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C41FC2CA-E55D-DA9F-B037-8C992A0D1E68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C58CBF88-A295-425B-7E63-56C954DEABF3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4AFFE7B7-887E-D055-90F5-E39589F0E1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9747720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324E49ED-4EED-C7E8-D45A-789086458E99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BBC19EB7-1C4C-9FAF-B265-4EEAA4BE0104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7DE22C6B-8C11-F61A-64BE-433DE8FBC0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231915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DB45F11E-EB70-E9A7-1B9F-7CFED55FA71F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338AF9E3-8BC6-DD59-0C29-414885202022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0904AA00-AFFE-129D-587F-4F6A506ED7F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916462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F9046DDE-7B4A-689C-5FFE-1D97D7D6C496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C5512930-A2BC-31DB-2101-E527A10F7839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83DAB5CB-98B4-4565-B870-D5D221F672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071258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1" y="64808"/>
            <a:ext cx="8002080" cy="816543"/>
          </a:xfrm>
        </p:spPr>
        <p:txBody>
          <a:bodyPr/>
          <a:lstStyle>
            <a:lvl1pPr algn="ctr">
              <a:defRPr/>
            </a:lvl1pPr>
          </a:lstStyle>
          <a:p>
            <a:r>
              <a:rPr lang="es-ES" noProof="0"/>
              <a:t>Haga clic para modificar el estilo de título del patrón</a:t>
            </a:r>
            <a:endParaRPr lang="ca-E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000" y="1077323"/>
            <a:ext cx="8002079" cy="1724082"/>
          </a:xfrm>
        </p:spPr>
        <p:txBody>
          <a:bodyPr/>
          <a:lstStyle/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E62ACE46-1472-00F4-4214-C26DC4D4D7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8ED01D0-5A18-047E-915B-FE36EFB3F04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3BBB28-8199-154E-95B7-100CE872F18F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5A286-DF4F-3488-7439-6FBE2242E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3D832-EFC7-0540-B83D-08AB211B3B9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390194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502A52CA-5783-01FA-0100-EEEE3BF8F6B4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CF77EA2D-7D9A-92A1-9CAE-3BD238DF8CD2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3D12A047-A9EA-E243-F8BA-BBE6066CA8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916376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B86CE506-B58E-DE93-43E2-F83E398B3261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601350CA-8A23-5C10-73DC-3101DC70446C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27F0D711-A536-3E78-25A1-961CAC6BC0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328002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EA81CCF6-361B-DA72-FC27-5CC517CA91F5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819144E4-EE6E-2C64-57B2-07FC67A615B5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6E301D31-4278-0C59-D000-A4AAA55B2A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8919353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6BCD6A93-3881-D87B-8D47-DE0B0154C689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274A8DA6-2A90-0495-F469-22737D426F3F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FAB1D678-0C7D-F9BD-4FEF-45C09FB001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53340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10 Conector recto">
            <a:extLst>
              <a:ext uri="{FF2B5EF4-FFF2-40B4-BE49-F238E27FC236}">
                <a16:creationId xmlns:a16="http://schemas.microsoft.com/office/drawing/2014/main" id="{4E619819-B97E-560C-F356-FA056F38CA14}"/>
              </a:ext>
            </a:extLst>
          </p:cNvPr>
          <p:cNvCxnSpPr/>
          <p:nvPr userDrawn="1"/>
        </p:nvCxnSpPr>
        <p:spPr>
          <a:xfrm>
            <a:off x="468313" y="6715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8 Conector recto">
            <a:extLst>
              <a:ext uri="{FF2B5EF4-FFF2-40B4-BE49-F238E27FC236}">
                <a16:creationId xmlns:a16="http://schemas.microsoft.com/office/drawing/2014/main" id="{0F7A8DF2-D653-A3F8-1F9C-F24C81F511B1}"/>
              </a:ext>
            </a:extLst>
          </p:cNvPr>
          <p:cNvCxnSpPr/>
          <p:nvPr userDrawn="1"/>
        </p:nvCxnSpPr>
        <p:spPr>
          <a:xfrm>
            <a:off x="468313" y="6399213"/>
            <a:ext cx="82073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agen 8">
            <a:extLst>
              <a:ext uri="{FF2B5EF4-FFF2-40B4-BE49-F238E27FC236}">
                <a16:creationId xmlns:a16="http://schemas.microsoft.com/office/drawing/2014/main" id="{3FF2B698-5CAB-516D-37C8-68BAE990D5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106363"/>
            <a:ext cx="190976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4525963"/>
          </a:xfrm>
        </p:spPr>
        <p:txBody>
          <a:bodyPr/>
          <a:lstStyle/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59855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93056"/>
            <a:ext cx="7934299" cy="1168400"/>
          </a:xfrm>
        </p:spPr>
        <p:txBody>
          <a:bodyPr anchor="t"/>
          <a:lstStyle>
            <a:lvl1pPr algn="l">
              <a:defRPr sz="4808" b="0" cap="all"/>
            </a:lvl1pPr>
          </a:lstStyle>
          <a:p>
            <a:r>
              <a:rPr lang="es-ES" noProof="0"/>
              <a:t>Haga clic para modificar el estilo de título del patrón</a:t>
            </a:r>
            <a:endParaRPr lang="ca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5" y="5077487"/>
            <a:ext cx="7594102" cy="408914"/>
          </a:xfrm>
        </p:spPr>
        <p:txBody>
          <a:bodyPr anchor="b"/>
          <a:lstStyle>
            <a:lvl1pPr marL="0" indent="0">
              <a:buNone/>
              <a:defRPr sz="1996">
                <a:solidFill>
                  <a:schemeClr val="tx1">
                    <a:tint val="75000"/>
                  </a:schemeClr>
                </a:solidFill>
              </a:defRPr>
            </a:lvl1pPr>
            <a:lvl2pPr marL="457106" indent="0">
              <a:buNone/>
              <a:defRPr sz="1814">
                <a:solidFill>
                  <a:schemeClr val="tx1">
                    <a:tint val="75000"/>
                  </a:schemeClr>
                </a:solidFill>
              </a:defRPr>
            </a:lvl2pPr>
            <a:lvl3pPr marL="914210" indent="0">
              <a:buNone/>
              <a:defRPr sz="1633">
                <a:solidFill>
                  <a:schemeClr val="tx1">
                    <a:tint val="75000"/>
                  </a:schemeClr>
                </a:solidFill>
              </a:defRPr>
            </a:lvl3pPr>
            <a:lvl4pPr marL="137131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4pPr>
            <a:lvl5pPr marL="1828421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5pPr>
            <a:lvl6pPr marL="228552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6pPr>
            <a:lvl7pPr marL="2742630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7pPr>
            <a:lvl8pPr marL="3199736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8pPr>
            <a:lvl9pPr marL="3656841" indent="0">
              <a:buNone/>
              <a:defRPr sz="13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3D415F5-2E37-B3AF-D1AD-38B30E7AA5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9CAE01B-FC44-3FC6-55FB-9AC1507AB7E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F042D6-8337-DB4D-BC50-1D893AFD0FEB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69DBC-CB24-2142-8DA3-351227CF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558B64-9122-F34E-AAE8-25A4DF27D4E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0732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noProof="0"/>
              <a:t>Haga clic para modificar el estilo de título del patrón</a:t>
            </a:r>
            <a:endParaRPr lang="ca-E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2864763"/>
          </a:xfrm>
        </p:spPr>
        <p:txBody>
          <a:bodyPr/>
          <a:lstStyle>
            <a:lvl1pPr>
              <a:defRPr sz="2812"/>
            </a:lvl1pPr>
            <a:lvl2pPr>
              <a:defRPr sz="2358"/>
            </a:lvl2pPr>
            <a:lvl3pPr>
              <a:defRPr sz="199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2864763"/>
          </a:xfrm>
        </p:spPr>
        <p:txBody>
          <a:bodyPr/>
          <a:lstStyle>
            <a:lvl1pPr>
              <a:defRPr sz="2812"/>
            </a:lvl1pPr>
            <a:lvl2pPr>
              <a:defRPr sz="2358"/>
            </a:lvl2pPr>
            <a:lvl3pPr>
              <a:defRPr sz="199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E419F-9CC2-3608-5B60-AADF4D12A3E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BC576DB-D718-50D4-AC0A-08EB28E124B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142345-1043-7D4D-ABC8-A44053A1EEEF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F244CBA-008B-5138-61BE-9CDB27C5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CB5DA1-6451-4641-960A-C1B7B09C9EA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78999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noProof="0"/>
              <a:t>Haga clic para modificar el estilo de título del patrón</a:t>
            </a:r>
            <a:endParaRPr lang="ca-E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4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996" b="1">
                <a:solidFill>
                  <a:schemeClr val="tx2"/>
                </a:solidFill>
              </a:defRPr>
            </a:lvl1pPr>
            <a:lvl2pPr marL="457106" indent="0">
              <a:buNone/>
              <a:defRPr sz="1996" b="1"/>
            </a:lvl2pPr>
            <a:lvl3pPr marL="914210" indent="0">
              <a:buNone/>
              <a:defRPr sz="1814" b="1"/>
            </a:lvl3pPr>
            <a:lvl4pPr marL="1371316" indent="0">
              <a:buNone/>
              <a:defRPr sz="1633" b="1"/>
            </a:lvl4pPr>
            <a:lvl5pPr marL="1828421" indent="0">
              <a:buNone/>
              <a:defRPr sz="1633" b="1"/>
            </a:lvl5pPr>
            <a:lvl6pPr marL="2285526" indent="0">
              <a:buNone/>
              <a:defRPr sz="1633" b="1"/>
            </a:lvl6pPr>
            <a:lvl7pPr marL="2742630" indent="0">
              <a:buNone/>
              <a:defRPr sz="1633" b="1"/>
            </a:lvl7pPr>
            <a:lvl8pPr marL="3199736" indent="0">
              <a:buNone/>
              <a:defRPr sz="1633" b="1"/>
            </a:lvl8pPr>
            <a:lvl9pPr marL="3656841" indent="0">
              <a:buNone/>
              <a:defRPr sz="1633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2487599"/>
          </a:xfrm>
        </p:spPr>
        <p:txBody>
          <a:bodyPr/>
          <a:lstStyle>
            <a:lvl1pPr>
              <a:defRPr sz="2358"/>
            </a:lvl1pPr>
            <a:lvl2pPr>
              <a:defRPr sz="1996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4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1996" b="1">
                <a:solidFill>
                  <a:schemeClr val="tx2"/>
                </a:solidFill>
              </a:defRPr>
            </a:lvl1pPr>
            <a:lvl2pPr marL="457106" indent="0">
              <a:buNone/>
              <a:defRPr sz="1996" b="1"/>
            </a:lvl2pPr>
            <a:lvl3pPr marL="914210" indent="0">
              <a:buNone/>
              <a:defRPr sz="1814" b="1"/>
            </a:lvl3pPr>
            <a:lvl4pPr marL="1371316" indent="0">
              <a:buNone/>
              <a:defRPr sz="1633" b="1"/>
            </a:lvl4pPr>
            <a:lvl5pPr marL="1828421" indent="0">
              <a:buNone/>
              <a:defRPr sz="1633" b="1"/>
            </a:lvl5pPr>
            <a:lvl6pPr marL="2285526" indent="0">
              <a:buNone/>
              <a:defRPr sz="1633" b="1"/>
            </a:lvl6pPr>
            <a:lvl7pPr marL="2742630" indent="0">
              <a:buNone/>
              <a:defRPr sz="1633" b="1"/>
            </a:lvl7pPr>
            <a:lvl8pPr marL="3199736" indent="0">
              <a:buNone/>
              <a:defRPr sz="1633" b="1"/>
            </a:lvl8pPr>
            <a:lvl9pPr marL="3656841" indent="0">
              <a:buNone/>
              <a:defRPr sz="1633" b="1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2487599"/>
          </a:xfrm>
        </p:spPr>
        <p:txBody>
          <a:bodyPr/>
          <a:lstStyle>
            <a:lvl1pPr>
              <a:defRPr sz="2358"/>
            </a:lvl1pPr>
            <a:lvl2pPr>
              <a:defRPr sz="1996"/>
            </a:lvl2pPr>
            <a:lvl3pPr>
              <a:defRPr sz="1814"/>
            </a:lvl3pPr>
            <a:lvl4pPr>
              <a:defRPr sz="1633"/>
            </a:lvl4pPr>
            <a:lvl5pPr>
              <a:defRPr sz="1633"/>
            </a:lvl5pPr>
            <a:lvl6pPr>
              <a:defRPr sz="1633"/>
            </a:lvl6pPr>
            <a:lvl7pPr>
              <a:defRPr sz="1633"/>
            </a:lvl7pPr>
            <a:lvl8pPr>
              <a:defRPr sz="1633"/>
            </a:lvl8pPr>
            <a:lvl9pPr>
              <a:defRPr sz="1633"/>
            </a:lvl9pPr>
          </a:lstStyle>
          <a:p>
            <a:pPr lvl="0"/>
            <a:r>
              <a:rPr lang="es-ES" noProof="0"/>
              <a:t>Haga clic para modificar los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ca-ES" noProof="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9CCB5B9-7FC5-B10F-D11D-C6DECC19A5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FE1A485-252E-67A8-33EA-0BC28A2A137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98C28-B80A-8641-9871-FCBE7CB24EAF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75AB904-CF1F-75DB-1AC8-B5155865D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89BEA1-5371-A14D-AF28-DDC2D73D8A64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1071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001" y="64808"/>
            <a:ext cx="8002080" cy="81654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BBEF402-81AA-EAFC-58AD-4F1D7F9EF5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B0ABC-6EF0-44D9-D709-0B092B231AC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8DE9AB-34B6-BC4D-8BC4-3BEDAC8B9C3B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40223F9-F72D-2C12-8892-CEE97377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9898C-492D-E84E-A914-5C391D8A1FF6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10867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5DF05D9-8048-8C0B-D4FE-DBB547D3074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07FEDAD-F44D-8496-6815-9ED033A0135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985386-8ACB-D943-95CA-EC0FAD2822F9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4BC8FB2-8CF6-3499-9124-291F358A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3BC45C-88CF-BC43-A036-3844C3DE867D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88742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177" b="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33"/>
            </a:lvl1pPr>
            <a:lvl2pPr marL="457106" indent="0">
              <a:buNone/>
              <a:defRPr sz="1179"/>
            </a:lvl2pPr>
            <a:lvl3pPr marL="914210" indent="0">
              <a:buNone/>
              <a:defRPr sz="998"/>
            </a:lvl3pPr>
            <a:lvl4pPr marL="1371316" indent="0">
              <a:buNone/>
              <a:defRPr sz="907"/>
            </a:lvl4pPr>
            <a:lvl5pPr marL="1828421" indent="0">
              <a:buNone/>
              <a:defRPr sz="907"/>
            </a:lvl5pPr>
            <a:lvl6pPr marL="2285526" indent="0">
              <a:buNone/>
              <a:defRPr sz="907"/>
            </a:lvl6pPr>
            <a:lvl7pPr marL="2742630" indent="0">
              <a:buNone/>
              <a:defRPr sz="907"/>
            </a:lvl7pPr>
            <a:lvl8pPr marL="3199736" indent="0">
              <a:buNone/>
              <a:defRPr sz="907"/>
            </a:lvl8pPr>
            <a:lvl9pPr marL="3656841" indent="0">
              <a:buNone/>
              <a:defRPr sz="9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17240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41F61D-B72D-008B-C1E6-59073712730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875B7FE-6D4C-1434-5596-57568712B7D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C736E-193E-5345-9C22-CBC47DCBED3A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C2AE99-FDA6-7D24-86FA-71B95BC77B0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36DD50-9CCC-C847-89A9-8799F702389E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6102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4" y="5495278"/>
            <a:ext cx="7772400" cy="594626"/>
          </a:xfrm>
        </p:spPr>
        <p:txBody>
          <a:bodyPr anchor="b"/>
          <a:lstStyle>
            <a:lvl1pPr algn="ctr">
              <a:defRPr sz="2177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175"/>
            </a:lvl1pPr>
            <a:lvl2pPr marL="457106" indent="0">
              <a:buNone/>
              <a:defRPr sz="2812"/>
            </a:lvl2pPr>
            <a:lvl3pPr marL="914210" indent="0">
              <a:buNone/>
              <a:defRPr sz="2358"/>
            </a:lvl3pPr>
            <a:lvl4pPr marL="1371316" indent="0">
              <a:buNone/>
              <a:defRPr sz="1996"/>
            </a:lvl4pPr>
            <a:lvl5pPr marL="1828421" indent="0">
              <a:buNone/>
              <a:defRPr sz="1996"/>
            </a:lvl5pPr>
            <a:lvl6pPr marL="2285526" indent="0">
              <a:buNone/>
              <a:defRPr sz="1996"/>
            </a:lvl6pPr>
            <a:lvl7pPr marL="2742630" indent="0">
              <a:buNone/>
              <a:defRPr sz="1996"/>
            </a:lvl7pPr>
            <a:lvl8pPr marL="3199736" indent="0">
              <a:buNone/>
              <a:defRPr sz="1996"/>
            </a:lvl8pPr>
            <a:lvl9pPr marL="3656841" indent="0">
              <a:buNone/>
              <a:defRPr sz="1996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4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33"/>
            </a:lvl1pPr>
            <a:lvl2pPr marL="457106" indent="0">
              <a:buNone/>
              <a:defRPr sz="1179"/>
            </a:lvl2pPr>
            <a:lvl3pPr marL="914210" indent="0">
              <a:buNone/>
              <a:defRPr sz="998"/>
            </a:lvl3pPr>
            <a:lvl4pPr marL="1371316" indent="0">
              <a:buNone/>
              <a:defRPr sz="907"/>
            </a:lvl4pPr>
            <a:lvl5pPr marL="1828421" indent="0">
              <a:buNone/>
              <a:defRPr sz="907"/>
            </a:lvl5pPr>
            <a:lvl6pPr marL="2285526" indent="0">
              <a:buNone/>
              <a:defRPr sz="907"/>
            </a:lvl6pPr>
            <a:lvl7pPr marL="2742630" indent="0">
              <a:buNone/>
              <a:defRPr sz="907"/>
            </a:lvl7pPr>
            <a:lvl8pPr marL="3199736" indent="0">
              <a:buNone/>
              <a:defRPr sz="907"/>
            </a:lvl8pPr>
            <a:lvl9pPr marL="3656841" indent="0">
              <a:buNone/>
              <a:defRPr sz="90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C4F24-C280-A823-A7E9-D774D244F4E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B99CFAD-4E8D-A6F5-68B8-297BFCB7B90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88DCE3-E288-4941-A0CE-3ED28349361C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C38074D-5221-7888-D935-0AE8631E1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6EC3B7-130B-7A4D-ACEA-DC8698355633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83158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4ACA58-0702-E5BC-81D6-2F0247120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088"/>
            <a:ext cx="8001000" cy="815975"/>
          </a:xfrm>
          <a:prstGeom prst="rect">
            <a:avLst/>
          </a:prstGeom>
        </p:spPr>
        <p:txBody>
          <a:bodyPr vert="horz" lIns="100794" tIns="50397" rIns="100794" bIns="50397" rtlCol="0" anchor="ctr">
            <a:noAutofit/>
          </a:bodyPr>
          <a:lstStyle/>
          <a:p>
            <a:r>
              <a:rPr lang="es-ES" dirty="0"/>
              <a:t>Haga clic para modificar el estilo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9B8DB42-002B-E9DE-347C-9B3ABFC7BC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77913"/>
            <a:ext cx="7620000" cy="172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0794" tIns="50397" rIns="100794" bIns="50397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s-ES" altLang="ca-ES"/>
              <a:t>Haga clic para modificar el estilo de texto del patrón</a:t>
            </a:r>
          </a:p>
          <a:p>
            <a:pPr lvl="1"/>
            <a:r>
              <a:rPr lang="es-ES" altLang="ca-ES"/>
              <a:t>Segundo nivel</a:t>
            </a:r>
          </a:p>
          <a:p>
            <a:pPr lvl="2"/>
            <a:r>
              <a:rPr lang="es-ES" altLang="ca-ES"/>
              <a:t>Tercer nivel</a:t>
            </a:r>
          </a:p>
          <a:p>
            <a:pPr lvl="3"/>
            <a:r>
              <a:rPr lang="es-ES" altLang="ca-ES"/>
              <a:t>Cuarto nivel</a:t>
            </a:r>
          </a:p>
          <a:p>
            <a:pPr lvl="4"/>
            <a:r>
              <a:rPr lang="es-ES" altLang="ca-ES"/>
              <a:t>Quinto nivel</a:t>
            </a:r>
            <a:endParaRPr lang="en-US" altLang="ca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A7B2C3-6444-CFDB-EF0C-C5211150FC04}"/>
              </a:ext>
            </a:extLst>
          </p:cNvPr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4" name="Rettangolo 12">
            <a:extLst>
              <a:ext uri="{FF2B5EF4-FFF2-40B4-BE49-F238E27FC236}">
                <a16:creationId xmlns:a16="http://schemas.microsoft.com/office/drawing/2014/main" id="{76BDF635-296C-1558-BAE9-2CB901AA3C01}"/>
              </a:ext>
            </a:extLst>
          </p:cNvPr>
          <p:cNvSpPr/>
          <p:nvPr/>
        </p:nvSpPr>
        <p:spPr>
          <a:xfrm rot="16200000">
            <a:off x="7843044" y="5557044"/>
            <a:ext cx="1916112" cy="685800"/>
          </a:xfrm>
          <a:prstGeom prst="rect">
            <a:avLst/>
          </a:prstGeom>
          <a:solidFill>
            <a:srgbClr val="7398B6"/>
          </a:solidFill>
          <a:ln>
            <a:solidFill>
              <a:srgbClr val="7398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0" tIns="45709" rIns="91420" bIns="45709" anchor="ctr"/>
          <a:lstStyle/>
          <a:p>
            <a:pPr algn="ctr" eaLnBrk="1" hangingPunct="1">
              <a:defRPr/>
            </a:pPr>
            <a:endParaRPr lang="es-ES_tradnl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2ACE3-A6F9-4743-9A50-1DC2FAEABC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7587456" y="4048919"/>
            <a:ext cx="2366963" cy="3651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 eaLnBrk="1" hangingPunct="1">
              <a:defRPr sz="1179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977C0-89EB-9798-0DAB-777E7D0409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7551738" y="1646237"/>
            <a:ext cx="2438400" cy="365125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 eaLnBrk="1" hangingPunct="1">
              <a:defRPr sz="1179">
                <a:solidFill>
                  <a:schemeClr val="bg2"/>
                </a:solidFill>
                <a:cs typeface="+mn-cs"/>
              </a:defRPr>
            </a:lvl1pPr>
          </a:lstStyle>
          <a:p>
            <a:pPr>
              <a:defRPr/>
            </a:pPr>
            <a:fld id="{EE951726-5CBF-6C4E-A1E2-C9F118243573}" type="datetimeFigureOut">
              <a:rPr lang="es-ES"/>
              <a:pPr>
                <a:defRPr/>
              </a:pPr>
              <a:t>6/4/25</a:t>
            </a:fld>
            <a:endParaRPr lang="es-ES"/>
          </a:p>
        </p:txBody>
      </p:sp>
      <p:pic>
        <p:nvPicPr>
          <p:cNvPr id="1032" name="Immagine 3">
            <a:extLst>
              <a:ext uri="{FF2B5EF4-FFF2-40B4-BE49-F238E27FC236}">
                <a16:creationId xmlns:a16="http://schemas.microsoft.com/office/drawing/2014/main" id="{B19208EC-0BA2-1C6A-0B1C-5E98A4E10B8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52" b="-108"/>
          <a:stretch>
            <a:fillRect/>
          </a:stretch>
        </p:blipFill>
        <p:spPr bwMode="auto">
          <a:xfrm>
            <a:off x="8469313" y="5084763"/>
            <a:ext cx="433387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Immagine 13">
            <a:extLst>
              <a:ext uri="{FF2B5EF4-FFF2-40B4-BE49-F238E27FC236}">
                <a16:creationId xmlns:a16="http://schemas.microsoft.com/office/drawing/2014/main" id="{06F28A8A-E47C-C8BF-1A37-1DF55FE1E65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68" t="624" r="7813" b="2113"/>
          <a:stretch>
            <a:fillRect/>
          </a:stretch>
        </p:blipFill>
        <p:spPr bwMode="auto">
          <a:xfrm>
            <a:off x="8902700" y="5038725"/>
            <a:ext cx="188913" cy="170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9DBD1-E182-4111-85B7-4BF63011E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3925" y="4552950"/>
            <a:ext cx="547688" cy="395288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814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25AB1FD-7507-1D47-A817-BB6E847A384B}" type="slidenum">
              <a:rPr lang="es-ES" altLang="es-ES"/>
              <a:pPr>
                <a:defRPr/>
              </a:pPr>
              <a:t>‹Nº›</a:t>
            </a:fld>
            <a:endParaRPr lang="es-ES" altLang="es-ES"/>
          </a:p>
        </p:txBody>
      </p:sp>
      <p:pic>
        <p:nvPicPr>
          <p:cNvPr id="1035" name="Picture 9">
            <a:extLst>
              <a:ext uri="{FF2B5EF4-FFF2-40B4-BE49-F238E27FC236}">
                <a16:creationId xmlns:a16="http://schemas.microsoft.com/office/drawing/2014/main" id="{181DB114-4D16-6AAE-54C3-D7FF6B04E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3438" y="71438"/>
            <a:ext cx="690562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541" r:id="rId1"/>
    <p:sldLayoutId id="2147484542" r:id="rId2"/>
    <p:sldLayoutId id="2147484543" r:id="rId3"/>
    <p:sldLayoutId id="2147484544" r:id="rId4"/>
    <p:sldLayoutId id="2147484545" r:id="rId5"/>
    <p:sldLayoutId id="2147484546" r:id="rId6"/>
    <p:sldLayoutId id="2147484547" r:id="rId7"/>
    <p:sldLayoutId id="2147484548" r:id="rId8"/>
    <p:sldLayoutId id="2147484549" r:id="rId9"/>
    <p:sldLayoutId id="2147484550" r:id="rId10"/>
    <p:sldLayoutId id="2147484551" r:id="rId11"/>
    <p:sldLayoutId id="2147484552" r:id="rId12"/>
    <p:sldLayoutId id="2147484553" r:id="rId13"/>
    <p:sldLayoutId id="2147484554" r:id="rId14"/>
    <p:sldLayoutId id="2147484555" r:id="rId15"/>
    <p:sldLayoutId id="2147484556" r:id="rId16"/>
    <p:sldLayoutId id="2147484557" r:id="rId17"/>
    <p:sldLayoutId id="2147484558" r:id="rId18"/>
    <p:sldLayoutId id="2147484559" r:id="rId19"/>
    <p:sldLayoutId id="2147484560" r:id="rId20"/>
    <p:sldLayoutId id="2147484561" r:id="rId21"/>
    <p:sldLayoutId id="2147484562" r:id="rId22"/>
    <p:sldLayoutId id="2147484563" r:id="rId23"/>
    <p:sldLayoutId id="2147484564" r:id="rId24"/>
  </p:sldLayoutIdLst>
  <p:txStyles>
    <p:titleStyle>
      <a:lvl1pPr algn="ctr" defTabSz="911225" rtl="0" eaLnBrk="0" fontAlgn="base" hangingPunct="0">
        <a:spcBef>
          <a:spcPct val="0"/>
        </a:spcBef>
        <a:spcAft>
          <a:spcPct val="0"/>
        </a:spcAft>
        <a:defRPr sz="45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11225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Cambria" pitchFamily="18" charset="0"/>
        </a:defRPr>
      </a:lvl2pPr>
      <a:lvl3pPr algn="ctr" defTabSz="911225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Cambria" pitchFamily="18" charset="0"/>
        </a:defRPr>
      </a:lvl3pPr>
      <a:lvl4pPr algn="ctr" defTabSz="911225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Cambria" pitchFamily="18" charset="0"/>
        </a:defRPr>
      </a:lvl4pPr>
      <a:lvl5pPr algn="ctr" defTabSz="911225" rtl="0" eaLnBrk="0" fontAlgn="base" hangingPunct="0">
        <a:spcBef>
          <a:spcPct val="0"/>
        </a:spcBef>
        <a:spcAft>
          <a:spcPct val="0"/>
        </a:spcAft>
        <a:defRPr sz="4500">
          <a:solidFill>
            <a:schemeClr val="tx2"/>
          </a:solidFill>
          <a:latin typeface="Cambria" pitchFamily="18" charset="0"/>
        </a:defRPr>
      </a:lvl5pPr>
      <a:lvl6pPr marL="414683" algn="ctr" defTabSz="912878" rtl="0" eaLnBrk="1" fontAlgn="base" hangingPunct="1">
        <a:spcBef>
          <a:spcPct val="0"/>
        </a:spcBef>
        <a:spcAft>
          <a:spcPct val="0"/>
        </a:spcAft>
        <a:defRPr sz="4625">
          <a:solidFill>
            <a:schemeClr val="tx2"/>
          </a:solidFill>
          <a:latin typeface="Cambria" pitchFamily="18" charset="0"/>
        </a:defRPr>
      </a:lvl6pPr>
      <a:lvl7pPr marL="829366" algn="ctr" defTabSz="912878" rtl="0" eaLnBrk="1" fontAlgn="base" hangingPunct="1">
        <a:spcBef>
          <a:spcPct val="0"/>
        </a:spcBef>
        <a:spcAft>
          <a:spcPct val="0"/>
        </a:spcAft>
        <a:defRPr sz="4625">
          <a:solidFill>
            <a:schemeClr val="tx2"/>
          </a:solidFill>
          <a:latin typeface="Cambria" pitchFamily="18" charset="0"/>
        </a:defRPr>
      </a:lvl7pPr>
      <a:lvl8pPr marL="1244049" algn="ctr" defTabSz="912878" rtl="0" eaLnBrk="1" fontAlgn="base" hangingPunct="1">
        <a:spcBef>
          <a:spcPct val="0"/>
        </a:spcBef>
        <a:spcAft>
          <a:spcPct val="0"/>
        </a:spcAft>
        <a:defRPr sz="4625">
          <a:solidFill>
            <a:schemeClr val="tx2"/>
          </a:solidFill>
          <a:latin typeface="Cambria" pitchFamily="18" charset="0"/>
        </a:defRPr>
      </a:lvl8pPr>
      <a:lvl9pPr marL="1658732" algn="ctr" defTabSz="912878" rtl="0" eaLnBrk="1" fontAlgn="base" hangingPunct="1">
        <a:spcBef>
          <a:spcPct val="0"/>
        </a:spcBef>
        <a:spcAft>
          <a:spcPct val="0"/>
        </a:spcAft>
        <a:defRPr sz="4625">
          <a:solidFill>
            <a:schemeClr val="tx2"/>
          </a:solidFill>
          <a:latin typeface="Cambria" pitchFamily="18" charset="0"/>
        </a:defRPr>
      </a:lvl9pPr>
    </p:titleStyle>
    <p:bodyStyle>
      <a:lvl1pPr marL="339725" indent="-225425" algn="l" defTabSz="911225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636588" indent="-225425" algn="l" defTabSz="911225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1003300" indent="-225425" algn="l" defTabSz="911225" rtl="0" eaLnBrk="0" fontAlgn="base" hangingPunct="0">
        <a:spcBef>
          <a:spcPct val="20000"/>
        </a:spcBef>
        <a:spcAft>
          <a:spcPct val="0"/>
        </a:spcAft>
        <a:buClr>
          <a:srgbClr val="8D89A4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6350" indent="-225425" algn="l" defTabSz="911225" rtl="0" eaLnBrk="0" fontAlgn="base" hangingPunct="0">
        <a:spcBef>
          <a:spcPct val="20000"/>
        </a:spcBef>
        <a:spcAft>
          <a:spcPct val="0"/>
        </a:spcAft>
        <a:buClr>
          <a:srgbClr val="748560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550988" indent="-225425" algn="l" defTabSz="911225" rtl="0" eaLnBrk="0" fontAlgn="base" hangingPunct="0">
        <a:spcBef>
          <a:spcPct val="20000"/>
        </a:spcBef>
        <a:spcAft>
          <a:spcPct val="0"/>
        </a:spcAft>
        <a:buClr>
          <a:srgbClr val="9E9273"/>
        </a:buClr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000" indent="-182842" algn="l" defTabSz="91421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61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19842" indent="-182842" algn="l" defTabSz="91421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7pPr>
      <a:lvl8pPr marL="2102684" indent="-182842" algn="l" defTabSz="91421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8pPr>
      <a:lvl9pPr marL="2285526" indent="-182842" algn="l" defTabSz="91421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3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1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1pPr>
      <a:lvl2pPr marL="457106" algn="l" defTabSz="91421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2pPr>
      <a:lvl3pPr marL="914210" algn="l" defTabSz="91421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3pPr>
      <a:lvl4pPr marL="1371316" algn="l" defTabSz="91421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4pPr>
      <a:lvl5pPr marL="1828421" algn="l" defTabSz="91421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5pPr>
      <a:lvl6pPr marL="2285526" algn="l" defTabSz="91421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6pPr>
      <a:lvl7pPr marL="2742630" algn="l" defTabSz="91421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7pPr>
      <a:lvl8pPr marL="3199736" algn="l" defTabSz="91421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8pPr>
      <a:lvl9pPr marL="3656841" algn="l" defTabSz="914210" rtl="0" eaLnBrk="1" latinLnBrk="0" hangingPunct="1">
        <a:defRPr sz="181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websocket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websocket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pmjs.com/package/websocke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B61AC-C514-3727-D833-51C726967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36613"/>
            <a:ext cx="7543800" cy="3662362"/>
          </a:xfrm>
        </p:spPr>
        <p:txBody>
          <a:bodyPr/>
          <a:lstStyle/>
          <a:p>
            <a:pPr>
              <a:defRPr/>
            </a:pPr>
            <a:r>
              <a:rPr lang="ca-ES" dirty="0"/>
              <a:t>Comunicacions asíncrones amb el servidor 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AC8859E-6F46-ED8C-3AD8-7639BA87F7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125" cy="1520825"/>
          </a:xfrm>
        </p:spPr>
        <p:txBody>
          <a:bodyPr/>
          <a:lstStyle/>
          <a:p>
            <a:pPr>
              <a:defRPr/>
            </a:pPr>
            <a:r>
              <a:rPr lang="ca-ES" dirty="0" err="1"/>
              <a:t>Asynchronous</a:t>
            </a:r>
            <a:r>
              <a:rPr lang="ca-ES" dirty="0"/>
              <a:t> </a:t>
            </a:r>
            <a:r>
              <a:rPr lang="ca-ES" dirty="0" err="1"/>
              <a:t>JavaScript</a:t>
            </a:r>
            <a:r>
              <a:rPr lang="ca-ES" dirty="0"/>
              <a:t> </a:t>
            </a:r>
            <a:r>
              <a:rPr lang="ca-ES" dirty="0" err="1"/>
              <a:t>And</a:t>
            </a:r>
            <a:r>
              <a:rPr lang="ca-ES" dirty="0"/>
              <a:t> XML</a:t>
            </a:r>
          </a:p>
          <a:p>
            <a:pPr>
              <a:defRPr/>
            </a:pPr>
            <a:r>
              <a:rPr lang="ca-ES" dirty="0"/>
              <a:t>Fetch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9A065-40EB-CF57-DC39-4F25CF365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8"/>
            <a:ext cx="8469313" cy="815975"/>
          </a:xfrm>
        </p:spPr>
        <p:txBody>
          <a:bodyPr/>
          <a:lstStyle/>
          <a:p>
            <a:pPr>
              <a:defRPr/>
            </a:pPr>
            <a:r>
              <a:rPr lang="es-ES" dirty="0"/>
              <a:t>AJAX: enviar un </a:t>
            </a:r>
            <a:r>
              <a:rPr lang="es-ES" dirty="0" err="1"/>
              <a:t>FormData</a:t>
            </a:r>
            <a:endParaRPr lang="ca-ES" dirty="0"/>
          </a:p>
        </p:txBody>
      </p:sp>
      <p:sp>
        <p:nvSpPr>
          <p:cNvPr id="3" name="Text Box 28">
            <a:extLst>
              <a:ext uri="{FF2B5EF4-FFF2-40B4-BE49-F238E27FC236}">
                <a16:creationId xmlns:a16="http://schemas.microsoft.com/office/drawing/2014/main" id="{3C7B6846-4EFE-7968-9962-B856DB55C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83363"/>
            <a:ext cx="5422900" cy="2762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200" u="none">
                <a:solidFill>
                  <a:srgbClr val="0066CC"/>
                </a:solidFill>
                <a:latin typeface="+mn-lt"/>
              </a:rPr>
              <a:t>http://www.nczonline.net/blog/2012/05/08/working-with-files-in-javascript-part-1/</a:t>
            </a:r>
          </a:p>
        </p:txBody>
      </p:sp>
      <p:sp>
        <p:nvSpPr>
          <p:cNvPr id="6" name="Text Box 17">
            <a:extLst>
              <a:ext uri="{FF2B5EF4-FFF2-40B4-BE49-F238E27FC236}">
                <a16:creationId xmlns:a16="http://schemas.microsoft.com/office/drawing/2014/main" id="{CC865DB4-A0C4-FFC3-2847-179FC8B53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616200"/>
            <a:ext cx="3505200" cy="1874838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ca-ES" altLang="ca-ES" sz="1400" u="none" dirty="0">
                <a:latin typeface="+mn-lt"/>
              </a:rPr>
              <a:t>Per seleccionar l’arxiu fem servir un input </a:t>
            </a:r>
            <a:r>
              <a:rPr lang="ca-ES" altLang="ca-ES" sz="1400" u="none" dirty="0" err="1">
                <a:latin typeface="+mn-lt"/>
              </a:rPr>
              <a:t>type</a:t>
            </a:r>
            <a:r>
              <a:rPr lang="ca-ES" altLang="ca-ES" sz="1400" u="none" dirty="0">
                <a:latin typeface="+mn-lt"/>
              </a:rPr>
              <a:t>=“</a:t>
            </a:r>
            <a:r>
              <a:rPr lang="ca-ES" altLang="ca-ES" sz="1400" u="none" dirty="0" err="1">
                <a:latin typeface="+mn-lt"/>
              </a:rPr>
              <a:t>file</a:t>
            </a:r>
            <a:r>
              <a:rPr lang="ca-ES" altLang="ca-ES" sz="1400" u="none" dirty="0">
                <a:latin typeface="+mn-lt"/>
              </a:rPr>
              <a:t>”.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ca-ES" altLang="ca-ES" sz="1400" u="none" dirty="0" err="1">
                <a:latin typeface="+mn-lt"/>
              </a:rPr>
              <a:t>Desde</a:t>
            </a:r>
            <a:r>
              <a:rPr lang="ca-ES" altLang="ca-ES" sz="1400" u="none" dirty="0">
                <a:latin typeface="+mn-lt"/>
              </a:rPr>
              <a:t> JS seleccionem el objecte que conté els arxiu seleccionats (</a:t>
            </a:r>
            <a:r>
              <a:rPr lang="ca-ES" altLang="ca-ES" sz="1400" i="1" u="none" dirty="0" err="1">
                <a:latin typeface="+mn-lt"/>
              </a:rPr>
              <a:t>control.files</a:t>
            </a:r>
            <a:r>
              <a:rPr lang="ca-ES" altLang="ca-ES" sz="1400" u="none" dirty="0">
                <a:latin typeface="+mn-lt"/>
              </a:rPr>
              <a:t>).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ca-ES" altLang="ca-ES" sz="1400" u="none" dirty="0">
                <a:latin typeface="+mn-lt"/>
              </a:rPr>
              <a:t>Afegim cada arxiu  amb un nom al </a:t>
            </a:r>
            <a:r>
              <a:rPr lang="ca-ES" altLang="ca-ES" sz="1400" u="none" dirty="0" err="1">
                <a:latin typeface="+mn-lt"/>
              </a:rPr>
              <a:t>FormData</a:t>
            </a:r>
            <a:r>
              <a:rPr lang="ca-ES" altLang="ca-ES" sz="1400" u="none" dirty="0">
                <a:latin typeface="+mn-lt"/>
              </a:rPr>
              <a:t>. (en l’exemple només n’afegim un)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ca-ES" altLang="ca-ES" sz="1400" u="none" dirty="0">
                <a:latin typeface="+mn-lt"/>
              </a:rPr>
              <a:t>Finalment creem la petició i enviem la informació  del </a:t>
            </a:r>
            <a:r>
              <a:rPr lang="ca-ES" altLang="ca-ES" sz="1400" u="none" dirty="0" err="1">
                <a:latin typeface="+mn-lt"/>
              </a:rPr>
              <a:t>FormData</a:t>
            </a:r>
            <a:r>
              <a:rPr lang="ca-ES" altLang="ca-ES" sz="1400" u="none" dirty="0">
                <a:latin typeface="+mn-lt"/>
              </a:rPr>
              <a:t> dins el </a:t>
            </a:r>
            <a:r>
              <a:rPr lang="ca-ES" altLang="ca-ES" sz="1400" u="none" dirty="0" err="1">
                <a:latin typeface="+mn-lt"/>
              </a:rPr>
              <a:t>send</a:t>
            </a:r>
            <a:r>
              <a:rPr lang="ca-ES" altLang="ca-ES" sz="1400" u="none" dirty="0">
                <a:latin typeface="+mn-lt"/>
              </a:rPr>
              <a:t>().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883FCD95-D18B-8D61-0D77-4E6D7DA0D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717550"/>
            <a:ext cx="3505200" cy="124460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5000"/>
              </a:spcBef>
              <a:buFontTx/>
              <a:buChar char="•"/>
              <a:defRPr/>
            </a:pPr>
            <a:r>
              <a:rPr lang="ca-ES" altLang="ca-ES" sz="1400" b="1" u="none" dirty="0" err="1">
                <a:latin typeface="+mn-lt"/>
              </a:rPr>
              <a:t>FormData</a:t>
            </a:r>
            <a:r>
              <a:rPr lang="ca-ES" altLang="ca-ES" sz="1400" u="none" dirty="0">
                <a:latin typeface="+mn-lt"/>
              </a:rPr>
              <a:t> és un objecte </a:t>
            </a:r>
            <a:r>
              <a:rPr lang="ca-ES" altLang="ca-ES" sz="1400" u="none" dirty="0" err="1">
                <a:latin typeface="+mn-lt"/>
              </a:rPr>
              <a:t>JavaScript</a:t>
            </a:r>
            <a:r>
              <a:rPr lang="ca-ES" altLang="ca-ES" sz="1400" u="none" dirty="0">
                <a:latin typeface="+mn-lt"/>
              </a:rPr>
              <a:t> que simula un formulari i el podem enviar en un </a:t>
            </a:r>
            <a:r>
              <a:rPr lang="ca-ES" altLang="ca-ES" sz="1400" u="none" dirty="0" err="1">
                <a:latin typeface="+mn-lt"/>
              </a:rPr>
              <a:t>XMLHttpRequest</a:t>
            </a:r>
            <a:r>
              <a:rPr lang="ca-ES" altLang="ca-ES" sz="1400" u="none" dirty="0">
                <a:latin typeface="+mn-lt"/>
              </a:rPr>
              <a:t> per post.</a:t>
            </a:r>
          </a:p>
          <a:p>
            <a:pPr eaLnBrk="1" hangingPunct="1">
              <a:spcBef>
                <a:spcPct val="35000"/>
              </a:spcBef>
              <a:buFontTx/>
              <a:buChar char="•"/>
              <a:defRPr/>
            </a:pPr>
            <a:r>
              <a:rPr lang="ca-ES" altLang="ca-ES" sz="1400" u="none" dirty="0">
                <a:latin typeface="+mn-lt"/>
              </a:rPr>
              <a:t>En el </a:t>
            </a:r>
            <a:r>
              <a:rPr lang="ca-ES" altLang="ca-ES" sz="1400" b="1" u="none" dirty="0" err="1">
                <a:latin typeface="+mn-lt"/>
              </a:rPr>
              <a:t>FormData</a:t>
            </a:r>
            <a:r>
              <a:rPr lang="ca-ES" altLang="ca-ES" sz="1400" u="none" dirty="0">
                <a:latin typeface="+mn-lt"/>
              </a:rPr>
              <a:t> podem afegir-hi els elements del formulari HTML que vulguem.</a:t>
            </a: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E97F2595-2E0E-2D3B-1651-4169CC569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974725"/>
            <a:ext cx="4659313" cy="7620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222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</a:t>
            </a:r>
            <a:r>
              <a:rPr lang="ca-ES" altLang="ca-ES" sz="1400" u="none" dirty="0">
                <a:solidFill>
                  <a:srgbClr val="A31515"/>
                </a:solidFill>
                <a:latin typeface="+mn-lt"/>
                <a:cs typeface="Arial" panose="020B0604020202020204" pitchFamily="34" charset="0"/>
              </a:rPr>
              <a:t>input </a:t>
            </a:r>
            <a:r>
              <a:rPr lang="ca-ES" altLang="ca-ES" sz="1400" u="none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type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file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 </a:t>
            </a:r>
            <a:r>
              <a:rPr lang="ca-ES" altLang="ca-ES" sz="1400" u="none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name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"arxius" </a:t>
            </a:r>
            <a:r>
              <a:rPr lang="ca-ES" altLang="ca-ES" sz="1400" u="none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id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"arxius"&gt;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</a:t>
            </a:r>
            <a:r>
              <a:rPr lang="ca-ES" altLang="ca-ES" sz="1400" u="none" dirty="0">
                <a:solidFill>
                  <a:srgbClr val="A31515"/>
                </a:solidFill>
                <a:latin typeface="+mn-lt"/>
                <a:cs typeface="Arial" panose="020B0604020202020204" pitchFamily="34" charset="0"/>
              </a:rPr>
              <a:t>input </a:t>
            </a:r>
            <a:r>
              <a:rPr lang="ca-ES" altLang="ca-ES" sz="1400" u="none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type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button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 </a:t>
            </a:r>
            <a:r>
              <a:rPr lang="ca-ES" altLang="ca-ES" sz="1400" u="none" dirty="0" err="1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onclick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sendFile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"&gt;</a:t>
            </a:r>
            <a:endParaRPr lang="ca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9" name="Text Box 24">
            <a:extLst>
              <a:ext uri="{FF2B5EF4-FFF2-40B4-BE49-F238E27FC236}">
                <a16:creationId xmlns:a16="http://schemas.microsoft.com/office/drawing/2014/main" id="{C08BDE3D-45A5-42EC-6382-96821DDC8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7313" y="746125"/>
            <a:ext cx="1301750" cy="2746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800" b="1" u="none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form.html</a:t>
            </a:r>
          </a:p>
        </p:txBody>
      </p:sp>
      <p:sp>
        <p:nvSpPr>
          <p:cNvPr id="10" name="Rectangle 25">
            <a:extLst>
              <a:ext uri="{FF2B5EF4-FFF2-40B4-BE49-F238E27FC236}">
                <a16:creationId xmlns:a16="http://schemas.microsoft.com/office/drawing/2014/main" id="{13B36CAB-90EF-F585-EFC4-5040EC486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1775" y="4587875"/>
            <a:ext cx="5545138" cy="2057400"/>
          </a:xfrm>
          <a:prstGeom prst="rect">
            <a:avLst/>
          </a:prstGeom>
          <a:solidFill>
            <a:schemeClr val="bg1"/>
          </a:solidFill>
          <a:ln w="222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if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($_FILES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arxiu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][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error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 &gt;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0)</a:t>
            </a:r>
            <a:endParaRPr lang="ca-ES" altLang="ca-ES" sz="1400" u="none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{</a:t>
            </a:r>
            <a:endParaRPr lang="ca-ES" altLang="ca-ES" sz="1400" u="none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$text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Error: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 $_FILES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arxiu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][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error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}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else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{</a:t>
            </a:r>
            <a:endParaRPr lang="ca-ES" altLang="ca-ES" sz="1400" u="none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$text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Upload: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 $_FILES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arxiu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][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name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$text.="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Type: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 $_FILES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arxiu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][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type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$text.=</a:t>
            </a: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Size: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 ($_FILES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arxiu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][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size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]/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1024)."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kB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";</a:t>
            </a:r>
            <a:endParaRPr lang="ca-ES" altLang="ca-ES" sz="1400" u="none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	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$text.=</a:t>
            </a: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Stored in: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 $_FILES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arxiu</a:t>
            </a: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][</a:t>
            </a:r>
            <a:r>
              <a:rPr lang="ca-ES" altLang="ca-ES" sz="1400" b="1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tmp_name</a:t>
            </a:r>
            <a:r>
              <a:rPr lang="ca-ES" altLang="ca-ES" sz="1400" b="1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</a:t>
            </a:r>
            <a:r>
              <a:rPr lang="ca-ES" altLang="ca-ES" sz="1400" b="1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}</a:t>
            </a: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D401F24F-03B0-2A7B-BA82-8EFD4E465C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343400"/>
            <a:ext cx="14478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600" b="1" u="none">
                <a:solidFill>
                  <a:srgbClr val="9900CC"/>
                </a:solidFill>
                <a:latin typeface="+mn-lt"/>
                <a:cs typeface="Arial" panose="020B0604020202020204" pitchFamily="34" charset="0"/>
              </a:rPr>
              <a:t>saveFile.php</a:t>
            </a:r>
          </a:p>
        </p:txBody>
      </p:sp>
      <p:sp>
        <p:nvSpPr>
          <p:cNvPr id="12" name="Text Box 29">
            <a:extLst>
              <a:ext uri="{FF2B5EF4-FFF2-40B4-BE49-F238E27FC236}">
                <a16:creationId xmlns:a16="http://schemas.microsoft.com/office/drawing/2014/main" id="{593A2177-6934-9E7B-F596-4E6F8326A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53000"/>
            <a:ext cx="2667000" cy="1357313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ca-ES" altLang="ca-ES" sz="1400" u="none">
                <a:latin typeface="+mn-lt"/>
              </a:rPr>
              <a:t>En el PHP rebem els arxius en la variable $_FILES 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ca-ES" altLang="ca-ES" sz="1400" u="none">
                <a:latin typeface="+mn-lt"/>
              </a:rPr>
              <a:t>Per accedir a la informació d’una imatge en concret, accedir segons el nom indicat al afegir la imatge al FormData (en aquest cas </a:t>
            </a:r>
            <a:r>
              <a:rPr lang="ca-ES" altLang="ca-ES" sz="1400" i="1" u="none">
                <a:latin typeface="+mn-lt"/>
              </a:rPr>
              <a:t>arxiu</a:t>
            </a:r>
            <a:r>
              <a:rPr lang="ca-ES" altLang="ca-ES" sz="1400" u="none">
                <a:latin typeface="+mn-lt"/>
              </a:rPr>
              <a:t>)</a:t>
            </a:r>
            <a:endParaRPr lang="ca-ES" altLang="ca-ES" sz="1400" b="1" u="none">
              <a:latin typeface="+mn-lt"/>
            </a:endParaRPr>
          </a:p>
        </p:txBody>
      </p:sp>
      <p:sp>
        <p:nvSpPr>
          <p:cNvPr id="13" name="Text Box 30">
            <a:extLst>
              <a:ext uri="{FF2B5EF4-FFF2-40B4-BE49-F238E27FC236}">
                <a16:creationId xmlns:a16="http://schemas.microsoft.com/office/drawing/2014/main" id="{DC4DBD32-B3A4-BBEC-8854-1CBB44328C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235200"/>
            <a:ext cx="3124200" cy="296863"/>
          </a:xfrm>
          <a:prstGeom prst="rect">
            <a:avLst/>
          </a:prstGeom>
          <a:solidFill>
            <a:srgbClr val="E3EBF5"/>
          </a:solidFill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ES" altLang="ca-ES" sz="1800" b="1" u="none">
                <a:latin typeface="+mn-lt"/>
                <a:cs typeface="Arial" panose="020B0604020202020204" pitchFamily="34" charset="0"/>
              </a:rPr>
              <a:t>Funcionament</a:t>
            </a:r>
            <a:endParaRPr lang="es-ES_tradnl" altLang="ca-ES" sz="1800" b="1" u="none">
              <a:latin typeface="+mn-lt"/>
              <a:cs typeface="Arial" panose="020B0604020202020204" pitchFamily="34" charset="0"/>
            </a:endParaRPr>
          </a:p>
        </p:txBody>
      </p:sp>
      <p:sp>
        <p:nvSpPr>
          <p:cNvPr id="15" name="AutoShape 2">
            <a:extLst>
              <a:ext uri="{FF2B5EF4-FFF2-40B4-BE49-F238E27FC236}">
                <a16:creationId xmlns:a16="http://schemas.microsoft.com/office/drawing/2014/main" id="{BAA77976-FDAF-1493-7C32-EDAB66BCA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1828800"/>
            <a:ext cx="4659313" cy="25146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ca-ES" altLang="ca-ES" sz="1400" b="1" u="none" dirty="0">
              <a:solidFill>
                <a:srgbClr val="0000C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function</a:t>
            </a: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 err="1">
                <a:solidFill>
                  <a:srgbClr val="A31515"/>
                </a:solidFill>
                <a:latin typeface="+mn-lt"/>
                <a:cs typeface="Arial" panose="020B0604020202020204" pitchFamily="34" charset="0"/>
              </a:rPr>
              <a:t>sendFile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()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{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b="1" u="none" dirty="0">
                <a:solidFill>
                  <a:srgbClr val="008000"/>
                </a:solidFill>
                <a:latin typeface="+mn-lt"/>
                <a:cs typeface="Arial" panose="020B0604020202020204" pitchFamily="34" charset="0"/>
              </a:rPr>
              <a:t>    </a:t>
            </a: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var 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control 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document.getElementById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"arxius"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v</a:t>
            </a: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ar 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arxiu 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control.files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</a:t>
            </a: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var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form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ca-ES" altLang="ca-ES" sz="1400" u="none" dirty="0" err="1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new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b="1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FormData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   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form.</a:t>
            </a:r>
            <a:r>
              <a:rPr lang="ca-ES" altLang="ca-ES" sz="1400" b="1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append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 dirty="0" err="1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arxiu"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,arxiu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ca-ES" altLang="ca-ES" sz="1400" u="none" dirty="0">
                <a:solidFill>
                  <a:srgbClr val="004080"/>
                </a:solidFill>
                <a:latin typeface="+mn-lt"/>
                <a:cs typeface="Arial" panose="020B0604020202020204" pitchFamily="34" charset="0"/>
              </a:rPr>
              <a:t>0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])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b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</a:b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b="1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    </a:t>
            </a: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var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ca-ES" altLang="ca-ES" sz="1400" u="none" dirty="0" err="1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new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XMLHttpRequest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   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xmlHttp.open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"POST"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ca-ES" altLang="ca-ES" sz="1400" u="none" dirty="0" err="1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ajax.php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ca-ES" altLang="ca-ES" sz="1400" u="none" dirty="0" err="1">
                <a:solidFill>
                  <a:srgbClr val="800040"/>
                </a:solidFill>
                <a:latin typeface="+mn-lt"/>
                <a:cs typeface="Arial" panose="020B0604020202020204" pitchFamily="34" charset="0"/>
              </a:rPr>
              <a:t>true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</a:t>
            </a:r>
            <a:r>
              <a:rPr lang="ca-ES" altLang="ca-ES" sz="1400" u="none" dirty="0" err="1">
                <a:solidFill>
                  <a:srgbClr val="0D1171"/>
                </a:solidFill>
                <a:latin typeface="+mn-lt"/>
                <a:cs typeface="Arial" panose="020B0604020202020204" pitchFamily="34" charset="0"/>
              </a:rPr>
              <a:t>xmlHttp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.send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form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}</a:t>
            </a:r>
            <a:endParaRPr lang="ca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8EF9B2FA-92EE-62EF-EF90-E97AD47CD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00200"/>
            <a:ext cx="23622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600" b="1" u="none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function sendFile()</a:t>
            </a:r>
            <a:r>
              <a:rPr lang="ca-ES" altLang="ca-ES" sz="1400" b="1" u="none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26638" name="Grupo 16">
            <a:extLst>
              <a:ext uri="{FF2B5EF4-FFF2-40B4-BE49-F238E27FC236}">
                <a16:creationId xmlns:a16="http://schemas.microsoft.com/office/drawing/2014/main" id="{92A89CD1-CF83-0FCA-D89E-6BDEF73EEF9C}"/>
              </a:ext>
            </a:extLst>
          </p:cNvPr>
          <p:cNvGrpSpPr>
            <a:grpSpLocks/>
          </p:cNvGrpSpPr>
          <p:nvPr/>
        </p:nvGrpSpPr>
        <p:grpSpPr bwMode="auto">
          <a:xfrm>
            <a:off x="8140700" y="358775"/>
            <a:ext cx="1003300" cy="1004888"/>
            <a:chOff x="8140533" y="368300"/>
            <a:chExt cx="1003467" cy="1005240"/>
          </a:xfrm>
        </p:grpSpPr>
        <p:pic>
          <p:nvPicPr>
            <p:cNvPr id="26639" name="Picture 9">
              <a:extLst>
                <a:ext uri="{FF2B5EF4-FFF2-40B4-BE49-F238E27FC236}">
                  <a16:creationId xmlns:a16="http://schemas.microsoft.com/office/drawing/2014/main" id="{DAD57EA5-323B-2D47-3B73-65FBE2553C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100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6640" name="Imagen 18">
              <a:extLst>
                <a:ext uri="{FF2B5EF4-FFF2-40B4-BE49-F238E27FC236}">
                  <a16:creationId xmlns:a16="http://schemas.microsoft.com/office/drawing/2014/main" id="{1433334E-583C-74A6-82AB-89B8A0BA57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48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DF3181-F39D-152B-8A3B-C974B1B6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088"/>
            <a:ext cx="8001000" cy="815975"/>
          </a:xfrm>
        </p:spPr>
        <p:txBody>
          <a:bodyPr/>
          <a:lstStyle/>
          <a:p>
            <a:pPr>
              <a:defRPr/>
            </a:pPr>
            <a:r>
              <a:rPr lang="es-ES" dirty="0"/>
              <a:t>AJAX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Fetch</a:t>
            </a:r>
            <a:r>
              <a:rPr lang="es-ES" dirty="0"/>
              <a:t> i GET</a:t>
            </a:r>
            <a:endParaRPr lang="ca-ES" dirty="0"/>
          </a:p>
        </p:txBody>
      </p:sp>
      <p:sp>
        <p:nvSpPr>
          <p:cNvPr id="3" name="Text Box 47">
            <a:extLst>
              <a:ext uri="{FF2B5EF4-FFF2-40B4-BE49-F238E27FC236}">
                <a16:creationId xmlns:a16="http://schemas.microsoft.com/office/drawing/2014/main" id="{DA6C1CE7-404E-E832-26DF-998114EB1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1312863"/>
            <a:ext cx="3048000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tIns="0" rIns="18000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ca-ES" altLang="es-ES" sz="1600" u="none">
              <a:latin typeface="+mn-lt"/>
            </a:endParaRPr>
          </a:p>
        </p:txBody>
      </p:sp>
      <p:sp>
        <p:nvSpPr>
          <p:cNvPr id="4" name="Rectangle 48">
            <a:extLst>
              <a:ext uri="{FF2B5EF4-FFF2-40B4-BE49-F238E27FC236}">
                <a16:creationId xmlns:a16="http://schemas.microsoft.com/office/drawing/2014/main" id="{226D9153-DD3B-CA3E-698C-6FB45B481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1020763"/>
            <a:ext cx="3821112" cy="27400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8585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r>
              <a:rPr lang="es-ES" altLang="es-ES" sz="1600" u="none">
                <a:latin typeface="+mn-lt"/>
              </a:rPr>
              <a:t>Configurar la petición asíncrona indicando el método y cabeceras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endParaRPr lang="es-ES" altLang="es-ES" sz="1600" u="none">
              <a:latin typeface="+mn-lt"/>
            </a:endParaRP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r>
              <a:rPr lang="es-ES" altLang="es-ES" sz="1600" u="none">
                <a:latin typeface="+mn-lt"/>
              </a:rPr>
              <a:t>Crear la petición con </a:t>
            </a:r>
            <a:r>
              <a:rPr lang="es-ES" altLang="es-ES" sz="1600" i="1" u="none">
                <a:latin typeface="+mn-lt"/>
              </a:rPr>
              <a:t>fetch</a:t>
            </a:r>
            <a:r>
              <a:rPr lang="es-ES" altLang="es-ES" sz="1600" u="none">
                <a:latin typeface="+mn-lt"/>
              </a:rPr>
              <a:t> indiando la url y la configuración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endParaRPr lang="es-ES" altLang="es-ES" sz="1600" u="none">
              <a:latin typeface="+mn-lt"/>
            </a:endParaRP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r>
              <a:rPr lang="es-ES" altLang="es-ES" sz="1600" u="none">
                <a:latin typeface="+mn-lt"/>
              </a:rPr>
              <a:t>Enviar la petición y capturar el evento al recibir la respuesta.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endParaRPr lang="es-ES" altLang="es-ES" sz="1600" u="none">
              <a:latin typeface="+mn-lt"/>
            </a:endParaRP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r>
              <a:rPr lang="es-ES" altLang="es-ES" sz="1600" u="none">
                <a:latin typeface="+mn-lt"/>
              </a:rPr>
              <a:t>Transformar la respuesta a JSON</a:t>
            </a:r>
          </a:p>
          <a:p>
            <a:pPr lvl="1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endParaRPr lang="es-ES" altLang="es-ES" sz="1200" u="none">
              <a:latin typeface="+mn-lt"/>
            </a:endParaRPr>
          </a:p>
        </p:txBody>
      </p:sp>
      <p:sp>
        <p:nvSpPr>
          <p:cNvPr id="5" name="Rectangle 50">
            <a:extLst>
              <a:ext uri="{FF2B5EF4-FFF2-40B4-BE49-F238E27FC236}">
                <a16:creationId xmlns:a16="http://schemas.microsoft.com/office/drawing/2014/main" id="{2C802071-5300-EF71-EFDC-01B90835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700" y="2746375"/>
            <a:ext cx="3581400" cy="336550"/>
          </a:xfrm>
          <a:prstGeom prst="rect">
            <a:avLst/>
          </a:prstGeom>
          <a:noFill/>
          <a:ln>
            <a:noFill/>
          </a:ln>
          <a:effectLst/>
        </p:spPr>
        <p:txBody>
          <a:bodyPr rIns="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ca-ES" altLang="es-ES" sz="1600" u="none">
              <a:latin typeface="+mn-lt"/>
            </a:endParaRPr>
          </a:p>
        </p:txBody>
      </p:sp>
      <p:sp>
        <p:nvSpPr>
          <p:cNvPr id="6" name="AutoShape 56">
            <a:extLst>
              <a:ext uri="{FF2B5EF4-FFF2-40B4-BE49-F238E27FC236}">
                <a16:creationId xmlns:a16="http://schemas.microsoft.com/office/drawing/2014/main" id="{2E69BB04-3F90-CF3A-412C-FDA3154BB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9750" y="957263"/>
            <a:ext cx="4633913" cy="3890962"/>
          </a:xfrm>
          <a:prstGeom prst="foldedCorner">
            <a:avLst>
              <a:gd name="adj" fmla="val 8157"/>
            </a:avLst>
          </a:prstGeom>
          <a:solidFill>
            <a:schemeClr val="bg1"/>
          </a:solidFill>
          <a:ln w="12700">
            <a:solidFill>
              <a:srgbClr val="990000"/>
            </a:solidFill>
            <a:round/>
            <a:headEnd/>
            <a:tailEnd/>
          </a:ln>
          <a:effectLst/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0000FF"/>
                </a:solidFill>
                <a:latin typeface="+mn-lt"/>
              </a:rPr>
              <a:t>let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configFetch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>
                <a:solidFill>
                  <a:srgbClr val="000000"/>
                </a:solidFill>
                <a:latin typeface="+mn-lt"/>
              </a:rPr>
              <a:t>=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{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   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method</a:t>
            </a:r>
            <a:r>
              <a:rPr lang="ca-ES" altLang="es-ES" sz="1400" u="none" dirty="0">
                <a:solidFill>
                  <a:srgbClr val="001080"/>
                </a:solidFill>
                <a:latin typeface="+mn-lt"/>
              </a:rPr>
              <a:t>: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"GET"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,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   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headers</a:t>
            </a:r>
            <a:r>
              <a:rPr lang="ca-ES" altLang="es-ES" sz="1400" u="none" dirty="0">
                <a:solidFill>
                  <a:srgbClr val="001080"/>
                </a:solidFill>
                <a:latin typeface="+mn-lt"/>
              </a:rPr>
              <a:t>: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{ 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'Content-</a:t>
            </a:r>
            <a:r>
              <a:rPr lang="ca-ES" altLang="es-ES" sz="1400" u="none" dirty="0" err="1">
                <a:solidFill>
                  <a:srgbClr val="A31515"/>
                </a:solidFill>
                <a:latin typeface="+mn-lt"/>
              </a:rPr>
              <a:t>Type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altLang="es-ES" sz="1400" u="none" dirty="0">
                <a:solidFill>
                  <a:srgbClr val="001080"/>
                </a:solidFill>
                <a:latin typeface="+mn-lt"/>
              </a:rPr>
              <a:t>: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altLang="es-ES" sz="1400" u="none" dirty="0" err="1">
                <a:solidFill>
                  <a:srgbClr val="A31515"/>
                </a:solidFill>
                <a:latin typeface="+mn-lt"/>
              </a:rPr>
              <a:t>application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/x-</a:t>
            </a:r>
            <a:r>
              <a:rPr lang="ca-ES" altLang="es-ES" sz="1400" u="none" dirty="0" err="1">
                <a:solidFill>
                  <a:srgbClr val="A31515"/>
                </a:solidFill>
                <a:latin typeface="+mn-lt"/>
              </a:rPr>
              <a:t>www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-</a:t>
            </a:r>
            <a:r>
              <a:rPr lang="ca-ES" altLang="es-ES" sz="1400" u="none" dirty="0" err="1">
                <a:solidFill>
                  <a:srgbClr val="A31515"/>
                </a:solidFill>
                <a:latin typeface="+mn-lt"/>
              </a:rPr>
              <a:t>form-urlencoded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}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0000FF"/>
                </a:solidFill>
                <a:latin typeface="+mn-lt"/>
              </a:rPr>
              <a:t>let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promise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>
                <a:solidFill>
                  <a:srgbClr val="000000"/>
                </a:solidFill>
                <a:latin typeface="+mn-lt"/>
              </a:rPr>
              <a:t>=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>
                <a:solidFill>
                  <a:srgbClr val="795E26"/>
                </a:solidFill>
                <a:latin typeface="+mn-lt"/>
              </a:rPr>
              <a:t>fetch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(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"ejemplo.php?n1=2&amp;n2=3"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, 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configFetch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);</a:t>
            </a:r>
          </a:p>
          <a:p>
            <a:pPr>
              <a:buFontTx/>
              <a:buNone/>
              <a:defRPr/>
            </a:pPr>
            <a:endParaRPr lang="ca-ES" altLang="es-ES" sz="1400" u="none" dirty="0">
              <a:solidFill>
                <a:srgbClr val="24292E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promise</a:t>
            </a:r>
            <a:r>
              <a:rPr lang="ca-ES" altLang="es-ES" sz="1400" u="none" dirty="0" err="1">
                <a:solidFill>
                  <a:srgbClr val="24292E"/>
                </a:solidFill>
                <a:latin typeface="+mn-lt"/>
              </a:rPr>
              <a:t>.</a:t>
            </a:r>
            <a:r>
              <a:rPr lang="ca-ES" altLang="es-ES" sz="1400" u="none" dirty="0" err="1">
                <a:solidFill>
                  <a:srgbClr val="795E26"/>
                </a:solidFill>
                <a:latin typeface="+mn-lt"/>
              </a:rPr>
              <a:t>then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( </a:t>
            </a:r>
            <a:r>
              <a:rPr lang="ca-ES" altLang="es-ES" sz="1400" u="none" dirty="0" err="1">
                <a:solidFill>
                  <a:srgbClr val="0000FF"/>
                </a:solidFill>
                <a:latin typeface="+mn-lt"/>
              </a:rPr>
              <a:t>function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(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response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) {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   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response</a:t>
            </a:r>
            <a:r>
              <a:rPr lang="ca-ES" altLang="es-ES" sz="1400" u="none" dirty="0" err="1">
                <a:solidFill>
                  <a:srgbClr val="24292E"/>
                </a:solidFill>
                <a:latin typeface="+mn-lt"/>
              </a:rPr>
              <a:t>.</a:t>
            </a:r>
            <a:r>
              <a:rPr lang="ca-ES" altLang="es-ES" sz="1400" u="none" dirty="0" err="1">
                <a:solidFill>
                  <a:srgbClr val="795E26"/>
                </a:solidFill>
                <a:latin typeface="+mn-lt"/>
              </a:rPr>
              <a:t>json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().</a:t>
            </a:r>
            <a:r>
              <a:rPr lang="ca-ES" altLang="es-ES" sz="1400" u="none" dirty="0" err="1">
                <a:solidFill>
                  <a:srgbClr val="795E26"/>
                </a:solidFill>
                <a:latin typeface="+mn-lt"/>
              </a:rPr>
              <a:t>then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(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       </a:t>
            </a:r>
            <a:r>
              <a:rPr lang="ca-ES" altLang="es-ES" sz="1400" u="none" dirty="0" err="1">
                <a:solidFill>
                  <a:srgbClr val="0000FF"/>
                </a:solidFill>
                <a:latin typeface="+mn-lt"/>
              </a:rPr>
              <a:t>function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(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objetoJSON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) {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           </a:t>
            </a:r>
            <a:r>
              <a:rPr lang="ca-ES" altLang="es-ES" sz="1400" u="none" dirty="0" err="1">
                <a:solidFill>
                  <a:srgbClr val="267F99"/>
                </a:solidFill>
                <a:latin typeface="+mn-lt"/>
              </a:rPr>
              <a:t>console</a:t>
            </a:r>
            <a:r>
              <a:rPr lang="ca-ES" altLang="es-ES" sz="1400" u="none" dirty="0" err="1">
                <a:solidFill>
                  <a:srgbClr val="24292E"/>
                </a:solidFill>
                <a:latin typeface="+mn-lt"/>
              </a:rPr>
              <a:t>.</a:t>
            </a:r>
            <a:r>
              <a:rPr lang="ca-ES" altLang="es-ES" sz="1400" u="none" dirty="0" err="1">
                <a:solidFill>
                  <a:srgbClr val="795E26"/>
                </a:solidFill>
                <a:latin typeface="+mn-lt"/>
              </a:rPr>
              <a:t>log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(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objetoJSON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);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       });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}, </a:t>
            </a:r>
            <a:r>
              <a:rPr lang="ca-ES" altLang="es-ES" sz="1400" u="none" dirty="0" err="1">
                <a:solidFill>
                  <a:srgbClr val="24292E"/>
                </a:solidFill>
                <a:latin typeface="+mn-lt"/>
              </a:rPr>
              <a:t>function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(</a:t>
            </a:r>
            <a:r>
              <a:rPr lang="ca-ES" altLang="es-ES" sz="1400" u="none" dirty="0" err="1">
                <a:solidFill>
                  <a:srgbClr val="24292E"/>
                </a:solidFill>
                <a:latin typeface="+mn-lt"/>
              </a:rPr>
              <a:t>err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){ </a:t>
            </a:r>
            <a:r>
              <a:rPr lang="ca-ES" altLang="es-ES" sz="1400" u="none" dirty="0" err="1">
                <a:solidFill>
                  <a:srgbClr val="24292E"/>
                </a:solidFill>
                <a:latin typeface="+mn-lt"/>
              </a:rPr>
              <a:t>console.log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(</a:t>
            </a:r>
            <a:r>
              <a:rPr lang="ca-ES" altLang="es-ES" sz="1400" u="none" dirty="0" err="1">
                <a:solidFill>
                  <a:srgbClr val="24292E"/>
                </a:solidFill>
                <a:latin typeface="+mn-lt"/>
              </a:rPr>
              <a:t>err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)}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);</a:t>
            </a:r>
          </a:p>
        </p:txBody>
      </p:sp>
      <p:sp>
        <p:nvSpPr>
          <p:cNvPr id="7" name="Text Box 57">
            <a:extLst>
              <a:ext uri="{FF2B5EF4-FFF2-40B4-BE49-F238E27FC236}">
                <a16:creationId xmlns:a16="http://schemas.microsoft.com/office/drawing/2014/main" id="{7C2B339A-9914-6294-5523-E0703B970F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0263" y="5510213"/>
            <a:ext cx="4051300" cy="11699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400" u="none" dirty="0">
                <a:latin typeface="+mn-lt"/>
                <a:cs typeface="Times New Roman" charset="0"/>
              </a:rPr>
              <a:t>-</a:t>
            </a:r>
            <a:r>
              <a:rPr lang="es-ES" altLang="es-ES" sz="1400" b="1" u="none" dirty="0" err="1">
                <a:latin typeface="+mn-lt"/>
                <a:cs typeface="Times New Roman" charset="0"/>
              </a:rPr>
              <a:t>response.headers</a:t>
            </a:r>
            <a:r>
              <a:rPr lang="es-ES" altLang="es-ES" sz="1400" u="none" dirty="0">
                <a:latin typeface="+mn-lt"/>
                <a:cs typeface="Times New Roman" charset="0"/>
              </a:rPr>
              <a:t>; cabeceras de la </a:t>
            </a:r>
            <a:r>
              <a:rPr lang="es-ES" altLang="es-ES" sz="1400" u="none" dirty="0" err="1">
                <a:latin typeface="+mn-lt"/>
                <a:cs typeface="Times New Roman" charset="0"/>
              </a:rPr>
              <a:t>respuesa</a:t>
            </a:r>
            <a:endParaRPr lang="es-ES" altLang="es-ES" sz="1400" u="none" dirty="0">
              <a:latin typeface="+mn-lt"/>
              <a:cs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400" u="none" dirty="0">
                <a:latin typeface="+mn-lt"/>
                <a:cs typeface="Times New Roman" charset="0"/>
              </a:rPr>
              <a:t>-</a:t>
            </a:r>
            <a:r>
              <a:rPr lang="es-ES" altLang="es-ES" sz="1400" b="1" u="none" dirty="0" err="1">
                <a:latin typeface="+mn-lt"/>
                <a:cs typeface="Times New Roman" charset="0"/>
              </a:rPr>
              <a:t>response.ok</a:t>
            </a:r>
            <a:r>
              <a:rPr lang="es-ES" altLang="es-ES" sz="1400" u="none" dirty="0">
                <a:latin typeface="+mn-lt"/>
                <a:cs typeface="Times New Roman" charset="0"/>
              </a:rPr>
              <a:t>; indica si el servidor ha respondido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400" u="none" dirty="0">
                <a:latin typeface="+mn-lt"/>
                <a:cs typeface="Times New Roman" charset="0"/>
              </a:rPr>
              <a:t>-</a:t>
            </a:r>
            <a:r>
              <a:rPr lang="es-ES" altLang="es-ES" sz="1400" b="1" u="none" dirty="0" err="1">
                <a:latin typeface="+mn-lt"/>
                <a:cs typeface="Times New Roman" charset="0"/>
              </a:rPr>
              <a:t>response.status</a:t>
            </a:r>
            <a:r>
              <a:rPr lang="es-ES" altLang="es-ES" sz="1400" u="none" dirty="0">
                <a:latin typeface="+mn-lt"/>
                <a:cs typeface="Times New Roman" charset="0"/>
              </a:rPr>
              <a:t>; 200 indica recurso encontrado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400" u="none" dirty="0">
                <a:latin typeface="+mn-lt"/>
                <a:cs typeface="Times New Roman" charset="0"/>
              </a:rPr>
              <a:t>-</a:t>
            </a:r>
            <a:r>
              <a:rPr lang="es-ES" altLang="es-ES" sz="1400" b="1" u="none" dirty="0" err="1">
                <a:latin typeface="+mn-lt"/>
                <a:cs typeface="Times New Roman" charset="0"/>
              </a:rPr>
              <a:t>response.statusText</a:t>
            </a:r>
            <a:r>
              <a:rPr lang="es-ES" altLang="es-ES" sz="1400" u="none" dirty="0">
                <a:latin typeface="+mn-lt"/>
                <a:cs typeface="Times New Roman" charset="0"/>
              </a:rPr>
              <a:t>; texto explicativo del atributo “</a:t>
            </a:r>
            <a:r>
              <a:rPr lang="es-ES" altLang="es-ES" sz="1400" u="none" dirty="0" err="1">
                <a:latin typeface="+mn-lt"/>
                <a:cs typeface="Times New Roman" charset="0"/>
              </a:rPr>
              <a:t>response.status</a:t>
            </a:r>
            <a:r>
              <a:rPr lang="es-ES" altLang="es-ES" sz="1400" u="none" dirty="0">
                <a:latin typeface="+mn-lt"/>
                <a:cs typeface="Times New Roman" charset="0"/>
              </a:rPr>
              <a:t>”</a:t>
            </a:r>
          </a:p>
        </p:txBody>
      </p:sp>
      <p:sp>
        <p:nvSpPr>
          <p:cNvPr id="8" name="Text Box 58">
            <a:extLst>
              <a:ext uri="{FF2B5EF4-FFF2-40B4-BE49-F238E27FC236}">
                <a16:creationId xmlns:a16="http://schemas.microsoft.com/office/drawing/2014/main" id="{71D460B7-8130-B031-16D9-D5249C2D0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4683125"/>
            <a:ext cx="1990725" cy="236538"/>
          </a:xfrm>
          <a:prstGeom prst="rect">
            <a:avLst/>
          </a:prstGeom>
          <a:solidFill>
            <a:srgbClr val="E3EBF5"/>
          </a:solidFill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400" b="1" u="none">
                <a:latin typeface="+mn-lt"/>
              </a:rPr>
              <a:t>Extraer la respuesta</a:t>
            </a:r>
            <a:endParaRPr lang="es-ES_tradnl" altLang="es-ES" sz="1400" b="1" u="none">
              <a:latin typeface="+mn-lt"/>
            </a:endParaRPr>
          </a:p>
        </p:txBody>
      </p:sp>
      <p:sp>
        <p:nvSpPr>
          <p:cNvPr id="9" name="Text Box 58">
            <a:extLst>
              <a:ext uri="{FF2B5EF4-FFF2-40B4-BE49-F238E27FC236}">
                <a16:creationId xmlns:a16="http://schemas.microsoft.com/office/drawing/2014/main" id="{37D64E29-FEE1-3467-69B2-E869B58A77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25" y="5189538"/>
            <a:ext cx="1990725" cy="238125"/>
          </a:xfrm>
          <a:prstGeom prst="rect">
            <a:avLst/>
          </a:prstGeom>
          <a:solidFill>
            <a:srgbClr val="E3EBF5"/>
          </a:solidFill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400" b="1" u="none">
                <a:latin typeface="+mn-lt"/>
              </a:rPr>
              <a:t>Info de la consulta</a:t>
            </a:r>
            <a:endParaRPr lang="es-ES_tradnl" altLang="es-ES" sz="1400" b="1" u="none">
              <a:latin typeface="+mn-lt"/>
            </a:endParaRPr>
          </a:p>
        </p:txBody>
      </p:sp>
      <p:sp>
        <p:nvSpPr>
          <p:cNvPr id="10" name="10 Rectángulo">
            <a:extLst>
              <a:ext uri="{FF2B5EF4-FFF2-40B4-BE49-F238E27FC236}">
                <a16:creationId xmlns:a16="http://schemas.microsoft.com/office/drawing/2014/main" id="{B30D24EC-1435-D498-723C-18A8DC6BB2AA}"/>
              </a:ext>
            </a:extLst>
          </p:cNvPr>
          <p:cNvSpPr/>
          <p:nvPr/>
        </p:nvSpPr>
        <p:spPr>
          <a:xfrm>
            <a:off x="111125" y="4995863"/>
            <a:ext cx="4748213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sz="1400" u="none" dirty="0">
                <a:latin typeface="+mn-lt"/>
                <a:cs typeface="Times New Roman" charset="0"/>
              </a:rPr>
              <a:t>-</a:t>
            </a:r>
            <a:r>
              <a:rPr lang="es-ES" sz="1400" b="1" u="none" dirty="0" err="1">
                <a:latin typeface="+mn-lt"/>
                <a:cs typeface="Times New Roman" charset="0"/>
              </a:rPr>
              <a:t>response.text</a:t>
            </a:r>
            <a:r>
              <a:rPr lang="es-ES" sz="1400" b="1" u="none" dirty="0">
                <a:latin typeface="+mn-lt"/>
                <a:cs typeface="Times New Roman" charset="0"/>
              </a:rPr>
              <a:t>();</a:t>
            </a:r>
            <a:r>
              <a:rPr lang="es-ES" sz="1400" u="none" dirty="0">
                <a:latin typeface="+mn-lt"/>
                <a:cs typeface="Times New Roman" charset="0"/>
              </a:rPr>
              <a:t>   la respuesta en formato texto </a:t>
            </a:r>
          </a:p>
          <a:p>
            <a:pPr>
              <a:defRPr/>
            </a:pPr>
            <a:r>
              <a:rPr lang="es-ES" sz="1400" u="none" dirty="0">
                <a:latin typeface="+mn-lt"/>
                <a:cs typeface="Times New Roman" charset="0"/>
              </a:rPr>
              <a:t>-</a:t>
            </a:r>
            <a:r>
              <a:rPr lang="es-ES" sz="1400" b="1" u="none" dirty="0" err="1">
                <a:latin typeface="+mn-lt"/>
                <a:cs typeface="Times New Roman" charset="0"/>
              </a:rPr>
              <a:t>response.json</a:t>
            </a:r>
            <a:r>
              <a:rPr lang="es-ES" sz="1400" b="1" u="none" dirty="0">
                <a:latin typeface="+mn-lt"/>
                <a:cs typeface="Times New Roman" charset="0"/>
              </a:rPr>
              <a:t>();</a:t>
            </a:r>
            <a:r>
              <a:rPr lang="es-ES" sz="1400" u="none" dirty="0">
                <a:latin typeface="+mn-lt"/>
                <a:cs typeface="Times New Roman" charset="0"/>
              </a:rPr>
              <a:t> la respuesta como un objeto JavaScript </a:t>
            </a:r>
          </a:p>
          <a:p>
            <a:pPr>
              <a:defRPr/>
            </a:pPr>
            <a:r>
              <a:rPr lang="es-ES" sz="1400" u="none" dirty="0">
                <a:latin typeface="+mn-lt"/>
                <a:cs typeface="Times New Roman" charset="0"/>
              </a:rPr>
              <a:t>-</a:t>
            </a:r>
            <a:r>
              <a:rPr lang="es-ES" sz="1400" b="1" u="none" dirty="0" err="1">
                <a:latin typeface="+mn-lt"/>
                <a:cs typeface="Times New Roman" charset="0"/>
              </a:rPr>
              <a:t>response.arrayBuffer</a:t>
            </a:r>
            <a:r>
              <a:rPr lang="es-ES" sz="1400" b="1" u="none" dirty="0">
                <a:latin typeface="+mn-lt"/>
                <a:cs typeface="Times New Roman" charset="0"/>
              </a:rPr>
              <a:t>();</a:t>
            </a:r>
            <a:r>
              <a:rPr lang="es-ES" sz="1400" u="none" dirty="0">
                <a:latin typeface="+mn-lt"/>
                <a:cs typeface="Times New Roman" charset="0"/>
              </a:rPr>
              <a:t> la respuesta como un </a:t>
            </a:r>
            <a:r>
              <a:rPr lang="es-ES" sz="1400" u="none" dirty="0" err="1">
                <a:latin typeface="+mn-lt"/>
                <a:cs typeface="Times New Roman" charset="0"/>
              </a:rPr>
              <a:t>ArrayBuffer</a:t>
            </a:r>
            <a:r>
              <a:rPr lang="es-ES" sz="1400" u="none" dirty="0">
                <a:latin typeface="+mn-lt"/>
                <a:cs typeface="Times New Roman" charset="0"/>
              </a:rPr>
              <a:t> </a:t>
            </a:r>
          </a:p>
          <a:p>
            <a:pPr>
              <a:defRPr/>
            </a:pPr>
            <a:r>
              <a:rPr lang="es-ES" sz="1400" u="none" dirty="0">
                <a:latin typeface="+mn-lt"/>
                <a:cs typeface="Times New Roman" charset="0"/>
              </a:rPr>
              <a:t>-</a:t>
            </a:r>
            <a:r>
              <a:rPr lang="es-ES" sz="1400" b="1" u="none" dirty="0" err="1">
                <a:latin typeface="+mn-lt"/>
                <a:cs typeface="Times New Roman" charset="0"/>
              </a:rPr>
              <a:t>response.formData</a:t>
            </a:r>
            <a:r>
              <a:rPr lang="es-ES" sz="1400" b="1" u="none" dirty="0">
                <a:latin typeface="+mn-lt"/>
                <a:cs typeface="Times New Roman" charset="0"/>
              </a:rPr>
              <a:t>();</a:t>
            </a:r>
            <a:r>
              <a:rPr lang="es-ES" sz="1400" u="none" dirty="0">
                <a:latin typeface="+mn-lt"/>
                <a:cs typeface="Times New Roman" charset="0"/>
              </a:rPr>
              <a:t> la respuesta como un </a:t>
            </a:r>
            <a:r>
              <a:rPr lang="es-ES" sz="1400" u="none" dirty="0" err="1">
                <a:latin typeface="+mn-lt"/>
                <a:cs typeface="Times New Roman" charset="0"/>
              </a:rPr>
              <a:t>FormData</a:t>
            </a:r>
            <a:r>
              <a:rPr lang="es-ES" sz="1400" u="none" dirty="0">
                <a:latin typeface="+mn-lt"/>
                <a:cs typeface="Times New Roman" charset="0"/>
              </a:rPr>
              <a:t> </a:t>
            </a:r>
          </a:p>
        </p:txBody>
      </p:sp>
      <p:sp>
        <p:nvSpPr>
          <p:cNvPr id="11" name="11 Elipse">
            <a:extLst>
              <a:ext uri="{FF2B5EF4-FFF2-40B4-BE49-F238E27FC236}">
                <a16:creationId xmlns:a16="http://schemas.microsoft.com/office/drawing/2014/main" id="{66597F2F-BD02-D32F-EFC3-DF0985421CB6}"/>
              </a:ext>
            </a:extLst>
          </p:cNvPr>
          <p:cNvSpPr/>
          <p:nvPr/>
        </p:nvSpPr>
        <p:spPr>
          <a:xfrm>
            <a:off x="4032250" y="1284288"/>
            <a:ext cx="258763" cy="29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b="1" u="none" dirty="0"/>
              <a:t>1</a:t>
            </a:r>
          </a:p>
        </p:txBody>
      </p:sp>
      <p:sp>
        <p:nvSpPr>
          <p:cNvPr id="12" name="12 Elipse">
            <a:extLst>
              <a:ext uri="{FF2B5EF4-FFF2-40B4-BE49-F238E27FC236}">
                <a16:creationId xmlns:a16="http://schemas.microsoft.com/office/drawing/2014/main" id="{DA44AE9E-C7BF-84D9-7E6C-6A727B2F4A8C}"/>
              </a:ext>
            </a:extLst>
          </p:cNvPr>
          <p:cNvSpPr/>
          <p:nvPr/>
        </p:nvSpPr>
        <p:spPr>
          <a:xfrm>
            <a:off x="4032250" y="2495550"/>
            <a:ext cx="258763" cy="29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b="1" u="none" dirty="0"/>
              <a:t>2</a:t>
            </a:r>
          </a:p>
        </p:txBody>
      </p:sp>
      <p:sp>
        <p:nvSpPr>
          <p:cNvPr id="13" name="13 Elipse">
            <a:extLst>
              <a:ext uri="{FF2B5EF4-FFF2-40B4-BE49-F238E27FC236}">
                <a16:creationId xmlns:a16="http://schemas.microsoft.com/office/drawing/2014/main" id="{0D253710-DF83-B44D-8BB7-671582308F74}"/>
              </a:ext>
            </a:extLst>
          </p:cNvPr>
          <p:cNvSpPr/>
          <p:nvPr/>
        </p:nvSpPr>
        <p:spPr>
          <a:xfrm>
            <a:off x="4032250" y="3046413"/>
            <a:ext cx="258763" cy="29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b="1" u="none" dirty="0"/>
              <a:t>3</a:t>
            </a:r>
          </a:p>
        </p:txBody>
      </p:sp>
      <p:sp>
        <p:nvSpPr>
          <p:cNvPr id="14" name="14 Elipse">
            <a:extLst>
              <a:ext uri="{FF2B5EF4-FFF2-40B4-BE49-F238E27FC236}">
                <a16:creationId xmlns:a16="http://schemas.microsoft.com/office/drawing/2014/main" id="{8B539724-DAFC-0F46-BFD7-A70386AB12D3}"/>
              </a:ext>
            </a:extLst>
          </p:cNvPr>
          <p:cNvSpPr/>
          <p:nvPr/>
        </p:nvSpPr>
        <p:spPr>
          <a:xfrm>
            <a:off x="6318250" y="3262313"/>
            <a:ext cx="260350" cy="29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b="1" u="none" dirty="0"/>
              <a:t>4</a:t>
            </a:r>
          </a:p>
        </p:txBody>
      </p:sp>
      <p:grpSp>
        <p:nvGrpSpPr>
          <p:cNvPr id="31759" name="Grupo 15">
            <a:extLst>
              <a:ext uri="{FF2B5EF4-FFF2-40B4-BE49-F238E27FC236}">
                <a16:creationId xmlns:a16="http://schemas.microsoft.com/office/drawing/2014/main" id="{C0B4C4F4-6C67-88D2-9413-1365E85BB4B6}"/>
              </a:ext>
            </a:extLst>
          </p:cNvPr>
          <p:cNvGrpSpPr>
            <a:grpSpLocks/>
          </p:cNvGrpSpPr>
          <p:nvPr/>
        </p:nvGrpSpPr>
        <p:grpSpPr bwMode="auto">
          <a:xfrm>
            <a:off x="8140700" y="358775"/>
            <a:ext cx="1003300" cy="1004888"/>
            <a:chOff x="8140533" y="368300"/>
            <a:chExt cx="1003467" cy="1005240"/>
          </a:xfrm>
        </p:grpSpPr>
        <p:pic>
          <p:nvPicPr>
            <p:cNvPr id="31760" name="Picture 9">
              <a:extLst>
                <a:ext uri="{FF2B5EF4-FFF2-40B4-BE49-F238E27FC236}">
                  <a16:creationId xmlns:a16="http://schemas.microsoft.com/office/drawing/2014/main" id="{91A5FA26-68C8-2AFB-53C7-6B7B61E341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100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761" name="Imagen 17">
              <a:extLst>
                <a:ext uri="{FF2B5EF4-FFF2-40B4-BE49-F238E27FC236}">
                  <a16:creationId xmlns:a16="http://schemas.microsoft.com/office/drawing/2014/main" id="{664E1C0F-998E-E9D0-C2F0-6EC1C49614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48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A93CF0-7268-0837-E770-52A68025F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088"/>
            <a:ext cx="8001000" cy="815975"/>
          </a:xfrm>
        </p:spPr>
        <p:txBody>
          <a:bodyPr/>
          <a:lstStyle/>
          <a:p>
            <a:pPr>
              <a:defRPr/>
            </a:pPr>
            <a:r>
              <a:rPr lang="es-ES" dirty="0"/>
              <a:t>AJAX </a:t>
            </a:r>
            <a:r>
              <a:rPr lang="es-ES" dirty="0" err="1"/>
              <a:t>amb</a:t>
            </a:r>
            <a:r>
              <a:rPr lang="es-ES" dirty="0"/>
              <a:t> </a:t>
            </a:r>
            <a:r>
              <a:rPr lang="es-ES" dirty="0" err="1"/>
              <a:t>Fetch</a:t>
            </a:r>
            <a:r>
              <a:rPr lang="es-ES" dirty="0"/>
              <a:t> i POST</a:t>
            </a:r>
            <a:endParaRPr lang="ca-ES" dirty="0"/>
          </a:p>
        </p:txBody>
      </p:sp>
      <p:sp>
        <p:nvSpPr>
          <p:cNvPr id="3" name="AutoShape 56">
            <a:extLst>
              <a:ext uri="{FF2B5EF4-FFF2-40B4-BE49-F238E27FC236}">
                <a16:creationId xmlns:a16="http://schemas.microsoft.com/office/drawing/2014/main" id="{549111E3-A8A3-6B94-B529-227F4F7DA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7538" y="930275"/>
            <a:ext cx="4283075" cy="3890963"/>
          </a:xfrm>
          <a:prstGeom prst="foldedCorner">
            <a:avLst>
              <a:gd name="adj" fmla="val 8157"/>
            </a:avLst>
          </a:prstGeom>
          <a:solidFill>
            <a:schemeClr val="bg1"/>
          </a:solidFill>
          <a:ln w="12700">
            <a:solidFill>
              <a:srgbClr val="990000"/>
            </a:solidFill>
            <a:round/>
            <a:headEnd/>
            <a:tailEnd/>
          </a:ln>
          <a:effectLst/>
        </p:spPr>
        <p:txBody>
          <a:bodyPr bIns="0" anchor="ctr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0000FF"/>
                </a:solidFill>
                <a:latin typeface="+mn-lt"/>
              </a:rPr>
              <a:t>let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configFetch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>
                <a:solidFill>
                  <a:srgbClr val="000000"/>
                </a:solidFill>
                <a:latin typeface="+mn-lt"/>
              </a:rPr>
              <a:t>=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{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   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method</a:t>
            </a:r>
            <a:r>
              <a:rPr lang="ca-ES" altLang="es-ES" sz="1400" u="none" dirty="0">
                <a:solidFill>
                  <a:srgbClr val="001080"/>
                </a:solidFill>
                <a:latin typeface="+mn-lt"/>
              </a:rPr>
              <a:t>: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"POST"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,</a:t>
            </a:r>
          </a:p>
          <a:p>
            <a:pPr>
              <a:buFontTx/>
              <a:buNone/>
              <a:defRPr/>
            </a:pPr>
            <a:r>
              <a:rPr lang="pt-BR" altLang="es-ES" sz="1400" u="none" dirty="0">
                <a:latin typeface="+mn-lt"/>
              </a:rPr>
              <a:t>    body:</a:t>
            </a:r>
            <a:r>
              <a:rPr lang="pt-BR" altLang="es-ES" sz="1400" u="none" dirty="0">
                <a:solidFill>
                  <a:srgbClr val="A31515"/>
                </a:solidFill>
                <a:latin typeface="+mn-lt"/>
              </a:rPr>
              <a:t>"n1=2&amp;n2=3"</a:t>
            </a:r>
            <a:r>
              <a:rPr lang="pt-BR" altLang="es-ES" sz="1400" u="none" dirty="0">
                <a:latin typeface="+mn-lt"/>
              </a:rPr>
              <a:t>,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   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headers</a:t>
            </a:r>
            <a:r>
              <a:rPr lang="ca-ES" altLang="es-ES" sz="1400" u="none" dirty="0">
                <a:solidFill>
                  <a:srgbClr val="001080"/>
                </a:solidFill>
                <a:latin typeface="+mn-lt"/>
              </a:rPr>
              <a:t>: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{ 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'Content-</a:t>
            </a:r>
            <a:r>
              <a:rPr lang="ca-ES" altLang="es-ES" sz="1400" u="none" dirty="0" err="1">
                <a:solidFill>
                  <a:srgbClr val="A31515"/>
                </a:solidFill>
                <a:latin typeface="+mn-lt"/>
              </a:rPr>
              <a:t>Type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altLang="es-ES" sz="1400" u="none" dirty="0">
                <a:solidFill>
                  <a:srgbClr val="001080"/>
                </a:solidFill>
                <a:latin typeface="+mn-lt"/>
              </a:rPr>
              <a:t>: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altLang="es-ES" sz="1400" u="none" dirty="0" err="1">
                <a:solidFill>
                  <a:srgbClr val="A31515"/>
                </a:solidFill>
                <a:latin typeface="+mn-lt"/>
              </a:rPr>
              <a:t>application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/x-</a:t>
            </a:r>
            <a:r>
              <a:rPr lang="ca-ES" altLang="es-ES" sz="1400" u="none" dirty="0" err="1">
                <a:solidFill>
                  <a:srgbClr val="A31515"/>
                </a:solidFill>
                <a:latin typeface="+mn-lt"/>
              </a:rPr>
              <a:t>www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-</a:t>
            </a:r>
            <a:r>
              <a:rPr lang="ca-ES" altLang="es-ES" sz="1400" u="none" dirty="0" err="1">
                <a:solidFill>
                  <a:srgbClr val="A31515"/>
                </a:solidFill>
                <a:latin typeface="+mn-lt"/>
              </a:rPr>
              <a:t>form-urlencoded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}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};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0000FF"/>
                </a:solidFill>
                <a:latin typeface="+mn-lt"/>
              </a:rPr>
              <a:t>let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promise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>
                <a:solidFill>
                  <a:srgbClr val="000000"/>
                </a:solidFill>
                <a:latin typeface="+mn-lt"/>
              </a:rPr>
              <a:t>=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</a:t>
            </a:r>
            <a:r>
              <a:rPr lang="ca-ES" altLang="es-ES" sz="1400" u="none" dirty="0">
                <a:solidFill>
                  <a:srgbClr val="795E26"/>
                </a:solidFill>
                <a:latin typeface="+mn-lt"/>
              </a:rPr>
              <a:t>fetch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(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ca-ES" altLang="es-ES" sz="1400" u="none" dirty="0" err="1">
                <a:solidFill>
                  <a:srgbClr val="A31515"/>
                </a:solidFill>
                <a:latin typeface="+mn-lt"/>
              </a:rPr>
              <a:t>ejemplo.php</a:t>
            </a:r>
            <a:r>
              <a:rPr lang="ca-ES" altLang="es-ES" sz="14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, 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configFetch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);</a:t>
            </a:r>
          </a:p>
          <a:p>
            <a:pPr>
              <a:buFontTx/>
              <a:buNone/>
              <a:defRPr/>
            </a:pPr>
            <a:endParaRPr lang="ca-ES" altLang="es-ES" sz="1400" u="none" dirty="0">
              <a:solidFill>
                <a:srgbClr val="001080"/>
              </a:solidFill>
              <a:latin typeface="+mn-lt"/>
            </a:endParaRPr>
          </a:p>
          <a:p>
            <a:pPr>
              <a:buFontTx/>
              <a:buNone/>
              <a:defRPr/>
            </a:pP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promise</a:t>
            </a:r>
            <a:r>
              <a:rPr lang="ca-ES" altLang="es-ES" sz="1400" u="none" dirty="0" err="1">
                <a:solidFill>
                  <a:srgbClr val="24292E"/>
                </a:solidFill>
                <a:latin typeface="+mn-lt"/>
              </a:rPr>
              <a:t>.</a:t>
            </a:r>
            <a:r>
              <a:rPr lang="ca-ES" altLang="es-ES" sz="1400" u="none" dirty="0" err="1">
                <a:solidFill>
                  <a:srgbClr val="795E26"/>
                </a:solidFill>
                <a:latin typeface="+mn-lt"/>
              </a:rPr>
              <a:t>then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(</a:t>
            </a:r>
            <a:r>
              <a:rPr lang="ca-ES" altLang="es-ES" sz="1400" u="none" dirty="0" err="1">
                <a:solidFill>
                  <a:srgbClr val="0000FF"/>
                </a:solidFill>
                <a:latin typeface="+mn-lt"/>
              </a:rPr>
              <a:t>function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(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response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) {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   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response</a:t>
            </a:r>
            <a:r>
              <a:rPr lang="ca-ES" altLang="es-ES" sz="1400" u="none" dirty="0" err="1">
                <a:solidFill>
                  <a:srgbClr val="24292E"/>
                </a:solidFill>
                <a:latin typeface="+mn-lt"/>
              </a:rPr>
              <a:t>.</a:t>
            </a:r>
            <a:r>
              <a:rPr lang="ca-ES" altLang="es-ES" sz="1400" u="none" dirty="0" err="1">
                <a:solidFill>
                  <a:srgbClr val="795E26"/>
                </a:solidFill>
                <a:latin typeface="+mn-lt"/>
              </a:rPr>
              <a:t>json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().</a:t>
            </a:r>
            <a:r>
              <a:rPr lang="ca-ES" altLang="es-ES" sz="1400" u="none" dirty="0" err="1">
                <a:solidFill>
                  <a:srgbClr val="795E26"/>
                </a:solidFill>
                <a:latin typeface="+mn-lt"/>
              </a:rPr>
              <a:t>then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(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       </a:t>
            </a:r>
            <a:r>
              <a:rPr lang="ca-ES" altLang="es-ES" sz="1400" u="none" dirty="0" err="1">
                <a:solidFill>
                  <a:srgbClr val="0000FF"/>
                </a:solidFill>
                <a:latin typeface="+mn-lt"/>
              </a:rPr>
              <a:t>function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(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objetoJSON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) {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           </a:t>
            </a:r>
            <a:r>
              <a:rPr lang="ca-ES" altLang="es-ES" sz="1400" u="none" dirty="0">
                <a:solidFill>
                  <a:srgbClr val="267F99"/>
                </a:solidFill>
                <a:latin typeface="+mn-lt"/>
              </a:rPr>
              <a:t>console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.</a:t>
            </a:r>
            <a:r>
              <a:rPr lang="ca-ES" altLang="es-ES" sz="1400" u="none" dirty="0">
                <a:solidFill>
                  <a:srgbClr val="795E26"/>
                </a:solidFill>
                <a:latin typeface="+mn-lt"/>
              </a:rPr>
              <a:t>log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(</a:t>
            </a:r>
            <a:r>
              <a:rPr lang="ca-ES" altLang="es-ES" sz="1400" u="none" dirty="0" err="1">
                <a:solidFill>
                  <a:srgbClr val="001080"/>
                </a:solidFill>
                <a:latin typeface="+mn-lt"/>
              </a:rPr>
              <a:t>objetoJSON</a:t>
            </a: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);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        });</a:t>
            </a:r>
          </a:p>
          <a:p>
            <a:pPr>
              <a:buFontTx/>
              <a:buNone/>
              <a:defRPr/>
            </a:pPr>
            <a:r>
              <a:rPr lang="ca-ES" altLang="es-ES" sz="1400" u="none" dirty="0">
                <a:solidFill>
                  <a:srgbClr val="24292E"/>
                </a:solidFill>
                <a:latin typeface="+mn-lt"/>
              </a:rPr>
              <a:t>});</a:t>
            </a:r>
          </a:p>
        </p:txBody>
      </p:sp>
      <p:sp>
        <p:nvSpPr>
          <p:cNvPr id="4" name="Text Box 57">
            <a:extLst>
              <a:ext uri="{FF2B5EF4-FFF2-40B4-BE49-F238E27FC236}">
                <a16:creationId xmlns:a16="http://schemas.microsoft.com/office/drawing/2014/main" id="{AB2EE97D-AB22-ACDE-991A-5ECEFFF70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7238" y="5419725"/>
            <a:ext cx="4051300" cy="116998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400" u="none" dirty="0">
                <a:latin typeface="+mn-lt"/>
                <a:cs typeface="Times New Roman" charset="0"/>
              </a:rPr>
              <a:t>-</a:t>
            </a:r>
            <a:r>
              <a:rPr lang="es-ES" altLang="es-ES" sz="1400" b="1" u="none" dirty="0" err="1">
                <a:latin typeface="+mn-lt"/>
                <a:cs typeface="Times New Roman" charset="0"/>
              </a:rPr>
              <a:t>response.headers</a:t>
            </a:r>
            <a:r>
              <a:rPr lang="es-ES" altLang="es-ES" sz="1400" u="none" dirty="0">
                <a:latin typeface="+mn-lt"/>
                <a:cs typeface="Times New Roman" charset="0"/>
              </a:rPr>
              <a:t>; cabeceras de la </a:t>
            </a:r>
            <a:r>
              <a:rPr lang="es-ES" altLang="es-ES" sz="1400" u="none" dirty="0" err="1">
                <a:latin typeface="+mn-lt"/>
                <a:cs typeface="Times New Roman" charset="0"/>
              </a:rPr>
              <a:t>respuesa</a:t>
            </a:r>
            <a:endParaRPr lang="es-ES" altLang="es-ES" sz="1400" u="none" dirty="0">
              <a:latin typeface="+mn-lt"/>
              <a:cs typeface="Times New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400" u="none" dirty="0">
                <a:latin typeface="+mn-lt"/>
                <a:cs typeface="Times New Roman" charset="0"/>
              </a:rPr>
              <a:t>-</a:t>
            </a:r>
            <a:r>
              <a:rPr lang="es-ES" altLang="es-ES" sz="1400" b="1" u="none" dirty="0" err="1">
                <a:latin typeface="+mn-lt"/>
                <a:cs typeface="Times New Roman" charset="0"/>
              </a:rPr>
              <a:t>response.ok</a:t>
            </a:r>
            <a:r>
              <a:rPr lang="es-ES" altLang="es-ES" sz="1400" u="none" dirty="0">
                <a:latin typeface="+mn-lt"/>
                <a:cs typeface="Times New Roman" charset="0"/>
              </a:rPr>
              <a:t>; indica si el servidor ha respondido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400" u="none" dirty="0">
                <a:latin typeface="+mn-lt"/>
                <a:cs typeface="Times New Roman" charset="0"/>
              </a:rPr>
              <a:t>-</a:t>
            </a:r>
            <a:r>
              <a:rPr lang="es-ES" altLang="es-ES" sz="1400" b="1" u="none" dirty="0" err="1">
                <a:latin typeface="+mn-lt"/>
                <a:cs typeface="Times New Roman" charset="0"/>
              </a:rPr>
              <a:t>response.status</a:t>
            </a:r>
            <a:r>
              <a:rPr lang="es-ES" altLang="es-ES" sz="1400" u="none" dirty="0">
                <a:latin typeface="+mn-lt"/>
                <a:cs typeface="Times New Roman" charset="0"/>
              </a:rPr>
              <a:t>; 200 indica recurso encontrado</a:t>
            </a:r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400" u="none" dirty="0">
                <a:latin typeface="+mn-lt"/>
                <a:cs typeface="Times New Roman" charset="0"/>
              </a:rPr>
              <a:t>-</a:t>
            </a:r>
            <a:r>
              <a:rPr lang="es-ES" altLang="es-ES" sz="1400" b="1" u="none" dirty="0" err="1">
                <a:latin typeface="+mn-lt"/>
                <a:cs typeface="Times New Roman" charset="0"/>
              </a:rPr>
              <a:t>response.statusText</a:t>
            </a:r>
            <a:r>
              <a:rPr lang="es-ES" altLang="es-ES" sz="1400" u="none" dirty="0">
                <a:latin typeface="+mn-lt"/>
                <a:cs typeface="Times New Roman" charset="0"/>
              </a:rPr>
              <a:t>; texto explicativo del atributo “</a:t>
            </a:r>
            <a:r>
              <a:rPr lang="es-ES" altLang="es-ES" sz="1400" u="none" dirty="0" err="1">
                <a:latin typeface="+mn-lt"/>
                <a:cs typeface="Times New Roman" charset="0"/>
              </a:rPr>
              <a:t>response.status</a:t>
            </a:r>
            <a:r>
              <a:rPr lang="es-ES" altLang="es-ES" sz="1400" u="none" dirty="0">
                <a:latin typeface="+mn-lt"/>
                <a:cs typeface="Times New Roman" charset="0"/>
              </a:rPr>
              <a:t>”</a:t>
            </a:r>
          </a:p>
        </p:txBody>
      </p:sp>
      <p:sp>
        <p:nvSpPr>
          <p:cNvPr id="5" name="Text Box 58">
            <a:extLst>
              <a:ext uri="{FF2B5EF4-FFF2-40B4-BE49-F238E27FC236}">
                <a16:creationId xmlns:a16="http://schemas.microsoft.com/office/drawing/2014/main" id="{86AE0C86-2569-9716-1D2D-258A13C3C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125" y="4187825"/>
            <a:ext cx="1990725" cy="236538"/>
          </a:xfrm>
          <a:prstGeom prst="rect">
            <a:avLst/>
          </a:prstGeom>
          <a:solidFill>
            <a:srgbClr val="E3EBF5"/>
          </a:solidFill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400" b="1" u="none">
                <a:latin typeface="+mn-lt"/>
              </a:rPr>
              <a:t>Extraer la respuesta</a:t>
            </a:r>
            <a:endParaRPr lang="es-ES_tradnl" altLang="es-ES" sz="1400" b="1" u="none">
              <a:latin typeface="+mn-lt"/>
            </a:endParaRPr>
          </a:p>
        </p:txBody>
      </p:sp>
      <p:sp>
        <p:nvSpPr>
          <p:cNvPr id="6" name="Text Box 58">
            <a:extLst>
              <a:ext uri="{FF2B5EF4-FFF2-40B4-BE49-F238E27FC236}">
                <a16:creationId xmlns:a16="http://schemas.microsoft.com/office/drawing/2014/main" id="{CC156968-C612-837D-368D-B29F05C73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2163" y="5172075"/>
            <a:ext cx="1990725" cy="236538"/>
          </a:xfrm>
          <a:prstGeom prst="rect">
            <a:avLst/>
          </a:prstGeom>
          <a:solidFill>
            <a:srgbClr val="E3EBF5"/>
          </a:solidFill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s-ES" altLang="es-ES" sz="1400" b="1" u="none" dirty="0" err="1">
                <a:latin typeface="+mn-lt"/>
              </a:rPr>
              <a:t>Info</a:t>
            </a:r>
            <a:r>
              <a:rPr lang="es-ES" altLang="es-ES" sz="1400" b="1" u="none" dirty="0">
                <a:latin typeface="+mn-lt"/>
              </a:rPr>
              <a:t> de la consulta</a:t>
            </a:r>
            <a:endParaRPr lang="es-ES_tradnl" altLang="es-ES" sz="1400" b="1" u="none" dirty="0">
              <a:latin typeface="+mn-lt"/>
            </a:endParaRPr>
          </a:p>
        </p:txBody>
      </p:sp>
      <p:sp>
        <p:nvSpPr>
          <p:cNvPr id="7" name="19 Rectángulo">
            <a:extLst>
              <a:ext uri="{FF2B5EF4-FFF2-40B4-BE49-F238E27FC236}">
                <a16:creationId xmlns:a16="http://schemas.microsoft.com/office/drawing/2014/main" id="{851C13A9-CA98-095D-33E3-39827513812F}"/>
              </a:ext>
            </a:extLst>
          </p:cNvPr>
          <p:cNvSpPr/>
          <p:nvPr/>
        </p:nvSpPr>
        <p:spPr>
          <a:xfrm>
            <a:off x="111125" y="4500563"/>
            <a:ext cx="4748213" cy="95408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s-ES" sz="1400" u="none" dirty="0">
                <a:latin typeface="+mn-lt"/>
                <a:cs typeface="Times New Roman" charset="0"/>
              </a:rPr>
              <a:t>-</a:t>
            </a:r>
            <a:r>
              <a:rPr lang="es-ES" sz="1400" b="1" u="none" dirty="0" err="1">
                <a:latin typeface="+mn-lt"/>
                <a:cs typeface="Times New Roman" charset="0"/>
              </a:rPr>
              <a:t>response.text</a:t>
            </a:r>
            <a:r>
              <a:rPr lang="es-ES" sz="1400" b="1" u="none" dirty="0">
                <a:latin typeface="+mn-lt"/>
                <a:cs typeface="Times New Roman" charset="0"/>
              </a:rPr>
              <a:t>();</a:t>
            </a:r>
            <a:r>
              <a:rPr lang="es-ES" sz="1400" u="none" dirty="0">
                <a:latin typeface="+mn-lt"/>
                <a:cs typeface="Times New Roman" charset="0"/>
              </a:rPr>
              <a:t>   la respuesta en formato texto </a:t>
            </a:r>
          </a:p>
          <a:p>
            <a:pPr>
              <a:defRPr/>
            </a:pPr>
            <a:r>
              <a:rPr lang="es-ES" sz="1400" u="none" dirty="0">
                <a:latin typeface="+mn-lt"/>
                <a:cs typeface="Times New Roman" charset="0"/>
              </a:rPr>
              <a:t>-</a:t>
            </a:r>
            <a:r>
              <a:rPr lang="es-ES" sz="1400" b="1" u="none" dirty="0" err="1">
                <a:latin typeface="+mn-lt"/>
                <a:cs typeface="Times New Roman" charset="0"/>
              </a:rPr>
              <a:t>response.json</a:t>
            </a:r>
            <a:r>
              <a:rPr lang="es-ES" sz="1400" b="1" u="none" dirty="0">
                <a:latin typeface="+mn-lt"/>
                <a:cs typeface="Times New Roman" charset="0"/>
              </a:rPr>
              <a:t>();</a:t>
            </a:r>
            <a:r>
              <a:rPr lang="es-ES" sz="1400" u="none" dirty="0">
                <a:latin typeface="+mn-lt"/>
                <a:cs typeface="Times New Roman" charset="0"/>
              </a:rPr>
              <a:t> la respuesta como un objeto JavaScript </a:t>
            </a:r>
          </a:p>
          <a:p>
            <a:pPr>
              <a:defRPr/>
            </a:pPr>
            <a:r>
              <a:rPr lang="es-ES" sz="1400" u="none" dirty="0">
                <a:latin typeface="+mn-lt"/>
                <a:cs typeface="Times New Roman" charset="0"/>
              </a:rPr>
              <a:t>-</a:t>
            </a:r>
            <a:r>
              <a:rPr lang="es-ES" sz="1400" b="1" u="none" dirty="0" err="1">
                <a:latin typeface="+mn-lt"/>
                <a:cs typeface="Times New Roman" charset="0"/>
              </a:rPr>
              <a:t>response.arrayBuffer</a:t>
            </a:r>
            <a:r>
              <a:rPr lang="es-ES" sz="1400" b="1" u="none" dirty="0">
                <a:latin typeface="+mn-lt"/>
                <a:cs typeface="Times New Roman" charset="0"/>
              </a:rPr>
              <a:t>();</a:t>
            </a:r>
            <a:r>
              <a:rPr lang="es-ES" sz="1400" u="none" dirty="0">
                <a:latin typeface="+mn-lt"/>
                <a:cs typeface="Times New Roman" charset="0"/>
              </a:rPr>
              <a:t> la respuesta como un </a:t>
            </a:r>
            <a:r>
              <a:rPr lang="es-ES" sz="1400" u="none" dirty="0" err="1">
                <a:latin typeface="+mn-lt"/>
                <a:cs typeface="Times New Roman" charset="0"/>
              </a:rPr>
              <a:t>ArrayBuffer</a:t>
            </a:r>
            <a:r>
              <a:rPr lang="es-ES" sz="1400" u="none" dirty="0">
                <a:latin typeface="+mn-lt"/>
                <a:cs typeface="Times New Roman" charset="0"/>
              </a:rPr>
              <a:t> </a:t>
            </a:r>
          </a:p>
          <a:p>
            <a:pPr>
              <a:defRPr/>
            </a:pPr>
            <a:r>
              <a:rPr lang="es-ES" sz="1400" u="none" dirty="0">
                <a:latin typeface="+mn-lt"/>
                <a:cs typeface="Times New Roman" charset="0"/>
              </a:rPr>
              <a:t>-</a:t>
            </a:r>
            <a:r>
              <a:rPr lang="es-ES" sz="1400" b="1" u="none" dirty="0" err="1">
                <a:latin typeface="+mn-lt"/>
                <a:cs typeface="Times New Roman" charset="0"/>
              </a:rPr>
              <a:t>response.formData</a:t>
            </a:r>
            <a:r>
              <a:rPr lang="es-ES" sz="1400" b="1" u="none" dirty="0">
                <a:latin typeface="+mn-lt"/>
                <a:cs typeface="Times New Roman" charset="0"/>
              </a:rPr>
              <a:t>();</a:t>
            </a:r>
            <a:r>
              <a:rPr lang="es-ES" sz="1400" u="none" dirty="0">
                <a:latin typeface="+mn-lt"/>
                <a:cs typeface="Times New Roman" charset="0"/>
              </a:rPr>
              <a:t> la respuesta como un </a:t>
            </a:r>
            <a:r>
              <a:rPr lang="es-ES" sz="1400" u="none" dirty="0" err="1">
                <a:latin typeface="+mn-lt"/>
                <a:cs typeface="Times New Roman" charset="0"/>
              </a:rPr>
              <a:t>FormData</a:t>
            </a:r>
            <a:r>
              <a:rPr lang="es-ES" sz="1400" u="none" dirty="0">
                <a:latin typeface="+mn-lt"/>
                <a:cs typeface="Times New Roman" charset="0"/>
              </a:rPr>
              <a:t> </a:t>
            </a:r>
          </a:p>
        </p:txBody>
      </p:sp>
      <p:sp>
        <p:nvSpPr>
          <p:cNvPr id="8" name="Rectangle 48">
            <a:extLst>
              <a:ext uri="{FF2B5EF4-FFF2-40B4-BE49-F238E27FC236}">
                <a16:creationId xmlns:a16="http://schemas.microsoft.com/office/drawing/2014/main" id="{A9BB052D-7E37-6A02-6358-A1D48F37B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1020763"/>
            <a:ext cx="3821112" cy="29860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085850" indent="-34290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r>
              <a:rPr lang="es-ES" altLang="es-ES" sz="1600" u="none">
                <a:latin typeface="+mn-lt"/>
              </a:rPr>
              <a:t>Configurar la petición asíncrona indicando el método , parámetros y cabeceras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endParaRPr lang="es-ES" altLang="es-ES" sz="1600" u="none">
              <a:latin typeface="+mn-lt"/>
            </a:endParaRP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r>
              <a:rPr lang="es-ES" altLang="es-ES" sz="1600" u="none">
                <a:latin typeface="+mn-lt"/>
              </a:rPr>
              <a:t>Crear la petición con </a:t>
            </a:r>
            <a:r>
              <a:rPr lang="es-ES" altLang="es-ES" sz="1600" i="1" u="none">
                <a:latin typeface="+mn-lt"/>
              </a:rPr>
              <a:t>fetch</a:t>
            </a:r>
            <a:r>
              <a:rPr lang="es-ES" altLang="es-ES" sz="1600" u="none">
                <a:latin typeface="+mn-lt"/>
              </a:rPr>
              <a:t> indiando la url y la configuración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endParaRPr lang="es-ES" altLang="es-ES" sz="1600" u="none">
              <a:latin typeface="+mn-lt"/>
            </a:endParaRP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r>
              <a:rPr lang="es-ES" altLang="es-ES" sz="1600" u="none">
                <a:latin typeface="+mn-lt"/>
              </a:rPr>
              <a:t>Enviar la petición y capturar el evento al recibir la respuesta.</a:t>
            </a: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endParaRPr lang="es-ES" altLang="es-ES" sz="1600" u="none">
              <a:latin typeface="+mn-lt"/>
            </a:endParaRPr>
          </a:p>
          <a:p>
            <a:pPr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r>
              <a:rPr lang="es-ES" altLang="es-ES" sz="1600" u="none">
                <a:latin typeface="+mn-lt"/>
              </a:rPr>
              <a:t>Transformar la respuesta a JSON</a:t>
            </a:r>
          </a:p>
          <a:p>
            <a:pPr lvl="1" eaLnBrk="1" hangingPunct="1">
              <a:spcBef>
                <a:spcPct val="0"/>
              </a:spcBef>
              <a:buFont typeface="Calibri" panose="020F0502020204030204" pitchFamily="34" charset="0"/>
              <a:buAutoNum type="arabicPeriod"/>
              <a:defRPr/>
            </a:pPr>
            <a:endParaRPr lang="es-ES" altLang="es-ES" sz="1200" u="none">
              <a:latin typeface="+mn-lt"/>
            </a:endParaRPr>
          </a:p>
        </p:txBody>
      </p:sp>
      <p:sp>
        <p:nvSpPr>
          <p:cNvPr id="9" name="21 Elipse">
            <a:extLst>
              <a:ext uri="{FF2B5EF4-FFF2-40B4-BE49-F238E27FC236}">
                <a16:creationId xmlns:a16="http://schemas.microsoft.com/office/drawing/2014/main" id="{53419B75-95C1-2E7B-DDC3-C4741D5EBA62}"/>
              </a:ext>
            </a:extLst>
          </p:cNvPr>
          <p:cNvSpPr/>
          <p:nvPr/>
        </p:nvSpPr>
        <p:spPr>
          <a:xfrm>
            <a:off x="4110038" y="1257300"/>
            <a:ext cx="271462" cy="29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b="1" u="none" dirty="0"/>
              <a:t>1</a:t>
            </a:r>
          </a:p>
        </p:txBody>
      </p:sp>
      <p:sp>
        <p:nvSpPr>
          <p:cNvPr id="10" name="22 Elipse">
            <a:extLst>
              <a:ext uri="{FF2B5EF4-FFF2-40B4-BE49-F238E27FC236}">
                <a16:creationId xmlns:a16="http://schemas.microsoft.com/office/drawing/2014/main" id="{8BBA4398-7172-7959-01F3-0BB4F78E6536}"/>
              </a:ext>
            </a:extLst>
          </p:cNvPr>
          <p:cNvSpPr/>
          <p:nvPr/>
        </p:nvSpPr>
        <p:spPr>
          <a:xfrm>
            <a:off x="4110038" y="2468563"/>
            <a:ext cx="271462" cy="2936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b="1" u="none" dirty="0"/>
              <a:t>2</a:t>
            </a:r>
          </a:p>
        </p:txBody>
      </p:sp>
      <p:sp>
        <p:nvSpPr>
          <p:cNvPr id="11" name="23 Elipse">
            <a:extLst>
              <a:ext uri="{FF2B5EF4-FFF2-40B4-BE49-F238E27FC236}">
                <a16:creationId xmlns:a16="http://schemas.microsoft.com/office/drawing/2014/main" id="{ABBD0A2A-E616-2CD2-2A3C-8BF1B31D8F02}"/>
              </a:ext>
            </a:extLst>
          </p:cNvPr>
          <p:cNvSpPr/>
          <p:nvPr/>
        </p:nvSpPr>
        <p:spPr>
          <a:xfrm>
            <a:off x="4110038" y="3019425"/>
            <a:ext cx="271462" cy="29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b="1" u="none" dirty="0"/>
              <a:t>3</a:t>
            </a:r>
          </a:p>
        </p:txBody>
      </p:sp>
      <p:sp>
        <p:nvSpPr>
          <p:cNvPr id="12" name="24 Elipse">
            <a:extLst>
              <a:ext uri="{FF2B5EF4-FFF2-40B4-BE49-F238E27FC236}">
                <a16:creationId xmlns:a16="http://schemas.microsoft.com/office/drawing/2014/main" id="{5DF7D0A7-B74C-CA6B-5026-1CEC9F486CA0}"/>
              </a:ext>
            </a:extLst>
          </p:cNvPr>
          <p:cNvSpPr/>
          <p:nvPr/>
        </p:nvSpPr>
        <p:spPr>
          <a:xfrm>
            <a:off x="6396038" y="3235325"/>
            <a:ext cx="273050" cy="2936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b="1" u="none" dirty="0"/>
              <a:t>4</a:t>
            </a:r>
          </a:p>
        </p:txBody>
      </p:sp>
      <p:grpSp>
        <p:nvGrpSpPr>
          <p:cNvPr id="32781" name="Grupo 13">
            <a:extLst>
              <a:ext uri="{FF2B5EF4-FFF2-40B4-BE49-F238E27FC236}">
                <a16:creationId xmlns:a16="http://schemas.microsoft.com/office/drawing/2014/main" id="{A674E333-C556-FDB8-690E-E39C285837D0}"/>
              </a:ext>
            </a:extLst>
          </p:cNvPr>
          <p:cNvGrpSpPr>
            <a:grpSpLocks/>
          </p:cNvGrpSpPr>
          <p:nvPr/>
        </p:nvGrpSpPr>
        <p:grpSpPr bwMode="auto">
          <a:xfrm>
            <a:off x="8140700" y="358775"/>
            <a:ext cx="1003300" cy="1004888"/>
            <a:chOff x="8140533" y="368300"/>
            <a:chExt cx="1003467" cy="1005240"/>
          </a:xfrm>
        </p:grpSpPr>
        <p:pic>
          <p:nvPicPr>
            <p:cNvPr id="32782" name="Picture 9">
              <a:extLst>
                <a:ext uri="{FF2B5EF4-FFF2-40B4-BE49-F238E27FC236}">
                  <a16:creationId xmlns:a16="http://schemas.microsoft.com/office/drawing/2014/main" id="{269279BB-BF52-F0A6-6286-EB0C98E998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100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783" name="Imagen 15">
              <a:extLst>
                <a:ext uri="{FF2B5EF4-FFF2-40B4-BE49-F238E27FC236}">
                  <a16:creationId xmlns:a16="http://schemas.microsoft.com/office/drawing/2014/main" id="{2835BD78-2965-65DE-837D-F500E2070D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48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CF25BF-6CEA-0B77-B192-A60A39AE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088"/>
            <a:ext cx="8001000" cy="815975"/>
          </a:xfrm>
        </p:spPr>
        <p:txBody>
          <a:bodyPr/>
          <a:lstStyle/>
          <a:p>
            <a:pPr>
              <a:defRPr/>
            </a:pPr>
            <a:r>
              <a:rPr lang="es-ES" dirty="0" err="1"/>
              <a:t>Arrays</a:t>
            </a:r>
            <a:r>
              <a:rPr lang="es-ES" dirty="0"/>
              <a:t> PHP i JSON</a:t>
            </a:r>
            <a:endParaRPr lang="ca-ES" dirty="0"/>
          </a:p>
        </p:txBody>
      </p:sp>
      <p:sp>
        <p:nvSpPr>
          <p:cNvPr id="3" name="Text Box 5">
            <a:extLst>
              <a:ext uri="{FF2B5EF4-FFF2-40B4-BE49-F238E27FC236}">
                <a16:creationId xmlns:a16="http://schemas.microsoft.com/office/drawing/2014/main" id="{91878BC6-BABF-9A42-613C-AD2D161C92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1340768"/>
            <a:ext cx="7344817" cy="47705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a-ES" sz="1600" u="none" dirty="0">
                <a:solidFill>
                  <a:srgbClr val="8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&lt;?</a:t>
            </a:r>
            <a:r>
              <a:rPr lang="ca-ES" sz="1600" u="none" dirty="0" err="1">
                <a:solidFill>
                  <a:srgbClr val="8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php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ca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$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nombres= 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array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(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</a:t>
            </a:r>
            <a:r>
              <a:rPr lang="es-ES" sz="1600" u="none" dirty="0" err="1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Merce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,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"Josefa"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,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"Mortadelo"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,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</a:t>
            </a:r>
            <a:r>
              <a:rPr lang="es-ES" sz="1600" u="none" dirty="0" err="1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Filemon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);</a:t>
            </a: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//definimos el </a:t>
            </a:r>
            <a:r>
              <a:rPr lang="es-ES" sz="1600" u="none" dirty="0" err="1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array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$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nombresJSON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 = 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json_encode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($nombres); </a:t>
            </a: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//lo pasamos a JSON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//imprimimos el JSON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echo($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nombresJSON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);  </a:t>
            </a: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//["</a:t>
            </a:r>
            <a:r>
              <a:rPr lang="es-ES" sz="1600" u="none" dirty="0" err="1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Merce</a:t>
            </a: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","Josefa","Mortadelo","</a:t>
            </a:r>
            <a:r>
              <a:rPr lang="es-ES" sz="1600" u="none" dirty="0" err="1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Filemon</a:t>
            </a: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"]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 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//definimos </a:t>
            </a:r>
            <a:r>
              <a:rPr lang="es-ES" sz="1600" u="none" dirty="0" err="1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array</a:t>
            </a: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 </a:t>
            </a:r>
            <a:r>
              <a:rPr lang="es-ES" sz="1600" u="none" dirty="0" err="1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assoc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$pastel=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array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(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"nombre"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=&gt;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</a:t>
            </a:r>
            <a:r>
              <a:rPr lang="es-ES" sz="1600" u="none" dirty="0" err="1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tiramisu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, 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"kcal"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=&gt;</a:t>
            </a:r>
            <a:r>
              <a:rPr lang="es-ES" sz="1600" u="none" dirty="0">
                <a:solidFill>
                  <a:srgbClr val="09885A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200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,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"sabor"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=&gt;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"rico rico"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);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$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pastelJSON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 = 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json_encode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($pastel);</a:t>
            </a: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 //lo pasamos a JSON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//lo imprimimos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echo ($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pastelJSON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);  </a:t>
            </a: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//{"nombre":"tiramisu","kcal":200,"sabor":"rico rico"}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 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$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jsonReloj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=</a:t>
            </a:r>
            <a:r>
              <a:rPr lang="es-ES" sz="1600" u="none" dirty="0">
                <a:solidFill>
                  <a:srgbClr val="A31515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'{"marca":"horas","mecanica":"japonesa","precio":"60"}'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;</a:t>
            </a: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$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arrayReloj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=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json_decode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($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jsonReloj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); </a:t>
            </a: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//generamos el </a:t>
            </a:r>
            <a:r>
              <a:rPr lang="es-ES" sz="1600" u="none" dirty="0" err="1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array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var_dump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($</a:t>
            </a:r>
            <a:r>
              <a:rPr lang="es-ES" sz="1600" u="none" dirty="0" err="1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arrayReloj</a:t>
            </a:r>
            <a:r>
              <a:rPr lang="es-ES" sz="1600" u="none" dirty="0">
                <a:solidFill>
                  <a:srgbClr val="000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);  </a:t>
            </a: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//</a:t>
            </a:r>
            <a:r>
              <a:rPr lang="es-ES" sz="1600" u="none" dirty="0" err="1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imprimios</a:t>
            </a:r>
            <a:r>
              <a:rPr lang="es-ES" sz="1600" u="none" dirty="0">
                <a:solidFill>
                  <a:srgbClr val="008000"/>
                </a:solidFill>
                <a:highlight>
                  <a:srgbClr val="FFFFFF"/>
                </a:highlight>
                <a:latin typeface="+mn-lt"/>
                <a:ea typeface="Times New Roman"/>
                <a:cs typeface="Times New Roman" charset="0"/>
              </a:rPr>
              <a:t> el objeto</a:t>
            </a: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  <a:p>
            <a:pPr>
              <a:spcAft>
                <a:spcPts val="0"/>
              </a:spcAft>
              <a:buFont typeface="Arial" pitchFamily="34" charset="0"/>
              <a:buNone/>
              <a:defRPr/>
            </a:pPr>
            <a:endParaRPr lang="ca-ES" sz="1600" u="none" dirty="0">
              <a:solidFill>
                <a:srgbClr val="000000"/>
              </a:solidFill>
              <a:highlight>
                <a:srgbClr val="FFFFFF"/>
              </a:highlight>
              <a:latin typeface="+mn-lt"/>
              <a:ea typeface="Arial"/>
              <a:cs typeface="Times New Roman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63547C-3BCB-160C-1810-4922748B8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973138"/>
            <a:ext cx="8039100" cy="2997200"/>
          </a:xfrm>
        </p:spPr>
        <p:txBody>
          <a:bodyPr/>
          <a:lstStyle/>
          <a:p>
            <a:pPr defTabSz="683726" eaLnBrk="1" hangingPunct="1">
              <a:defRPr/>
            </a:pPr>
            <a:r>
              <a:rPr lang="ca-ES" dirty="0"/>
              <a:t>Servidor </a:t>
            </a:r>
            <a:r>
              <a:rPr lang="ca-ES" dirty="0" err="1"/>
              <a:t>NodeJS</a:t>
            </a:r>
            <a:endParaRPr lang="ca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F328329-E187-BF9B-6579-C5A844EF0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125" cy="1520825"/>
          </a:xfrm>
        </p:spPr>
        <p:txBody>
          <a:bodyPr/>
          <a:lstStyle/>
          <a:p>
            <a:pPr defTabSz="683726" eaLnBrk="1" hangingPunct="1">
              <a:defRPr/>
            </a:pPr>
            <a:endParaRPr lang="ca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DCE1D6-C52C-405A-2AB1-EB779B5BA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8"/>
            <a:ext cx="8469313" cy="671512"/>
          </a:xfrm>
        </p:spPr>
        <p:txBody>
          <a:bodyPr/>
          <a:lstStyle/>
          <a:p>
            <a:pPr eaLnBrk="1" hangingPunct="1">
              <a:defRPr/>
            </a:pPr>
            <a:r>
              <a:rPr lang="ca-ES" dirty="0"/>
              <a:t>SERVIDOR BASIC</a:t>
            </a:r>
          </a:p>
        </p:txBody>
      </p:sp>
      <p:sp>
        <p:nvSpPr>
          <p:cNvPr id="6147" name="Marcador de contenido 2">
            <a:extLst>
              <a:ext uri="{FF2B5EF4-FFF2-40B4-BE49-F238E27FC236}">
                <a16:creationId xmlns:a16="http://schemas.microsoft.com/office/drawing/2014/main" id="{8AD36954-D068-5701-1280-2F1777B4F9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24350" y="652463"/>
            <a:ext cx="4248150" cy="2084387"/>
          </a:xfrm>
        </p:spPr>
        <p:txBody>
          <a:bodyPr/>
          <a:lstStyle/>
          <a:p>
            <a:pPr eaLnBrk="1" hangingPunct="1"/>
            <a:r>
              <a:rPr lang="ca-ES" altLang="ca-ES"/>
              <a:t>Amb el mòdul </a:t>
            </a:r>
            <a:r>
              <a:rPr lang="ca-ES" altLang="ca-ES" b="1"/>
              <a:t>http</a:t>
            </a:r>
            <a:r>
              <a:rPr lang="ca-ES" altLang="ca-ES"/>
              <a:t> podem iniciar un servidor , gestionar les peticions i enviar les respostes</a:t>
            </a:r>
          </a:p>
          <a:p>
            <a:pPr lvl="1" eaLnBrk="1" hangingPunct="1"/>
            <a:r>
              <a:rPr lang="ca-ES" altLang="ca-ES"/>
              <a:t>La resposta l’escriurem amb “write()” fins que la tanquem amb “end()”</a:t>
            </a:r>
          </a:p>
          <a:p>
            <a:pPr lvl="1" eaLnBrk="1" hangingPunct="1"/>
            <a:r>
              <a:rPr lang="ca-ES" altLang="ca-ES"/>
              <a:t>El statusCode indicarà al client si s’ha rebut correctament o no la petició</a:t>
            </a:r>
          </a:p>
          <a:p>
            <a:pPr eaLnBrk="1" hangingPunct="1"/>
            <a:r>
              <a:rPr lang="ca-ES" altLang="ca-ES"/>
              <a:t>Amb el mòdul </a:t>
            </a:r>
            <a:r>
              <a:rPr lang="ca-ES" altLang="ca-ES" b="1"/>
              <a:t>url</a:t>
            </a:r>
            <a:r>
              <a:rPr lang="ca-ES" altLang="ca-ES"/>
              <a:t> podem gestionar els paràmetres i endpoints de la petició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0045356-CB73-D59A-6EDA-955D5B241F0E}"/>
              </a:ext>
            </a:extLst>
          </p:cNvPr>
          <p:cNvSpPr txBox="1"/>
          <p:nvPr/>
        </p:nvSpPr>
        <p:spPr>
          <a:xfrm>
            <a:off x="179388" y="612775"/>
            <a:ext cx="4248150" cy="56324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http =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require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'http'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var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url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require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url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br>
              <a:rPr lang="es-ES" sz="1200" u="none" dirty="0">
                <a:solidFill>
                  <a:srgbClr val="000000"/>
                </a:solidFill>
                <a:latin typeface="+mn-lt"/>
              </a:rPr>
            </a:b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server =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http.createServer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req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 res) </a:t>
            </a:r>
            <a:r>
              <a:rPr lang="es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200" u="none" dirty="0">
                <a:solidFill>
                  <a:srgbClr val="008000"/>
                </a:solidFill>
                <a:latin typeface="+mn-lt"/>
              </a:rPr>
              <a:t>// </a:t>
            </a:r>
            <a:r>
              <a:rPr lang="es-ES" sz="1200" u="none" dirty="0" err="1">
                <a:solidFill>
                  <a:srgbClr val="008000"/>
                </a:solidFill>
                <a:latin typeface="+mn-lt"/>
              </a:rPr>
              <a:t>res.setHeader</a:t>
            </a:r>
            <a:r>
              <a:rPr lang="es-ES" sz="1200" u="none" dirty="0">
                <a:solidFill>
                  <a:srgbClr val="008000"/>
                </a:solidFill>
                <a:latin typeface="+mn-lt"/>
              </a:rPr>
              <a:t>('Access-Control-</a:t>
            </a:r>
            <a:r>
              <a:rPr lang="es-ES" sz="1200" u="none" dirty="0" err="1">
                <a:solidFill>
                  <a:srgbClr val="008000"/>
                </a:solidFill>
                <a:latin typeface="+mn-lt"/>
              </a:rPr>
              <a:t>Allow</a:t>
            </a:r>
            <a:r>
              <a:rPr lang="es-ES" sz="1200" u="none" dirty="0">
                <a:solidFill>
                  <a:srgbClr val="008000"/>
                </a:solidFill>
                <a:latin typeface="+mn-lt"/>
              </a:rPr>
              <a:t>-</a:t>
            </a:r>
            <a:r>
              <a:rPr lang="es-ES" sz="1200" u="none" dirty="0" err="1">
                <a:solidFill>
                  <a:srgbClr val="008000"/>
                </a:solidFill>
                <a:latin typeface="+mn-lt"/>
              </a:rPr>
              <a:t>Origin</a:t>
            </a:r>
            <a:r>
              <a:rPr lang="es-ES" sz="1200" u="none" dirty="0">
                <a:solidFill>
                  <a:srgbClr val="008000"/>
                </a:solidFill>
                <a:latin typeface="+mn-lt"/>
              </a:rPr>
              <a:t>', '*');</a:t>
            </a:r>
            <a:endParaRPr lang="es-ES" sz="1200" u="none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res.setHeader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'Access-Control-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Allow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-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Methods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'GET, POST'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res.setHeader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'Access-Control-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Allow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-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Headers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'Content-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Type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let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url_parse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url.parse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req.url,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true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defRPr/>
            </a:pPr>
            <a:br>
              <a:rPr lang="es-ES" sz="1200" u="none" dirty="0">
                <a:solidFill>
                  <a:srgbClr val="000000"/>
                </a:solidFill>
                <a:latin typeface="+mn-lt"/>
              </a:rPr>
            </a:b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let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resposta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{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"req_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method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: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req.method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"req_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url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:req.url,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"req_url_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decoded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: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decodeURIComponent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(req.url),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"url_parse_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pathname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: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url_parse.pathname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"url_parse_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search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: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url_parse.search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"url_parse_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query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: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url_parse.query</a:t>
            </a:r>
            <a:endParaRPr lang="es-ES" sz="1200" u="none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}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res.setHeader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'Content-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Type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application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/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json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’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n-US" sz="1200" u="none" dirty="0">
                <a:solidFill>
                  <a:srgbClr val="008000"/>
                </a:solidFill>
                <a:latin typeface="+mn-lt"/>
              </a:rPr>
              <a:t>// </a:t>
            </a:r>
            <a:r>
              <a:rPr lang="en-US" sz="1200" u="none" dirty="0" err="1">
                <a:solidFill>
                  <a:srgbClr val="008000"/>
                </a:solidFill>
                <a:latin typeface="+mn-lt"/>
              </a:rPr>
              <a:t>res.setHeader</a:t>
            </a:r>
            <a:r>
              <a:rPr lang="en-US" sz="1200" u="none" dirty="0">
                <a:solidFill>
                  <a:srgbClr val="008000"/>
                </a:solidFill>
                <a:latin typeface="+mn-lt"/>
              </a:rPr>
              <a:t>('Content-Type', 'text/html');</a:t>
            </a:r>
            <a:endParaRPr lang="es-ES" sz="1200" u="none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res.statusCode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200" u="none" dirty="0">
                <a:solidFill>
                  <a:srgbClr val="098658"/>
                </a:solidFill>
                <a:latin typeface="+mn-lt"/>
              </a:rPr>
              <a:t>200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res.write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JSON.stringify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resposta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))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res.end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return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});</a:t>
            </a:r>
          </a:p>
          <a:p>
            <a:pPr>
              <a:defRPr/>
            </a:pPr>
            <a:br>
              <a:rPr lang="es-ES" sz="1200" u="none" dirty="0">
                <a:solidFill>
                  <a:srgbClr val="000000"/>
                </a:solidFill>
                <a:latin typeface="+mn-lt"/>
              </a:rPr>
            </a:b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server.listen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>
                <a:solidFill>
                  <a:srgbClr val="098658"/>
                </a:solidFill>
                <a:latin typeface="+mn-lt"/>
              </a:rPr>
              <a:t>8089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 () </a:t>
            </a:r>
            <a:r>
              <a:rPr lang="es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console.log(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'Servidor en ejecución en el puerto 8089'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});</a:t>
            </a:r>
          </a:p>
        </p:txBody>
      </p:sp>
      <p:pic>
        <p:nvPicPr>
          <p:cNvPr id="6149" name="Imagen 12">
            <a:extLst>
              <a:ext uri="{FF2B5EF4-FFF2-40B4-BE49-F238E27FC236}">
                <a16:creationId xmlns:a16="http://schemas.microsoft.com/office/drawing/2014/main" id="{5D915E75-0A7D-67FA-C8A4-0E224E4A39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098"/>
          <a:stretch>
            <a:fillRect/>
          </a:stretch>
        </p:blipFill>
        <p:spPr bwMode="auto">
          <a:xfrm>
            <a:off x="4422775" y="2862263"/>
            <a:ext cx="47212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61790F5-A6E0-5886-DCF9-FD0F2D622482}"/>
              </a:ext>
            </a:extLst>
          </p:cNvPr>
          <p:cNvSpPr txBox="1"/>
          <p:nvPr/>
        </p:nvSpPr>
        <p:spPr>
          <a:xfrm>
            <a:off x="4422775" y="3284538"/>
            <a:ext cx="4576763" cy="2293937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es-ES" sz="13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es-ES" sz="13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</a:t>
            </a:r>
            <a:r>
              <a:rPr lang="es-ES" sz="1300" u="none" dirty="0" err="1">
                <a:solidFill>
                  <a:srgbClr val="0451A5"/>
                </a:solidFill>
                <a:latin typeface="+mn-lt"/>
              </a:rPr>
              <a:t>req_method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300" u="none" dirty="0">
                <a:solidFill>
                  <a:srgbClr val="A31515"/>
                </a:solidFill>
                <a:latin typeface="+mn-lt"/>
              </a:rPr>
              <a:t>"GET"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pPr>
              <a:defRPr/>
            </a:pPr>
            <a:r>
              <a:rPr lang="es-ES" sz="13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</a:t>
            </a:r>
            <a:r>
              <a:rPr lang="es-ES" sz="1300" u="none" dirty="0" err="1">
                <a:solidFill>
                  <a:srgbClr val="0451A5"/>
                </a:solidFill>
                <a:latin typeface="+mn-lt"/>
              </a:rPr>
              <a:t>req_url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300" u="none" dirty="0">
                <a:solidFill>
                  <a:srgbClr val="A31515"/>
                </a:solidFill>
                <a:latin typeface="+mn-lt"/>
              </a:rPr>
              <a:t>"/</a:t>
            </a:r>
            <a:r>
              <a:rPr lang="es-ES" sz="1300" u="none" dirty="0" err="1">
                <a:solidFill>
                  <a:srgbClr val="A31515"/>
                </a:solidFill>
                <a:latin typeface="+mn-lt"/>
              </a:rPr>
              <a:t>prova</a:t>
            </a:r>
            <a:r>
              <a:rPr lang="es-ES" sz="1300" u="none" dirty="0">
                <a:solidFill>
                  <a:srgbClr val="A31515"/>
                </a:solidFill>
                <a:latin typeface="+mn-lt"/>
              </a:rPr>
              <a:t>/exe%20m%20ple?p1=hola&amp;p2=A%20deu"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pPr>
              <a:defRPr/>
            </a:pPr>
            <a:r>
              <a:rPr lang="es-ES" sz="13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</a:t>
            </a:r>
            <a:r>
              <a:rPr lang="es-ES" sz="1300" u="none" dirty="0" err="1">
                <a:solidFill>
                  <a:srgbClr val="0451A5"/>
                </a:solidFill>
                <a:latin typeface="+mn-lt"/>
              </a:rPr>
              <a:t>req_url_decoded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300" u="none" dirty="0">
                <a:solidFill>
                  <a:srgbClr val="A31515"/>
                </a:solidFill>
                <a:latin typeface="+mn-lt"/>
              </a:rPr>
              <a:t>"/</a:t>
            </a:r>
            <a:r>
              <a:rPr lang="es-ES" sz="1300" u="none" dirty="0" err="1">
                <a:solidFill>
                  <a:srgbClr val="A31515"/>
                </a:solidFill>
                <a:latin typeface="+mn-lt"/>
              </a:rPr>
              <a:t>prova</a:t>
            </a:r>
            <a:r>
              <a:rPr lang="es-ES" sz="1300" u="none" dirty="0">
                <a:solidFill>
                  <a:srgbClr val="A31515"/>
                </a:solidFill>
                <a:latin typeface="+mn-lt"/>
              </a:rPr>
              <a:t>/exe m ple?p1=hola&amp;p2=A </a:t>
            </a:r>
            <a:r>
              <a:rPr lang="es-ES" sz="1300" u="none" dirty="0" err="1">
                <a:solidFill>
                  <a:srgbClr val="A31515"/>
                </a:solidFill>
                <a:latin typeface="+mn-lt"/>
              </a:rPr>
              <a:t>deu</a:t>
            </a:r>
            <a:r>
              <a:rPr lang="es-ES" sz="13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pPr>
              <a:defRPr/>
            </a:pPr>
            <a:r>
              <a:rPr lang="es-ES" sz="13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</a:t>
            </a:r>
            <a:r>
              <a:rPr lang="es-ES" sz="1300" u="none" dirty="0" err="1">
                <a:solidFill>
                  <a:srgbClr val="0451A5"/>
                </a:solidFill>
                <a:latin typeface="+mn-lt"/>
              </a:rPr>
              <a:t>url_parse_pathname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300" u="none" dirty="0">
                <a:solidFill>
                  <a:srgbClr val="A31515"/>
                </a:solidFill>
                <a:latin typeface="+mn-lt"/>
              </a:rPr>
              <a:t>"/</a:t>
            </a:r>
            <a:r>
              <a:rPr lang="es-ES" sz="1300" u="none" dirty="0" err="1">
                <a:solidFill>
                  <a:srgbClr val="A31515"/>
                </a:solidFill>
                <a:latin typeface="+mn-lt"/>
              </a:rPr>
              <a:t>prova</a:t>
            </a:r>
            <a:r>
              <a:rPr lang="es-ES" sz="1300" u="none" dirty="0">
                <a:solidFill>
                  <a:srgbClr val="A31515"/>
                </a:solidFill>
                <a:latin typeface="+mn-lt"/>
              </a:rPr>
              <a:t>/exe%20m%20ple"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pPr>
              <a:defRPr/>
            </a:pPr>
            <a:r>
              <a:rPr lang="es-ES" sz="13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</a:t>
            </a:r>
            <a:r>
              <a:rPr lang="es-ES" sz="1300" u="none" dirty="0" err="1">
                <a:solidFill>
                  <a:srgbClr val="0451A5"/>
                </a:solidFill>
                <a:latin typeface="+mn-lt"/>
              </a:rPr>
              <a:t>url_parse_search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300" u="none" dirty="0">
                <a:solidFill>
                  <a:srgbClr val="A31515"/>
                </a:solidFill>
                <a:latin typeface="+mn-lt"/>
              </a:rPr>
              <a:t>"?p1=hola&amp;p2=A%20deu"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pPr>
              <a:defRPr/>
            </a:pPr>
            <a:r>
              <a:rPr lang="es-ES" sz="13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</a:t>
            </a:r>
            <a:r>
              <a:rPr lang="es-ES" sz="1300" u="none" dirty="0" err="1">
                <a:solidFill>
                  <a:srgbClr val="0451A5"/>
                </a:solidFill>
                <a:latin typeface="+mn-lt"/>
              </a:rPr>
              <a:t>url_parse_query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: {</a:t>
            </a:r>
          </a:p>
          <a:p>
            <a:pPr>
              <a:defRPr/>
            </a:pPr>
            <a:r>
              <a:rPr lang="es-ES" sz="13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"p1"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300" u="none" dirty="0">
                <a:solidFill>
                  <a:srgbClr val="A31515"/>
                </a:solidFill>
                <a:latin typeface="+mn-lt"/>
              </a:rPr>
              <a:t>"hola"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pPr>
              <a:defRPr/>
            </a:pPr>
            <a:r>
              <a:rPr lang="es-ES" sz="13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300" u="none" dirty="0">
                <a:solidFill>
                  <a:srgbClr val="0451A5"/>
                </a:solidFill>
                <a:latin typeface="+mn-lt"/>
              </a:rPr>
              <a:t>"p2"</a:t>
            </a:r>
            <a:r>
              <a:rPr lang="es-ES" sz="1300" u="none" dirty="0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300" u="none" dirty="0">
                <a:solidFill>
                  <a:srgbClr val="A31515"/>
                </a:solidFill>
                <a:latin typeface="+mn-lt"/>
              </a:rPr>
              <a:t>"A </a:t>
            </a:r>
            <a:r>
              <a:rPr lang="es-ES" sz="1300" u="none" dirty="0" err="1">
                <a:solidFill>
                  <a:srgbClr val="A31515"/>
                </a:solidFill>
                <a:latin typeface="+mn-lt"/>
              </a:rPr>
              <a:t>deu</a:t>
            </a:r>
            <a:r>
              <a:rPr lang="es-ES" sz="1300" u="none" dirty="0">
                <a:solidFill>
                  <a:srgbClr val="A31515"/>
                </a:solidFill>
                <a:latin typeface="+mn-lt"/>
              </a:rPr>
              <a:t>"</a:t>
            </a:r>
            <a:endParaRPr lang="es-ES" sz="1300" u="none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s-ES" sz="1300" u="none" dirty="0">
                <a:solidFill>
                  <a:srgbClr val="000000"/>
                </a:solidFill>
                <a:latin typeface="+mn-lt"/>
              </a:rPr>
              <a:t>    }</a:t>
            </a:r>
          </a:p>
          <a:p>
            <a:pPr>
              <a:defRPr/>
            </a:pPr>
            <a:r>
              <a:rPr lang="es-ES" sz="1300" u="none" dirty="0">
                <a:solidFill>
                  <a:srgbClr val="000000"/>
                </a:solidFill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FB742-81CB-D9D4-80A1-EA719F0EF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8"/>
            <a:ext cx="8469313" cy="671512"/>
          </a:xfrm>
        </p:spPr>
        <p:txBody>
          <a:bodyPr/>
          <a:lstStyle/>
          <a:p>
            <a:pPr eaLnBrk="1" hangingPunct="1">
              <a:defRPr/>
            </a:pPr>
            <a:r>
              <a:rPr lang="ca-ES" dirty="0"/>
              <a:t>SERVIDOR HTTP</a:t>
            </a:r>
          </a:p>
        </p:txBody>
      </p:sp>
      <p:sp>
        <p:nvSpPr>
          <p:cNvPr id="7171" name="Marcador de contenido 2">
            <a:extLst>
              <a:ext uri="{FF2B5EF4-FFF2-40B4-BE49-F238E27FC236}">
                <a16:creationId xmlns:a16="http://schemas.microsoft.com/office/drawing/2014/main" id="{37643BD2-9C96-94F1-45A0-EB2116F1A5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122863" y="798513"/>
            <a:ext cx="3536950" cy="1431925"/>
          </a:xfrm>
        </p:spPr>
        <p:txBody>
          <a:bodyPr/>
          <a:lstStyle/>
          <a:p>
            <a:pPr eaLnBrk="1" hangingPunct="1"/>
            <a:r>
              <a:rPr lang="ca-ES" altLang="ca-ES"/>
              <a:t>Amb el mòdul </a:t>
            </a:r>
            <a:r>
              <a:rPr lang="ca-ES" altLang="ca-ES" b="1"/>
              <a:t>path</a:t>
            </a:r>
            <a:r>
              <a:rPr lang="ca-ES" altLang="ca-ES"/>
              <a:t>  gestionem les rutes a fitxers</a:t>
            </a:r>
          </a:p>
          <a:p>
            <a:pPr eaLnBrk="1" hangingPunct="1"/>
            <a:r>
              <a:rPr lang="ca-ES" altLang="ca-ES"/>
              <a:t>Amb el mòdul </a:t>
            </a:r>
            <a:r>
              <a:rPr lang="ca-ES" altLang="ca-ES" b="1"/>
              <a:t>fs </a:t>
            </a:r>
            <a:r>
              <a:rPr lang="ca-ES" altLang="ca-ES"/>
              <a:t>podem llegir i escriure fitxers del servidor</a:t>
            </a:r>
          </a:p>
          <a:p>
            <a:pPr eaLnBrk="1" hangingPunct="1"/>
            <a:endParaRPr lang="ca-ES" altLang="ca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FE335B7-82D5-AC21-F1AA-98772775A1DE}"/>
              </a:ext>
            </a:extLst>
          </p:cNvPr>
          <p:cNvSpPr txBox="1"/>
          <p:nvPr/>
        </p:nvSpPr>
        <p:spPr>
          <a:xfrm>
            <a:off x="107950" y="795338"/>
            <a:ext cx="5040313" cy="54784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ca-ES" sz="14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http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require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400" u="none" dirty="0" err="1">
                <a:solidFill>
                  <a:srgbClr val="A31515"/>
                </a:solidFill>
                <a:latin typeface="+mn-lt"/>
              </a:rPr>
              <a:t>http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);       </a:t>
            </a:r>
          </a:p>
          <a:p>
            <a:pPr>
              <a:defRPr/>
            </a:pPr>
            <a:r>
              <a:rPr lang="ca-ES" sz="14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fs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 =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require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400" u="none" dirty="0" err="1">
                <a:solidFill>
                  <a:srgbClr val="A31515"/>
                </a:solidFill>
                <a:latin typeface="+mn-lt"/>
              </a:rPr>
              <a:t>fs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’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);	</a:t>
            </a:r>
          </a:p>
          <a:p>
            <a:pPr>
              <a:defRPr/>
            </a:pPr>
            <a:r>
              <a:rPr lang="ca-ES" sz="14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path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require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400" u="none" dirty="0" err="1">
                <a:solidFill>
                  <a:srgbClr val="A31515"/>
                </a:solidFill>
                <a:latin typeface="+mn-lt"/>
              </a:rPr>
              <a:t>path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4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 server =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http.createServer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((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request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response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)</a:t>
            </a:r>
            <a:r>
              <a:rPr lang="ca-ES" sz="14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console.log(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ca-ES" sz="1400" u="none" dirty="0" err="1">
                <a:solidFill>
                  <a:srgbClr val="A31515"/>
                </a:solidFill>
                <a:latin typeface="+mn-lt"/>
              </a:rPr>
              <a:t>Peticio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 del recurs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+request.url);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ca-ES" sz="1400" u="none" dirty="0">
                <a:solidFill>
                  <a:srgbClr val="0000FF"/>
                </a:solidFill>
                <a:latin typeface="+mn-lt"/>
              </a:rPr>
              <a:t>let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filePath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path.join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(__dirname,request.url);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fs.access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filePath,fs.constants.F_OK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,(error)</a:t>
            </a:r>
            <a:r>
              <a:rPr lang="ca-ES" sz="14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4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(error){              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response.writeHead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400" u="none" dirty="0">
                <a:solidFill>
                  <a:srgbClr val="098658"/>
                </a:solidFill>
                <a:latin typeface="+mn-lt"/>
              </a:rPr>
              <a:t>404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); </a:t>
            </a:r>
            <a:r>
              <a:rPr lang="ca-ES" sz="1400" u="none" dirty="0">
                <a:solidFill>
                  <a:srgbClr val="008000"/>
                </a:solidFill>
                <a:latin typeface="+mn-lt"/>
              </a:rPr>
              <a:t>//arxiu no trobat</a:t>
            </a:r>
            <a:endParaRPr lang="ca-ES" sz="1400" u="none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   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response.end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}</a:t>
            </a:r>
            <a:r>
              <a:rPr lang="ca-ES" sz="1400" u="none" dirty="0" err="1">
                <a:solidFill>
                  <a:srgbClr val="0000FF"/>
                </a:solidFill>
                <a:latin typeface="+mn-lt"/>
              </a:rPr>
              <a:t>else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{   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   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fs.readFile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filePath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,(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error,data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)</a:t>
            </a:r>
            <a:r>
              <a:rPr lang="ca-ES" sz="14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        </a:t>
            </a:r>
            <a:r>
              <a:rPr lang="ca-ES" sz="14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(error){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           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response.writeHead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400" u="none" dirty="0">
                <a:solidFill>
                  <a:srgbClr val="098658"/>
                </a:solidFill>
                <a:latin typeface="+mn-lt"/>
              </a:rPr>
              <a:t>500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); </a:t>
            </a:r>
            <a:r>
              <a:rPr lang="ca-ES" sz="1400" u="none" dirty="0">
                <a:solidFill>
                  <a:srgbClr val="008000"/>
                </a:solidFill>
                <a:latin typeface="+mn-lt"/>
              </a:rPr>
              <a:t>//500 error del servidor</a:t>
            </a:r>
            <a:endParaRPr lang="ca-ES" sz="1400" u="none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           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response.end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        }</a:t>
            </a:r>
            <a:r>
              <a:rPr lang="ca-ES" sz="1400" u="none" dirty="0" err="1">
                <a:solidFill>
                  <a:srgbClr val="0000FF"/>
                </a:solidFill>
                <a:latin typeface="+mn-lt"/>
              </a:rPr>
              <a:t>else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{ </a:t>
            </a:r>
            <a:r>
              <a:rPr lang="ca-ES" sz="1400" u="none" dirty="0">
                <a:solidFill>
                  <a:srgbClr val="008000"/>
                </a:solidFill>
                <a:latin typeface="+mn-lt"/>
              </a:rPr>
              <a:t>//existeix i el podem llegir</a:t>
            </a:r>
            <a:endParaRPr lang="ca-ES" sz="1400" u="none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           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response.writeHead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400" u="none" dirty="0">
                <a:solidFill>
                  <a:srgbClr val="098658"/>
                </a:solidFill>
                <a:latin typeface="+mn-lt"/>
              </a:rPr>
              <a:t>200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,{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400" u="none" dirty="0" err="1">
                <a:solidFill>
                  <a:srgbClr val="A31515"/>
                </a:solidFill>
                <a:latin typeface="+mn-lt"/>
              </a:rPr>
              <a:t>Cont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ent-Type'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: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'text/html'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});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           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response.write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(data);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            </a:t>
            </a: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response.end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        }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    });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    }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    });</a:t>
            </a:r>
            <a:br>
              <a:rPr lang="ca-ES" sz="1400" u="none" dirty="0">
                <a:solidFill>
                  <a:srgbClr val="000000"/>
                </a:solidFill>
                <a:latin typeface="+mn-lt"/>
              </a:rPr>
            </a:br>
            <a:r>
              <a:rPr lang="ca-ES" sz="1400" u="none" dirty="0">
                <a:solidFill>
                  <a:srgbClr val="000000"/>
                </a:solidFill>
                <a:latin typeface="+mn-lt"/>
              </a:rPr>
              <a:t>});</a:t>
            </a:r>
          </a:p>
          <a:p>
            <a:pPr>
              <a:defRPr/>
            </a:pPr>
            <a:r>
              <a:rPr lang="ca-ES" sz="1400" u="none" dirty="0" err="1">
                <a:solidFill>
                  <a:srgbClr val="000000"/>
                </a:solidFill>
                <a:latin typeface="+mn-lt"/>
              </a:rPr>
              <a:t>server.listen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400" u="none" dirty="0">
                <a:solidFill>
                  <a:srgbClr val="098658"/>
                </a:solidFill>
                <a:latin typeface="+mn-lt"/>
              </a:rPr>
              <a:t>8089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,()</a:t>
            </a:r>
            <a:r>
              <a:rPr lang="ca-ES" sz="14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{  </a:t>
            </a:r>
          </a:p>
          <a:p>
            <a:pPr>
              <a:defRPr/>
            </a:pPr>
            <a:r>
              <a:rPr lang="ca-ES" sz="1400" u="none" dirty="0">
                <a:solidFill>
                  <a:srgbClr val="000000"/>
                </a:solidFill>
                <a:latin typeface="+mn-lt"/>
              </a:rPr>
              <a:t>console.log(</a:t>
            </a:r>
            <a:r>
              <a:rPr lang="ca-ES" sz="1400" u="none" dirty="0">
                <a:solidFill>
                  <a:srgbClr val="A31515"/>
                </a:solidFill>
                <a:latin typeface="+mn-lt"/>
              </a:rPr>
              <a:t>"Servidor iniciat al port 8089"</a:t>
            </a:r>
            <a:r>
              <a:rPr lang="ca-ES" sz="1400" u="none" dirty="0">
                <a:solidFill>
                  <a:srgbClr val="000000"/>
                </a:solidFill>
                <a:latin typeface="+mn-lt"/>
              </a:rPr>
              <a:t>);      });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28E39-4D29-1538-C2AE-13788290A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8"/>
            <a:ext cx="8469313" cy="671512"/>
          </a:xfrm>
        </p:spPr>
        <p:txBody>
          <a:bodyPr/>
          <a:lstStyle/>
          <a:p>
            <a:pPr>
              <a:defRPr/>
            </a:pPr>
            <a:r>
              <a:rPr lang="ca-ES" dirty="0"/>
              <a:t>LLEGIR I ESCRIURE JSON</a:t>
            </a:r>
            <a:endParaRPr lang="es-ES" dirty="0"/>
          </a:p>
        </p:txBody>
      </p:sp>
      <p:sp>
        <p:nvSpPr>
          <p:cNvPr id="8195" name="Marcador de contenido 2">
            <a:extLst>
              <a:ext uri="{FF2B5EF4-FFF2-40B4-BE49-F238E27FC236}">
                <a16:creationId xmlns:a16="http://schemas.microsoft.com/office/drawing/2014/main" id="{D5D8E1D6-8F33-4EAE-2C32-2F6C513326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765175"/>
            <a:ext cx="8469313" cy="347663"/>
          </a:xfrm>
        </p:spPr>
        <p:txBody>
          <a:bodyPr/>
          <a:lstStyle/>
          <a:p>
            <a:r>
              <a:rPr lang="ca-ES" altLang="es-ES"/>
              <a:t>Amb el mòdul </a:t>
            </a:r>
            <a:r>
              <a:rPr lang="ca-ES" altLang="es-ES" b="1"/>
              <a:t>fs</a:t>
            </a:r>
            <a:r>
              <a:rPr lang="ca-ES" altLang="es-ES"/>
              <a:t> podem crear , llegir i modificar arxius</a:t>
            </a:r>
            <a:r>
              <a:rPr lang="es-ES" altLang="es-ES"/>
              <a:t>.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0EBA15-11AE-65B8-C5E1-164DACD252DD}"/>
              </a:ext>
            </a:extLst>
          </p:cNvPr>
          <p:cNvSpPr txBox="1"/>
          <p:nvPr/>
        </p:nvSpPr>
        <p:spPr>
          <a:xfrm>
            <a:off x="250825" y="1484313"/>
            <a:ext cx="5184775" cy="44021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4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fs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require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400" u="none" dirty="0" err="1">
                <a:solidFill>
                  <a:srgbClr val="A31515"/>
                </a:solidFill>
                <a:latin typeface="+mn-lt"/>
              </a:rPr>
              <a:t>fs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br>
              <a:rPr lang="es-ES" sz="1400" u="none" dirty="0">
                <a:solidFill>
                  <a:srgbClr val="000000"/>
                </a:solidFill>
                <a:latin typeface="+mn-lt"/>
              </a:rPr>
            </a:br>
            <a:r>
              <a:rPr lang="es-ES" sz="1400" u="none" dirty="0" err="1">
                <a:solidFill>
                  <a:srgbClr val="0000FF"/>
                </a:solidFill>
                <a:latin typeface="+mn-lt"/>
              </a:rPr>
              <a:t>let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json_exemple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= {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nom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: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"Kike"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,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"edat"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:</a:t>
            </a:r>
            <a:r>
              <a:rPr lang="es-ES" sz="1400" u="none" dirty="0">
                <a:solidFill>
                  <a:srgbClr val="098658"/>
                </a:solidFill>
                <a:latin typeface="+mn-lt"/>
              </a:rPr>
              <a:t>33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,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"musica"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:[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400" u="none" dirty="0" err="1">
                <a:solidFill>
                  <a:srgbClr val="A31515"/>
                </a:solidFill>
                <a:latin typeface="+mn-lt"/>
              </a:rPr>
              <a:t>rock"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,</a:t>
            </a:r>
            <a:r>
              <a:rPr lang="es-ES" sz="1400" u="none" dirty="0" err="1">
                <a:solidFill>
                  <a:srgbClr val="A31515"/>
                </a:solidFill>
                <a:latin typeface="+mn-lt"/>
              </a:rPr>
              <a:t>"pop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]}</a:t>
            </a:r>
          </a:p>
          <a:p>
            <a:pPr>
              <a:defRPr/>
            </a:pPr>
            <a:r>
              <a:rPr lang="es-ES" sz="1400" u="none" dirty="0" err="1">
                <a:solidFill>
                  <a:srgbClr val="0000FF"/>
                </a:solidFill>
                <a:latin typeface="+mn-lt"/>
              </a:rPr>
              <a:t>let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text_escriure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= 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JSON.stringify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json_exemple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defRPr/>
            </a:pP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fs.writeFile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400" u="none" dirty="0" err="1">
                <a:solidFill>
                  <a:srgbClr val="A31515"/>
                </a:solidFill>
                <a:latin typeface="+mn-lt"/>
              </a:rPr>
              <a:t>exemple.json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text_escriure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400" u="none" dirty="0" err="1">
                <a:solidFill>
                  <a:srgbClr val="0000FF"/>
                </a:solidFill>
                <a:latin typeface="+mn-lt"/>
              </a:rPr>
              <a:t>async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(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err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) </a:t>
            </a:r>
            <a:r>
              <a:rPr lang="es-ES" sz="14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4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(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err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) {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        console.log(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"error </a:t>
            </a:r>
            <a:r>
              <a:rPr lang="es-ES" sz="1400" u="none" dirty="0" err="1">
                <a:solidFill>
                  <a:srgbClr val="A31515"/>
                </a:solidFill>
                <a:latin typeface="+mn-lt"/>
              </a:rPr>
              <a:t>intentant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 </a:t>
            </a:r>
            <a:r>
              <a:rPr lang="es-ES" sz="1400" u="none" dirty="0" err="1">
                <a:solidFill>
                  <a:srgbClr val="A31515"/>
                </a:solidFill>
                <a:latin typeface="+mn-lt"/>
              </a:rPr>
              <a:t>escriure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 a </a:t>
            </a:r>
            <a:r>
              <a:rPr lang="es-ES" sz="1400" u="none" dirty="0" err="1">
                <a:solidFill>
                  <a:srgbClr val="A31515"/>
                </a:solidFill>
                <a:latin typeface="+mn-lt"/>
              </a:rPr>
              <a:t>l'arxiu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    } </a:t>
            </a:r>
            <a:r>
              <a:rPr lang="es-ES" sz="1400" u="none" dirty="0" err="1">
                <a:solidFill>
                  <a:srgbClr val="0000FF"/>
                </a:solidFill>
                <a:latin typeface="+mn-lt"/>
              </a:rPr>
              <a:t>else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fs.readFile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400" u="none" dirty="0" err="1">
                <a:solidFill>
                  <a:srgbClr val="A31515"/>
                </a:solidFill>
                <a:latin typeface="+mn-lt"/>
              </a:rPr>
              <a:t>exemple.json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400" u="none" dirty="0" err="1">
                <a:solidFill>
                  <a:srgbClr val="0000FF"/>
                </a:solidFill>
                <a:latin typeface="+mn-lt"/>
              </a:rPr>
              <a:t>async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(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err,data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)</a:t>
            </a:r>
            <a:r>
              <a:rPr lang="es-ES" sz="14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            </a:t>
            </a:r>
            <a:r>
              <a:rPr lang="es-ES" sz="14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(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err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) {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                console.log(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"error al </a:t>
            </a:r>
            <a:r>
              <a:rPr lang="es-ES" sz="1400" u="none" dirty="0" err="1">
                <a:solidFill>
                  <a:srgbClr val="A31515"/>
                </a:solidFill>
                <a:latin typeface="+mn-lt"/>
              </a:rPr>
              <a:t>llegir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 </a:t>
            </a:r>
            <a:r>
              <a:rPr lang="es-ES" sz="1400" u="none" dirty="0" err="1">
                <a:solidFill>
                  <a:srgbClr val="A31515"/>
                </a:solidFill>
                <a:latin typeface="+mn-lt"/>
              </a:rPr>
              <a:t>l'arxiu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            }</a:t>
            </a:r>
            <a:r>
              <a:rPr lang="es-ES" sz="1400" u="none" dirty="0" err="1">
                <a:solidFill>
                  <a:srgbClr val="0000FF"/>
                </a:solidFill>
                <a:latin typeface="+mn-lt"/>
              </a:rPr>
              <a:t>else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                </a:t>
            </a:r>
            <a:r>
              <a:rPr lang="es-ES" sz="1400" u="none" dirty="0" err="1">
                <a:solidFill>
                  <a:srgbClr val="0000FF"/>
                </a:solidFill>
                <a:latin typeface="+mn-lt"/>
              </a:rPr>
              <a:t>let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json_llegit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JSON.parse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(data);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                console.log(</a:t>
            </a:r>
            <a:r>
              <a:rPr lang="es-ES" sz="1400" u="none" dirty="0" err="1">
                <a:solidFill>
                  <a:srgbClr val="000000"/>
                </a:solidFill>
                <a:latin typeface="+mn-lt"/>
              </a:rPr>
              <a:t>json_llegit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            }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        })</a:t>
            </a:r>
          </a:p>
          <a:p>
            <a:pPr>
              <a:defRPr/>
            </a:pPr>
            <a:br>
              <a:rPr lang="es-ES" sz="1400" u="none" dirty="0">
                <a:solidFill>
                  <a:srgbClr val="000000"/>
                </a:solidFill>
                <a:latin typeface="+mn-lt"/>
              </a:rPr>
            </a:br>
            <a:r>
              <a:rPr lang="es-ES" sz="1400" u="none" dirty="0">
                <a:solidFill>
                  <a:srgbClr val="000000"/>
                </a:solidFill>
                <a:latin typeface="+mn-lt"/>
              </a:rPr>
              <a:t>    }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});</a:t>
            </a:r>
          </a:p>
          <a:p>
            <a:pPr>
              <a:defRPr/>
            </a:pPr>
            <a:r>
              <a:rPr lang="es-ES" sz="1400" u="none" dirty="0">
                <a:solidFill>
                  <a:srgbClr val="000000"/>
                </a:solidFill>
                <a:latin typeface="+mn-lt"/>
              </a:rPr>
              <a:t>console.log(</a:t>
            </a:r>
            <a:r>
              <a:rPr lang="es-ES" sz="1400" u="none" dirty="0">
                <a:solidFill>
                  <a:srgbClr val="A31515"/>
                </a:solidFill>
                <a:latin typeface="+mn-lt"/>
              </a:rPr>
              <a:t>"FI"</a:t>
            </a:r>
            <a:r>
              <a:rPr lang="es-ES" sz="1400" u="none" dirty="0">
                <a:solidFill>
                  <a:srgbClr val="000000"/>
                </a:solidFill>
                <a:latin typeface="+mn-lt"/>
              </a:rPr>
              <a:t>)</a:t>
            </a:r>
            <a:endParaRPr lang="es-ES" sz="1400" u="none" dirty="0">
              <a:latin typeface="+mn-l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524FAA3-5CEE-752E-F738-6F000CD2D424}"/>
              </a:ext>
            </a:extLst>
          </p:cNvPr>
          <p:cNvSpPr txBox="1"/>
          <p:nvPr/>
        </p:nvSpPr>
        <p:spPr>
          <a:xfrm>
            <a:off x="3175" y="357188"/>
            <a:ext cx="6008688" cy="637063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http =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require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'http'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fs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require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fs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formidable =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require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'formidable'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br>
              <a:rPr lang="es-ES" sz="1200" u="none" dirty="0">
                <a:solidFill>
                  <a:srgbClr val="000000"/>
                </a:solidFill>
                <a:latin typeface="+mn-lt"/>
              </a:rPr>
            </a:b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server =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http.createServer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req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 res) </a:t>
            </a:r>
            <a:r>
              <a:rPr lang="es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req.method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===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'POST'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&amp;&amp; req.url ===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'/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endpoint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 {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form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200" u="none" dirty="0">
                <a:solidFill>
                  <a:srgbClr val="0000FF"/>
                </a:solidFill>
                <a:latin typeface="+mn-lt"/>
              </a:rPr>
              <a:t>new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formidable.IncomingForm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();</a:t>
            </a:r>
            <a:br>
              <a:rPr lang="es-ES" sz="1200" u="none" dirty="0">
                <a:solidFill>
                  <a:srgbClr val="000000"/>
                </a:solidFill>
                <a:latin typeface="+mn-lt"/>
              </a:rPr>
            </a:b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let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resposta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{}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form.parse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req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async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err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fields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 files) </a:t>
            </a:r>
            <a:r>
              <a:rPr lang="es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err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 { 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res.statusCode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200" u="none" dirty="0">
                <a:solidFill>
                  <a:srgbClr val="098658"/>
                </a:solidFill>
                <a:latin typeface="+mn-lt"/>
              </a:rPr>
              <a:t>400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; 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		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res.end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JSON.stringify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({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error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'Error 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peticio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}));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return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}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fields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 { </a:t>
            </a:r>
            <a:r>
              <a:rPr lang="es-ES" sz="1200" u="none" dirty="0">
                <a:solidFill>
                  <a:srgbClr val="008000"/>
                </a:solidFill>
                <a:latin typeface="+mn-lt"/>
              </a:rPr>
              <a:t>//si </a:t>
            </a:r>
            <a:r>
              <a:rPr lang="es-ES" sz="1200" u="none" dirty="0" err="1">
                <a:solidFill>
                  <a:srgbClr val="008000"/>
                </a:solidFill>
                <a:latin typeface="+mn-lt"/>
              </a:rPr>
              <a:t>s'han</a:t>
            </a:r>
            <a:r>
              <a:rPr lang="es-ES" sz="1200" u="none" dirty="0">
                <a:solidFill>
                  <a:srgbClr val="008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8000"/>
                </a:solidFill>
                <a:latin typeface="+mn-lt"/>
              </a:rPr>
              <a:t>enviat</a:t>
            </a:r>
            <a:r>
              <a:rPr lang="es-ES" sz="1200" u="none" dirty="0">
                <a:solidFill>
                  <a:srgbClr val="008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8000"/>
                </a:solidFill>
                <a:latin typeface="+mn-lt"/>
              </a:rPr>
              <a:t>parámetres</a:t>
            </a:r>
            <a:endParaRPr lang="es-ES" sz="1200" u="none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resposta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[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parametres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] = [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fields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[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"param1"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],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fields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[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"param2"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]]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}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(files) {</a:t>
            </a:r>
            <a:r>
              <a:rPr lang="es-ES" sz="1200" u="none" dirty="0">
                <a:solidFill>
                  <a:srgbClr val="008000"/>
                </a:solidFill>
                <a:latin typeface="+mn-lt"/>
              </a:rPr>
              <a:t>//si </a:t>
            </a:r>
            <a:r>
              <a:rPr lang="es-ES" sz="1200" u="none" dirty="0" err="1">
                <a:solidFill>
                  <a:srgbClr val="008000"/>
                </a:solidFill>
                <a:latin typeface="+mn-lt"/>
              </a:rPr>
              <a:t>s'han</a:t>
            </a:r>
            <a:r>
              <a:rPr lang="es-ES" sz="1200" u="none" dirty="0">
                <a:solidFill>
                  <a:srgbClr val="008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8000"/>
                </a:solidFill>
                <a:latin typeface="+mn-lt"/>
              </a:rPr>
              <a:t>enviat</a:t>
            </a:r>
            <a:r>
              <a:rPr lang="es-ES" sz="1200" u="none" dirty="0">
                <a:solidFill>
                  <a:srgbClr val="008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8000"/>
                </a:solidFill>
                <a:latin typeface="+mn-lt"/>
              </a:rPr>
              <a:t>arxius</a:t>
            </a:r>
            <a:endParaRPr lang="es-ES" sz="1200" u="none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arxiu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files[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arxiu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][</a:t>
            </a:r>
            <a:r>
              <a:rPr lang="es-ES" sz="1200" u="none" dirty="0">
                <a:solidFill>
                  <a:srgbClr val="098658"/>
                </a:solidFill>
                <a:latin typeface="+mn-lt"/>
              </a:rPr>
              <a:t>0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];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fileName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arxiu.originalFilename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form.uploadDir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__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dirname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'/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arxius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fs.rename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arxiu.filepath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form.uploadDir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'/'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fileName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async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err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 </a:t>
            </a:r>
            <a:r>
              <a:rPr lang="es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  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err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 {  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res.statusCode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200" u="none" dirty="0">
                <a:solidFill>
                  <a:srgbClr val="098658"/>
                </a:solidFill>
                <a:latin typeface="+mn-lt"/>
              </a:rPr>
              <a:t>400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    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res.end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JSON.stringify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({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error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"no al guardar la 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imatge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})); 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return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    }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resposta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[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 err="1">
                <a:solidFill>
                  <a:srgbClr val="A31515"/>
                </a:solidFill>
                <a:latin typeface="+mn-lt"/>
              </a:rPr>
              <a:t>imatge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] =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form.uploadDir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'/'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+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fileName</a:t>
            </a:r>
            <a:endParaRPr lang="es-ES" sz="1200" u="none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br>
              <a:rPr lang="es-ES" sz="1200" u="none" dirty="0">
                <a:solidFill>
                  <a:srgbClr val="000000"/>
                </a:solidFill>
                <a:latin typeface="+mn-lt"/>
              </a:rPr>
            </a:b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res.statusCode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200" u="none" dirty="0">
                <a:solidFill>
                  <a:srgbClr val="098658"/>
                </a:solidFill>
                <a:latin typeface="+mn-lt"/>
              </a:rPr>
              <a:t>200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res.end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JSON.stringify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resposta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));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});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}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else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res.statusCode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200" u="none" dirty="0">
                <a:solidFill>
                  <a:srgbClr val="098658"/>
                </a:solidFill>
                <a:latin typeface="+mn-lt"/>
              </a:rPr>
              <a:t>200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  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res.end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JSON.stringify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resposta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));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    }</a:t>
            </a:r>
            <a:br>
              <a:rPr lang="es-ES" sz="1200" u="none" dirty="0">
                <a:solidFill>
                  <a:srgbClr val="000000"/>
                </a:solidFill>
                <a:latin typeface="+mn-lt"/>
              </a:rPr>
            </a:b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    });</a:t>
            </a:r>
          </a:p>
          <a:p>
            <a:pPr>
              <a:defRPr/>
            </a:pPr>
            <a:r>
              <a:rPr lang="es-ES" sz="1200" u="none" dirty="0">
                <a:solidFill>
                  <a:srgbClr val="000000"/>
                </a:solidFill>
                <a:latin typeface="+mn-lt"/>
              </a:rPr>
              <a:t>    } </a:t>
            </a:r>
            <a:r>
              <a:rPr lang="es-ES" sz="1200" u="none" dirty="0" err="1">
                <a:solidFill>
                  <a:srgbClr val="0000FF"/>
                </a:solidFill>
                <a:latin typeface="+mn-lt"/>
              </a:rPr>
              <a:t>else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{  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res.statusCode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200" u="none" dirty="0">
                <a:solidFill>
                  <a:srgbClr val="098658"/>
                </a:solidFill>
                <a:latin typeface="+mn-lt"/>
              </a:rPr>
              <a:t>404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;res.end(</a:t>
            </a:r>
            <a:r>
              <a:rPr lang="es-ES" sz="1200" u="none" dirty="0" err="1">
                <a:solidFill>
                  <a:srgbClr val="000000"/>
                </a:solidFill>
                <a:latin typeface="+mn-lt"/>
              </a:rPr>
              <a:t>JSON.stringify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({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error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200" u="none" dirty="0">
                <a:solidFill>
                  <a:srgbClr val="A31515"/>
                </a:solidFill>
                <a:latin typeface="+mn-lt"/>
              </a:rPr>
              <a:t>'Ruta no encontrada'</a:t>
            </a:r>
            <a:r>
              <a:rPr lang="es-ES" sz="1200" u="none" dirty="0">
                <a:solidFill>
                  <a:srgbClr val="000000"/>
                </a:solidFill>
                <a:latin typeface="+mn-lt"/>
              </a:rPr>
              <a:t> }));    } });</a:t>
            </a:r>
            <a:endParaRPr lang="es-ES" sz="1200" u="none" dirty="0">
              <a:latin typeface="+mn-lt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047354-7F81-8BDA-A7FE-D295B6E32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875" y="20638"/>
            <a:ext cx="5913438" cy="671512"/>
          </a:xfrm>
        </p:spPr>
        <p:txBody>
          <a:bodyPr/>
          <a:lstStyle/>
          <a:p>
            <a:pPr>
              <a:defRPr/>
            </a:pPr>
            <a:r>
              <a:rPr lang="ca-ES" dirty="0"/>
              <a:t>SERVIDOR POST FILE</a:t>
            </a:r>
            <a:endParaRPr lang="es-ES" dirty="0"/>
          </a:p>
        </p:txBody>
      </p:sp>
      <p:sp>
        <p:nvSpPr>
          <p:cNvPr id="9220" name="Marcador de contenido 2">
            <a:extLst>
              <a:ext uri="{FF2B5EF4-FFF2-40B4-BE49-F238E27FC236}">
                <a16:creationId xmlns:a16="http://schemas.microsoft.com/office/drawing/2014/main" id="{0BD960D6-BEFA-87B5-3383-32EA7C085A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364163" y="620713"/>
            <a:ext cx="3538537" cy="547687"/>
          </a:xfrm>
          <a:solidFill>
            <a:schemeClr val="bg1"/>
          </a:solidFill>
        </p:spPr>
        <p:txBody>
          <a:bodyPr/>
          <a:lstStyle/>
          <a:p>
            <a:r>
              <a:rPr lang="ca-ES" altLang="es-ES"/>
              <a:t>Instal·larem el mòdul “formidable”. </a:t>
            </a:r>
          </a:p>
          <a:p>
            <a:pPr lvl="1"/>
            <a:r>
              <a:rPr lang="ca-ES" altLang="es-ES"/>
              <a:t>npm install formidable</a:t>
            </a:r>
          </a:p>
          <a:p>
            <a:endParaRPr lang="ca-ES" altLang="es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9A34960-6B09-761D-DDA2-3C91DDCBD8E8}"/>
              </a:ext>
            </a:extLst>
          </p:cNvPr>
          <p:cNvSpPr txBox="1"/>
          <p:nvPr/>
        </p:nvSpPr>
        <p:spPr>
          <a:xfrm>
            <a:off x="6048375" y="1717675"/>
            <a:ext cx="3092450" cy="41544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100" u="none" dirty="0">
                <a:solidFill>
                  <a:srgbClr val="008000"/>
                </a:solidFill>
                <a:latin typeface="+mn-lt"/>
              </a:rPr>
              <a:t>//</a:t>
            </a:r>
            <a:r>
              <a:rPr lang="es-ES" sz="1100" u="none" dirty="0" err="1">
                <a:solidFill>
                  <a:srgbClr val="008000"/>
                </a:solidFill>
                <a:latin typeface="+mn-lt"/>
              </a:rPr>
              <a:t>exemple</a:t>
            </a:r>
            <a:r>
              <a:rPr lang="es-ES" sz="1100" u="none" dirty="0">
                <a:solidFill>
                  <a:srgbClr val="008000"/>
                </a:solidFill>
                <a:latin typeface="+mn-lt"/>
              </a:rPr>
              <a:t> </a:t>
            </a:r>
            <a:r>
              <a:rPr lang="es-ES" sz="1100" u="none" dirty="0" err="1">
                <a:solidFill>
                  <a:srgbClr val="008000"/>
                </a:solidFill>
                <a:latin typeface="+mn-lt"/>
              </a:rPr>
              <a:t>codi</a:t>
            </a:r>
            <a:r>
              <a:rPr lang="es-ES" sz="1100" u="none" dirty="0">
                <a:solidFill>
                  <a:srgbClr val="008000"/>
                </a:solidFill>
                <a:latin typeface="+mn-lt"/>
              </a:rPr>
              <a:t> </a:t>
            </a:r>
            <a:r>
              <a:rPr lang="es-ES" sz="1100" u="none" dirty="0" err="1">
                <a:solidFill>
                  <a:srgbClr val="008000"/>
                </a:solidFill>
                <a:latin typeface="+mn-lt"/>
              </a:rPr>
              <a:t>client</a:t>
            </a:r>
            <a:r>
              <a:rPr lang="es-ES" sz="1100" u="none" dirty="0">
                <a:solidFill>
                  <a:srgbClr val="008000"/>
                </a:solidFill>
                <a:latin typeface="+mn-lt"/>
              </a:rPr>
              <a:t> JS</a:t>
            </a:r>
            <a:endParaRPr lang="es-ES" sz="1100" u="none" dirty="0">
              <a:solidFill>
                <a:srgbClr val="0000FF"/>
              </a:solidFill>
              <a:latin typeface="+mn-lt"/>
            </a:endParaRPr>
          </a:p>
          <a:p>
            <a:pPr>
              <a:defRPr/>
            </a:pPr>
            <a:r>
              <a:rPr lang="es-ES" sz="1100" u="none" dirty="0" err="1">
                <a:solidFill>
                  <a:srgbClr val="0000FF"/>
                </a:solidFill>
                <a:latin typeface="+mn-lt"/>
              </a:rPr>
              <a:t>let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input_file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document.createElement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100" u="none" dirty="0">
                <a:solidFill>
                  <a:srgbClr val="A31515"/>
                </a:solidFill>
                <a:latin typeface="+mn-lt"/>
              </a:rPr>
              <a:t>"INPUT"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defRPr/>
            </a:pP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input_file.type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100" u="none" dirty="0">
                <a:solidFill>
                  <a:srgbClr val="A31515"/>
                </a:solidFill>
                <a:latin typeface="+mn-lt"/>
              </a:rPr>
              <a:t>"file"</a:t>
            </a:r>
            <a:endParaRPr lang="es-ES" sz="1100" u="none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input_file.addEventListener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100" u="none" dirty="0">
                <a:solidFill>
                  <a:srgbClr val="A31515"/>
                </a:solidFill>
                <a:latin typeface="+mn-lt"/>
              </a:rPr>
              <a:t>"input"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uploadFile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defRPr/>
            </a:pP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document.body.append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input_file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defRPr/>
            </a:pPr>
            <a:r>
              <a:rPr lang="es-ES" sz="1100" u="none" dirty="0" err="1">
                <a:solidFill>
                  <a:srgbClr val="0000FF"/>
                </a:solidFill>
                <a:latin typeface="+mn-lt"/>
              </a:rPr>
              <a:t>function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uploadFile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() {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100" u="none" dirty="0" err="1">
                <a:solidFill>
                  <a:srgbClr val="0000FF"/>
                </a:solidFill>
                <a:latin typeface="+mn-lt"/>
              </a:rPr>
              <a:t>let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form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es-ES" sz="1100" u="none" dirty="0">
                <a:solidFill>
                  <a:srgbClr val="0000FF"/>
                </a:solidFill>
                <a:latin typeface="+mn-lt"/>
              </a:rPr>
              <a:t>new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FormData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form.append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1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100" u="none" dirty="0" err="1">
                <a:solidFill>
                  <a:srgbClr val="A31515"/>
                </a:solidFill>
                <a:latin typeface="+mn-lt"/>
              </a:rPr>
              <a:t>arxiu</a:t>
            </a:r>
            <a:r>
              <a:rPr lang="es-ES" sz="11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input_file.files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[</a:t>
            </a:r>
            <a:r>
              <a:rPr lang="es-ES" sz="1100" u="none" dirty="0">
                <a:solidFill>
                  <a:srgbClr val="098658"/>
                </a:solidFill>
                <a:latin typeface="+mn-lt"/>
              </a:rPr>
              <a:t>0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]);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form.append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100" u="none" dirty="0">
                <a:solidFill>
                  <a:srgbClr val="A31515"/>
                </a:solidFill>
                <a:latin typeface="+mn-lt"/>
              </a:rPr>
              <a:t>"param1"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100" u="none" dirty="0">
                <a:solidFill>
                  <a:srgbClr val="A31515"/>
                </a:solidFill>
                <a:latin typeface="+mn-lt"/>
              </a:rPr>
              <a:t>"valor param1"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form.append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100" u="none" dirty="0">
                <a:solidFill>
                  <a:srgbClr val="A31515"/>
                </a:solidFill>
                <a:latin typeface="+mn-lt"/>
              </a:rPr>
              <a:t>"param2"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es-ES" sz="1100" u="none" dirty="0">
                <a:solidFill>
                  <a:srgbClr val="A31515"/>
                </a:solidFill>
                <a:latin typeface="+mn-lt"/>
              </a:rPr>
              <a:t>"valor param2"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)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fetch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es-ES" sz="1100" u="none" dirty="0">
                <a:solidFill>
                  <a:srgbClr val="A31515"/>
                </a:solidFill>
                <a:latin typeface="+mn-lt"/>
              </a:rPr>
              <a:t>"http://localhost:8089/</a:t>
            </a:r>
            <a:r>
              <a:rPr lang="es-ES" sz="1100" u="none" dirty="0" err="1">
                <a:solidFill>
                  <a:srgbClr val="A31515"/>
                </a:solidFill>
                <a:latin typeface="+mn-lt"/>
              </a:rPr>
              <a:t>endpoint</a:t>
            </a:r>
            <a:r>
              <a:rPr lang="es-ES" sz="11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, {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100" u="none" dirty="0" err="1">
                <a:solidFill>
                  <a:srgbClr val="A31515"/>
                </a:solidFill>
                <a:latin typeface="+mn-lt"/>
              </a:rPr>
              <a:t>method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100" u="none" dirty="0">
                <a:solidFill>
                  <a:srgbClr val="A31515"/>
                </a:solidFill>
                <a:latin typeface="+mn-lt"/>
              </a:rPr>
              <a:t>"POST"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,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es-ES" sz="1100" u="none" dirty="0" err="1">
                <a:solidFill>
                  <a:srgbClr val="A31515"/>
                </a:solidFill>
                <a:latin typeface="+mn-lt"/>
              </a:rPr>
              <a:t>body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form</a:t>
            </a:r>
            <a:endParaRPr lang="es-ES" sz="1100" u="none" dirty="0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})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    .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then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(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        (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resp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) </a:t>
            </a:r>
            <a:r>
              <a:rPr lang="es-ES" sz="11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            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resp.json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().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then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(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                (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respJSON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) </a:t>
            </a:r>
            <a:r>
              <a:rPr lang="es-ES" sz="11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                    console.log(</a:t>
            </a:r>
            <a:r>
              <a:rPr lang="es-ES" sz="1100" u="none" dirty="0" err="1">
                <a:solidFill>
                  <a:srgbClr val="000000"/>
                </a:solidFill>
                <a:latin typeface="+mn-lt"/>
              </a:rPr>
              <a:t>respJSON</a:t>
            </a:r>
            <a:r>
              <a:rPr lang="es-ES" sz="11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                }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            )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        }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        )</a:t>
            </a:r>
          </a:p>
          <a:p>
            <a:pPr>
              <a:defRPr/>
            </a:pPr>
            <a:r>
              <a:rPr lang="es-ES" sz="1100" u="none" dirty="0">
                <a:solidFill>
                  <a:srgbClr val="000000"/>
                </a:solidFill>
                <a:latin typeface="+mn-lt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9CF56-0E3E-917F-CD74-5488ED8ED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8"/>
            <a:ext cx="8469313" cy="671512"/>
          </a:xfrm>
        </p:spPr>
        <p:txBody>
          <a:bodyPr/>
          <a:lstStyle/>
          <a:p>
            <a:pPr eaLnBrk="1" hangingPunct="1">
              <a:defRPr/>
            </a:pPr>
            <a:r>
              <a:rPr lang="ca-ES" dirty="0"/>
              <a:t>SERVIDOR WS</a:t>
            </a:r>
          </a:p>
        </p:txBody>
      </p:sp>
      <p:sp>
        <p:nvSpPr>
          <p:cNvPr id="10243" name="Marcador de contenido 2">
            <a:extLst>
              <a:ext uri="{FF2B5EF4-FFF2-40B4-BE49-F238E27FC236}">
                <a16:creationId xmlns:a16="http://schemas.microsoft.com/office/drawing/2014/main" id="{02F1C522-6727-E66D-B1A1-5C9314499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26988" y="742950"/>
            <a:ext cx="8469313" cy="593725"/>
          </a:xfrm>
        </p:spPr>
        <p:txBody>
          <a:bodyPr/>
          <a:lstStyle/>
          <a:p>
            <a:pPr eaLnBrk="1" hangingPunct="1"/>
            <a:r>
              <a:rPr lang="ca-ES" altLang="ca-ES"/>
              <a:t>En el següent exemple utilitzarem el servidor http creat en la diapo anterior i el módul  </a:t>
            </a:r>
            <a:r>
              <a:rPr lang="ca-ES" altLang="ca-ES">
                <a:hlinkClick r:id="rId2"/>
              </a:rPr>
              <a:t>https://www.npmjs.com/package/websocket</a:t>
            </a:r>
            <a:r>
              <a:rPr lang="ca-ES" altLang="ca-ES"/>
              <a:t> per crear un servidor  WS.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E075326-3A14-5737-97C4-7707334869A1}"/>
              </a:ext>
            </a:extLst>
          </p:cNvPr>
          <p:cNvSpPr txBox="1"/>
          <p:nvPr/>
        </p:nvSpPr>
        <p:spPr>
          <a:xfrm>
            <a:off x="395288" y="1389063"/>
            <a:ext cx="6389687" cy="544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ws_server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new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WebSocket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({     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httpServer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:server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,     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autoAcceptConnections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: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false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});</a:t>
            </a:r>
          </a:p>
          <a:p>
            <a:pPr>
              <a:defRPr/>
            </a:pP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connexions=[];</a:t>
            </a:r>
          </a:p>
          <a:p>
            <a:pPr>
              <a:defRPr/>
            </a:pP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ws_server.on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request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,(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request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</a:t>
            </a:r>
            <a:r>
              <a:rPr lang="ca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console.log(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Peticio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ws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,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request.origin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request.accept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null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request.origin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connexions.push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connexio.on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message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,(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message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</a:t>
            </a:r>
            <a:r>
              <a:rPr lang="ca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console.log(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"Missatge rebut"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+message.utf8Data);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messageJSON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JSON.parse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(message.utf8Data);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nick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messageJSON.nick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text =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messageJSON.text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br>
              <a:rPr lang="ca-ES" sz="1200" u="none" dirty="0">
                <a:solidFill>
                  <a:srgbClr val="000000"/>
                </a:solidFill>
                <a:latin typeface="+mn-lt"/>
              </a:rPr>
            </a:b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connexions.forEach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connexio_client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</a:t>
            </a:r>
            <a:r>
              <a:rPr lang="ca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connexio_client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!=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){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    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connexio_client.send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nick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+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" ha escrit:"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+text);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    }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    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})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});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connexio.on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close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,()</a:t>
            </a:r>
            <a:r>
              <a:rPr lang="ca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connexio.close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console.log(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"Tancada la connexió"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pos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connexions.indexOf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pos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!=</a:t>
            </a:r>
            <a:r>
              <a:rPr lang="ca-ES" sz="1200" u="none" dirty="0">
                <a:solidFill>
                  <a:srgbClr val="098658"/>
                </a:solidFill>
                <a:latin typeface="+mn-lt"/>
              </a:rPr>
              <a:t>-1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){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connexions.splice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(pos,</a:t>
            </a:r>
            <a:r>
              <a:rPr lang="ca-ES" sz="1200" u="none" dirty="0">
                <a:solidFill>
                  <a:srgbClr val="098658"/>
                </a:solidFill>
                <a:latin typeface="+mn-lt"/>
              </a:rPr>
              <a:t>1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}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})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});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upo 5">
            <a:extLst>
              <a:ext uri="{FF2B5EF4-FFF2-40B4-BE49-F238E27FC236}">
                <a16:creationId xmlns:a16="http://schemas.microsoft.com/office/drawing/2014/main" id="{8326C847-1D17-CA6F-2B25-850F222B8024}"/>
              </a:ext>
            </a:extLst>
          </p:cNvPr>
          <p:cNvGrpSpPr>
            <a:grpSpLocks/>
          </p:cNvGrpSpPr>
          <p:nvPr/>
        </p:nvGrpSpPr>
        <p:grpSpPr bwMode="auto">
          <a:xfrm>
            <a:off x="8174038" y="692150"/>
            <a:ext cx="1003300" cy="1006475"/>
            <a:chOff x="8140533" y="368300"/>
            <a:chExt cx="1003467" cy="1005240"/>
          </a:xfrm>
        </p:grpSpPr>
        <p:pic>
          <p:nvPicPr>
            <p:cNvPr id="18437" name="Picture 9">
              <a:extLst>
                <a:ext uri="{FF2B5EF4-FFF2-40B4-BE49-F238E27FC236}">
                  <a16:creationId xmlns:a16="http://schemas.microsoft.com/office/drawing/2014/main" id="{9266F76D-B3BD-244F-E263-5E624452AC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100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8438" name="Imagen 7">
              <a:extLst>
                <a:ext uri="{FF2B5EF4-FFF2-40B4-BE49-F238E27FC236}">
                  <a16:creationId xmlns:a16="http://schemas.microsoft.com/office/drawing/2014/main" id="{F07D0EE7-19BB-C6F8-7F29-69AA8CF5F8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48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Título 3">
            <a:extLst>
              <a:ext uri="{FF2B5EF4-FFF2-40B4-BE49-F238E27FC236}">
                <a16:creationId xmlns:a16="http://schemas.microsoft.com/office/drawing/2014/main" id="{F7DCD99D-EECC-4C37-479A-FAED0995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8"/>
            <a:ext cx="8604250" cy="815975"/>
          </a:xfrm>
        </p:spPr>
        <p:txBody>
          <a:bodyPr/>
          <a:lstStyle/>
          <a:p>
            <a:pPr defTabSz="911534" eaLnBrk="1" hangingPunct="1">
              <a:defRPr/>
            </a:pPr>
            <a:r>
              <a:rPr lang="ca-ES" sz="4536" dirty="0" err="1"/>
              <a:t>Asynchronous</a:t>
            </a:r>
            <a:r>
              <a:rPr lang="ca-ES" sz="4536" dirty="0"/>
              <a:t> </a:t>
            </a:r>
            <a:r>
              <a:rPr lang="ca-ES" sz="4536" dirty="0" err="1"/>
              <a:t>JavaScript</a:t>
            </a:r>
            <a:r>
              <a:rPr lang="ca-ES" sz="4536" dirty="0"/>
              <a:t> </a:t>
            </a:r>
            <a:r>
              <a:rPr lang="ca-ES" sz="4536" dirty="0" err="1"/>
              <a:t>And</a:t>
            </a:r>
            <a:r>
              <a:rPr lang="ca-ES" sz="4536" dirty="0"/>
              <a:t> XML </a:t>
            </a:r>
          </a:p>
        </p:txBody>
      </p:sp>
      <p:sp>
        <p:nvSpPr>
          <p:cNvPr id="18436" name="Marcador de contenido 1">
            <a:extLst>
              <a:ext uri="{FF2B5EF4-FFF2-40B4-BE49-F238E27FC236}">
                <a16:creationId xmlns:a16="http://schemas.microsoft.com/office/drawing/2014/main" id="{AB1624F5-A3FF-9264-8572-E97E64BBD1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8313" y="1077913"/>
            <a:ext cx="8001000" cy="4754562"/>
          </a:xfrm>
        </p:spPr>
        <p:txBody>
          <a:bodyPr/>
          <a:lstStyle/>
          <a:p>
            <a:r>
              <a:rPr lang="ca-ES" altLang="ca-ES"/>
              <a:t>AJAX és una tècnica que ens permet enviar consultes asíncrones al servidor y interpretar-ne la resposta amb JavaScript.</a:t>
            </a:r>
          </a:p>
          <a:p>
            <a:endParaRPr lang="ca-ES" altLang="ca-ES"/>
          </a:p>
          <a:p>
            <a:r>
              <a:rPr lang="ca-ES" altLang="ca-ES"/>
              <a:t>Per enviar i rebre les consultes, utilitzarem l’objecte JavaScript </a:t>
            </a:r>
            <a:r>
              <a:rPr lang="ca-ES" altLang="ca-ES" b="1"/>
              <a:t>XMLHttpRequest</a:t>
            </a:r>
            <a:r>
              <a:rPr lang="ca-ES" altLang="ca-ES"/>
              <a:t> o bé la funció </a:t>
            </a:r>
            <a:r>
              <a:rPr lang="ca-ES" altLang="ca-ES" b="1"/>
              <a:t>Fetch</a:t>
            </a:r>
          </a:p>
          <a:p>
            <a:endParaRPr lang="ca-ES" altLang="ca-ES"/>
          </a:p>
          <a:p>
            <a:r>
              <a:rPr lang="ca-ES" altLang="ca-ES"/>
              <a:t>Originalment les respostes del servidor s’enviaven codificades en format XML. Actualment es sol utilitzar JSON.</a:t>
            </a:r>
          </a:p>
          <a:p>
            <a:endParaRPr lang="ca-ES" altLang="ca-ES"/>
          </a:p>
          <a:p>
            <a:r>
              <a:rPr lang="ca-ES" altLang="ca-ES"/>
              <a:t>Mitjançant JavaScript haurém d’extreu-re les dades retornades per el servidor i mostrar-les a l’usuari o fer les accions que vulguem amb elles.</a:t>
            </a:r>
          </a:p>
          <a:p>
            <a:endParaRPr lang="ca-ES" altLang="ca-E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26FF3-A274-9205-9668-6D4A0F1A9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500" y="973138"/>
            <a:ext cx="8039100" cy="2997200"/>
          </a:xfrm>
        </p:spPr>
        <p:txBody>
          <a:bodyPr/>
          <a:lstStyle/>
          <a:p>
            <a:pPr defTabSz="683726" eaLnBrk="1" hangingPunct="1">
              <a:defRPr/>
            </a:pPr>
            <a:r>
              <a:rPr lang="ca-ES" dirty="0" err="1"/>
              <a:t>WebSockets</a:t>
            </a:r>
            <a:endParaRPr lang="ca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F65758C-E84A-8A37-505E-140A79FDD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125" cy="1520825"/>
          </a:xfrm>
        </p:spPr>
        <p:txBody>
          <a:bodyPr/>
          <a:lstStyle/>
          <a:p>
            <a:pPr defTabSz="683726" eaLnBrk="1" hangingPunct="1">
              <a:defRPr/>
            </a:pPr>
            <a:r>
              <a:rPr lang="ca-ES" dirty="0" err="1"/>
              <a:t>websockets</a:t>
            </a:r>
            <a:endParaRPr lang="ca-E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Marcador de contenido 2">
            <a:extLst>
              <a:ext uri="{FF2B5EF4-FFF2-40B4-BE49-F238E27FC236}">
                <a16:creationId xmlns:a16="http://schemas.microsoft.com/office/drawing/2014/main" id="{9EC571C3-0B4F-1CF6-82FA-69E0884C8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050" y="830263"/>
            <a:ext cx="8469313" cy="282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0794" tIns="50397" rIns="100794" bIns="50397">
            <a:spAutoFit/>
          </a:bodyPr>
          <a:lstStyle>
            <a:lvl1pPr marL="430213" indent="-342900" defTabSz="682625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52463" indent="-342900" defTabSz="682625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52475" indent="-168275" defTabSz="682625">
              <a:spcBef>
                <a:spcPct val="20000"/>
              </a:spcBef>
              <a:buClr>
                <a:srgbClr val="8D89A4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957263" indent="-168275" defTabSz="682625">
              <a:spcBef>
                <a:spcPct val="20000"/>
              </a:spcBef>
              <a:buClr>
                <a:srgbClr val="7485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163638" indent="-168275" defTabSz="682625">
              <a:spcBef>
                <a:spcPct val="20000"/>
              </a:spcBef>
              <a:buClr>
                <a:srgbClr val="9E927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620838" indent="-168275" defTabSz="6826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927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078038" indent="-168275" defTabSz="6826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927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35238" indent="-168275" defTabSz="6826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927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92438" indent="-168275" defTabSz="6826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927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Cambria" panose="02040503050406030204" pitchFamily="18" charset="0"/>
              <a:buAutoNum type="arabicPeriod"/>
            </a:pPr>
            <a:r>
              <a:rPr lang="ca-ES" altLang="ca-ES" u="none"/>
              <a:t>El client demana connectar-se a un servidor</a:t>
            </a:r>
          </a:p>
          <a:p>
            <a:pPr lvl="1" eaLnBrk="1" hangingPunct="1">
              <a:buFont typeface="Cambria" panose="02040503050406030204" pitchFamily="18" charset="0"/>
              <a:buAutoNum type="arabicPeriod"/>
            </a:pPr>
            <a:r>
              <a:rPr lang="ca-ES" altLang="ca-ES" u="none"/>
              <a:t>El servidor accepta la connexió i informa al client que la connexió ha estat acceptada</a:t>
            </a:r>
          </a:p>
          <a:p>
            <a:pPr lvl="1" eaLnBrk="1" hangingPunct="1">
              <a:buFont typeface="Cambria" panose="02040503050406030204" pitchFamily="18" charset="0"/>
              <a:buAutoNum type="arabicPeriod"/>
            </a:pPr>
            <a:r>
              <a:rPr lang="ca-ES" altLang="ca-ES" u="none"/>
              <a:t>El servidor es pot guardar la connexió per enviar missatges directament al client</a:t>
            </a:r>
          </a:p>
          <a:p>
            <a:pPr eaLnBrk="1" hangingPunct="1">
              <a:buFont typeface="Cambria" panose="02040503050406030204" pitchFamily="18" charset="0"/>
              <a:buAutoNum type="arabicPeriod"/>
            </a:pPr>
            <a:r>
              <a:rPr lang="ca-ES" altLang="ca-ES" u="none"/>
              <a:t>Si el client envia un missatge al servidor</a:t>
            </a:r>
          </a:p>
          <a:p>
            <a:pPr lvl="1" eaLnBrk="1" hangingPunct="1">
              <a:buFont typeface="Cambria" panose="02040503050406030204" pitchFamily="18" charset="0"/>
              <a:buAutoNum type="arabicPeriod"/>
            </a:pPr>
            <a:r>
              <a:rPr lang="ca-ES" altLang="ca-ES" u="none"/>
              <a:t>El servidor captura el missatge i pot enviar un missatge a qualsevol client</a:t>
            </a:r>
          </a:p>
          <a:p>
            <a:pPr eaLnBrk="1" hangingPunct="1">
              <a:buFont typeface="Cambria" panose="02040503050406030204" pitchFamily="18" charset="0"/>
              <a:buAutoNum type="arabicPeriod"/>
            </a:pPr>
            <a:r>
              <a:rPr lang="ca-ES" altLang="ca-ES" u="none"/>
              <a:t>Si el servidor enviar un missatge al client</a:t>
            </a:r>
          </a:p>
          <a:p>
            <a:pPr lvl="1" eaLnBrk="1" hangingPunct="1">
              <a:buFont typeface="Cambria" panose="02040503050406030204" pitchFamily="18" charset="0"/>
              <a:buAutoNum type="arabicPeriod"/>
            </a:pPr>
            <a:r>
              <a:rPr lang="ca-ES" altLang="ca-ES" u="none"/>
              <a:t>El client captura el missatge i pot enviar un missatge al servidor</a:t>
            </a:r>
          </a:p>
          <a:p>
            <a:pPr eaLnBrk="1" hangingPunct="1">
              <a:buFont typeface="Cambria" panose="02040503050406030204" pitchFamily="18" charset="0"/>
              <a:buAutoNum type="arabicPeriod"/>
            </a:pPr>
            <a:r>
              <a:rPr lang="ca-ES" altLang="ca-ES" u="none"/>
              <a:t>Si el client o el servidor tanquen el canal de comunicació</a:t>
            </a:r>
          </a:p>
          <a:p>
            <a:pPr lvl="1" eaLnBrk="1" hangingPunct="1">
              <a:buFont typeface="Cambria" panose="02040503050406030204" pitchFamily="18" charset="0"/>
              <a:buAutoNum type="arabicPeriod"/>
            </a:pPr>
            <a:r>
              <a:rPr lang="ca-ES" altLang="ca-ES" u="none"/>
              <a:t>Envien un missatge indicant que han tancat la connexió </a:t>
            </a:r>
          </a:p>
          <a:p>
            <a:pPr eaLnBrk="1" hangingPunct="1">
              <a:buFont typeface="Cambria" panose="02040503050406030204" pitchFamily="18" charset="0"/>
              <a:buAutoNum type="arabicPeriod"/>
            </a:pPr>
            <a:endParaRPr lang="ca-ES" altLang="ca-ES" u="non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029D4DC-A647-1E65-C30F-1F2CF4F1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8"/>
            <a:ext cx="8469313" cy="671512"/>
          </a:xfrm>
        </p:spPr>
        <p:txBody>
          <a:bodyPr/>
          <a:lstStyle/>
          <a:p>
            <a:pPr eaLnBrk="1" hangingPunct="1">
              <a:defRPr/>
            </a:pPr>
            <a:r>
              <a:rPr lang="ca-ES" dirty="0"/>
              <a:t>WEB SOCKETS</a:t>
            </a:r>
          </a:p>
        </p:txBody>
      </p:sp>
      <p:sp>
        <p:nvSpPr>
          <p:cNvPr id="6148" name="Marcador de contenido 2">
            <a:extLst>
              <a:ext uri="{FF2B5EF4-FFF2-40B4-BE49-F238E27FC236}">
                <a16:creationId xmlns:a16="http://schemas.microsoft.com/office/drawing/2014/main" id="{F3717021-4BF4-49E2-AB10-AD77815A33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31750" y="550863"/>
            <a:ext cx="8469313" cy="379412"/>
          </a:xfrm>
        </p:spPr>
        <p:txBody>
          <a:bodyPr/>
          <a:lstStyle/>
          <a:p>
            <a:pPr eaLnBrk="1" hangingPunct="1"/>
            <a:r>
              <a:rPr lang="ca-ES" altLang="ca-ES" sz="1800"/>
              <a:t>Permeten crear un canal de comunicació multidireccional amb el servidor.</a:t>
            </a:r>
          </a:p>
        </p:txBody>
      </p:sp>
      <p:sp>
        <p:nvSpPr>
          <p:cNvPr id="22" name="AutoShape 32">
            <a:extLst>
              <a:ext uri="{FF2B5EF4-FFF2-40B4-BE49-F238E27FC236}">
                <a16:creationId xmlns:a16="http://schemas.microsoft.com/office/drawing/2014/main" id="{09F7D102-9E4E-2773-C0EB-838E43A70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" y="3706813"/>
            <a:ext cx="1914525" cy="2897187"/>
          </a:xfrm>
          <a:prstGeom prst="cube">
            <a:avLst>
              <a:gd name="adj" fmla="val 72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altLang="ca-ES" sz="2800" u="none" dirty="0"/>
              <a:t>SERVIDOR</a:t>
            </a:r>
          </a:p>
          <a:p>
            <a:pPr algn="ctr">
              <a:defRPr/>
            </a:pPr>
            <a:r>
              <a:rPr lang="es-ES" altLang="ca-ES" sz="2800" u="none" dirty="0"/>
              <a:t>WS</a:t>
            </a:r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</p:txBody>
      </p:sp>
      <p:sp>
        <p:nvSpPr>
          <p:cNvPr id="23" name="AutoShape 33">
            <a:extLst>
              <a:ext uri="{FF2B5EF4-FFF2-40B4-BE49-F238E27FC236}">
                <a16:creationId xmlns:a16="http://schemas.microsoft.com/office/drawing/2014/main" id="{B800A020-5FED-B1C4-8C23-A77B6B8F3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7775" y="3584575"/>
            <a:ext cx="2133600" cy="3019425"/>
          </a:xfrm>
          <a:prstGeom prst="bevel">
            <a:avLst>
              <a:gd name="adj" fmla="val 592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ES" altLang="ca-ES" sz="3200" u="none" dirty="0"/>
              <a:t>CLIENT</a:t>
            </a:r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  <a:p>
            <a:pPr algn="ctr">
              <a:defRPr/>
            </a:pPr>
            <a:endParaRPr lang="es-ES" altLang="ca-ES" sz="1400" u="none" dirty="0"/>
          </a:p>
        </p:txBody>
      </p:sp>
      <p:sp>
        <p:nvSpPr>
          <p:cNvPr id="6151" name="Text Box 35">
            <a:extLst>
              <a:ext uri="{FF2B5EF4-FFF2-40B4-BE49-F238E27FC236}">
                <a16:creationId xmlns:a16="http://schemas.microsoft.com/office/drawing/2014/main" id="{0F866F36-8544-0027-C07B-B302E56DF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575" y="3692525"/>
            <a:ext cx="27130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r>
              <a:rPr lang="es-ES" altLang="ca-ES" sz="1600" u="none">
                <a:solidFill>
                  <a:srgbClr val="000000"/>
                </a:solidFill>
                <a:latin typeface="Calibri" panose="020F0502020204030204" pitchFamily="34" charset="0"/>
              </a:rPr>
              <a:t>ws://ruta_servidor</a:t>
            </a:r>
          </a:p>
        </p:txBody>
      </p:sp>
      <p:sp>
        <p:nvSpPr>
          <p:cNvPr id="6152" name="Text Box 35">
            <a:extLst>
              <a:ext uri="{FF2B5EF4-FFF2-40B4-BE49-F238E27FC236}">
                <a16:creationId xmlns:a16="http://schemas.microsoft.com/office/drawing/2014/main" id="{BB2FC682-3D58-0593-C6CD-EFE867986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0" y="3641725"/>
            <a:ext cx="27130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r>
              <a:rPr lang="es-ES" altLang="ca-ES" sz="1600" u="none">
                <a:solidFill>
                  <a:srgbClr val="000000"/>
                </a:solidFill>
                <a:latin typeface="Calibri" panose="020F0502020204030204" pitchFamily="34" charset="0"/>
              </a:rPr>
              <a:t>“HOLA SERVER”</a:t>
            </a:r>
          </a:p>
        </p:txBody>
      </p:sp>
      <p:sp>
        <p:nvSpPr>
          <p:cNvPr id="6153" name="Text Box 35">
            <a:extLst>
              <a:ext uri="{FF2B5EF4-FFF2-40B4-BE49-F238E27FC236}">
                <a16:creationId xmlns:a16="http://schemas.microsoft.com/office/drawing/2014/main" id="{95AB5F83-A1D3-417C-AB1E-02F16A151B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1225" y="4389438"/>
            <a:ext cx="19145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r>
              <a:rPr lang="es-ES" altLang="ca-ES" sz="1600" u="none">
                <a:solidFill>
                  <a:srgbClr val="000000"/>
                </a:solidFill>
                <a:latin typeface="Calibri" panose="020F0502020204030204" pitchFamily="34" charset="0"/>
              </a:rPr>
              <a:t>connexió_client</a:t>
            </a:r>
          </a:p>
        </p:txBody>
      </p:sp>
      <p:sp>
        <p:nvSpPr>
          <p:cNvPr id="6154" name="Text Box 35">
            <a:extLst>
              <a:ext uri="{FF2B5EF4-FFF2-40B4-BE49-F238E27FC236}">
                <a16:creationId xmlns:a16="http://schemas.microsoft.com/office/drawing/2014/main" id="{4CC4FF65-60B8-E035-D079-961A9267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4738" y="4398963"/>
            <a:ext cx="2713037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r>
              <a:rPr lang="es-ES" altLang="ca-ES" sz="1600" u="none">
                <a:solidFill>
                  <a:srgbClr val="000000"/>
                </a:solidFill>
                <a:latin typeface="Calibri" panose="020F0502020204030204" pitchFamily="34" charset="0"/>
              </a:rPr>
              <a:t>“HOLA CLIENT”</a:t>
            </a:r>
          </a:p>
        </p:txBody>
      </p:sp>
      <p:sp>
        <p:nvSpPr>
          <p:cNvPr id="6155" name="Line 34">
            <a:extLst>
              <a:ext uri="{FF2B5EF4-FFF2-40B4-BE49-F238E27FC236}">
                <a16:creationId xmlns:a16="http://schemas.microsoft.com/office/drawing/2014/main" id="{C9A6BE3A-A66F-F1F2-EF56-75FB30B92B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66925" y="4030663"/>
            <a:ext cx="4968875" cy="2381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6156" name="Text Box 35">
            <a:extLst>
              <a:ext uri="{FF2B5EF4-FFF2-40B4-BE49-F238E27FC236}">
                <a16:creationId xmlns:a16="http://schemas.microsoft.com/office/drawing/2014/main" id="{25D4FDD6-5A1A-35A9-7CD4-B1FBB61D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5354638"/>
            <a:ext cx="2808288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r>
              <a:rPr lang="es-ES" altLang="ca-ES" sz="1600" u="none">
                <a:solidFill>
                  <a:srgbClr val="000000"/>
                </a:solidFill>
                <a:latin typeface="Calibri" panose="020F0502020204030204" pitchFamily="34" charset="0"/>
              </a:rPr>
              <a:t>Connexió client</a:t>
            </a:r>
          </a:p>
        </p:txBody>
      </p:sp>
      <p:sp>
        <p:nvSpPr>
          <p:cNvPr id="6157" name="Line 36">
            <a:extLst>
              <a:ext uri="{FF2B5EF4-FFF2-40B4-BE49-F238E27FC236}">
                <a16:creationId xmlns:a16="http://schemas.microsoft.com/office/drawing/2014/main" id="{412C9AE0-6177-60BD-3443-62524A6085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63713" y="4724400"/>
            <a:ext cx="4824412" cy="7938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6158" name="Text Box 35">
            <a:extLst>
              <a:ext uri="{FF2B5EF4-FFF2-40B4-BE49-F238E27FC236}">
                <a16:creationId xmlns:a16="http://schemas.microsoft.com/office/drawing/2014/main" id="{805B0909-61C3-6467-32B1-A76D4F64F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5225" y="5353050"/>
            <a:ext cx="27130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r>
              <a:rPr lang="es-ES" altLang="ca-ES" sz="1600" u="none">
                <a:solidFill>
                  <a:srgbClr val="000000"/>
                </a:solidFill>
                <a:latin typeface="Calibri" panose="020F0502020204030204" pitchFamily="34" charset="0"/>
              </a:rPr>
              <a:t>“EL KIKE ET SALUDA”</a:t>
            </a:r>
          </a:p>
        </p:txBody>
      </p:sp>
      <p:sp>
        <p:nvSpPr>
          <p:cNvPr id="6159" name="Text Box 35">
            <a:extLst>
              <a:ext uri="{FF2B5EF4-FFF2-40B4-BE49-F238E27FC236}">
                <a16:creationId xmlns:a16="http://schemas.microsoft.com/office/drawing/2014/main" id="{C4B361B8-90E0-C6B7-6413-1D62D59A1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9300" y="6108700"/>
            <a:ext cx="1820863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r>
              <a:rPr lang="es-ES" altLang="ca-ES" sz="1600" u="none">
                <a:solidFill>
                  <a:srgbClr val="000000"/>
                </a:solidFill>
                <a:latin typeface="Calibri" panose="020F0502020204030204" pitchFamily="34" charset="0"/>
              </a:rPr>
              <a:t>ws://ruta_servidor</a:t>
            </a:r>
          </a:p>
        </p:txBody>
      </p:sp>
      <p:sp>
        <p:nvSpPr>
          <p:cNvPr id="6160" name="Text Box 35">
            <a:extLst>
              <a:ext uri="{FF2B5EF4-FFF2-40B4-BE49-F238E27FC236}">
                <a16:creationId xmlns:a16="http://schemas.microsoft.com/office/drawing/2014/main" id="{A86A8B56-798F-507C-1543-897F25454C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1575" y="6115050"/>
            <a:ext cx="2713038" cy="34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" tIns="10800" rIns="18000" bIns="10800"/>
          <a:lstStyle/>
          <a:p>
            <a:r>
              <a:rPr lang="es-ES" altLang="ca-ES" sz="1600" u="none">
                <a:solidFill>
                  <a:srgbClr val="000000"/>
                </a:solidFill>
                <a:latin typeface="Calibri" panose="020F0502020204030204" pitchFamily="34" charset="0"/>
              </a:rPr>
              <a:t>“DIGALI HOLA”</a:t>
            </a:r>
          </a:p>
        </p:txBody>
      </p:sp>
      <p:sp>
        <p:nvSpPr>
          <p:cNvPr id="6161" name="Line 36">
            <a:extLst>
              <a:ext uri="{FF2B5EF4-FFF2-40B4-BE49-F238E27FC236}">
                <a16:creationId xmlns:a16="http://schemas.microsoft.com/office/drawing/2014/main" id="{84F93569-9C7F-DCE6-84A0-F491D11E435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90700" y="5727700"/>
            <a:ext cx="4824413" cy="635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_tradnl"/>
          </a:p>
        </p:txBody>
      </p:sp>
      <p:sp>
        <p:nvSpPr>
          <p:cNvPr id="6162" name="Line 34">
            <a:extLst>
              <a:ext uri="{FF2B5EF4-FFF2-40B4-BE49-F238E27FC236}">
                <a16:creationId xmlns:a16="http://schemas.microsoft.com/office/drawing/2014/main" id="{D291C284-7219-2F98-7322-060EBFA0C19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63713" y="6481763"/>
            <a:ext cx="5400675" cy="79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_tradnl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6329FD-9385-C3B0-96F5-9F0366C71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8"/>
            <a:ext cx="8469313" cy="671512"/>
          </a:xfrm>
        </p:spPr>
        <p:txBody>
          <a:bodyPr/>
          <a:lstStyle/>
          <a:p>
            <a:pPr eaLnBrk="1" hangingPunct="1">
              <a:defRPr/>
            </a:pPr>
            <a:r>
              <a:rPr lang="ca-ES" dirty="0"/>
              <a:t>SERVIDOR I CLIENT WS</a:t>
            </a:r>
          </a:p>
        </p:txBody>
      </p:sp>
      <p:sp>
        <p:nvSpPr>
          <p:cNvPr id="7171" name="Marcador de contenido 2">
            <a:extLst>
              <a:ext uri="{FF2B5EF4-FFF2-40B4-BE49-F238E27FC236}">
                <a16:creationId xmlns:a16="http://schemas.microsoft.com/office/drawing/2014/main" id="{735C38B5-18E4-28DB-4029-37148DE790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620713"/>
            <a:ext cx="9036050" cy="593725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ca-ES" altLang="ca-ES"/>
              <a:t>El servidor WS el creem amb el mòdul </a:t>
            </a:r>
            <a:r>
              <a:rPr lang="ca-ES" altLang="ca-ES" i="1"/>
              <a:t>http</a:t>
            </a:r>
            <a:r>
              <a:rPr lang="ca-ES" altLang="ca-ES"/>
              <a:t> i </a:t>
            </a:r>
            <a:r>
              <a:rPr lang="ca-ES" altLang="ca-ES" i="1"/>
              <a:t>websocket</a:t>
            </a:r>
            <a:r>
              <a:rPr lang="ca-ES" altLang="ca-ES"/>
              <a:t> </a:t>
            </a:r>
            <a:r>
              <a:rPr lang="ca-ES" altLang="ca-ES">
                <a:hlinkClick r:id="rId2"/>
              </a:rPr>
              <a:t>https://www.npmjs.com/package/websocket</a:t>
            </a:r>
            <a:endParaRPr lang="ca-ES" altLang="ca-E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F35FB84-B477-DDB9-5443-75ABCBF2FD05}"/>
              </a:ext>
            </a:extLst>
          </p:cNvPr>
          <p:cNvSpPr txBox="1"/>
          <p:nvPr/>
        </p:nvSpPr>
        <p:spPr>
          <a:xfrm>
            <a:off x="179388" y="1404938"/>
            <a:ext cx="4684712" cy="517207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400" u="none" noProof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http = require(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'http'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); </a:t>
            </a:r>
          </a:p>
          <a:p>
            <a:pPr>
              <a:defRPr/>
            </a:pPr>
            <a:r>
              <a:rPr lang="es-ES" sz="1400" u="none" noProof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WebSocketServer = require(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'websocket'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).server;</a:t>
            </a:r>
          </a:p>
          <a:p>
            <a:pPr>
              <a:defRPr/>
            </a:pPr>
            <a:endParaRPr lang="es-ES" sz="1400" u="none" noProof="1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s-ES" sz="1400" u="none" noProof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server = http.createServer((req, res) </a:t>
            </a:r>
            <a:r>
              <a:rPr lang="es-ES" sz="1400" u="none" noProof="1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                        res.write(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'resposta'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                        res.end()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});</a:t>
            </a:r>
          </a:p>
          <a:p>
            <a:pPr>
              <a:defRPr/>
            </a:pPr>
            <a:endParaRPr lang="es-ES" sz="1400" u="none" noProof="1">
              <a:solidFill>
                <a:srgbClr val="0000FF"/>
              </a:solidFill>
              <a:latin typeface="+mn-lt"/>
            </a:endParaRPr>
          </a:p>
          <a:p>
            <a:pPr>
              <a:defRPr/>
            </a:pPr>
            <a:r>
              <a:rPr lang="es-ES" sz="1400" u="none" noProof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ws_server = </a:t>
            </a:r>
            <a:r>
              <a:rPr lang="es-ES" sz="1400" u="none" noProof="1">
                <a:solidFill>
                  <a:srgbClr val="0000FF"/>
                </a:solidFill>
                <a:latin typeface="+mn-lt"/>
              </a:rPr>
              <a:t>new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WebSocketServer({ 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httpServer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: server, 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autoAcceptConnections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: </a:t>
            </a:r>
            <a:r>
              <a:rPr lang="es-ES" sz="1400" u="none" noProof="1">
                <a:solidFill>
                  <a:srgbClr val="0000FF"/>
                </a:solidFill>
                <a:latin typeface="+mn-lt"/>
              </a:rPr>
              <a:t>false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});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ws_server.on(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'request'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, (request) </a:t>
            </a:r>
            <a:r>
              <a:rPr lang="es-ES" sz="1400" u="none" noProof="1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</a:t>
            </a:r>
            <a:r>
              <a:rPr lang="es-ES" sz="1400" u="none" noProof="1">
                <a:solidFill>
                  <a:srgbClr val="0000FF"/>
                </a:solidFill>
                <a:latin typeface="+mn-lt"/>
              </a:rPr>
              <a:t>const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connexio = request.accept(</a:t>
            </a:r>
            <a:r>
              <a:rPr lang="es-ES" sz="1400" u="none" noProof="1">
                <a:solidFill>
                  <a:srgbClr val="0000FF"/>
                </a:solidFill>
                <a:latin typeface="+mn-lt"/>
              </a:rPr>
              <a:t>null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, request.origin);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connexio.on(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'message'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, (message) </a:t>
            </a:r>
            <a:r>
              <a:rPr lang="es-ES" sz="1400" u="none" noProof="1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    console.log(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"Missatge rebut"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, message.utf8Data);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});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connexio.on(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'close'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, () </a:t>
            </a:r>
            <a:r>
              <a:rPr lang="es-ES" sz="1400" u="none" noProof="1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    connexio.close();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    console.log(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"Tancada la connexió"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})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});</a:t>
            </a:r>
          </a:p>
          <a:p>
            <a:pPr>
              <a:defRPr/>
            </a:pPr>
            <a:endParaRPr lang="es-ES" sz="1400" u="none" noProof="1">
              <a:solidFill>
                <a:srgbClr val="000000"/>
              </a:solidFill>
              <a:latin typeface="+mn-lt"/>
            </a:endParaRPr>
          </a:p>
          <a:p>
            <a:pPr>
              <a:defRPr/>
            </a:pPr>
            <a:r>
              <a:rPr lang="es-ES" sz="1200" u="none" noProof="1">
                <a:solidFill>
                  <a:srgbClr val="000000"/>
                </a:solidFill>
                <a:latin typeface="+mn-lt"/>
              </a:rPr>
              <a:t>server.listen(</a:t>
            </a:r>
            <a:r>
              <a:rPr lang="es-ES" sz="1200" u="none" noProof="1">
                <a:solidFill>
                  <a:srgbClr val="098658"/>
                </a:solidFill>
                <a:latin typeface="+mn-lt"/>
              </a:rPr>
              <a:t>8089</a:t>
            </a:r>
            <a:r>
              <a:rPr lang="es-ES" sz="1200" u="none" noProof="1">
                <a:solidFill>
                  <a:srgbClr val="000000"/>
                </a:solidFill>
                <a:latin typeface="+mn-lt"/>
              </a:rPr>
              <a:t>, () </a:t>
            </a:r>
            <a:r>
              <a:rPr lang="es-ES" sz="1200" u="none" noProof="1">
                <a:solidFill>
                  <a:srgbClr val="0000FF"/>
                </a:solidFill>
                <a:latin typeface="+mn-lt"/>
              </a:rPr>
              <a:t>=&gt;</a:t>
            </a:r>
            <a:r>
              <a:rPr lang="es-ES" sz="1200" u="none" noProof="1">
                <a:solidFill>
                  <a:srgbClr val="000000"/>
                </a:solidFill>
                <a:latin typeface="+mn-lt"/>
              </a:rPr>
              <a:t> {</a:t>
            </a:r>
          </a:p>
          <a:p>
            <a:pPr>
              <a:defRPr/>
            </a:pPr>
            <a:r>
              <a:rPr lang="es-ES" sz="1200" u="none" noProof="1">
                <a:solidFill>
                  <a:srgbClr val="000000"/>
                </a:solidFill>
                <a:latin typeface="+mn-lt"/>
              </a:rPr>
              <a:t>    console.log(</a:t>
            </a:r>
            <a:r>
              <a:rPr lang="es-ES" sz="1200" u="none" noProof="1">
                <a:solidFill>
                  <a:srgbClr val="A31515"/>
                </a:solidFill>
                <a:latin typeface="+mn-lt"/>
              </a:rPr>
              <a:t>"Servidor iniciat al port 8089"</a:t>
            </a:r>
            <a:r>
              <a:rPr lang="es-ES" sz="1200" u="none" noProof="1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200" u="none" noProof="1">
                <a:solidFill>
                  <a:srgbClr val="000000"/>
                </a:solidFill>
                <a:latin typeface="+mn-lt"/>
              </a:rPr>
              <a:t>});</a:t>
            </a:r>
          </a:p>
        </p:txBody>
      </p:sp>
      <p:sp>
        <p:nvSpPr>
          <p:cNvPr id="7173" name="CuadroTexto 8">
            <a:extLst>
              <a:ext uri="{FF2B5EF4-FFF2-40B4-BE49-F238E27FC236}">
                <a16:creationId xmlns:a16="http://schemas.microsoft.com/office/drawing/2014/main" id="{3C22C31B-B7B4-E86C-E72F-6BD709514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1085850"/>
            <a:ext cx="1993900" cy="323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>
            <a:spAutoFit/>
          </a:bodyPr>
          <a:lstStyle/>
          <a:p>
            <a:r>
              <a:rPr lang="ca-ES" altLang="es-ES" b="1" u="none">
                <a:solidFill>
                  <a:schemeClr val="bg1"/>
                </a:solidFill>
              </a:rPr>
              <a:t>server.js</a:t>
            </a:r>
            <a:endParaRPr lang="es-ES" altLang="es-ES" b="1" u="none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6243B9-9536-E608-7C83-02D9281C7B5A}"/>
              </a:ext>
            </a:extLst>
          </p:cNvPr>
          <p:cNvSpPr txBox="1"/>
          <p:nvPr/>
        </p:nvSpPr>
        <p:spPr>
          <a:xfrm>
            <a:off x="5003800" y="1728788"/>
            <a:ext cx="4032250" cy="246221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let socket = </a:t>
            </a:r>
            <a:r>
              <a:rPr lang="es-ES" sz="1400" u="none" noProof="1">
                <a:solidFill>
                  <a:srgbClr val="0000FF"/>
                </a:solidFill>
                <a:latin typeface="+mn-lt"/>
              </a:rPr>
              <a:t>new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WebSocket(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"ws://localhost:8089"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socket.onopen = </a:t>
            </a:r>
            <a:r>
              <a:rPr lang="es-ES" sz="1400" u="none" noProof="1">
                <a:solidFill>
                  <a:srgbClr val="0000FF"/>
                </a:solidFill>
                <a:latin typeface="+mn-lt"/>
              </a:rPr>
              <a:t>function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(evt) { 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console.log(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"Conectat amb el servidor"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socket.send(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"Hola server"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}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socket.onmessage = </a:t>
            </a:r>
            <a:r>
              <a:rPr lang="es-ES" sz="1400" u="none" noProof="1">
                <a:solidFill>
                  <a:srgbClr val="0000FF"/>
                </a:solidFill>
                <a:latin typeface="+mn-lt"/>
              </a:rPr>
              <a:t>function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(evt) {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console.log(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"text del servidor:"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, evt.data);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}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socket.onclose = </a:t>
            </a:r>
            <a:r>
              <a:rPr lang="es-ES" sz="1400" u="none" noProof="1">
                <a:solidFill>
                  <a:srgbClr val="0000FF"/>
                </a:solidFill>
                <a:latin typeface="+mn-lt"/>
              </a:rPr>
              <a:t>function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 (evt) {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    console.log(</a:t>
            </a:r>
            <a:r>
              <a:rPr lang="es-ES" sz="1400" u="none" noProof="1">
                <a:solidFill>
                  <a:srgbClr val="A31515"/>
                </a:solidFill>
                <a:latin typeface="+mn-lt"/>
              </a:rPr>
              <a:t>"El server tanca la connexio"</a:t>
            </a:r>
            <a:r>
              <a:rPr lang="es-ES" sz="1400" u="none" noProof="1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es-ES" sz="1400" u="none" noProof="1">
                <a:solidFill>
                  <a:srgbClr val="000000"/>
                </a:solidFill>
                <a:latin typeface="+mn-lt"/>
              </a:rPr>
              <a:t>}</a:t>
            </a:r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50BE044D-4343-852F-FB83-0FACE8043C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4100" y="4191000"/>
            <a:ext cx="3621088" cy="2046288"/>
          </a:xfrm>
          <a:prstGeom prst="rect">
            <a:avLst/>
          </a:prstGeom>
          <a:noFill/>
          <a:ln>
            <a:noFill/>
          </a:ln>
        </p:spPr>
        <p:txBody>
          <a:bodyPr lIns="100794" tIns="50397" rIns="100794" bIns="50397">
            <a:spAutoFit/>
          </a:bodyPr>
          <a:lstStyle>
            <a:lvl1pPr marL="255588" indent="-168275" defTabSz="682625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77838" indent="-168275" defTabSz="682625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752475" indent="-168275" defTabSz="682625">
              <a:spcBef>
                <a:spcPct val="20000"/>
              </a:spcBef>
              <a:buClr>
                <a:srgbClr val="8D89A4"/>
              </a:buClr>
              <a:buFont typeface="Arial" panose="020B0604020202020204" pitchFamily="34" charset="0"/>
              <a:buChar char="•"/>
              <a:defRPr sz="13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957263" indent="-168275" defTabSz="682625">
              <a:spcBef>
                <a:spcPct val="20000"/>
              </a:spcBef>
              <a:buClr>
                <a:srgbClr val="748560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163638" indent="-168275" defTabSz="682625">
              <a:spcBef>
                <a:spcPct val="20000"/>
              </a:spcBef>
              <a:buClr>
                <a:srgbClr val="9E927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1620838" indent="-168275" defTabSz="6826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927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078038" indent="-168275" defTabSz="6826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927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535238" indent="-168275" defTabSz="6826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927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2992438" indent="-168275" defTabSz="6826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E9273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defRPr/>
            </a:pPr>
            <a:r>
              <a:rPr lang="ca-ES" altLang="ca-ES" u="none" dirty="0"/>
              <a:t>Enviem un missatge al servidor amb:</a:t>
            </a:r>
          </a:p>
          <a:p>
            <a:pPr lvl="1" eaLnBrk="1" hangingPunct="1">
              <a:defRPr/>
            </a:pPr>
            <a:r>
              <a:rPr lang="ca-ES" altLang="ca-ES" u="none" dirty="0" err="1">
                <a:solidFill>
                  <a:srgbClr val="000000"/>
                </a:solidFill>
              </a:rPr>
              <a:t>socket.send</a:t>
            </a:r>
            <a:r>
              <a:rPr lang="ca-ES" altLang="ca-ES" u="none" dirty="0">
                <a:solidFill>
                  <a:srgbClr val="000000"/>
                </a:solidFill>
              </a:rPr>
              <a:t>("missatge al servidor");</a:t>
            </a:r>
          </a:p>
          <a:p>
            <a:pPr eaLnBrk="1" hangingPunct="1">
              <a:defRPr/>
            </a:pPr>
            <a:r>
              <a:rPr lang="ca-ES" altLang="ca-ES" u="none" dirty="0"/>
              <a:t>Ens desconnectem del servidor amb:</a:t>
            </a:r>
          </a:p>
          <a:p>
            <a:pPr lvl="1" eaLnBrk="1" hangingPunct="1">
              <a:defRPr/>
            </a:pPr>
            <a:r>
              <a:rPr lang="ca-ES" altLang="ca-ES" u="none" dirty="0" err="1">
                <a:solidFill>
                  <a:srgbClr val="000000"/>
                </a:solidFill>
              </a:rPr>
              <a:t>socket.close</a:t>
            </a:r>
            <a:r>
              <a:rPr lang="ca-ES" altLang="ca-ES" u="none" dirty="0">
                <a:solidFill>
                  <a:srgbClr val="000000"/>
                </a:solidFill>
              </a:rPr>
              <a:t>();</a:t>
            </a:r>
          </a:p>
          <a:p>
            <a:pPr eaLnBrk="1" hangingPunct="1">
              <a:defRPr/>
            </a:pPr>
            <a:r>
              <a:rPr lang="ca-ES" altLang="ca-ES" u="none" dirty="0">
                <a:solidFill>
                  <a:srgbClr val="000000"/>
                </a:solidFill>
              </a:rPr>
              <a:t>Enviem un missatge al client amb:</a:t>
            </a:r>
          </a:p>
          <a:p>
            <a:pPr lvl="1" eaLnBrk="1" hangingPunct="1">
              <a:defRPr/>
            </a:pPr>
            <a:r>
              <a:rPr lang="ca-ES" u="none" dirty="0" err="1">
                <a:solidFill>
                  <a:srgbClr val="000000"/>
                </a:solidFill>
                <a:latin typeface="+mn-lt"/>
              </a:rPr>
              <a:t>connexio.send</a:t>
            </a:r>
            <a:r>
              <a:rPr lang="ca-ES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u="none" dirty="0">
                <a:solidFill>
                  <a:srgbClr val="A31515"/>
                </a:solidFill>
                <a:latin typeface="+mn-lt"/>
              </a:rPr>
              <a:t>"missatge al client"</a:t>
            </a:r>
            <a:r>
              <a:rPr lang="ca-ES" u="none" dirty="0">
                <a:solidFill>
                  <a:srgbClr val="000000"/>
                </a:solidFill>
                <a:latin typeface="+mn-lt"/>
              </a:rPr>
              <a:t>);</a:t>
            </a:r>
            <a:endParaRPr lang="ca-ES" altLang="ca-ES" u="none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endParaRPr lang="ca-ES" altLang="ca-ES" u="none" dirty="0"/>
          </a:p>
        </p:txBody>
      </p:sp>
      <p:sp>
        <p:nvSpPr>
          <p:cNvPr id="7176" name="CuadroTexto 11">
            <a:extLst>
              <a:ext uri="{FF2B5EF4-FFF2-40B4-BE49-F238E27FC236}">
                <a16:creationId xmlns:a16="http://schemas.microsoft.com/office/drawing/2014/main" id="{5DB0F8DC-993B-807E-620A-915F4C8E9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3800" y="1404938"/>
            <a:ext cx="1993900" cy="32385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>
            <a:spAutoFit/>
          </a:bodyPr>
          <a:lstStyle/>
          <a:p>
            <a:r>
              <a:rPr lang="ca-ES" altLang="es-ES" b="1" u="none">
                <a:solidFill>
                  <a:schemeClr val="bg1"/>
                </a:solidFill>
              </a:rPr>
              <a:t>client.js</a:t>
            </a:r>
            <a:endParaRPr lang="es-ES" altLang="es-ES" b="1" u="none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0733CF-E0DD-2509-0C1C-1BAF4A5F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8"/>
            <a:ext cx="8469313" cy="671512"/>
          </a:xfrm>
        </p:spPr>
        <p:txBody>
          <a:bodyPr/>
          <a:lstStyle/>
          <a:p>
            <a:pPr>
              <a:defRPr/>
            </a:pPr>
            <a:r>
              <a:rPr lang="ca-ES" dirty="0"/>
              <a:t>DIAGRAMA WEBSOCKETS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41D15E2-15EA-448F-9CD7-ADCA03E5C0BB}"/>
              </a:ext>
            </a:extLst>
          </p:cNvPr>
          <p:cNvSpPr/>
          <p:nvPr/>
        </p:nvSpPr>
        <p:spPr>
          <a:xfrm>
            <a:off x="3887788" y="847725"/>
            <a:ext cx="1368425" cy="3603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ca-ES" u="none" dirty="0"/>
              <a:t>SERVER WS</a:t>
            </a:r>
            <a:endParaRPr lang="es-ES" u="none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BD05851-9234-610B-82D7-DD25E9E1155A}"/>
              </a:ext>
            </a:extLst>
          </p:cNvPr>
          <p:cNvSpPr/>
          <p:nvPr/>
        </p:nvSpPr>
        <p:spPr>
          <a:xfrm>
            <a:off x="579438" y="833438"/>
            <a:ext cx="1368425" cy="35877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ca-ES" u="none" dirty="0"/>
              <a:t>CLIENT  WS</a:t>
            </a:r>
            <a:endParaRPr lang="es-ES" u="none" dirty="0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9019E0A-3FF0-0C9B-5BC8-AE4DAA269ADE}"/>
              </a:ext>
            </a:extLst>
          </p:cNvPr>
          <p:cNvCxnSpPr>
            <a:stCxn id="10" idx="2"/>
          </p:cNvCxnSpPr>
          <p:nvPr/>
        </p:nvCxnSpPr>
        <p:spPr>
          <a:xfrm flipH="1">
            <a:off x="1227138" y="1192213"/>
            <a:ext cx="36512" cy="4198937"/>
          </a:xfrm>
          <a:prstGeom prst="straightConnector1">
            <a:avLst/>
          </a:prstGeom>
          <a:ln w="60325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FA97B781-C634-EBDB-E430-FE1163EA7F43}"/>
              </a:ext>
            </a:extLst>
          </p:cNvPr>
          <p:cNvSpPr/>
          <p:nvPr/>
        </p:nvSpPr>
        <p:spPr>
          <a:xfrm>
            <a:off x="123825" y="2366963"/>
            <a:ext cx="2592388" cy="50958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100" u="none" noProof="1">
                <a:solidFill>
                  <a:srgbClr val="000000"/>
                </a:solidFill>
              </a:rPr>
              <a:t>let socket =</a:t>
            </a:r>
            <a:endParaRPr lang="es-ES" sz="1100" u="none" noProof="1">
              <a:solidFill>
                <a:srgbClr val="0000FF"/>
              </a:solidFill>
            </a:endParaRPr>
          </a:p>
          <a:p>
            <a:pPr algn="ctr">
              <a:defRPr/>
            </a:pPr>
            <a:r>
              <a:rPr lang="es-ES" sz="1100" u="none" noProof="1">
                <a:solidFill>
                  <a:srgbClr val="0000FF"/>
                </a:solidFill>
              </a:rPr>
              <a:t>new</a:t>
            </a:r>
            <a:r>
              <a:rPr lang="es-ES" sz="1100" u="none" noProof="1">
                <a:solidFill>
                  <a:srgbClr val="000000"/>
                </a:solidFill>
              </a:rPr>
              <a:t> WebSocket(</a:t>
            </a:r>
            <a:r>
              <a:rPr lang="es-ES" sz="1100" u="none" noProof="1">
                <a:solidFill>
                  <a:srgbClr val="A31515"/>
                </a:solidFill>
              </a:rPr>
              <a:t>"ws://localhost:8089"</a:t>
            </a:r>
            <a:r>
              <a:rPr lang="es-ES" sz="1100" u="none" noProof="1">
                <a:solidFill>
                  <a:srgbClr val="000000"/>
                </a:solidFill>
              </a:rPr>
              <a:t>);</a:t>
            </a:r>
            <a:endParaRPr lang="es-ES" sz="1100" u="none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69429047-1666-F967-5E82-DDF06C0B73FE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4572000" y="1208088"/>
            <a:ext cx="0" cy="4232275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C9A7BCBF-08FF-3DD8-3E12-AC5AA73A80B0}"/>
              </a:ext>
            </a:extLst>
          </p:cNvPr>
          <p:cNvCxnSpPr>
            <a:cxnSpLocks/>
            <a:stCxn id="13" idx="3"/>
            <a:endCxn id="21" idx="1"/>
          </p:cNvCxnSpPr>
          <p:nvPr/>
        </p:nvCxnSpPr>
        <p:spPr>
          <a:xfrm>
            <a:off x="2716213" y="2622550"/>
            <a:ext cx="469900" cy="11113"/>
          </a:xfrm>
          <a:prstGeom prst="straightConnector1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752EA921-6E4D-6E49-0186-14DD91AF7335}"/>
              </a:ext>
            </a:extLst>
          </p:cNvPr>
          <p:cNvSpPr/>
          <p:nvPr/>
        </p:nvSpPr>
        <p:spPr>
          <a:xfrm>
            <a:off x="3186113" y="2298700"/>
            <a:ext cx="3463925" cy="67151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100" u="none" noProof="1">
                <a:solidFill>
                  <a:srgbClr val="000000"/>
                </a:solidFill>
              </a:rPr>
              <a:t>server_ws.on(</a:t>
            </a:r>
            <a:r>
              <a:rPr lang="es-ES" sz="1100" u="none" noProof="1">
                <a:solidFill>
                  <a:srgbClr val="A31515"/>
                </a:solidFill>
              </a:rPr>
              <a:t>'request'</a:t>
            </a:r>
            <a:r>
              <a:rPr lang="es-ES" sz="1100" u="none" noProof="1">
                <a:solidFill>
                  <a:srgbClr val="000000"/>
                </a:solidFill>
              </a:rPr>
              <a:t>, (request) </a:t>
            </a:r>
            <a:r>
              <a:rPr lang="es-ES" sz="1100" u="none" noProof="1">
                <a:solidFill>
                  <a:srgbClr val="0000FF"/>
                </a:solidFill>
              </a:rPr>
              <a:t>=&gt;</a:t>
            </a:r>
            <a:r>
              <a:rPr lang="es-ES" sz="1100" u="none" noProof="1">
                <a:solidFill>
                  <a:srgbClr val="000000"/>
                </a:solidFill>
              </a:rPr>
              <a:t> {</a:t>
            </a:r>
          </a:p>
          <a:p>
            <a:pPr>
              <a:defRPr/>
            </a:pPr>
            <a:r>
              <a:rPr lang="es-ES" sz="1100" u="none" noProof="1">
                <a:solidFill>
                  <a:srgbClr val="0000FF"/>
                </a:solidFill>
              </a:rPr>
              <a:t>    const</a:t>
            </a:r>
            <a:r>
              <a:rPr lang="es-ES" sz="1100" u="none" noProof="1">
                <a:solidFill>
                  <a:srgbClr val="000000"/>
                </a:solidFill>
              </a:rPr>
              <a:t> connexio = request.accept(</a:t>
            </a:r>
            <a:r>
              <a:rPr lang="es-ES" sz="1100" u="none" noProof="1">
                <a:solidFill>
                  <a:srgbClr val="0000FF"/>
                </a:solidFill>
              </a:rPr>
              <a:t>null</a:t>
            </a:r>
            <a:r>
              <a:rPr lang="es-ES" sz="1100" u="none" noProof="1">
                <a:solidFill>
                  <a:srgbClr val="000000"/>
                </a:solidFill>
              </a:rPr>
              <a:t>, request.origin);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F20D083-3B70-5A95-D47D-C2C435B90A86}"/>
              </a:ext>
            </a:extLst>
          </p:cNvPr>
          <p:cNvSpPr/>
          <p:nvPr/>
        </p:nvSpPr>
        <p:spPr>
          <a:xfrm>
            <a:off x="7035800" y="2420938"/>
            <a:ext cx="1368425" cy="3603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ca-ES" u="none" dirty="0" err="1"/>
              <a:t>connexio</a:t>
            </a:r>
            <a:endParaRPr lang="es-ES" u="none" dirty="0"/>
          </a:p>
        </p:txBody>
      </p:sp>
      <p:sp>
        <p:nvSpPr>
          <p:cNvPr id="29" name="Flecha: a la derecha 28">
            <a:extLst>
              <a:ext uri="{FF2B5EF4-FFF2-40B4-BE49-F238E27FC236}">
                <a16:creationId xmlns:a16="http://schemas.microsoft.com/office/drawing/2014/main" id="{1FDB2EC7-3FED-1BA6-F1B6-BC6D8A63192F}"/>
              </a:ext>
            </a:extLst>
          </p:cNvPr>
          <p:cNvSpPr/>
          <p:nvPr/>
        </p:nvSpPr>
        <p:spPr>
          <a:xfrm>
            <a:off x="6662738" y="2479675"/>
            <a:ext cx="360362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 dirty="0"/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B2B626FA-3B99-BBF3-052F-DB7F1F8D6E73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7720013" y="2781300"/>
            <a:ext cx="0" cy="2808288"/>
          </a:xfrm>
          <a:prstGeom prst="straightConnector1">
            <a:avLst/>
          </a:prstGeom>
          <a:ln w="53975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D960F622-9FAB-802E-AACB-8EEADBC15803}"/>
              </a:ext>
            </a:extLst>
          </p:cNvPr>
          <p:cNvCxnSpPr>
            <a:cxnSpLocks/>
          </p:cNvCxnSpPr>
          <p:nvPr/>
        </p:nvCxnSpPr>
        <p:spPr>
          <a:xfrm flipH="1">
            <a:off x="2874963" y="3444875"/>
            <a:ext cx="4864100" cy="0"/>
          </a:xfrm>
          <a:prstGeom prst="straightConnector1">
            <a:avLst/>
          </a:prstGeom>
          <a:ln w="317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: esquinas redondeadas 37">
            <a:extLst>
              <a:ext uri="{FF2B5EF4-FFF2-40B4-BE49-F238E27FC236}">
                <a16:creationId xmlns:a16="http://schemas.microsoft.com/office/drawing/2014/main" id="{3C5AECB2-28D2-D5CB-DC7F-BB253CA9A6AD}"/>
              </a:ext>
            </a:extLst>
          </p:cNvPr>
          <p:cNvSpPr/>
          <p:nvPr/>
        </p:nvSpPr>
        <p:spPr>
          <a:xfrm>
            <a:off x="168275" y="3290888"/>
            <a:ext cx="2706688" cy="314325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100" u="none" noProof="1">
                <a:solidFill>
                  <a:srgbClr val="000000"/>
                </a:solidFill>
              </a:rPr>
              <a:t>socket.onopen = </a:t>
            </a:r>
            <a:r>
              <a:rPr lang="es-ES" sz="1100" u="none" noProof="1">
                <a:solidFill>
                  <a:srgbClr val="0000FF"/>
                </a:solidFill>
              </a:rPr>
              <a:t>function</a:t>
            </a:r>
            <a:r>
              <a:rPr lang="es-ES" sz="1100" u="none" noProof="1">
                <a:solidFill>
                  <a:srgbClr val="000000"/>
                </a:solidFill>
              </a:rPr>
              <a:t> (evt) { </a:t>
            </a:r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3E10F2F2-4B5C-6797-E35B-F167258B21BA}"/>
              </a:ext>
            </a:extLst>
          </p:cNvPr>
          <p:cNvSpPr/>
          <p:nvPr/>
        </p:nvSpPr>
        <p:spPr>
          <a:xfrm>
            <a:off x="2874963" y="1522413"/>
            <a:ext cx="5273675" cy="325437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000" u="none" noProof="1">
                <a:solidFill>
                  <a:srgbClr val="0000FF"/>
                </a:solidFill>
              </a:rPr>
              <a:t>const</a:t>
            </a:r>
            <a:r>
              <a:rPr lang="es-ES" sz="1000" u="none" noProof="1">
                <a:solidFill>
                  <a:srgbClr val="000000"/>
                </a:solidFill>
              </a:rPr>
              <a:t> server_ws = </a:t>
            </a:r>
            <a:r>
              <a:rPr lang="es-ES" sz="1000" u="none" noProof="1">
                <a:solidFill>
                  <a:srgbClr val="0000FF"/>
                </a:solidFill>
              </a:rPr>
              <a:t>new</a:t>
            </a:r>
            <a:r>
              <a:rPr lang="es-ES" sz="1000" u="none" noProof="1">
                <a:solidFill>
                  <a:srgbClr val="000000"/>
                </a:solidFill>
              </a:rPr>
              <a:t> WebSocketServer({ </a:t>
            </a:r>
            <a:r>
              <a:rPr lang="es-ES" sz="1000" u="none" noProof="1">
                <a:solidFill>
                  <a:srgbClr val="A31515"/>
                </a:solidFill>
              </a:rPr>
              <a:t>httpServer</a:t>
            </a:r>
            <a:r>
              <a:rPr lang="es-ES" sz="1000" u="none" noProof="1">
                <a:solidFill>
                  <a:srgbClr val="000000"/>
                </a:solidFill>
              </a:rPr>
              <a:t>: server, </a:t>
            </a:r>
            <a:r>
              <a:rPr lang="es-ES" sz="1000" u="none" noProof="1">
                <a:solidFill>
                  <a:srgbClr val="A31515"/>
                </a:solidFill>
              </a:rPr>
              <a:t>autoAcceptConnections</a:t>
            </a:r>
            <a:r>
              <a:rPr lang="es-ES" sz="1000" u="none" noProof="1">
                <a:solidFill>
                  <a:srgbClr val="000000"/>
                </a:solidFill>
              </a:rPr>
              <a:t>: </a:t>
            </a:r>
            <a:r>
              <a:rPr lang="es-ES" sz="1000" u="none" noProof="1">
                <a:solidFill>
                  <a:srgbClr val="0000FF"/>
                </a:solidFill>
              </a:rPr>
              <a:t>false</a:t>
            </a:r>
            <a:r>
              <a:rPr lang="es-ES" sz="1000" u="none" noProof="1">
                <a:solidFill>
                  <a:srgbClr val="000000"/>
                </a:solidFill>
              </a:rPr>
              <a:t> });</a:t>
            </a:r>
          </a:p>
        </p:txBody>
      </p:sp>
      <p:sp>
        <p:nvSpPr>
          <p:cNvPr id="47" name="Rectángulo: esquinas redondeadas 46">
            <a:extLst>
              <a:ext uri="{FF2B5EF4-FFF2-40B4-BE49-F238E27FC236}">
                <a16:creationId xmlns:a16="http://schemas.microsoft.com/office/drawing/2014/main" id="{D09CDA49-EA1E-9D3C-123A-D7ED43025AE4}"/>
              </a:ext>
            </a:extLst>
          </p:cNvPr>
          <p:cNvSpPr/>
          <p:nvPr/>
        </p:nvSpPr>
        <p:spPr>
          <a:xfrm>
            <a:off x="168275" y="3605213"/>
            <a:ext cx="2706688" cy="42386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100" u="none" noProof="1">
                <a:solidFill>
                  <a:srgbClr val="000000"/>
                </a:solidFill>
              </a:rPr>
              <a:t>        socket.send(</a:t>
            </a:r>
            <a:r>
              <a:rPr lang="es-ES" sz="1100" u="none" noProof="1">
                <a:solidFill>
                  <a:srgbClr val="A31515"/>
                </a:solidFill>
              </a:rPr>
              <a:t>"Hola server"</a:t>
            </a:r>
            <a:r>
              <a:rPr lang="es-ES" sz="1100" u="none" noProof="1">
                <a:solidFill>
                  <a:srgbClr val="000000"/>
                </a:solidFill>
              </a:rPr>
              <a:t>);</a:t>
            </a:r>
          </a:p>
          <a:p>
            <a:pPr>
              <a:defRPr/>
            </a:pPr>
            <a:r>
              <a:rPr lang="es-ES" sz="1100" u="none" noProof="1">
                <a:solidFill>
                  <a:srgbClr val="000000"/>
                </a:solidFill>
              </a:rPr>
              <a:t>}</a:t>
            </a:r>
          </a:p>
        </p:txBody>
      </p:sp>
      <p:cxnSp>
        <p:nvCxnSpPr>
          <p:cNvPr id="48" name="Conector recto de flecha 47">
            <a:extLst>
              <a:ext uri="{FF2B5EF4-FFF2-40B4-BE49-F238E27FC236}">
                <a16:creationId xmlns:a16="http://schemas.microsoft.com/office/drawing/2014/main" id="{71D58E98-E33F-AD69-F505-DCD41D4FFEC4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>
            <a:off x="2874963" y="3817938"/>
            <a:ext cx="2725737" cy="87312"/>
          </a:xfrm>
          <a:prstGeom prst="straightConnector1">
            <a:avLst/>
          </a:prstGeom>
          <a:ln w="31750">
            <a:solidFill>
              <a:schemeClr val="accent3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ángulo: esquinas redondeadas 50">
            <a:extLst>
              <a:ext uri="{FF2B5EF4-FFF2-40B4-BE49-F238E27FC236}">
                <a16:creationId xmlns:a16="http://schemas.microsoft.com/office/drawing/2014/main" id="{F13940B2-FBA7-DF1F-D467-5503A5C629E7}"/>
              </a:ext>
            </a:extLst>
          </p:cNvPr>
          <p:cNvSpPr/>
          <p:nvPr/>
        </p:nvSpPr>
        <p:spPr>
          <a:xfrm>
            <a:off x="5600700" y="3602038"/>
            <a:ext cx="3327400" cy="60801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100" u="none" noProof="1">
                <a:solidFill>
                  <a:srgbClr val="000000"/>
                </a:solidFill>
              </a:rPr>
              <a:t>connexio.on(</a:t>
            </a:r>
            <a:r>
              <a:rPr lang="es-ES" sz="1100" u="none" noProof="1">
                <a:solidFill>
                  <a:srgbClr val="A31515"/>
                </a:solidFill>
              </a:rPr>
              <a:t>'message'</a:t>
            </a:r>
            <a:r>
              <a:rPr lang="es-ES" sz="1100" u="none" noProof="1">
                <a:solidFill>
                  <a:srgbClr val="000000"/>
                </a:solidFill>
              </a:rPr>
              <a:t>, (message) </a:t>
            </a:r>
            <a:r>
              <a:rPr lang="es-ES" sz="1100" u="none" noProof="1">
                <a:solidFill>
                  <a:srgbClr val="0000FF"/>
                </a:solidFill>
              </a:rPr>
              <a:t>=&gt;</a:t>
            </a:r>
            <a:r>
              <a:rPr lang="es-ES" sz="1100" u="none" noProof="1">
                <a:solidFill>
                  <a:srgbClr val="000000"/>
                </a:solidFill>
              </a:rPr>
              <a:t> {</a:t>
            </a:r>
          </a:p>
          <a:p>
            <a:pPr>
              <a:defRPr/>
            </a:pPr>
            <a:r>
              <a:rPr lang="es-ES" sz="1100" u="none" noProof="1">
                <a:solidFill>
                  <a:srgbClr val="000000"/>
                </a:solidFill>
              </a:rPr>
              <a:t>        console.log(</a:t>
            </a:r>
            <a:r>
              <a:rPr lang="es-ES" sz="1100" u="none" noProof="1">
                <a:solidFill>
                  <a:srgbClr val="A31515"/>
                </a:solidFill>
              </a:rPr>
              <a:t>"Missatge rebut"</a:t>
            </a:r>
            <a:r>
              <a:rPr lang="es-ES" sz="1100" u="none" noProof="1">
                <a:solidFill>
                  <a:srgbClr val="000000"/>
                </a:solidFill>
              </a:rPr>
              <a:t>, message.utf8Data);</a:t>
            </a:r>
          </a:p>
        </p:txBody>
      </p:sp>
      <p:sp>
        <p:nvSpPr>
          <p:cNvPr id="52" name="Rectángulo: esquinas redondeadas 51">
            <a:extLst>
              <a:ext uri="{FF2B5EF4-FFF2-40B4-BE49-F238E27FC236}">
                <a16:creationId xmlns:a16="http://schemas.microsoft.com/office/drawing/2014/main" id="{51E6BDD9-0181-3CD7-118A-B1DA0E90374B}"/>
              </a:ext>
            </a:extLst>
          </p:cNvPr>
          <p:cNvSpPr/>
          <p:nvPr/>
        </p:nvSpPr>
        <p:spPr>
          <a:xfrm>
            <a:off x="5600700" y="4210050"/>
            <a:ext cx="3327400" cy="60960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ca-ES" sz="1100" u="none" dirty="0">
                <a:solidFill>
                  <a:srgbClr val="000000"/>
                </a:solidFill>
              </a:rPr>
              <a:t>         </a:t>
            </a:r>
            <a:r>
              <a:rPr lang="ca-ES" sz="1100" u="none" dirty="0" err="1">
                <a:solidFill>
                  <a:srgbClr val="000000"/>
                </a:solidFill>
              </a:rPr>
              <a:t>connexio.send</a:t>
            </a:r>
            <a:r>
              <a:rPr lang="ca-ES" sz="1100" u="none" dirty="0">
                <a:solidFill>
                  <a:srgbClr val="000000"/>
                </a:solidFill>
              </a:rPr>
              <a:t>(</a:t>
            </a:r>
            <a:r>
              <a:rPr lang="ca-ES" sz="1100" u="none" dirty="0">
                <a:solidFill>
                  <a:srgbClr val="A31515"/>
                </a:solidFill>
              </a:rPr>
              <a:t>" hola, soc el servidor"</a:t>
            </a:r>
            <a:r>
              <a:rPr lang="ca-ES" sz="1100" u="none" dirty="0">
                <a:solidFill>
                  <a:srgbClr val="000000"/>
                </a:solidFill>
              </a:rPr>
              <a:t>);</a:t>
            </a:r>
            <a:endParaRPr lang="es-ES" sz="1100" u="none" noProof="1">
              <a:solidFill>
                <a:srgbClr val="000000"/>
              </a:solidFill>
            </a:endParaRPr>
          </a:p>
          <a:p>
            <a:pPr>
              <a:defRPr/>
            </a:pPr>
            <a:r>
              <a:rPr lang="es-ES" sz="1100" u="none" noProof="1">
                <a:solidFill>
                  <a:srgbClr val="000000"/>
                </a:solidFill>
              </a:rPr>
              <a:t>});</a:t>
            </a:r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C3B50430-C21C-0F8B-19CC-763D820C9F36}"/>
              </a:ext>
            </a:extLst>
          </p:cNvPr>
          <p:cNvSpPr/>
          <p:nvPr/>
        </p:nvSpPr>
        <p:spPr>
          <a:xfrm>
            <a:off x="2867025" y="1841500"/>
            <a:ext cx="5273675" cy="3254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000" u="none" noProof="1">
                <a:solidFill>
                  <a:srgbClr val="000000"/>
                </a:solidFill>
              </a:rPr>
              <a:t>server.listen(</a:t>
            </a:r>
            <a:r>
              <a:rPr lang="es-ES" sz="1000" u="none" noProof="1">
                <a:solidFill>
                  <a:srgbClr val="098658"/>
                </a:solidFill>
              </a:rPr>
              <a:t>8089</a:t>
            </a:r>
            <a:r>
              <a:rPr lang="es-ES" sz="1000" u="none" noProof="1">
                <a:solidFill>
                  <a:srgbClr val="000000"/>
                </a:solidFill>
              </a:rPr>
              <a:t>, () </a:t>
            </a:r>
            <a:r>
              <a:rPr lang="es-ES" sz="1000" u="none" noProof="1">
                <a:solidFill>
                  <a:srgbClr val="0000FF"/>
                </a:solidFill>
              </a:rPr>
              <a:t>=&gt;</a:t>
            </a:r>
            <a:r>
              <a:rPr lang="es-ES" sz="1000" u="none" noProof="1">
                <a:solidFill>
                  <a:srgbClr val="000000"/>
                </a:solidFill>
              </a:rPr>
              <a:t> {    console.log(</a:t>
            </a:r>
            <a:r>
              <a:rPr lang="es-ES" sz="1000" u="none" noProof="1">
                <a:solidFill>
                  <a:srgbClr val="A31515"/>
                </a:solidFill>
              </a:rPr>
              <a:t>"Servidor iniciat al port 8089"</a:t>
            </a:r>
            <a:r>
              <a:rPr lang="es-ES" sz="1000" u="none" noProof="1">
                <a:solidFill>
                  <a:srgbClr val="000000"/>
                </a:solidFill>
              </a:rPr>
              <a:t>); });</a:t>
            </a:r>
          </a:p>
        </p:txBody>
      </p:sp>
      <p:sp>
        <p:nvSpPr>
          <p:cNvPr id="63" name="Rectángulo: esquinas redondeadas 62">
            <a:extLst>
              <a:ext uri="{FF2B5EF4-FFF2-40B4-BE49-F238E27FC236}">
                <a16:creationId xmlns:a16="http://schemas.microsoft.com/office/drawing/2014/main" id="{81EBCDB9-453B-9D18-0874-0E0FBBB00B01}"/>
              </a:ext>
            </a:extLst>
          </p:cNvPr>
          <p:cNvSpPr/>
          <p:nvPr/>
        </p:nvSpPr>
        <p:spPr>
          <a:xfrm>
            <a:off x="160338" y="4292600"/>
            <a:ext cx="2971800" cy="80486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s-ES" sz="1100" u="none" noProof="1">
                <a:solidFill>
                  <a:srgbClr val="000000"/>
                </a:solidFill>
              </a:rPr>
              <a:t>socket.onmessage = </a:t>
            </a:r>
            <a:r>
              <a:rPr lang="es-ES" sz="1100" u="none" noProof="1">
                <a:solidFill>
                  <a:srgbClr val="0000FF"/>
                </a:solidFill>
              </a:rPr>
              <a:t>function</a:t>
            </a:r>
            <a:r>
              <a:rPr lang="es-ES" sz="1100" u="none" noProof="1">
                <a:solidFill>
                  <a:srgbClr val="000000"/>
                </a:solidFill>
              </a:rPr>
              <a:t> (evt) {</a:t>
            </a:r>
          </a:p>
          <a:p>
            <a:pPr>
              <a:defRPr/>
            </a:pPr>
            <a:r>
              <a:rPr lang="es-ES" sz="1100" u="none" noProof="1">
                <a:solidFill>
                  <a:srgbClr val="000000"/>
                </a:solidFill>
              </a:rPr>
              <a:t>    console.log(</a:t>
            </a:r>
            <a:r>
              <a:rPr lang="es-ES" sz="1100" u="none" noProof="1">
                <a:solidFill>
                  <a:srgbClr val="A31515"/>
                </a:solidFill>
              </a:rPr>
              <a:t>"text del servidor:"</a:t>
            </a:r>
            <a:r>
              <a:rPr lang="es-ES" sz="1100" u="none" noProof="1">
                <a:solidFill>
                  <a:srgbClr val="000000"/>
                </a:solidFill>
              </a:rPr>
              <a:t>, evt.data);</a:t>
            </a:r>
          </a:p>
          <a:p>
            <a:pPr>
              <a:defRPr/>
            </a:pPr>
            <a:r>
              <a:rPr lang="es-ES" sz="1100" u="none" noProof="1">
                <a:solidFill>
                  <a:srgbClr val="000000"/>
                </a:solidFill>
              </a:rPr>
              <a:t>}</a:t>
            </a:r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244B54BF-0633-504A-6C8F-1262DB482846}"/>
              </a:ext>
            </a:extLst>
          </p:cNvPr>
          <p:cNvCxnSpPr>
            <a:cxnSpLocks/>
            <a:stCxn id="52" idx="1"/>
            <a:endCxn id="63" idx="3"/>
          </p:cNvCxnSpPr>
          <p:nvPr/>
        </p:nvCxnSpPr>
        <p:spPr>
          <a:xfrm flipH="1">
            <a:off x="3132138" y="4514850"/>
            <a:ext cx="2468562" cy="179388"/>
          </a:xfrm>
          <a:prstGeom prst="straightConnector1">
            <a:avLst/>
          </a:prstGeom>
          <a:ln w="317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Flecha: en U 189">
            <a:extLst>
              <a:ext uri="{FF2B5EF4-FFF2-40B4-BE49-F238E27FC236}">
                <a16:creationId xmlns:a16="http://schemas.microsoft.com/office/drawing/2014/main" id="{26A841EB-BF9C-6932-02F1-E0447AB0419B}"/>
              </a:ext>
            </a:extLst>
          </p:cNvPr>
          <p:cNvSpPr/>
          <p:nvPr/>
        </p:nvSpPr>
        <p:spPr>
          <a:xfrm flipV="1">
            <a:off x="8645525" y="568325"/>
            <a:ext cx="396875" cy="5880100"/>
          </a:xfrm>
          <a:prstGeom prst="uturnArrow">
            <a:avLst>
              <a:gd name="adj1" fmla="val 25000"/>
              <a:gd name="adj2" fmla="val 25000"/>
              <a:gd name="adj3" fmla="val 47234"/>
              <a:gd name="adj4" fmla="val 43750"/>
              <a:gd name="adj5" fmla="val 97853"/>
            </a:avLst>
          </a:prstGeom>
          <a:solidFill>
            <a:srgbClr val="E5D8B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38" name="Flecha: en U 37">
            <a:extLst>
              <a:ext uri="{FF2B5EF4-FFF2-40B4-BE49-F238E27FC236}">
                <a16:creationId xmlns:a16="http://schemas.microsoft.com/office/drawing/2014/main" id="{E033D517-0F73-0BE2-91BE-D9AAE55D4A52}"/>
              </a:ext>
            </a:extLst>
          </p:cNvPr>
          <p:cNvSpPr/>
          <p:nvPr/>
        </p:nvSpPr>
        <p:spPr>
          <a:xfrm flipH="1" flipV="1">
            <a:off x="42863" y="777875"/>
            <a:ext cx="412750" cy="5368925"/>
          </a:xfrm>
          <a:prstGeom prst="uturnArrow">
            <a:avLst>
              <a:gd name="adj1" fmla="val 25000"/>
              <a:gd name="adj2" fmla="val 25000"/>
              <a:gd name="adj3" fmla="val 47234"/>
              <a:gd name="adj4" fmla="val 43750"/>
              <a:gd name="adj5" fmla="val 9785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1CDA680-4E84-22D2-9FD3-C762797EA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225" y="100013"/>
            <a:ext cx="6707188" cy="487362"/>
          </a:xfrm>
        </p:spPr>
        <p:txBody>
          <a:bodyPr>
            <a:normAutofit fontScale="90000"/>
          </a:bodyPr>
          <a:lstStyle/>
          <a:p>
            <a:pPr defTabSz="683726" eaLnBrk="1" hangingPunct="1">
              <a:defRPr/>
            </a:pPr>
            <a:r>
              <a:rPr lang="ca-ES" sz="3402" dirty="0"/>
              <a:t>COMUNICACIÓ WEBSOCKETS</a:t>
            </a:r>
          </a:p>
        </p:txBody>
      </p:sp>
      <p:sp>
        <p:nvSpPr>
          <p:cNvPr id="6" name="Flecha: hacia abajo 5">
            <a:extLst>
              <a:ext uri="{FF2B5EF4-FFF2-40B4-BE49-F238E27FC236}">
                <a16:creationId xmlns:a16="http://schemas.microsoft.com/office/drawing/2014/main" id="{ABD74A82-0486-1983-6F48-77103348A5D3}"/>
              </a:ext>
            </a:extLst>
          </p:cNvPr>
          <p:cNvSpPr/>
          <p:nvPr/>
        </p:nvSpPr>
        <p:spPr>
          <a:xfrm>
            <a:off x="7910513" y="4902200"/>
            <a:ext cx="314325" cy="1277938"/>
          </a:xfrm>
          <a:prstGeom prst="down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BEB4899-7923-9DF7-CCE1-E512DFC0D8D7}"/>
              </a:ext>
            </a:extLst>
          </p:cNvPr>
          <p:cNvSpPr/>
          <p:nvPr/>
        </p:nvSpPr>
        <p:spPr>
          <a:xfrm>
            <a:off x="5422900" y="1160463"/>
            <a:ext cx="1101725" cy="536733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7990D16-92A9-7A88-8DE4-332F1E757390}"/>
              </a:ext>
            </a:extLst>
          </p:cNvPr>
          <p:cNvSpPr/>
          <p:nvPr/>
        </p:nvSpPr>
        <p:spPr>
          <a:xfrm>
            <a:off x="5440363" y="1227138"/>
            <a:ext cx="914400" cy="1682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A2966F69-64B7-F72E-07F2-39337DCE37E2}"/>
              </a:ext>
            </a:extLst>
          </p:cNvPr>
          <p:cNvSpPr/>
          <p:nvPr/>
        </p:nvSpPr>
        <p:spPr>
          <a:xfrm>
            <a:off x="9525" y="509588"/>
            <a:ext cx="1360488" cy="3492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sz="1400" u="none" dirty="0"/>
              <a:t>SERVIDOR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2DA4E1-FA54-5C41-1200-29253D0D63D5}"/>
              </a:ext>
            </a:extLst>
          </p:cNvPr>
          <p:cNvSpPr/>
          <p:nvPr/>
        </p:nvSpPr>
        <p:spPr>
          <a:xfrm>
            <a:off x="7732713" y="484188"/>
            <a:ext cx="1360487" cy="3508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ca-ES" sz="1400" u="none" dirty="0"/>
              <a:t>CLIENT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CEF21FF-E0CD-44F5-6921-B7AA0C0B2215}"/>
              </a:ext>
            </a:extLst>
          </p:cNvPr>
          <p:cNvSpPr/>
          <p:nvPr/>
        </p:nvSpPr>
        <p:spPr>
          <a:xfrm>
            <a:off x="6618288" y="987425"/>
            <a:ext cx="2490787" cy="801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sz="1300" u="none" dirty="0"/>
              <a:t>Creem el </a:t>
            </a:r>
            <a:r>
              <a:rPr lang="ca-ES" sz="1300" u="none" dirty="0" err="1"/>
              <a:t>WebSocket</a:t>
            </a:r>
            <a:r>
              <a:rPr lang="ca-ES" sz="1300" u="none" dirty="0"/>
              <a:t> vinculat a una adreça de servidor i fem la petició de connexió al servidor 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C8B5203-543F-2BF1-94B8-D47F303D1C52}"/>
              </a:ext>
            </a:extLst>
          </p:cNvPr>
          <p:cNvSpPr/>
          <p:nvPr/>
        </p:nvSpPr>
        <p:spPr>
          <a:xfrm>
            <a:off x="3025775" y="1068388"/>
            <a:ext cx="1101725" cy="538003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/>
          </a:p>
        </p:txBody>
      </p:sp>
      <p:sp>
        <p:nvSpPr>
          <p:cNvPr id="14" name="Rectángulo: esquinas redondeadas 13">
            <a:extLst>
              <a:ext uri="{FF2B5EF4-FFF2-40B4-BE49-F238E27FC236}">
                <a16:creationId xmlns:a16="http://schemas.microsoft.com/office/drawing/2014/main" id="{041D4031-9826-7564-D7E4-BF1977B25D9E}"/>
              </a:ext>
            </a:extLst>
          </p:cNvPr>
          <p:cNvSpPr/>
          <p:nvPr/>
        </p:nvSpPr>
        <p:spPr>
          <a:xfrm>
            <a:off x="3095625" y="1160463"/>
            <a:ext cx="914400" cy="168275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8E7047F-52AE-E553-BBA6-D5B4B5FE7AFF}"/>
              </a:ext>
            </a:extLst>
          </p:cNvPr>
          <p:cNvSpPr txBox="1"/>
          <p:nvPr/>
        </p:nvSpPr>
        <p:spPr>
          <a:xfrm>
            <a:off x="3011488" y="1298575"/>
            <a:ext cx="1135062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ca-ES" sz="1400" b="1" u="none" dirty="0">
                <a:latin typeface="+mn-lt"/>
              </a:rPr>
              <a:t>IP: 127.0.0.1</a:t>
            </a:r>
          </a:p>
          <a:p>
            <a:pPr>
              <a:defRPr/>
            </a:pPr>
            <a:r>
              <a:rPr lang="ca-ES" sz="1400" b="1" u="none" dirty="0">
                <a:latin typeface="+mn-lt"/>
              </a:rPr>
              <a:t>port: 9000</a:t>
            </a:r>
          </a:p>
        </p:txBody>
      </p:sp>
      <p:sp>
        <p:nvSpPr>
          <p:cNvPr id="16" name="AutoShape 19">
            <a:extLst>
              <a:ext uri="{FF2B5EF4-FFF2-40B4-BE49-F238E27FC236}">
                <a16:creationId xmlns:a16="http://schemas.microsoft.com/office/drawing/2014/main" id="{4A70BD44-448C-1019-3418-455CEC487E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2263775"/>
            <a:ext cx="247650" cy="268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 dirty="0">
              <a:latin typeface="+mj-lt"/>
              <a:cs typeface="Arial" charset="0"/>
            </a:endParaRPr>
          </a:p>
        </p:txBody>
      </p:sp>
      <p:sp>
        <p:nvSpPr>
          <p:cNvPr id="17" name="AutoShape 20">
            <a:extLst>
              <a:ext uri="{FF2B5EF4-FFF2-40B4-BE49-F238E27FC236}">
                <a16:creationId xmlns:a16="http://schemas.microsoft.com/office/drawing/2014/main" id="{C35E191E-3960-A312-2F4A-772501180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2260600"/>
            <a:ext cx="2381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18" name="AutoShape 22">
            <a:extLst>
              <a:ext uri="{FF2B5EF4-FFF2-40B4-BE49-F238E27FC236}">
                <a16:creationId xmlns:a16="http://schemas.microsoft.com/office/drawing/2014/main" id="{B836081B-EF09-2C8C-1F4C-36425561D1D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60563" y="1244600"/>
            <a:ext cx="268287" cy="2309813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>
              <a:latin typeface="+mj-lt"/>
            </a:endParaRPr>
          </a:p>
        </p:txBody>
      </p:sp>
      <p:sp>
        <p:nvSpPr>
          <p:cNvPr id="19" name="AutoShape 22">
            <a:extLst>
              <a:ext uri="{FF2B5EF4-FFF2-40B4-BE49-F238E27FC236}">
                <a16:creationId xmlns:a16="http://schemas.microsoft.com/office/drawing/2014/main" id="{D6459905-2E5E-64D8-5460-E2AC234387E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48188" y="1196975"/>
            <a:ext cx="268288" cy="1893887"/>
          </a:xfrm>
          <a:prstGeom prst="bracketPair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 dirty="0">
              <a:latin typeface="+mj-lt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494F59E-6033-DAE2-1112-647F4A8893AA}"/>
              </a:ext>
            </a:extLst>
          </p:cNvPr>
          <p:cNvSpPr/>
          <p:nvPr/>
        </p:nvSpPr>
        <p:spPr>
          <a:xfrm>
            <a:off x="152400" y="963613"/>
            <a:ext cx="2047875" cy="3762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sz="1300" u="none" dirty="0"/>
              <a:t>Creem </a:t>
            </a:r>
            <a:r>
              <a:rPr lang="ca-ES" sz="1300" u="none" dirty="0" err="1"/>
              <a:t>WebSocketServer</a:t>
            </a:r>
            <a:r>
              <a:rPr lang="ca-ES" sz="1300" u="none" dirty="0"/>
              <a:t> vinculat a una </a:t>
            </a:r>
            <a:r>
              <a:rPr lang="ca-ES" sz="1300" u="none" dirty="0" err="1"/>
              <a:t>ip</a:t>
            </a:r>
            <a:endParaRPr lang="ca-ES" sz="1300" u="none" dirty="0"/>
          </a:p>
        </p:txBody>
      </p:sp>
      <p:sp>
        <p:nvSpPr>
          <p:cNvPr id="21" name="AutoShape 19">
            <a:extLst>
              <a:ext uri="{FF2B5EF4-FFF2-40B4-BE49-F238E27FC236}">
                <a16:creationId xmlns:a16="http://schemas.microsoft.com/office/drawing/2014/main" id="{C70B5DC6-0A89-0318-33DB-9DAEF9DBCA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63963" y="2005013"/>
            <a:ext cx="247650" cy="268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22" name="AutoShape 20">
            <a:extLst>
              <a:ext uri="{FF2B5EF4-FFF2-40B4-BE49-F238E27FC236}">
                <a16:creationId xmlns:a16="http://schemas.microsoft.com/office/drawing/2014/main" id="{486E2923-BA16-4C9C-AFB5-4CA36DA93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3" y="2016125"/>
            <a:ext cx="2381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007AB8BB-42A6-66AB-5D9C-6908CE92E9D7}"/>
              </a:ext>
            </a:extLst>
          </p:cNvPr>
          <p:cNvSpPr/>
          <p:nvPr/>
        </p:nvSpPr>
        <p:spPr>
          <a:xfrm>
            <a:off x="736600" y="1524000"/>
            <a:ext cx="2262188" cy="5032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sz="1300" b="1" u="none" dirty="0" err="1"/>
              <a:t>onrequest</a:t>
            </a:r>
            <a:r>
              <a:rPr lang="ca-ES" sz="1300" u="none" dirty="0"/>
              <a:t> rebem i guardem la nova connexió</a:t>
            </a: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C25E2704-B079-08D0-482A-3340DFC10F37}"/>
              </a:ext>
            </a:extLst>
          </p:cNvPr>
          <p:cNvCxnSpPr>
            <a:cxnSpLocks/>
            <a:stCxn id="12" idx="1"/>
            <a:endCxn id="9240" idx="3"/>
          </p:cNvCxnSpPr>
          <p:nvPr/>
        </p:nvCxnSpPr>
        <p:spPr>
          <a:xfrm flipH="1">
            <a:off x="6045200" y="1389063"/>
            <a:ext cx="573088" cy="390525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39" name="Picture 2">
            <a:extLst>
              <a:ext uri="{FF2B5EF4-FFF2-40B4-BE49-F238E27FC236}">
                <a16:creationId xmlns:a16="http://schemas.microsoft.com/office/drawing/2014/main" id="{E6C3511C-4BE1-48BF-C9B4-C488DD4D8D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0" y="1833563"/>
            <a:ext cx="603250" cy="68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40" name="Picture 8">
            <a:extLst>
              <a:ext uri="{FF2B5EF4-FFF2-40B4-BE49-F238E27FC236}">
                <a16:creationId xmlns:a16="http://schemas.microsoft.com/office/drawing/2014/main" id="{36511B16-CD6C-D7A3-0B00-65422AE6F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7663" y="1420813"/>
            <a:ext cx="617537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8" name="Conector: angular 27">
            <a:extLst>
              <a:ext uri="{FF2B5EF4-FFF2-40B4-BE49-F238E27FC236}">
                <a16:creationId xmlns:a16="http://schemas.microsoft.com/office/drawing/2014/main" id="{6244B7F7-C6C3-4939-AE54-38B3234DB49D}"/>
              </a:ext>
            </a:extLst>
          </p:cNvPr>
          <p:cNvCxnSpPr>
            <a:cxnSpLocks/>
            <a:stCxn id="20" idx="3"/>
            <a:endCxn id="13" idx="0"/>
          </p:cNvCxnSpPr>
          <p:nvPr/>
        </p:nvCxnSpPr>
        <p:spPr>
          <a:xfrm flipV="1">
            <a:off x="2200275" y="1068388"/>
            <a:ext cx="1376363" cy="84137"/>
          </a:xfrm>
          <a:prstGeom prst="bentConnector4">
            <a:avLst>
              <a:gd name="adj1" fmla="val 29995"/>
              <a:gd name="adj2" fmla="val 5005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: angular 28">
            <a:extLst>
              <a:ext uri="{FF2B5EF4-FFF2-40B4-BE49-F238E27FC236}">
                <a16:creationId xmlns:a16="http://schemas.microsoft.com/office/drawing/2014/main" id="{C844AA3B-C761-027C-0D44-CCADC5C258E5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>
            <a:off x="5899150" y="1160463"/>
            <a:ext cx="719138" cy="228600"/>
          </a:xfrm>
          <a:prstGeom prst="bentConnector4">
            <a:avLst>
              <a:gd name="adj1" fmla="val 11684"/>
              <a:gd name="adj2" fmla="val 200455"/>
            </a:avLst>
          </a:prstGeom>
          <a:ln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>
            <a:extLst>
              <a:ext uri="{FF2B5EF4-FFF2-40B4-BE49-F238E27FC236}">
                <a16:creationId xmlns:a16="http://schemas.microsoft.com/office/drawing/2014/main" id="{DEC03D61-846A-A7B0-A3E3-CA88FEAD30DE}"/>
              </a:ext>
            </a:extLst>
          </p:cNvPr>
          <p:cNvSpPr/>
          <p:nvPr/>
        </p:nvSpPr>
        <p:spPr>
          <a:xfrm>
            <a:off x="688975" y="3476625"/>
            <a:ext cx="2311400" cy="579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sz="1300" b="1" u="none" dirty="0" err="1"/>
              <a:t>onmessage</a:t>
            </a:r>
            <a:r>
              <a:rPr lang="ca-ES" sz="1300" u="none" dirty="0"/>
              <a:t> rebem un missatge d’un client</a:t>
            </a:r>
          </a:p>
        </p:txBody>
      </p:sp>
      <p:grpSp>
        <p:nvGrpSpPr>
          <p:cNvPr id="9244" name="Grupo 30">
            <a:extLst>
              <a:ext uri="{FF2B5EF4-FFF2-40B4-BE49-F238E27FC236}">
                <a16:creationId xmlns:a16="http://schemas.microsoft.com/office/drawing/2014/main" id="{CB3EC5D3-A4D5-147E-1FCE-604BAB1C96BA}"/>
              </a:ext>
            </a:extLst>
          </p:cNvPr>
          <p:cNvGrpSpPr>
            <a:grpSpLocks/>
          </p:cNvGrpSpPr>
          <p:nvPr/>
        </p:nvGrpSpPr>
        <p:grpSpPr bwMode="auto">
          <a:xfrm>
            <a:off x="4217988" y="1754188"/>
            <a:ext cx="979487" cy="257175"/>
            <a:chOff x="1960684" y="4486997"/>
            <a:chExt cx="1584282" cy="833283"/>
          </a:xfrm>
        </p:grpSpPr>
        <p:sp>
          <p:nvSpPr>
            <p:cNvPr id="32" name="Rectángulo 31">
              <a:extLst>
                <a:ext uri="{FF2B5EF4-FFF2-40B4-BE49-F238E27FC236}">
                  <a16:creationId xmlns:a16="http://schemas.microsoft.com/office/drawing/2014/main" id="{9A102B9B-15AC-B5C5-3F2D-E687D0A3CA04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 err="1">
                  <a:solidFill>
                    <a:schemeClr val="tx1"/>
                  </a:solidFill>
                </a:rPr>
                <a:t>Request</a:t>
              </a:r>
              <a:r>
                <a:rPr lang="ca-ES" sz="1400" u="none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33" name="Triángulo isósceles 32">
              <a:extLst>
                <a:ext uri="{FF2B5EF4-FFF2-40B4-BE49-F238E27FC236}">
                  <a16:creationId xmlns:a16="http://schemas.microsoft.com/office/drawing/2014/main" id="{27A07494-0447-9276-DF00-49430955B7DE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261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sp>
        <p:nvSpPr>
          <p:cNvPr id="9245" name="CuadroTexto 33">
            <a:extLst>
              <a:ext uri="{FF2B5EF4-FFF2-40B4-BE49-F238E27FC236}">
                <a16:creationId xmlns:a16="http://schemas.microsoft.com/office/drawing/2014/main" id="{9661BE64-9FBE-0972-0C76-87DCB6FE8D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3" y="6416675"/>
            <a:ext cx="36337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ca-ES" altLang="ca-ES" sz="1200"/>
              <a:t>Imatges de: https://openclipart.org/artist/oksmith</a:t>
            </a:r>
          </a:p>
        </p:txBody>
      </p:sp>
      <p:sp>
        <p:nvSpPr>
          <p:cNvPr id="36" name="Flecha: hacia abajo 35">
            <a:extLst>
              <a:ext uri="{FF2B5EF4-FFF2-40B4-BE49-F238E27FC236}">
                <a16:creationId xmlns:a16="http://schemas.microsoft.com/office/drawing/2014/main" id="{BEBF698C-F448-0E9F-84B0-27C7EA7C5201}"/>
              </a:ext>
            </a:extLst>
          </p:cNvPr>
          <p:cNvSpPr/>
          <p:nvPr/>
        </p:nvSpPr>
        <p:spPr>
          <a:xfrm rot="16200000">
            <a:off x="418306" y="1856582"/>
            <a:ext cx="282575" cy="198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a-ES"/>
          </a:p>
        </p:txBody>
      </p:sp>
      <p:pic>
        <p:nvPicPr>
          <p:cNvPr id="9247" name="Picture 10">
            <a:extLst>
              <a:ext uri="{FF2B5EF4-FFF2-40B4-BE49-F238E27FC236}">
                <a16:creationId xmlns:a16="http://schemas.microsoft.com/office/drawing/2014/main" id="{B9E1CA17-B097-1911-DCB5-43BB341F4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887538"/>
            <a:ext cx="892175" cy="109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248" name="Grupo 40">
            <a:extLst>
              <a:ext uri="{FF2B5EF4-FFF2-40B4-BE49-F238E27FC236}">
                <a16:creationId xmlns:a16="http://schemas.microsoft.com/office/drawing/2014/main" id="{4CAA97C6-1A79-2A00-2D29-F8E2473180FA}"/>
              </a:ext>
            </a:extLst>
          </p:cNvPr>
          <p:cNvGrpSpPr>
            <a:grpSpLocks/>
          </p:cNvGrpSpPr>
          <p:nvPr/>
        </p:nvGrpSpPr>
        <p:grpSpPr bwMode="auto">
          <a:xfrm>
            <a:off x="1949450" y="2143125"/>
            <a:ext cx="927100" cy="257175"/>
            <a:chOff x="1960684" y="4486997"/>
            <a:chExt cx="1584282" cy="833283"/>
          </a:xfrm>
        </p:grpSpPr>
        <p:sp>
          <p:nvSpPr>
            <p:cNvPr id="42" name="Rectángulo 41">
              <a:extLst>
                <a:ext uri="{FF2B5EF4-FFF2-40B4-BE49-F238E27FC236}">
                  <a16:creationId xmlns:a16="http://schemas.microsoft.com/office/drawing/2014/main" id="{E3A1D6F7-3EBC-E133-7DA1-3F7A49722187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 err="1">
                  <a:solidFill>
                    <a:schemeClr val="tx1"/>
                  </a:solidFill>
                </a:rPr>
                <a:t>Request</a:t>
              </a:r>
              <a:r>
                <a:rPr lang="ca-ES" sz="1400" u="none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43" name="Triángulo isósceles 42">
              <a:extLst>
                <a:ext uri="{FF2B5EF4-FFF2-40B4-BE49-F238E27FC236}">
                  <a16:creationId xmlns:a16="http://schemas.microsoft.com/office/drawing/2014/main" id="{62FB1329-4CD1-2D0F-B438-C439BE1184D4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26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sp>
        <p:nvSpPr>
          <p:cNvPr id="44" name="Flecha: cheurón 43">
            <a:extLst>
              <a:ext uri="{FF2B5EF4-FFF2-40B4-BE49-F238E27FC236}">
                <a16:creationId xmlns:a16="http://schemas.microsoft.com/office/drawing/2014/main" id="{7B386E51-0152-B860-E59D-8338BEA81D04}"/>
              </a:ext>
            </a:extLst>
          </p:cNvPr>
          <p:cNvSpPr/>
          <p:nvPr/>
        </p:nvSpPr>
        <p:spPr>
          <a:xfrm flipH="1">
            <a:off x="1262063" y="2333625"/>
            <a:ext cx="146050" cy="13176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45" name="Flecha: cheurón 44">
            <a:extLst>
              <a:ext uri="{FF2B5EF4-FFF2-40B4-BE49-F238E27FC236}">
                <a16:creationId xmlns:a16="http://schemas.microsoft.com/office/drawing/2014/main" id="{BF3C86EF-B8AF-67B2-1BBC-49AF97D13DC5}"/>
              </a:ext>
            </a:extLst>
          </p:cNvPr>
          <p:cNvSpPr/>
          <p:nvPr/>
        </p:nvSpPr>
        <p:spPr>
          <a:xfrm flipH="1">
            <a:off x="1436688" y="2333625"/>
            <a:ext cx="146050" cy="13176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grpSp>
        <p:nvGrpSpPr>
          <p:cNvPr id="9251" name="Grupo 45">
            <a:extLst>
              <a:ext uri="{FF2B5EF4-FFF2-40B4-BE49-F238E27FC236}">
                <a16:creationId xmlns:a16="http://schemas.microsoft.com/office/drawing/2014/main" id="{354E456F-4F61-FD04-D374-9FA4818167F8}"/>
              </a:ext>
            </a:extLst>
          </p:cNvPr>
          <p:cNvGrpSpPr>
            <a:grpSpLocks/>
          </p:cNvGrpSpPr>
          <p:nvPr/>
        </p:nvGrpSpPr>
        <p:grpSpPr bwMode="auto">
          <a:xfrm>
            <a:off x="1490663" y="2593975"/>
            <a:ext cx="865187" cy="258763"/>
            <a:chOff x="1960684" y="4486997"/>
            <a:chExt cx="1584282" cy="833283"/>
          </a:xfrm>
        </p:grpSpPr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BB3DCD56-CE63-9922-58FF-4275FC9D68BE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 err="1">
                  <a:solidFill>
                    <a:schemeClr val="tx1"/>
                  </a:solidFill>
                </a:rPr>
                <a:t>Connect</a:t>
              </a:r>
              <a:endParaRPr lang="ca-E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48" name="Triángulo isósceles 47">
              <a:extLst>
                <a:ext uri="{FF2B5EF4-FFF2-40B4-BE49-F238E27FC236}">
                  <a16:creationId xmlns:a16="http://schemas.microsoft.com/office/drawing/2014/main" id="{122E6738-B112-FD14-DFE3-16C4839DC227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094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sp>
        <p:nvSpPr>
          <p:cNvPr id="49" name="AutoShape 19">
            <a:extLst>
              <a:ext uri="{FF2B5EF4-FFF2-40B4-BE49-F238E27FC236}">
                <a16:creationId xmlns:a16="http://schemas.microsoft.com/office/drawing/2014/main" id="{748858A6-AC2A-DC52-73AE-77CD189AA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025" y="2698750"/>
            <a:ext cx="247650" cy="268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 dirty="0">
              <a:latin typeface="+mj-lt"/>
              <a:cs typeface="Arial" charset="0"/>
            </a:endParaRPr>
          </a:p>
        </p:txBody>
      </p:sp>
      <p:sp>
        <p:nvSpPr>
          <p:cNvPr id="50" name="AutoShape 20">
            <a:extLst>
              <a:ext uri="{FF2B5EF4-FFF2-40B4-BE49-F238E27FC236}">
                <a16:creationId xmlns:a16="http://schemas.microsoft.com/office/drawing/2014/main" id="{DC20E9FD-DE11-B937-6CEB-BCA7F0BB96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1488" y="2695575"/>
            <a:ext cx="2381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51" name="AutoShape 22">
            <a:extLst>
              <a:ext uri="{FF2B5EF4-FFF2-40B4-BE49-F238E27FC236}">
                <a16:creationId xmlns:a16="http://schemas.microsoft.com/office/drawing/2014/main" id="{0361D29B-DB3D-98AA-70DF-ED0CFC1AEE6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60563" y="1679575"/>
            <a:ext cx="268287" cy="2309813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>
              <a:latin typeface="+mj-lt"/>
            </a:endParaRPr>
          </a:p>
        </p:txBody>
      </p:sp>
      <p:sp>
        <p:nvSpPr>
          <p:cNvPr id="52" name="Flecha: cheurón 51">
            <a:extLst>
              <a:ext uri="{FF2B5EF4-FFF2-40B4-BE49-F238E27FC236}">
                <a16:creationId xmlns:a16="http://schemas.microsoft.com/office/drawing/2014/main" id="{028C4BF5-EB23-E458-05F4-A22FA80D5F97}"/>
              </a:ext>
            </a:extLst>
          </p:cNvPr>
          <p:cNvSpPr/>
          <p:nvPr/>
        </p:nvSpPr>
        <p:spPr>
          <a:xfrm>
            <a:off x="2606675" y="2760663"/>
            <a:ext cx="122238" cy="131762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53" name="Flecha: cheurón 52">
            <a:extLst>
              <a:ext uri="{FF2B5EF4-FFF2-40B4-BE49-F238E27FC236}">
                <a16:creationId xmlns:a16="http://schemas.microsoft.com/office/drawing/2014/main" id="{945FD409-7FB2-A1B0-B091-8F0867B951A3}"/>
              </a:ext>
            </a:extLst>
          </p:cNvPr>
          <p:cNvSpPr/>
          <p:nvPr/>
        </p:nvSpPr>
        <p:spPr>
          <a:xfrm>
            <a:off x="2781300" y="2760663"/>
            <a:ext cx="128588" cy="131762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grpSp>
        <p:nvGrpSpPr>
          <p:cNvPr id="9257" name="Grupo 53">
            <a:extLst>
              <a:ext uri="{FF2B5EF4-FFF2-40B4-BE49-F238E27FC236}">
                <a16:creationId xmlns:a16="http://schemas.microsoft.com/office/drawing/2014/main" id="{1BC1A947-38F0-D007-23C0-B251AE497C76}"/>
              </a:ext>
            </a:extLst>
          </p:cNvPr>
          <p:cNvGrpSpPr>
            <a:grpSpLocks/>
          </p:cNvGrpSpPr>
          <p:nvPr/>
        </p:nvGrpSpPr>
        <p:grpSpPr bwMode="auto">
          <a:xfrm>
            <a:off x="1498600" y="2609850"/>
            <a:ext cx="866775" cy="258763"/>
            <a:chOff x="1960684" y="4486997"/>
            <a:chExt cx="1584282" cy="833283"/>
          </a:xfrm>
        </p:grpSpPr>
        <p:sp>
          <p:nvSpPr>
            <p:cNvPr id="55" name="Rectángulo 54">
              <a:extLst>
                <a:ext uri="{FF2B5EF4-FFF2-40B4-BE49-F238E27FC236}">
                  <a16:creationId xmlns:a16="http://schemas.microsoft.com/office/drawing/2014/main" id="{786C0D17-16EB-63BB-B173-E28E993CD393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>
                  <a:solidFill>
                    <a:schemeClr val="tx1"/>
                  </a:solidFill>
                </a:rPr>
                <a:t>open</a:t>
              </a:r>
            </a:p>
          </p:txBody>
        </p:sp>
        <p:sp>
          <p:nvSpPr>
            <p:cNvPr id="56" name="Triángulo isósceles 55">
              <a:extLst>
                <a:ext uri="{FF2B5EF4-FFF2-40B4-BE49-F238E27FC236}">
                  <a16:creationId xmlns:a16="http://schemas.microsoft.com/office/drawing/2014/main" id="{4128907B-68F6-2342-190E-7C8F05616175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094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sp>
        <p:nvSpPr>
          <p:cNvPr id="57" name="AutoShape 22">
            <a:extLst>
              <a:ext uri="{FF2B5EF4-FFF2-40B4-BE49-F238E27FC236}">
                <a16:creationId xmlns:a16="http://schemas.microsoft.com/office/drawing/2014/main" id="{716D1EC9-3691-C1E8-154C-11EADC4DB60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40263" y="1922463"/>
            <a:ext cx="268287" cy="1893887"/>
          </a:xfrm>
          <a:prstGeom prst="bracketPair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 dirty="0">
              <a:latin typeface="+mj-lt"/>
            </a:endParaRPr>
          </a:p>
        </p:txBody>
      </p:sp>
      <p:sp>
        <p:nvSpPr>
          <p:cNvPr id="58" name="AutoShape 19">
            <a:extLst>
              <a:ext uri="{FF2B5EF4-FFF2-40B4-BE49-F238E27FC236}">
                <a16:creationId xmlns:a16="http://schemas.microsoft.com/office/drawing/2014/main" id="{FB210383-D150-C7D0-7F0A-2383161B3E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6038" y="2730500"/>
            <a:ext cx="247650" cy="268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59" name="AutoShape 20">
            <a:extLst>
              <a:ext uri="{FF2B5EF4-FFF2-40B4-BE49-F238E27FC236}">
                <a16:creationId xmlns:a16="http://schemas.microsoft.com/office/drawing/2014/main" id="{1D48B365-9E44-B49D-A7DE-626D4D989C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6238" y="2740025"/>
            <a:ext cx="2381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grpSp>
        <p:nvGrpSpPr>
          <p:cNvPr id="9261" name="Grupo 59">
            <a:extLst>
              <a:ext uri="{FF2B5EF4-FFF2-40B4-BE49-F238E27FC236}">
                <a16:creationId xmlns:a16="http://schemas.microsoft.com/office/drawing/2014/main" id="{801AE93B-1094-3ABD-1D4D-66204D27EED0}"/>
              </a:ext>
            </a:extLst>
          </p:cNvPr>
          <p:cNvGrpSpPr>
            <a:grpSpLocks/>
          </p:cNvGrpSpPr>
          <p:nvPr/>
        </p:nvGrpSpPr>
        <p:grpSpPr bwMode="auto">
          <a:xfrm>
            <a:off x="4219575" y="2493963"/>
            <a:ext cx="977900" cy="257175"/>
            <a:chOff x="1960684" y="4486997"/>
            <a:chExt cx="1584282" cy="833283"/>
          </a:xfrm>
        </p:grpSpPr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6D085C7D-E2E8-1240-1199-F118ABCFBCF9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>
                  <a:solidFill>
                    <a:schemeClr val="tx1"/>
                  </a:solidFill>
                </a:rPr>
                <a:t>open</a:t>
              </a:r>
            </a:p>
          </p:txBody>
        </p:sp>
        <p:sp>
          <p:nvSpPr>
            <p:cNvPr id="62" name="Triángulo isósceles 61">
              <a:extLst>
                <a:ext uri="{FF2B5EF4-FFF2-40B4-BE49-F238E27FC236}">
                  <a16:creationId xmlns:a16="http://schemas.microsoft.com/office/drawing/2014/main" id="{91D7E0C0-B452-6F33-8C17-1552AAD4F245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261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sp>
        <p:nvSpPr>
          <p:cNvPr id="63" name="Flecha: cheurón 62">
            <a:extLst>
              <a:ext uri="{FF2B5EF4-FFF2-40B4-BE49-F238E27FC236}">
                <a16:creationId xmlns:a16="http://schemas.microsoft.com/office/drawing/2014/main" id="{9B73243A-5F9D-1A1C-25E6-89B306EB3552}"/>
              </a:ext>
            </a:extLst>
          </p:cNvPr>
          <p:cNvSpPr/>
          <p:nvPr/>
        </p:nvSpPr>
        <p:spPr>
          <a:xfrm flipH="1">
            <a:off x="4225925" y="2095500"/>
            <a:ext cx="146050" cy="13176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64" name="Flecha: cheurón 63">
            <a:extLst>
              <a:ext uri="{FF2B5EF4-FFF2-40B4-BE49-F238E27FC236}">
                <a16:creationId xmlns:a16="http://schemas.microsoft.com/office/drawing/2014/main" id="{761BB0FB-6F8A-BE42-4033-4147591B1C2C}"/>
              </a:ext>
            </a:extLst>
          </p:cNvPr>
          <p:cNvSpPr/>
          <p:nvPr/>
        </p:nvSpPr>
        <p:spPr>
          <a:xfrm flipH="1">
            <a:off x="4400550" y="2095500"/>
            <a:ext cx="146050" cy="13176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65" name="Flecha: cheurón 64">
            <a:extLst>
              <a:ext uri="{FF2B5EF4-FFF2-40B4-BE49-F238E27FC236}">
                <a16:creationId xmlns:a16="http://schemas.microsoft.com/office/drawing/2014/main" id="{1078DFDF-A3A4-95E0-24E9-EAFF43D58670}"/>
              </a:ext>
            </a:extLst>
          </p:cNvPr>
          <p:cNvSpPr/>
          <p:nvPr/>
        </p:nvSpPr>
        <p:spPr>
          <a:xfrm>
            <a:off x="4910138" y="2798763"/>
            <a:ext cx="122237" cy="131762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66" name="Flecha: cheurón 65">
            <a:extLst>
              <a:ext uri="{FF2B5EF4-FFF2-40B4-BE49-F238E27FC236}">
                <a16:creationId xmlns:a16="http://schemas.microsoft.com/office/drawing/2014/main" id="{F2CABB80-E3ED-C7B0-78BC-01FE2072E8C6}"/>
              </a:ext>
            </a:extLst>
          </p:cNvPr>
          <p:cNvSpPr/>
          <p:nvPr/>
        </p:nvSpPr>
        <p:spPr>
          <a:xfrm>
            <a:off x="5084763" y="2798763"/>
            <a:ext cx="128587" cy="131762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pic>
        <p:nvPicPr>
          <p:cNvPr id="9266" name="Picture 12">
            <a:extLst>
              <a:ext uri="{FF2B5EF4-FFF2-40B4-BE49-F238E27FC236}">
                <a16:creationId xmlns:a16="http://schemas.microsoft.com/office/drawing/2014/main" id="{FCDF2357-74B0-50FF-E705-7CA0C11BF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3878263"/>
            <a:ext cx="974725" cy="135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" name="AutoShape 19">
            <a:extLst>
              <a:ext uri="{FF2B5EF4-FFF2-40B4-BE49-F238E27FC236}">
                <a16:creationId xmlns:a16="http://schemas.microsoft.com/office/drawing/2014/main" id="{08908371-5828-7D0B-03F4-B9BFD8F58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050" y="4097338"/>
            <a:ext cx="247650" cy="268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 dirty="0">
              <a:latin typeface="+mj-lt"/>
              <a:cs typeface="Arial" charset="0"/>
            </a:endParaRPr>
          </a:p>
        </p:txBody>
      </p:sp>
      <p:sp>
        <p:nvSpPr>
          <p:cNvPr id="69" name="AutoShape 20">
            <a:extLst>
              <a:ext uri="{FF2B5EF4-FFF2-40B4-BE49-F238E27FC236}">
                <a16:creationId xmlns:a16="http://schemas.microsoft.com/office/drawing/2014/main" id="{5A543342-AF04-D0B9-2F38-EBC917056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4513" y="4094163"/>
            <a:ext cx="2381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70" name="AutoShape 22">
            <a:extLst>
              <a:ext uri="{FF2B5EF4-FFF2-40B4-BE49-F238E27FC236}">
                <a16:creationId xmlns:a16="http://schemas.microsoft.com/office/drawing/2014/main" id="{C2E9C78F-8526-384D-A329-1BFA210D823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33588" y="3078162"/>
            <a:ext cx="268288" cy="2309813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>
              <a:latin typeface="+mj-lt"/>
            </a:endParaRPr>
          </a:p>
        </p:txBody>
      </p:sp>
      <p:sp>
        <p:nvSpPr>
          <p:cNvPr id="71" name="Flecha: cheurón 70">
            <a:extLst>
              <a:ext uri="{FF2B5EF4-FFF2-40B4-BE49-F238E27FC236}">
                <a16:creationId xmlns:a16="http://schemas.microsoft.com/office/drawing/2014/main" id="{C2956ECD-19C5-737E-402E-A1FC9B7285E5}"/>
              </a:ext>
            </a:extLst>
          </p:cNvPr>
          <p:cNvSpPr/>
          <p:nvPr/>
        </p:nvSpPr>
        <p:spPr>
          <a:xfrm flipH="1">
            <a:off x="1335088" y="4167188"/>
            <a:ext cx="146050" cy="131762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72" name="Flecha: cheurón 71">
            <a:extLst>
              <a:ext uri="{FF2B5EF4-FFF2-40B4-BE49-F238E27FC236}">
                <a16:creationId xmlns:a16="http://schemas.microsoft.com/office/drawing/2014/main" id="{E49BE736-2857-7C41-3AAB-0B222264EEE5}"/>
              </a:ext>
            </a:extLst>
          </p:cNvPr>
          <p:cNvSpPr/>
          <p:nvPr/>
        </p:nvSpPr>
        <p:spPr>
          <a:xfrm flipH="1">
            <a:off x="1509713" y="4167188"/>
            <a:ext cx="146050" cy="131762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grpSp>
        <p:nvGrpSpPr>
          <p:cNvPr id="9272" name="Grupo 72">
            <a:extLst>
              <a:ext uri="{FF2B5EF4-FFF2-40B4-BE49-F238E27FC236}">
                <a16:creationId xmlns:a16="http://schemas.microsoft.com/office/drawing/2014/main" id="{900A2AEF-CCA8-972A-69AF-659106A63CBB}"/>
              </a:ext>
            </a:extLst>
          </p:cNvPr>
          <p:cNvGrpSpPr>
            <a:grpSpLocks/>
          </p:cNvGrpSpPr>
          <p:nvPr/>
        </p:nvGrpSpPr>
        <p:grpSpPr bwMode="auto">
          <a:xfrm>
            <a:off x="1946275" y="3927475"/>
            <a:ext cx="927100" cy="257175"/>
            <a:chOff x="1960684" y="4486997"/>
            <a:chExt cx="1584282" cy="833283"/>
          </a:xfrm>
        </p:grpSpPr>
        <p:sp>
          <p:nvSpPr>
            <p:cNvPr id="74" name="Rectángulo 73">
              <a:extLst>
                <a:ext uri="{FF2B5EF4-FFF2-40B4-BE49-F238E27FC236}">
                  <a16:creationId xmlns:a16="http://schemas.microsoft.com/office/drawing/2014/main" id="{2116A0FD-87DD-694C-4E76-DD501527AACB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 err="1">
                  <a:solidFill>
                    <a:schemeClr val="tx1"/>
                  </a:solidFill>
                </a:rPr>
                <a:t>message</a:t>
              </a:r>
              <a:endParaRPr lang="ca-E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75" name="Triángulo isósceles 74">
              <a:extLst>
                <a:ext uri="{FF2B5EF4-FFF2-40B4-BE49-F238E27FC236}">
                  <a16:creationId xmlns:a16="http://schemas.microsoft.com/office/drawing/2014/main" id="{E2DEEB48-58EC-E983-90D2-4AD3315BC75A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26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 dirty="0"/>
            </a:p>
          </p:txBody>
        </p:sp>
      </p:grpSp>
      <p:sp>
        <p:nvSpPr>
          <p:cNvPr id="76" name="AutoShape 19">
            <a:extLst>
              <a:ext uri="{FF2B5EF4-FFF2-40B4-BE49-F238E27FC236}">
                <a16:creationId xmlns:a16="http://schemas.microsoft.com/office/drawing/2014/main" id="{A1B7534F-7F64-79C6-9244-53FD5A3320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618038"/>
            <a:ext cx="247650" cy="268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 dirty="0">
              <a:latin typeface="+mj-lt"/>
              <a:cs typeface="Arial" charset="0"/>
            </a:endParaRPr>
          </a:p>
        </p:txBody>
      </p:sp>
      <p:sp>
        <p:nvSpPr>
          <p:cNvPr id="77" name="AutoShape 20">
            <a:extLst>
              <a:ext uri="{FF2B5EF4-FFF2-40B4-BE49-F238E27FC236}">
                <a16:creationId xmlns:a16="http://schemas.microsoft.com/office/drawing/2014/main" id="{CB22AD61-F5B9-4CE4-9844-1AFB3A8C5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2450" y="4614863"/>
            <a:ext cx="2381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78" name="AutoShape 22">
            <a:extLst>
              <a:ext uri="{FF2B5EF4-FFF2-40B4-BE49-F238E27FC236}">
                <a16:creationId xmlns:a16="http://schemas.microsoft.com/office/drawing/2014/main" id="{AE3AC375-A3FA-07AE-ED20-9BA3D0748A32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40731" y="3606007"/>
            <a:ext cx="269875" cy="2309812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>
              <a:latin typeface="+mj-lt"/>
            </a:endParaRPr>
          </a:p>
        </p:txBody>
      </p:sp>
      <p:grpSp>
        <p:nvGrpSpPr>
          <p:cNvPr id="9276" name="Grupo 78">
            <a:extLst>
              <a:ext uri="{FF2B5EF4-FFF2-40B4-BE49-F238E27FC236}">
                <a16:creationId xmlns:a16="http://schemas.microsoft.com/office/drawing/2014/main" id="{754B7D31-6C50-08CE-9CBF-4E5963D49DB8}"/>
              </a:ext>
            </a:extLst>
          </p:cNvPr>
          <p:cNvGrpSpPr>
            <a:grpSpLocks/>
          </p:cNvGrpSpPr>
          <p:nvPr/>
        </p:nvGrpSpPr>
        <p:grpSpPr bwMode="auto">
          <a:xfrm>
            <a:off x="1611313" y="4468813"/>
            <a:ext cx="865187" cy="258762"/>
            <a:chOff x="1960684" y="4486997"/>
            <a:chExt cx="1584282" cy="833283"/>
          </a:xfrm>
        </p:grpSpPr>
        <p:sp>
          <p:nvSpPr>
            <p:cNvPr id="80" name="Rectángulo 79">
              <a:extLst>
                <a:ext uri="{FF2B5EF4-FFF2-40B4-BE49-F238E27FC236}">
                  <a16:creationId xmlns:a16="http://schemas.microsoft.com/office/drawing/2014/main" id="{D10EE9DF-4440-2CB5-EFEB-C9861814E0CD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 err="1">
                  <a:solidFill>
                    <a:schemeClr val="tx1"/>
                  </a:solidFill>
                </a:rPr>
                <a:t>message</a:t>
              </a:r>
              <a:endParaRPr lang="ca-E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81" name="Triángulo isósceles 80">
              <a:extLst>
                <a:ext uri="{FF2B5EF4-FFF2-40B4-BE49-F238E27FC236}">
                  <a16:creationId xmlns:a16="http://schemas.microsoft.com/office/drawing/2014/main" id="{D6AAA69F-A666-6389-7890-E5E9FB2695E3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0944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sp>
        <p:nvSpPr>
          <p:cNvPr id="82" name="Flecha: cheurón 81">
            <a:extLst>
              <a:ext uri="{FF2B5EF4-FFF2-40B4-BE49-F238E27FC236}">
                <a16:creationId xmlns:a16="http://schemas.microsoft.com/office/drawing/2014/main" id="{C6EC7EB2-2E81-F6CD-14A9-34F61F62AC38}"/>
              </a:ext>
            </a:extLst>
          </p:cNvPr>
          <p:cNvSpPr/>
          <p:nvPr/>
        </p:nvSpPr>
        <p:spPr>
          <a:xfrm>
            <a:off x="2660650" y="4702175"/>
            <a:ext cx="122238" cy="13176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83" name="Flecha: cheurón 82">
            <a:extLst>
              <a:ext uri="{FF2B5EF4-FFF2-40B4-BE49-F238E27FC236}">
                <a16:creationId xmlns:a16="http://schemas.microsoft.com/office/drawing/2014/main" id="{7CE82F4C-8982-107F-7B19-E488B805D95F}"/>
              </a:ext>
            </a:extLst>
          </p:cNvPr>
          <p:cNvSpPr/>
          <p:nvPr/>
        </p:nvSpPr>
        <p:spPr>
          <a:xfrm>
            <a:off x="2835275" y="4702175"/>
            <a:ext cx="128588" cy="13176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899F6C03-8DEE-0821-DFA7-44E54EA67C09}"/>
              </a:ext>
            </a:extLst>
          </p:cNvPr>
          <p:cNvSpPr/>
          <p:nvPr/>
        </p:nvSpPr>
        <p:spPr>
          <a:xfrm>
            <a:off x="671513" y="4910138"/>
            <a:ext cx="1928812" cy="314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sz="1300" b="1" u="none" dirty="0" err="1"/>
              <a:t>send</a:t>
            </a:r>
            <a:r>
              <a:rPr lang="ca-ES" sz="1300" u="none" dirty="0"/>
              <a:t> envia un </a:t>
            </a:r>
            <a:r>
              <a:rPr lang="ca-ES" sz="1300" u="none" dirty="0" err="1"/>
              <a:t>missagte</a:t>
            </a:r>
            <a:endParaRPr lang="ca-ES" sz="1300" u="none" dirty="0"/>
          </a:p>
        </p:txBody>
      </p:sp>
      <p:sp>
        <p:nvSpPr>
          <p:cNvPr id="88" name="AutoShape 19">
            <a:extLst>
              <a:ext uri="{FF2B5EF4-FFF2-40B4-BE49-F238E27FC236}">
                <a16:creationId xmlns:a16="http://schemas.microsoft.com/office/drawing/2014/main" id="{977317A2-9E97-20E3-1625-DE7B2A53F5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075" y="2770188"/>
            <a:ext cx="247650" cy="268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 dirty="0">
              <a:latin typeface="+mj-lt"/>
              <a:cs typeface="Arial" charset="0"/>
            </a:endParaRPr>
          </a:p>
        </p:txBody>
      </p:sp>
      <p:sp>
        <p:nvSpPr>
          <p:cNvPr id="89" name="AutoShape 20">
            <a:extLst>
              <a:ext uri="{FF2B5EF4-FFF2-40B4-BE49-F238E27FC236}">
                <a16:creationId xmlns:a16="http://schemas.microsoft.com/office/drawing/2014/main" id="{BD6CD00B-B958-6ED0-8DA2-8FE861238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8763" y="2774950"/>
            <a:ext cx="2381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90" name="AutoShape 22">
            <a:extLst>
              <a:ext uri="{FF2B5EF4-FFF2-40B4-BE49-F238E27FC236}">
                <a16:creationId xmlns:a16="http://schemas.microsoft.com/office/drawing/2014/main" id="{6AD74A83-1A73-C203-78DA-7E67FD4D769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827044" y="1761332"/>
            <a:ext cx="268287" cy="2311400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>
              <a:latin typeface="+mj-lt"/>
            </a:endParaRPr>
          </a:p>
        </p:txBody>
      </p:sp>
      <p:grpSp>
        <p:nvGrpSpPr>
          <p:cNvPr id="9283" name="Grupo 90">
            <a:extLst>
              <a:ext uri="{FF2B5EF4-FFF2-40B4-BE49-F238E27FC236}">
                <a16:creationId xmlns:a16="http://schemas.microsoft.com/office/drawing/2014/main" id="{8475A40A-262F-DEB0-5BD9-412615BF6DB2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2603500"/>
            <a:ext cx="866775" cy="257175"/>
            <a:chOff x="1960684" y="4486997"/>
            <a:chExt cx="1584282" cy="833283"/>
          </a:xfrm>
        </p:grpSpPr>
        <p:sp>
          <p:nvSpPr>
            <p:cNvPr id="92" name="Rectángulo 91">
              <a:extLst>
                <a:ext uri="{FF2B5EF4-FFF2-40B4-BE49-F238E27FC236}">
                  <a16:creationId xmlns:a16="http://schemas.microsoft.com/office/drawing/2014/main" id="{E0F91CFA-E31E-FDF9-3591-59922EB999B2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>
                  <a:solidFill>
                    <a:schemeClr val="tx1"/>
                  </a:solidFill>
                </a:rPr>
                <a:t>open</a:t>
              </a:r>
            </a:p>
          </p:txBody>
        </p:sp>
        <p:sp>
          <p:nvSpPr>
            <p:cNvPr id="93" name="Triángulo isósceles 92">
              <a:extLst>
                <a:ext uri="{FF2B5EF4-FFF2-40B4-BE49-F238E27FC236}">
                  <a16:creationId xmlns:a16="http://schemas.microsoft.com/office/drawing/2014/main" id="{5D4FA7D7-6FF1-CEEA-FF56-BC081F5F43D4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26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sp>
        <p:nvSpPr>
          <p:cNvPr id="94" name="Flecha: cheurón 93">
            <a:extLst>
              <a:ext uri="{FF2B5EF4-FFF2-40B4-BE49-F238E27FC236}">
                <a16:creationId xmlns:a16="http://schemas.microsoft.com/office/drawing/2014/main" id="{670BFFAE-93E3-FF11-F7FD-0A0C669B2A7D}"/>
              </a:ext>
            </a:extLst>
          </p:cNvPr>
          <p:cNvSpPr/>
          <p:nvPr/>
        </p:nvSpPr>
        <p:spPr>
          <a:xfrm>
            <a:off x="7088188" y="2730500"/>
            <a:ext cx="122237" cy="13176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95" name="Flecha: cheurón 94">
            <a:extLst>
              <a:ext uri="{FF2B5EF4-FFF2-40B4-BE49-F238E27FC236}">
                <a16:creationId xmlns:a16="http://schemas.microsoft.com/office/drawing/2014/main" id="{16091729-BDB8-7E15-C84F-F907CB669296}"/>
              </a:ext>
            </a:extLst>
          </p:cNvPr>
          <p:cNvSpPr/>
          <p:nvPr/>
        </p:nvSpPr>
        <p:spPr>
          <a:xfrm>
            <a:off x="7262813" y="2730500"/>
            <a:ext cx="128587" cy="13176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pic>
        <p:nvPicPr>
          <p:cNvPr id="9286" name="Picture 16">
            <a:extLst>
              <a:ext uri="{FF2B5EF4-FFF2-40B4-BE49-F238E27FC236}">
                <a16:creationId xmlns:a16="http://schemas.microsoft.com/office/drawing/2014/main" id="{60652F77-A945-E008-7F16-DCF7844A4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38" y="1912938"/>
            <a:ext cx="836612" cy="92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87" name="Picture 2">
            <a:extLst>
              <a:ext uri="{FF2B5EF4-FFF2-40B4-BE49-F238E27FC236}">
                <a16:creationId xmlns:a16="http://schemas.microsoft.com/office/drawing/2014/main" id="{B5715617-B53F-4F2B-9C1C-9E6B3FCE3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4348163"/>
            <a:ext cx="573088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88" name="Picture 8">
            <a:extLst>
              <a:ext uri="{FF2B5EF4-FFF2-40B4-BE49-F238E27FC236}">
                <a16:creationId xmlns:a16="http://schemas.microsoft.com/office/drawing/2014/main" id="{80E1811A-4F5E-9348-9030-458591A6A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1675" y="2552700"/>
            <a:ext cx="590550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89" name="Picture 2">
            <a:extLst>
              <a:ext uri="{FF2B5EF4-FFF2-40B4-BE49-F238E27FC236}">
                <a16:creationId xmlns:a16="http://schemas.microsoft.com/office/drawing/2014/main" id="{63487F08-699C-CD72-B124-309A73777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425" y="2279650"/>
            <a:ext cx="642938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" name="Rectángulo 100">
            <a:extLst>
              <a:ext uri="{FF2B5EF4-FFF2-40B4-BE49-F238E27FC236}">
                <a16:creationId xmlns:a16="http://schemas.microsoft.com/office/drawing/2014/main" id="{A4A9A300-3765-FE57-1BA4-9AD9CD4AFBE8}"/>
              </a:ext>
            </a:extLst>
          </p:cNvPr>
          <p:cNvSpPr/>
          <p:nvPr/>
        </p:nvSpPr>
        <p:spPr>
          <a:xfrm>
            <a:off x="6462713" y="3506788"/>
            <a:ext cx="2354262" cy="37941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sz="1300" b="1" u="none" dirty="0" err="1"/>
              <a:t>send</a:t>
            </a:r>
            <a:r>
              <a:rPr lang="ca-ES" sz="1300" u="none" dirty="0"/>
              <a:t> envia un missatge al servidor</a:t>
            </a:r>
            <a:endParaRPr lang="ca-ES" sz="1300" b="1" u="none" dirty="0"/>
          </a:p>
        </p:txBody>
      </p:sp>
      <p:sp>
        <p:nvSpPr>
          <p:cNvPr id="102" name="AutoShape 19">
            <a:extLst>
              <a:ext uri="{FF2B5EF4-FFF2-40B4-BE49-F238E27FC236}">
                <a16:creationId xmlns:a16="http://schemas.microsoft.com/office/drawing/2014/main" id="{E625A332-4203-C4A5-9FFF-77C8E9A294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7575" y="3983038"/>
            <a:ext cx="249238" cy="268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 dirty="0">
              <a:latin typeface="+mj-lt"/>
              <a:cs typeface="Arial" charset="0"/>
            </a:endParaRPr>
          </a:p>
        </p:txBody>
      </p:sp>
      <p:sp>
        <p:nvSpPr>
          <p:cNvPr id="103" name="AutoShape 20">
            <a:extLst>
              <a:ext uri="{FF2B5EF4-FFF2-40B4-BE49-F238E27FC236}">
                <a16:creationId xmlns:a16="http://schemas.microsoft.com/office/drawing/2014/main" id="{1061CFA7-E84E-3A68-04E7-FFA4472CE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6538" y="3994150"/>
            <a:ext cx="2381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104" name="AutoShape 22">
            <a:extLst>
              <a:ext uri="{FF2B5EF4-FFF2-40B4-BE49-F238E27FC236}">
                <a16:creationId xmlns:a16="http://schemas.microsoft.com/office/drawing/2014/main" id="{B1A6AFA4-164F-F224-EEEF-310178A3C81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25469" y="3044032"/>
            <a:ext cx="268287" cy="2152650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>
              <a:latin typeface="+mj-lt"/>
            </a:endParaRPr>
          </a:p>
        </p:txBody>
      </p:sp>
      <p:sp>
        <p:nvSpPr>
          <p:cNvPr id="105" name="Flecha: cheurón 104">
            <a:extLst>
              <a:ext uri="{FF2B5EF4-FFF2-40B4-BE49-F238E27FC236}">
                <a16:creationId xmlns:a16="http://schemas.microsoft.com/office/drawing/2014/main" id="{2939E335-E94E-5884-E743-716EB116B70B}"/>
              </a:ext>
            </a:extLst>
          </p:cNvPr>
          <p:cNvSpPr/>
          <p:nvPr/>
        </p:nvSpPr>
        <p:spPr>
          <a:xfrm flipH="1">
            <a:off x="6259513" y="4051300"/>
            <a:ext cx="146050" cy="13176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106" name="Flecha: cheurón 105">
            <a:extLst>
              <a:ext uri="{FF2B5EF4-FFF2-40B4-BE49-F238E27FC236}">
                <a16:creationId xmlns:a16="http://schemas.microsoft.com/office/drawing/2014/main" id="{6B73F498-DDC3-11BF-4DEA-0402168B27DE}"/>
              </a:ext>
            </a:extLst>
          </p:cNvPr>
          <p:cNvSpPr/>
          <p:nvPr/>
        </p:nvSpPr>
        <p:spPr>
          <a:xfrm flipH="1">
            <a:off x="6434138" y="4051300"/>
            <a:ext cx="146050" cy="13176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grpSp>
        <p:nvGrpSpPr>
          <p:cNvPr id="9296" name="Grupo 106">
            <a:extLst>
              <a:ext uri="{FF2B5EF4-FFF2-40B4-BE49-F238E27FC236}">
                <a16:creationId xmlns:a16="http://schemas.microsoft.com/office/drawing/2014/main" id="{CC9070C6-C6F2-0D90-32E7-B90BD1826312}"/>
              </a:ext>
            </a:extLst>
          </p:cNvPr>
          <p:cNvGrpSpPr>
            <a:grpSpLocks/>
          </p:cNvGrpSpPr>
          <p:nvPr/>
        </p:nvGrpSpPr>
        <p:grpSpPr bwMode="auto">
          <a:xfrm>
            <a:off x="6827838" y="3963988"/>
            <a:ext cx="927100" cy="257175"/>
            <a:chOff x="1960684" y="4486997"/>
            <a:chExt cx="1584282" cy="833283"/>
          </a:xfrm>
        </p:grpSpPr>
        <p:sp>
          <p:nvSpPr>
            <p:cNvPr id="108" name="Rectángulo 107">
              <a:extLst>
                <a:ext uri="{FF2B5EF4-FFF2-40B4-BE49-F238E27FC236}">
                  <a16:creationId xmlns:a16="http://schemas.microsoft.com/office/drawing/2014/main" id="{94A288C2-BA9F-5DC2-AC7D-1A7F2A91939A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 err="1">
                  <a:solidFill>
                    <a:schemeClr val="tx1"/>
                  </a:solidFill>
                </a:rPr>
                <a:t>message</a:t>
              </a:r>
              <a:endParaRPr lang="ca-E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109" name="Triángulo isósceles 108">
              <a:extLst>
                <a:ext uri="{FF2B5EF4-FFF2-40B4-BE49-F238E27FC236}">
                  <a16:creationId xmlns:a16="http://schemas.microsoft.com/office/drawing/2014/main" id="{236C8E0F-D5CB-101B-D731-2B5EA4506F7B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261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sp>
        <p:nvSpPr>
          <p:cNvPr id="110" name="AutoShape 19">
            <a:extLst>
              <a:ext uri="{FF2B5EF4-FFF2-40B4-BE49-F238E27FC236}">
                <a16:creationId xmlns:a16="http://schemas.microsoft.com/office/drawing/2014/main" id="{815FC39B-5794-9E88-7B80-B6311EFFD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563" y="4013200"/>
            <a:ext cx="249237" cy="268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 dirty="0">
              <a:latin typeface="+mj-lt"/>
              <a:cs typeface="Arial" charset="0"/>
            </a:endParaRPr>
          </a:p>
        </p:txBody>
      </p:sp>
      <p:sp>
        <p:nvSpPr>
          <p:cNvPr id="111" name="AutoShape 20">
            <a:extLst>
              <a:ext uri="{FF2B5EF4-FFF2-40B4-BE49-F238E27FC236}">
                <a16:creationId xmlns:a16="http://schemas.microsoft.com/office/drawing/2014/main" id="{C2F1F54C-8D04-EDEC-ABAA-A5B312B71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3863" y="4008438"/>
            <a:ext cx="236537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112" name="AutoShape 22">
            <a:extLst>
              <a:ext uri="{FF2B5EF4-FFF2-40B4-BE49-F238E27FC236}">
                <a16:creationId xmlns:a16="http://schemas.microsoft.com/office/drawing/2014/main" id="{DDB7D046-CF3C-DBEA-CA47-5149D096073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45806" y="3071019"/>
            <a:ext cx="268288" cy="2152650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>
              <a:latin typeface="+mj-lt"/>
            </a:endParaRPr>
          </a:p>
        </p:txBody>
      </p:sp>
      <p:sp>
        <p:nvSpPr>
          <p:cNvPr id="113" name="Flecha: cheurón 112">
            <a:extLst>
              <a:ext uri="{FF2B5EF4-FFF2-40B4-BE49-F238E27FC236}">
                <a16:creationId xmlns:a16="http://schemas.microsoft.com/office/drawing/2014/main" id="{B3E5EF38-6ED5-2736-C796-34D934EB357E}"/>
              </a:ext>
            </a:extLst>
          </p:cNvPr>
          <p:cNvSpPr/>
          <p:nvPr/>
        </p:nvSpPr>
        <p:spPr>
          <a:xfrm flipH="1">
            <a:off x="3943350" y="4097338"/>
            <a:ext cx="146050" cy="130175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114" name="Flecha: cheurón 113">
            <a:extLst>
              <a:ext uri="{FF2B5EF4-FFF2-40B4-BE49-F238E27FC236}">
                <a16:creationId xmlns:a16="http://schemas.microsoft.com/office/drawing/2014/main" id="{882C612A-02DD-6DA4-5C58-474CC30C4011}"/>
              </a:ext>
            </a:extLst>
          </p:cNvPr>
          <p:cNvSpPr/>
          <p:nvPr/>
        </p:nvSpPr>
        <p:spPr>
          <a:xfrm flipH="1">
            <a:off x="4117975" y="4097338"/>
            <a:ext cx="146050" cy="130175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grpSp>
        <p:nvGrpSpPr>
          <p:cNvPr id="9302" name="Grupo 114">
            <a:extLst>
              <a:ext uri="{FF2B5EF4-FFF2-40B4-BE49-F238E27FC236}">
                <a16:creationId xmlns:a16="http://schemas.microsoft.com/office/drawing/2014/main" id="{2957847F-812B-5609-6035-4CA6480C40ED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3851275"/>
            <a:ext cx="927100" cy="257175"/>
            <a:chOff x="1960684" y="4486997"/>
            <a:chExt cx="1584282" cy="833283"/>
          </a:xfrm>
        </p:grpSpPr>
        <p:sp>
          <p:nvSpPr>
            <p:cNvPr id="116" name="Rectángulo 115">
              <a:extLst>
                <a:ext uri="{FF2B5EF4-FFF2-40B4-BE49-F238E27FC236}">
                  <a16:creationId xmlns:a16="http://schemas.microsoft.com/office/drawing/2014/main" id="{95CDBF0F-59E2-D48A-013D-2A69BCFA2FBC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 err="1">
                  <a:solidFill>
                    <a:schemeClr val="tx1"/>
                  </a:solidFill>
                </a:rPr>
                <a:t>message</a:t>
              </a:r>
              <a:endParaRPr lang="ca-E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117" name="Triángulo isósceles 116">
              <a:extLst>
                <a:ext uri="{FF2B5EF4-FFF2-40B4-BE49-F238E27FC236}">
                  <a16:creationId xmlns:a16="http://schemas.microsoft.com/office/drawing/2014/main" id="{EC148096-6899-6FDD-7B6C-10572469DCA1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2619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pic>
        <p:nvPicPr>
          <p:cNvPr id="9303" name="Picture 2">
            <a:extLst>
              <a:ext uri="{FF2B5EF4-FFF2-40B4-BE49-F238E27FC236}">
                <a16:creationId xmlns:a16="http://schemas.microsoft.com/office/drawing/2014/main" id="{24635DDE-AEC2-6316-35FA-6901864225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7225" y="3476625"/>
            <a:ext cx="5365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4" name="Picture 20">
            <a:extLst>
              <a:ext uri="{FF2B5EF4-FFF2-40B4-BE49-F238E27FC236}">
                <a16:creationId xmlns:a16="http://schemas.microsoft.com/office/drawing/2014/main" id="{1243BE69-31D2-5981-2A8D-F48ABF2B2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900" y="3721100"/>
            <a:ext cx="1027113" cy="101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05" name="Picture 8">
            <a:extLst>
              <a:ext uri="{FF2B5EF4-FFF2-40B4-BE49-F238E27FC236}">
                <a16:creationId xmlns:a16="http://schemas.microsoft.com/office/drawing/2014/main" id="{E687FDFE-D618-C40D-41FF-D08F2A489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300" y="3486150"/>
            <a:ext cx="631825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" name="AutoShape 22">
            <a:extLst>
              <a:ext uri="{FF2B5EF4-FFF2-40B4-BE49-F238E27FC236}">
                <a16:creationId xmlns:a16="http://schemas.microsoft.com/office/drawing/2014/main" id="{C30BA938-152C-5A5A-672B-DD6A729D5C6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365625" y="3890963"/>
            <a:ext cx="268287" cy="1893888"/>
          </a:xfrm>
          <a:prstGeom prst="bracketPair">
            <a:avLst>
              <a:gd name="adj" fmla="val 50000"/>
            </a:avLst>
          </a:prstGeom>
          <a:solidFill>
            <a:schemeClr val="bg1"/>
          </a:solidFill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 dirty="0">
              <a:latin typeface="+mj-lt"/>
            </a:endParaRPr>
          </a:p>
        </p:txBody>
      </p:sp>
      <p:sp>
        <p:nvSpPr>
          <p:cNvPr id="122" name="AutoShape 19">
            <a:extLst>
              <a:ext uri="{FF2B5EF4-FFF2-40B4-BE49-F238E27FC236}">
                <a16:creationId xmlns:a16="http://schemas.microsoft.com/office/drawing/2014/main" id="{F882018A-894F-797C-F3B7-40D7DC873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697413"/>
            <a:ext cx="247650" cy="268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123" name="AutoShape 20">
            <a:extLst>
              <a:ext uri="{FF2B5EF4-FFF2-40B4-BE49-F238E27FC236}">
                <a16:creationId xmlns:a16="http://schemas.microsoft.com/office/drawing/2014/main" id="{8E413F2F-DD2E-8E7B-E2D8-08E58B40B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708525"/>
            <a:ext cx="2381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grpSp>
        <p:nvGrpSpPr>
          <p:cNvPr id="9309" name="Grupo 123">
            <a:extLst>
              <a:ext uri="{FF2B5EF4-FFF2-40B4-BE49-F238E27FC236}">
                <a16:creationId xmlns:a16="http://schemas.microsoft.com/office/drawing/2014/main" id="{E129E800-F04C-DB8C-0FAC-B51737843D61}"/>
              </a:ext>
            </a:extLst>
          </p:cNvPr>
          <p:cNvGrpSpPr>
            <a:grpSpLocks/>
          </p:cNvGrpSpPr>
          <p:nvPr/>
        </p:nvGrpSpPr>
        <p:grpSpPr bwMode="auto">
          <a:xfrm>
            <a:off x="3944938" y="4462463"/>
            <a:ext cx="977900" cy="257175"/>
            <a:chOff x="1960684" y="4486997"/>
            <a:chExt cx="1584282" cy="833283"/>
          </a:xfrm>
        </p:grpSpPr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D955827A-2E02-C309-2104-91B9B71B1052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 err="1">
                  <a:solidFill>
                    <a:schemeClr val="tx1"/>
                  </a:solidFill>
                </a:rPr>
                <a:t>message</a:t>
              </a:r>
              <a:endParaRPr lang="ca-E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126" name="Triángulo isósceles 125">
              <a:extLst>
                <a:ext uri="{FF2B5EF4-FFF2-40B4-BE49-F238E27FC236}">
                  <a16:creationId xmlns:a16="http://schemas.microsoft.com/office/drawing/2014/main" id="{85034A5E-A1C1-D306-4FAA-AD44282C64E4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261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sp>
        <p:nvSpPr>
          <p:cNvPr id="127" name="Flecha: cheurón 126">
            <a:extLst>
              <a:ext uri="{FF2B5EF4-FFF2-40B4-BE49-F238E27FC236}">
                <a16:creationId xmlns:a16="http://schemas.microsoft.com/office/drawing/2014/main" id="{68C90FA9-962D-E3B7-1567-FA879078D934}"/>
              </a:ext>
            </a:extLst>
          </p:cNvPr>
          <p:cNvSpPr/>
          <p:nvPr/>
        </p:nvSpPr>
        <p:spPr>
          <a:xfrm>
            <a:off x="4635500" y="4767263"/>
            <a:ext cx="122238" cy="131762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128" name="Flecha: cheurón 127">
            <a:extLst>
              <a:ext uri="{FF2B5EF4-FFF2-40B4-BE49-F238E27FC236}">
                <a16:creationId xmlns:a16="http://schemas.microsoft.com/office/drawing/2014/main" id="{1783300D-8817-4511-34E2-FB91D6FC265D}"/>
              </a:ext>
            </a:extLst>
          </p:cNvPr>
          <p:cNvSpPr/>
          <p:nvPr/>
        </p:nvSpPr>
        <p:spPr>
          <a:xfrm>
            <a:off x="4810125" y="4767263"/>
            <a:ext cx="128588" cy="131762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pic>
        <p:nvPicPr>
          <p:cNvPr id="9312" name="Picture 8">
            <a:extLst>
              <a:ext uri="{FF2B5EF4-FFF2-40B4-BE49-F238E27FC236}">
                <a16:creationId xmlns:a16="http://schemas.microsoft.com/office/drawing/2014/main" id="{15E33ED2-F76A-E59C-4BC0-8D6F8C011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7388" y="4243388"/>
            <a:ext cx="49847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" name="AutoShape 19">
            <a:extLst>
              <a:ext uri="{FF2B5EF4-FFF2-40B4-BE49-F238E27FC236}">
                <a16:creationId xmlns:a16="http://schemas.microsoft.com/office/drawing/2014/main" id="{7E76C233-EDD4-E5B4-054E-2790729A5B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988" y="4724400"/>
            <a:ext cx="249237" cy="268288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 dirty="0">
              <a:latin typeface="+mj-lt"/>
              <a:cs typeface="Arial" charset="0"/>
            </a:endParaRPr>
          </a:p>
        </p:txBody>
      </p:sp>
      <p:sp>
        <p:nvSpPr>
          <p:cNvPr id="131" name="AutoShape 20">
            <a:extLst>
              <a:ext uri="{FF2B5EF4-FFF2-40B4-BE49-F238E27FC236}">
                <a16:creationId xmlns:a16="http://schemas.microsoft.com/office/drawing/2014/main" id="{C3042915-FF2D-3B33-C583-E8C383320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5450" y="4719638"/>
            <a:ext cx="238125" cy="25876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132" name="AutoShape 22">
            <a:extLst>
              <a:ext uri="{FF2B5EF4-FFF2-40B4-BE49-F238E27FC236}">
                <a16:creationId xmlns:a16="http://schemas.microsoft.com/office/drawing/2014/main" id="{A56F650A-9CA6-7911-217E-5B22CB6BADE5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994525" y="3711576"/>
            <a:ext cx="268287" cy="2309812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>
              <a:latin typeface="+mj-lt"/>
            </a:endParaRPr>
          </a:p>
        </p:txBody>
      </p:sp>
      <p:grpSp>
        <p:nvGrpSpPr>
          <p:cNvPr id="9316" name="Grupo 132">
            <a:extLst>
              <a:ext uri="{FF2B5EF4-FFF2-40B4-BE49-F238E27FC236}">
                <a16:creationId xmlns:a16="http://schemas.microsoft.com/office/drawing/2014/main" id="{8D7CF059-45D1-E896-E15A-B7E865B3501E}"/>
              </a:ext>
            </a:extLst>
          </p:cNvPr>
          <p:cNvGrpSpPr>
            <a:grpSpLocks/>
          </p:cNvGrpSpPr>
          <p:nvPr/>
        </p:nvGrpSpPr>
        <p:grpSpPr bwMode="auto">
          <a:xfrm>
            <a:off x="6564313" y="4575175"/>
            <a:ext cx="865187" cy="258763"/>
            <a:chOff x="1960684" y="4486997"/>
            <a:chExt cx="1584282" cy="833283"/>
          </a:xfrm>
        </p:grpSpPr>
        <p:sp>
          <p:nvSpPr>
            <p:cNvPr id="134" name="Rectángulo 133">
              <a:extLst>
                <a:ext uri="{FF2B5EF4-FFF2-40B4-BE49-F238E27FC236}">
                  <a16:creationId xmlns:a16="http://schemas.microsoft.com/office/drawing/2014/main" id="{985E023A-9B70-A1D2-E85C-C3360CEBFE64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 err="1">
                  <a:solidFill>
                    <a:schemeClr val="tx1"/>
                  </a:solidFill>
                </a:rPr>
                <a:t>message</a:t>
              </a:r>
              <a:endParaRPr lang="ca-E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135" name="Triángulo isósceles 134">
              <a:extLst>
                <a:ext uri="{FF2B5EF4-FFF2-40B4-BE49-F238E27FC236}">
                  <a16:creationId xmlns:a16="http://schemas.microsoft.com/office/drawing/2014/main" id="{0FB853A3-D342-234A-8AA4-AE195706F4A5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094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sp>
        <p:nvSpPr>
          <p:cNvPr id="136" name="Flecha: cheurón 135">
            <a:extLst>
              <a:ext uri="{FF2B5EF4-FFF2-40B4-BE49-F238E27FC236}">
                <a16:creationId xmlns:a16="http://schemas.microsoft.com/office/drawing/2014/main" id="{445A47A9-5E25-BB2C-F849-248CCC445A09}"/>
              </a:ext>
            </a:extLst>
          </p:cNvPr>
          <p:cNvSpPr/>
          <p:nvPr/>
        </p:nvSpPr>
        <p:spPr>
          <a:xfrm>
            <a:off x="7613650" y="4808538"/>
            <a:ext cx="122238" cy="130175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137" name="Flecha: cheurón 136">
            <a:extLst>
              <a:ext uri="{FF2B5EF4-FFF2-40B4-BE49-F238E27FC236}">
                <a16:creationId xmlns:a16="http://schemas.microsoft.com/office/drawing/2014/main" id="{295B44B1-448D-7105-E2A9-C033B65076FB}"/>
              </a:ext>
            </a:extLst>
          </p:cNvPr>
          <p:cNvSpPr/>
          <p:nvPr/>
        </p:nvSpPr>
        <p:spPr>
          <a:xfrm>
            <a:off x="7788275" y="4808538"/>
            <a:ext cx="128588" cy="130175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pic>
        <p:nvPicPr>
          <p:cNvPr id="9319" name="Picture 8">
            <a:extLst>
              <a:ext uri="{FF2B5EF4-FFF2-40B4-BE49-F238E27FC236}">
                <a16:creationId xmlns:a16="http://schemas.microsoft.com/office/drawing/2014/main" id="{D5755A8F-5110-A06E-CD26-A78E4E02C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75" y="5341938"/>
            <a:ext cx="633413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2" name="AutoShape 19">
            <a:extLst>
              <a:ext uri="{FF2B5EF4-FFF2-40B4-BE49-F238E27FC236}">
                <a16:creationId xmlns:a16="http://schemas.microsoft.com/office/drawing/2014/main" id="{70AE7D12-7C08-C6DB-E92A-0A69C002B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75" y="5976938"/>
            <a:ext cx="247650" cy="268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 dirty="0">
              <a:latin typeface="+mj-lt"/>
              <a:cs typeface="Arial" charset="0"/>
            </a:endParaRPr>
          </a:p>
        </p:txBody>
      </p:sp>
      <p:sp>
        <p:nvSpPr>
          <p:cNvPr id="143" name="AutoShape 20">
            <a:extLst>
              <a:ext uri="{FF2B5EF4-FFF2-40B4-BE49-F238E27FC236}">
                <a16:creationId xmlns:a16="http://schemas.microsoft.com/office/drawing/2014/main" id="{B39EC3C2-5895-D008-FDCE-58FADE68F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150" y="5956300"/>
            <a:ext cx="2381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144" name="AutoShape 22">
            <a:extLst>
              <a:ext uri="{FF2B5EF4-FFF2-40B4-BE49-F238E27FC236}">
                <a16:creationId xmlns:a16="http://schemas.microsoft.com/office/drawing/2014/main" id="{B3570551-574B-D16D-080B-0622F7DD5F8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01356" y="5103019"/>
            <a:ext cx="268288" cy="1987550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>
              <a:latin typeface="+mj-lt"/>
            </a:endParaRPr>
          </a:p>
        </p:txBody>
      </p:sp>
      <p:sp>
        <p:nvSpPr>
          <p:cNvPr id="145" name="Flecha: cheurón 144">
            <a:extLst>
              <a:ext uri="{FF2B5EF4-FFF2-40B4-BE49-F238E27FC236}">
                <a16:creationId xmlns:a16="http://schemas.microsoft.com/office/drawing/2014/main" id="{78E66B07-F27B-5640-3661-C291CBBC3582}"/>
              </a:ext>
            </a:extLst>
          </p:cNvPr>
          <p:cNvSpPr/>
          <p:nvPr/>
        </p:nvSpPr>
        <p:spPr>
          <a:xfrm flipH="1">
            <a:off x="3959225" y="6046788"/>
            <a:ext cx="146050" cy="131762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146" name="Flecha: cheurón 145">
            <a:extLst>
              <a:ext uri="{FF2B5EF4-FFF2-40B4-BE49-F238E27FC236}">
                <a16:creationId xmlns:a16="http://schemas.microsoft.com/office/drawing/2014/main" id="{AF76A69D-5A9A-FAA7-1688-24CAB7ADA685}"/>
              </a:ext>
            </a:extLst>
          </p:cNvPr>
          <p:cNvSpPr/>
          <p:nvPr/>
        </p:nvSpPr>
        <p:spPr>
          <a:xfrm flipH="1">
            <a:off x="4133850" y="6046788"/>
            <a:ext cx="146050" cy="131762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grpSp>
        <p:nvGrpSpPr>
          <p:cNvPr id="9325" name="Grupo 146">
            <a:extLst>
              <a:ext uri="{FF2B5EF4-FFF2-40B4-BE49-F238E27FC236}">
                <a16:creationId xmlns:a16="http://schemas.microsoft.com/office/drawing/2014/main" id="{233D1934-6798-EB77-8B8D-B237FA8E26AB}"/>
              </a:ext>
            </a:extLst>
          </p:cNvPr>
          <p:cNvGrpSpPr>
            <a:grpSpLocks/>
          </p:cNvGrpSpPr>
          <p:nvPr/>
        </p:nvGrpSpPr>
        <p:grpSpPr bwMode="auto">
          <a:xfrm>
            <a:off x="4216400" y="5783263"/>
            <a:ext cx="1111250" cy="285750"/>
            <a:chOff x="1960684" y="4486997"/>
            <a:chExt cx="1584282" cy="833283"/>
          </a:xfrm>
        </p:grpSpPr>
        <p:sp>
          <p:nvSpPr>
            <p:cNvPr id="148" name="Rectángulo 147">
              <a:extLst>
                <a:ext uri="{FF2B5EF4-FFF2-40B4-BE49-F238E27FC236}">
                  <a16:creationId xmlns:a16="http://schemas.microsoft.com/office/drawing/2014/main" id="{3F051B3B-EF6B-D88E-0D29-8B54F6E416A1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 err="1">
                  <a:solidFill>
                    <a:schemeClr val="tx1"/>
                  </a:solidFill>
                </a:rPr>
                <a:t>close</a:t>
              </a:r>
              <a:endParaRPr lang="ca-E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149" name="Triángulo isósceles 148">
              <a:extLst>
                <a:ext uri="{FF2B5EF4-FFF2-40B4-BE49-F238E27FC236}">
                  <a16:creationId xmlns:a16="http://schemas.microsoft.com/office/drawing/2014/main" id="{34233928-232E-BA4F-F237-DCB940B11882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313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pic>
        <p:nvPicPr>
          <p:cNvPr id="9326" name="Picture 2">
            <a:extLst>
              <a:ext uri="{FF2B5EF4-FFF2-40B4-BE49-F238E27FC236}">
                <a16:creationId xmlns:a16="http://schemas.microsoft.com/office/drawing/2014/main" id="{9B51A8B7-1A73-CD3B-9A25-C87F4830D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938" y="5715000"/>
            <a:ext cx="536575" cy="604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1" name="AutoShape 19">
            <a:extLst>
              <a:ext uri="{FF2B5EF4-FFF2-40B4-BE49-F238E27FC236}">
                <a16:creationId xmlns:a16="http://schemas.microsoft.com/office/drawing/2014/main" id="{2B8AF5BA-1DD3-D83E-C489-0AF8886FB9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3450" y="6027738"/>
            <a:ext cx="249238" cy="268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 dirty="0">
              <a:latin typeface="+mj-lt"/>
              <a:cs typeface="Arial" charset="0"/>
            </a:endParaRPr>
          </a:p>
        </p:txBody>
      </p:sp>
      <p:sp>
        <p:nvSpPr>
          <p:cNvPr id="152" name="AutoShape 20">
            <a:extLst>
              <a:ext uri="{FF2B5EF4-FFF2-40B4-BE49-F238E27FC236}">
                <a16:creationId xmlns:a16="http://schemas.microsoft.com/office/drawing/2014/main" id="{5CC19C90-A7E7-A170-8D19-B6C97EE74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4500" y="6024563"/>
            <a:ext cx="236538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153" name="AutoShape 22">
            <a:extLst>
              <a:ext uri="{FF2B5EF4-FFF2-40B4-BE49-F238E27FC236}">
                <a16:creationId xmlns:a16="http://schemas.microsoft.com/office/drawing/2014/main" id="{3219CDD1-61D3-AD9D-3DF4-2218F4474D0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931988" y="5008562"/>
            <a:ext cx="268288" cy="2309813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>
              <a:latin typeface="+mj-lt"/>
            </a:endParaRPr>
          </a:p>
        </p:txBody>
      </p:sp>
      <p:sp>
        <p:nvSpPr>
          <p:cNvPr id="154" name="Flecha: cheurón 153">
            <a:extLst>
              <a:ext uri="{FF2B5EF4-FFF2-40B4-BE49-F238E27FC236}">
                <a16:creationId xmlns:a16="http://schemas.microsoft.com/office/drawing/2014/main" id="{D1281E72-4C4B-C874-B8CF-F2D251BDFF16}"/>
              </a:ext>
            </a:extLst>
          </p:cNvPr>
          <p:cNvSpPr/>
          <p:nvPr/>
        </p:nvSpPr>
        <p:spPr>
          <a:xfrm flipH="1">
            <a:off x="1233488" y="6097588"/>
            <a:ext cx="146050" cy="131762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155" name="Flecha: cheurón 154">
            <a:extLst>
              <a:ext uri="{FF2B5EF4-FFF2-40B4-BE49-F238E27FC236}">
                <a16:creationId xmlns:a16="http://schemas.microsoft.com/office/drawing/2014/main" id="{67CF9C48-B9A9-91A8-C050-C2624E4A4F87}"/>
              </a:ext>
            </a:extLst>
          </p:cNvPr>
          <p:cNvSpPr/>
          <p:nvPr/>
        </p:nvSpPr>
        <p:spPr>
          <a:xfrm flipH="1">
            <a:off x="1408113" y="6097588"/>
            <a:ext cx="146050" cy="131762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grpSp>
        <p:nvGrpSpPr>
          <p:cNvPr id="9332" name="Grupo 155">
            <a:extLst>
              <a:ext uri="{FF2B5EF4-FFF2-40B4-BE49-F238E27FC236}">
                <a16:creationId xmlns:a16="http://schemas.microsoft.com/office/drawing/2014/main" id="{92B4090E-D9D4-199F-2A03-E78F4A4572A2}"/>
              </a:ext>
            </a:extLst>
          </p:cNvPr>
          <p:cNvGrpSpPr>
            <a:grpSpLocks/>
          </p:cNvGrpSpPr>
          <p:nvPr/>
        </p:nvGrpSpPr>
        <p:grpSpPr bwMode="auto">
          <a:xfrm>
            <a:off x="1808163" y="5851525"/>
            <a:ext cx="1112837" cy="285750"/>
            <a:chOff x="1960684" y="4486997"/>
            <a:chExt cx="1584282" cy="833283"/>
          </a:xfrm>
        </p:grpSpPr>
        <p:sp>
          <p:nvSpPr>
            <p:cNvPr id="157" name="Rectángulo 156">
              <a:extLst>
                <a:ext uri="{FF2B5EF4-FFF2-40B4-BE49-F238E27FC236}">
                  <a16:creationId xmlns:a16="http://schemas.microsoft.com/office/drawing/2014/main" id="{7068EFCF-CB5D-352F-E820-AA57BE0C52D0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 err="1">
                  <a:solidFill>
                    <a:schemeClr val="tx1"/>
                  </a:solidFill>
                </a:rPr>
                <a:t>close</a:t>
              </a:r>
              <a:endParaRPr lang="ca-E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158" name="Triángulo isósceles 157">
              <a:extLst>
                <a:ext uri="{FF2B5EF4-FFF2-40B4-BE49-F238E27FC236}">
                  <a16:creationId xmlns:a16="http://schemas.microsoft.com/office/drawing/2014/main" id="{5C4697F2-AE90-3062-7248-7EC707DCA477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313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sp>
        <p:nvSpPr>
          <p:cNvPr id="160" name="Rectángulo 159">
            <a:extLst>
              <a:ext uri="{FF2B5EF4-FFF2-40B4-BE49-F238E27FC236}">
                <a16:creationId xmlns:a16="http://schemas.microsoft.com/office/drawing/2014/main" id="{9D1E172D-B71C-0C65-C49E-3471FE4F01A2}"/>
              </a:ext>
            </a:extLst>
          </p:cNvPr>
          <p:cNvSpPr/>
          <p:nvPr/>
        </p:nvSpPr>
        <p:spPr>
          <a:xfrm>
            <a:off x="7060014" y="2821528"/>
            <a:ext cx="2017621" cy="435252"/>
          </a:xfrm>
          <a:prstGeom prst="rect">
            <a:avLst/>
          </a:prstGeom>
          <a:solidFill>
            <a:srgbClr val="F2ECDA"/>
          </a:solidFill>
          <a:effectLst>
            <a:softEdge rad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sz="1300" b="1" u="none" dirty="0" err="1"/>
              <a:t>onopen</a:t>
            </a:r>
            <a:r>
              <a:rPr lang="ca-ES" sz="1300" u="none" dirty="0"/>
              <a:t> el servidor ens confirma la connexió</a:t>
            </a:r>
          </a:p>
        </p:txBody>
      </p:sp>
      <p:sp>
        <p:nvSpPr>
          <p:cNvPr id="161" name="Rectángulo 160">
            <a:extLst>
              <a:ext uri="{FF2B5EF4-FFF2-40B4-BE49-F238E27FC236}">
                <a16:creationId xmlns:a16="http://schemas.microsoft.com/office/drawing/2014/main" id="{9DB20166-A239-A843-6934-DA2C72DC08ED}"/>
              </a:ext>
            </a:extLst>
          </p:cNvPr>
          <p:cNvSpPr/>
          <p:nvPr/>
        </p:nvSpPr>
        <p:spPr>
          <a:xfrm>
            <a:off x="7068003" y="4818978"/>
            <a:ext cx="1972875" cy="464285"/>
          </a:xfrm>
          <a:prstGeom prst="rect">
            <a:avLst/>
          </a:prstGeom>
          <a:solidFill>
            <a:srgbClr val="F2ECDA"/>
          </a:solidFill>
          <a:effectLst>
            <a:softEdge rad="0"/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sz="1300" b="1" u="none" dirty="0" err="1"/>
              <a:t>onmessage</a:t>
            </a:r>
            <a:r>
              <a:rPr lang="ca-ES" sz="1300" b="1" u="none" dirty="0"/>
              <a:t> </a:t>
            </a:r>
            <a:r>
              <a:rPr lang="ca-ES" sz="1300" u="none" dirty="0"/>
              <a:t> rebem un missatge </a:t>
            </a:r>
            <a:r>
              <a:rPr lang="ca-ES" sz="1300" u="none" dirty="0" err="1"/>
              <a:t>delservidor</a:t>
            </a:r>
            <a:endParaRPr lang="ca-ES" sz="1300" b="1" u="none" dirty="0"/>
          </a:p>
        </p:txBody>
      </p:sp>
      <p:sp>
        <p:nvSpPr>
          <p:cNvPr id="169" name="AutoShape 19">
            <a:extLst>
              <a:ext uri="{FF2B5EF4-FFF2-40B4-BE49-F238E27FC236}">
                <a16:creationId xmlns:a16="http://schemas.microsoft.com/office/drawing/2014/main" id="{90AE9747-738F-3A05-A9A7-B1067C197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9650" y="5957888"/>
            <a:ext cx="249238" cy="268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 dirty="0">
              <a:latin typeface="+mj-lt"/>
              <a:cs typeface="Arial" charset="0"/>
            </a:endParaRPr>
          </a:p>
        </p:txBody>
      </p:sp>
      <p:sp>
        <p:nvSpPr>
          <p:cNvPr id="170" name="AutoShape 20">
            <a:extLst>
              <a:ext uri="{FF2B5EF4-FFF2-40B4-BE49-F238E27FC236}">
                <a16:creationId xmlns:a16="http://schemas.microsoft.com/office/drawing/2014/main" id="{84282D91-7F0A-319C-42EA-0B63AC63E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613" y="5969000"/>
            <a:ext cx="238125" cy="2571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8438" y="10800"/>
                </a:moveTo>
                <a:cubicBezTo>
                  <a:pt x="8438" y="12104"/>
                  <a:pt x="9496" y="13162"/>
                  <a:pt x="10800" y="13162"/>
                </a:cubicBezTo>
                <a:cubicBezTo>
                  <a:pt x="12104" y="13162"/>
                  <a:pt x="13162" y="12104"/>
                  <a:pt x="13162" y="10800"/>
                </a:cubicBezTo>
                <a:cubicBezTo>
                  <a:pt x="13162" y="9496"/>
                  <a:pt x="12104" y="8438"/>
                  <a:pt x="10800" y="8438"/>
                </a:cubicBezTo>
                <a:cubicBezTo>
                  <a:pt x="9496" y="8438"/>
                  <a:pt x="8438" y="9496"/>
                  <a:pt x="8438" y="10800"/>
                </a:cubicBezTo>
                <a:close/>
              </a:path>
            </a:pathLst>
          </a:custGeom>
          <a:solidFill>
            <a:srgbClr val="80808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ca-ES">
              <a:latin typeface="+mj-lt"/>
              <a:cs typeface="Arial" charset="0"/>
            </a:endParaRPr>
          </a:p>
        </p:txBody>
      </p:sp>
      <p:sp>
        <p:nvSpPr>
          <p:cNvPr id="171" name="AutoShape 22">
            <a:extLst>
              <a:ext uri="{FF2B5EF4-FFF2-40B4-BE49-F238E27FC236}">
                <a16:creationId xmlns:a16="http://schemas.microsoft.com/office/drawing/2014/main" id="{E21C8B57-C692-6BC4-F6D2-F7B95487E463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017544" y="5018882"/>
            <a:ext cx="268287" cy="2152650"/>
          </a:xfrm>
          <a:prstGeom prst="bracketPair">
            <a:avLst>
              <a:gd name="adj" fmla="val 50000"/>
            </a:avLst>
          </a:prstGeom>
          <a:noFill/>
          <a:ln w="38100">
            <a:solidFill>
              <a:srgbClr val="FF9900"/>
            </a:solidFill>
            <a:round/>
            <a:headEnd/>
            <a:tailEnd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>
              <a:defRPr/>
            </a:pPr>
            <a:endParaRPr lang="es-ES" altLang="es-ES">
              <a:latin typeface="+mj-lt"/>
            </a:endParaRPr>
          </a:p>
        </p:txBody>
      </p:sp>
      <p:sp>
        <p:nvSpPr>
          <p:cNvPr id="172" name="Flecha: cheurón 171">
            <a:extLst>
              <a:ext uri="{FF2B5EF4-FFF2-40B4-BE49-F238E27FC236}">
                <a16:creationId xmlns:a16="http://schemas.microsoft.com/office/drawing/2014/main" id="{13138735-70CE-7118-725B-A14A33BE0260}"/>
              </a:ext>
            </a:extLst>
          </p:cNvPr>
          <p:cNvSpPr/>
          <p:nvPr/>
        </p:nvSpPr>
        <p:spPr>
          <a:xfrm flipH="1">
            <a:off x="6351588" y="6026150"/>
            <a:ext cx="146050" cy="13176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sp>
        <p:nvSpPr>
          <p:cNvPr id="173" name="Flecha: cheurón 172">
            <a:extLst>
              <a:ext uri="{FF2B5EF4-FFF2-40B4-BE49-F238E27FC236}">
                <a16:creationId xmlns:a16="http://schemas.microsoft.com/office/drawing/2014/main" id="{1C3BB4E1-4D2A-8BDD-CD2A-F30CEC130832}"/>
              </a:ext>
            </a:extLst>
          </p:cNvPr>
          <p:cNvSpPr/>
          <p:nvPr/>
        </p:nvSpPr>
        <p:spPr>
          <a:xfrm flipH="1">
            <a:off x="6526213" y="6026150"/>
            <a:ext cx="146050" cy="131763"/>
          </a:xfrm>
          <a:prstGeom prst="chevro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ca-ES">
              <a:solidFill>
                <a:schemeClr val="tx1"/>
              </a:solidFill>
            </a:endParaRPr>
          </a:p>
        </p:txBody>
      </p:sp>
      <p:grpSp>
        <p:nvGrpSpPr>
          <p:cNvPr id="9344" name="Grupo 173">
            <a:extLst>
              <a:ext uri="{FF2B5EF4-FFF2-40B4-BE49-F238E27FC236}">
                <a16:creationId xmlns:a16="http://schemas.microsoft.com/office/drawing/2014/main" id="{BF615658-A563-AB99-D9FB-C6161C4BC7B7}"/>
              </a:ext>
            </a:extLst>
          </p:cNvPr>
          <p:cNvGrpSpPr>
            <a:grpSpLocks/>
          </p:cNvGrpSpPr>
          <p:nvPr/>
        </p:nvGrpSpPr>
        <p:grpSpPr bwMode="auto">
          <a:xfrm>
            <a:off x="6919913" y="5938838"/>
            <a:ext cx="927100" cy="257175"/>
            <a:chOff x="1960684" y="4486997"/>
            <a:chExt cx="1584282" cy="833283"/>
          </a:xfrm>
        </p:grpSpPr>
        <p:sp>
          <p:nvSpPr>
            <p:cNvPr id="175" name="Rectángulo 174">
              <a:extLst>
                <a:ext uri="{FF2B5EF4-FFF2-40B4-BE49-F238E27FC236}">
                  <a16:creationId xmlns:a16="http://schemas.microsoft.com/office/drawing/2014/main" id="{54A1146A-D9B7-6530-4122-4DD3066BC7E3}"/>
                </a:ext>
              </a:extLst>
            </p:cNvPr>
            <p:cNvSpPr/>
            <p:nvPr/>
          </p:nvSpPr>
          <p:spPr>
            <a:xfrm>
              <a:off x="1960684" y="4486997"/>
              <a:ext cx="1584282" cy="83328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ca-ES" sz="1400" u="none" dirty="0" err="1">
                  <a:solidFill>
                    <a:schemeClr val="tx1"/>
                  </a:solidFill>
                </a:rPr>
                <a:t>close</a:t>
              </a:r>
              <a:endParaRPr lang="ca-ES" sz="1400" u="none" dirty="0">
                <a:solidFill>
                  <a:schemeClr val="tx1"/>
                </a:solidFill>
              </a:endParaRPr>
            </a:p>
          </p:txBody>
        </p:sp>
        <p:sp>
          <p:nvSpPr>
            <p:cNvPr id="176" name="Triángulo isósceles 175">
              <a:extLst>
                <a:ext uri="{FF2B5EF4-FFF2-40B4-BE49-F238E27FC236}">
                  <a16:creationId xmlns:a16="http://schemas.microsoft.com/office/drawing/2014/main" id="{6B3D0D87-852E-50C5-EE1F-7EF8D18E1225}"/>
                </a:ext>
              </a:extLst>
            </p:cNvPr>
            <p:cNvSpPr/>
            <p:nvPr/>
          </p:nvSpPr>
          <p:spPr>
            <a:xfrm flipV="1">
              <a:off x="1960684" y="4486997"/>
              <a:ext cx="1584282" cy="272616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ca-ES"/>
            </a:p>
          </p:txBody>
        </p:sp>
      </p:grpSp>
      <p:sp>
        <p:nvSpPr>
          <p:cNvPr id="178" name="Rectángulo 177">
            <a:extLst>
              <a:ext uri="{FF2B5EF4-FFF2-40B4-BE49-F238E27FC236}">
                <a16:creationId xmlns:a16="http://schemas.microsoft.com/office/drawing/2014/main" id="{5D26DF24-DD59-B80A-8059-B619C3D264D9}"/>
              </a:ext>
            </a:extLst>
          </p:cNvPr>
          <p:cNvSpPr/>
          <p:nvPr/>
        </p:nvSpPr>
        <p:spPr>
          <a:xfrm>
            <a:off x="738188" y="5443538"/>
            <a:ext cx="2225675" cy="3730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sz="1300" b="1" u="none" dirty="0" err="1"/>
              <a:t>onclose</a:t>
            </a:r>
            <a:r>
              <a:rPr lang="ca-ES" sz="1300" b="1" u="none" dirty="0"/>
              <a:t> </a:t>
            </a:r>
            <a:r>
              <a:rPr lang="ca-ES" sz="1300" u="none" dirty="0"/>
              <a:t>indica una desconnexió</a:t>
            </a:r>
          </a:p>
        </p:txBody>
      </p:sp>
      <p:sp>
        <p:nvSpPr>
          <p:cNvPr id="179" name="Rectángulo 178">
            <a:extLst>
              <a:ext uri="{FF2B5EF4-FFF2-40B4-BE49-F238E27FC236}">
                <a16:creationId xmlns:a16="http://schemas.microsoft.com/office/drawing/2014/main" id="{1B4FF5CA-EACD-50DC-962A-E0A5DE53E8A9}"/>
              </a:ext>
            </a:extLst>
          </p:cNvPr>
          <p:cNvSpPr/>
          <p:nvPr/>
        </p:nvSpPr>
        <p:spPr>
          <a:xfrm>
            <a:off x="6157913" y="5491163"/>
            <a:ext cx="2355850" cy="446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sz="1300" b="1" u="none" dirty="0" err="1"/>
              <a:t>close</a:t>
            </a:r>
            <a:r>
              <a:rPr lang="ca-ES" sz="1300" u="none" dirty="0"/>
              <a:t> envia un missatge de desconnexió al servidor</a:t>
            </a:r>
            <a:endParaRPr lang="ca-ES" sz="1300" b="1" u="none" dirty="0"/>
          </a:p>
        </p:txBody>
      </p:sp>
      <p:sp>
        <p:nvSpPr>
          <p:cNvPr id="184" name="Rectángulo 183">
            <a:extLst>
              <a:ext uri="{FF2B5EF4-FFF2-40B4-BE49-F238E27FC236}">
                <a16:creationId xmlns:a16="http://schemas.microsoft.com/office/drawing/2014/main" id="{5F981E89-DC91-2F38-4937-1C15D608A391}"/>
              </a:ext>
            </a:extLst>
          </p:cNvPr>
          <p:cNvSpPr/>
          <p:nvPr/>
        </p:nvSpPr>
        <p:spPr>
          <a:xfrm>
            <a:off x="592138" y="2938463"/>
            <a:ext cx="2262187" cy="2841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ca-ES" sz="1300" b="1" u="none" dirty="0" err="1"/>
              <a:t>accept</a:t>
            </a:r>
            <a:r>
              <a:rPr lang="ca-ES" sz="1300" u="none" dirty="0"/>
              <a:t>  accepta la connexió</a:t>
            </a:r>
          </a:p>
        </p:txBody>
      </p:sp>
      <p:sp>
        <p:nvSpPr>
          <p:cNvPr id="185" name="Flecha: hacia abajo 184">
            <a:extLst>
              <a:ext uri="{FF2B5EF4-FFF2-40B4-BE49-F238E27FC236}">
                <a16:creationId xmlns:a16="http://schemas.microsoft.com/office/drawing/2014/main" id="{1B0C7077-0EFF-DA12-020D-8E63F324BAB2}"/>
              </a:ext>
            </a:extLst>
          </p:cNvPr>
          <p:cNvSpPr/>
          <p:nvPr/>
        </p:nvSpPr>
        <p:spPr>
          <a:xfrm rot="16200000">
            <a:off x="437356" y="3024982"/>
            <a:ext cx="282575" cy="198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a-ES"/>
          </a:p>
        </p:txBody>
      </p:sp>
      <p:sp>
        <p:nvSpPr>
          <p:cNvPr id="186" name="Flecha: hacia abajo 185">
            <a:extLst>
              <a:ext uri="{FF2B5EF4-FFF2-40B4-BE49-F238E27FC236}">
                <a16:creationId xmlns:a16="http://schemas.microsoft.com/office/drawing/2014/main" id="{909F7566-B803-6074-9A86-EDA92C51A413}"/>
              </a:ext>
            </a:extLst>
          </p:cNvPr>
          <p:cNvSpPr/>
          <p:nvPr/>
        </p:nvSpPr>
        <p:spPr>
          <a:xfrm rot="16200000">
            <a:off x="482600" y="5019675"/>
            <a:ext cx="280988" cy="1984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a-ES"/>
          </a:p>
        </p:txBody>
      </p:sp>
      <p:sp>
        <p:nvSpPr>
          <p:cNvPr id="187" name="Flecha: hacia abajo 186">
            <a:extLst>
              <a:ext uri="{FF2B5EF4-FFF2-40B4-BE49-F238E27FC236}">
                <a16:creationId xmlns:a16="http://schemas.microsoft.com/office/drawing/2014/main" id="{DB9271FA-0686-40B9-7721-ED6D40F203F3}"/>
              </a:ext>
            </a:extLst>
          </p:cNvPr>
          <p:cNvSpPr/>
          <p:nvPr/>
        </p:nvSpPr>
        <p:spPr>
          <a:xfrm rot="16200000" flipV="1">
            <a:off x="8473281" y="896144"/>
            <a:ext cx="282575" cy="249238"/>
          </a:xfrm>
          <a:prstGeom prst="downArrow">
            <a:avLst/>
          </a:prstGeom>
          <a:solidFill>
            <a:srgbClr val="E5D8B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a-ES"/>
          </a:p>
        </p:txBody>
      </p:sp>
      <p:sp>
        <p:nvSpPr>
          <p:cNvPr id="188" name="Flecha: hacia abajo 187">
            <a:extLst>
              <a:ext uri="{FF2B5EF4-FFF2-40B4-BE49-F238E27FC236}">
                <a16:creationId xmlns:a16="http://schemas.microsoft.com/office/drawing/2014/main" id="{43DFD955-F30B-4507-AF6A-1ED80F2E46A9}"/>
              </a:ext>
            </a:extLst>
          </p:cNvPr>
          <p:cNvSpPr/>
          <p:nvPr/>
        </p:nvSpPr>
        <p:spPr>
          <a:xfrm rot="16200000" flipV="1">
            <a:off x="8688387" y="3549651"/>
            <a:ext cx="282575" cy="247650"/>
          </a:xfrm>
          <a:prstGeom prst="downArrow">
            <a:avLst/>
          </a:prstGeom>
          <a:solidFill>
            <a:srgbClr val="E5D8B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a-ES"/>
          </a:p>
        </p:txBody>
      </p:sp>
      <p:sp>
        <p:nvSpPr>
          <p:cNvPr id="189" name="Flecha: hacia abajo 188">
            <a:extLst>
              <a:ext uri="{FF2B5EF4-FFF2-40B4-BE49-F238E27FC236}">
                <a16:creationId xmlns:a16="http://schemas.microsoft.com/office/drawing/2014/main" id="{AB2C4F06-ACC0-9EC3-F34C-B42FDA0620B7}"/>
              </a:ext>
            </a:extLst>
          </p:cNvPr>
          <p:cNvSpPr/>
          <p:nvPr/>
        </p:nvSpPr>
        <p:spPr>
          <a:xfrm rot="16200000" flipV="1">
            <a:off x="8376444" y="5647532"/>
            <a:ext cx="280987" cy="247650"/>
          </a:xfrm>
          <a:prstGeom prst="downArrow">
            <a:avLst/>
          </a:prstGeom>
          <a:solidFill>
            <a:srgbClr val="E5D8B3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ca-E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5CF76A-8256-D8AA-DF46-7B681CA8D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38"/>
            <a:ext cx="8469313" cy="671512"/>
          </a:xfrm>
        </p:spPr>
        <p:txBody>
          <a:bodyPr/>
          <a:lstStyle/>
          <a:p>
            <a:pPr eaLnBrk="1" hangingPunct="1">
              <a:defRPr/>
            </a:pPr>
            <a:r>
              <a:rPr lang="ca-ES" dirty="0"/>
              <a:t>SERVIDOR WS</a:t>
            </a:r>
          </a:p>
        </p:txBody>
      </p:sp>
      <p:sp>
        <p:nvSpPr>
          <p:cNvPr id="10243" name="Marcador de contenido 2">
            <a:extLst>
              <a:ext uri="{FF2B5EF4-FFF2-40B4-BE49-F238E27FC236}">
                <a16:creationId xmlns:a16="http://schemas.microsoft.com/office/drawing/2014/main" id="{8F6C3D0C-506D-D8DB-57AB-347FA180C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26988" y="742950"/>
            <a:ext cx="8469313" cy="593725"/>
          </a:xfrm>
        </p:spPr>
        <p:txBody>
          <a:bodyPr/>
          <a:lstStyle/>
          <a:p>
            <a:pPr eaLnBrk="1" hangingPunct="1"/>
            <a:r>
              <a:rPr lang="ca-ES" altLang="ca-ES"/>
              <a:t>En el següent exemple utilitzarem el servidor http creat en la diapo anterior i el módul  </a:t>
            </a:r>
            <a:r>
              <a:rPr lang="ca-ES" altLang="ca-ES">
                <a:hlinkClick r:id="rId2"/>
              </a:rPr>
              <a:t>https://www.npmjs.com/package/websocket</a:t>
            </a:r>
            <a:r>
              <a:rPr lang="ca-ES" altLang="ca-ES"/>
              <a:t> per crear un servidor  WS.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466789-533F-7AF9-F565-F476F914F918}"/>
              </a:ext>
            </a:extLst>
          </p:cNvPr>
          <p:cNvSpPr txBox="1"/>
          <p:nvPr/>
        </p:nvSpPr>
        <p:spPr>
          <a:xfrm>
            <a:off x="395288" y="1389063"/>
            <a:ext cx="6389687" cy="5632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200" u="none" dirty="0">
                <a:solidFill>
                  <a:srgbClr val="0000FF"/>
                </a:solidFill>
                <a:latin typeface="+mn-lt"/>
              </a:rPr>
              <a:t>const</a:t>
            </a:r>
            <a:r>
              <a:rPr lang="en-U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WebSocket</a:t>
            </a:r>
            <a:r>
              <a:rPr lang="en-US" sz="1200" u="none" dirty="0">
                <a:solidFill>
                  <a:srgbClr val="000000"/>
                </a:solidFill>
                <a:latin typeface="+mn-lt"/>
              </a:rPr>
              <a:t> = require(</a:t>
            </a:r>
            <a:r>
              <a:rPr lang="en-U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n-US" sz="1200" u="none" dirty="0" err="1">
                <a:solidFill>
                  <a:srgbClr val="A31515"/>
                </a:solidFill>
                <a:latin typeface="+mn-lt"/>
              </a:rPr>
              <a:t>websocket</a:t>
            </a:r>
            <a:r>
              <a:rPr lang="en-U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en-US" sz="1200" u="none" dirty="0">
                <a:solidFill>
                  <a:srgbClr val="000000"/>
                </a:solidFill>
                <a:latin typeface="+mn-lt"/>
              </a:rPr>
              <a:t>).server;</a:t>
            </a:r>
          </a:p>
          <a:p>
            <a:pPr>
              <a:defRPr/>
            </a:pP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ws_server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new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WebSocket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({     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httpServer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:server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,     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autoAcceptConnections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: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false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});</a:t>
            </a:r>
          </a:p>
          <a:p>
            <a:pPr>
              <a:defRPr/>
            </a:pP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connexions=[];</a:t>
            </a:r>
          </a:p>
          <a:p>
            <a:pPr>
              <a:defRPr/>
            </a:pP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ws_server.on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request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,(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request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</a:t>
            </a:r>
            <a:r>
              <a:rPr lang="ca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console.log(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Peticio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ws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"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,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request.origin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request.accept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null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,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request.origin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connexions.push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connexio.on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message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,(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message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</a:t>
            </a:r>
            <a:r>
              <a:rPr lang="ca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console.log(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"Missatge rebut"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+message.utf8Data);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messageJSON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JSON.parse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(message.utf8Data);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nick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messageJSON.nick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text =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messageJSON.text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;</a:t>
            </a:r>
          </a:p>
          <a:p>
            <a:pPr>
              <a:defRPr/>
            </a:pPr>
            <a:br>
              <a:rPr lang="ca-ES" sz="1200" u="none" dirty="0">
                <a:solidFill>
                  <a:srgbClr val="000000"/>
                </a:solidFill>
                <a:latin typeface="+mn-lt"/>
              </a:rPr>
            </a:b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connexions.forEach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connexio_client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</a:t>
            </a:r>
            <a:r>
              <a:rPr lang="ca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connexio_client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!=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){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    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connexio_client.send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nick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+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" ha escrit:"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+text);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    }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    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})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});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connexio.on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200" u="none" dirty="0" err="1">
                <a:solidFill>
                  <a:srgbClr val="A31515"/>
                </a:solidFill>
                <a:latin typeface="+mn-lt"/>
              </a:rPr>
              <a:t>close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'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,()</a:t>
            </a:r>
            <a:r>
              <a:rPr lang="ca-ES" sz="1200" u="none" dirty="0">
                <a:solidFill>
                  <a:srgbClr val="0000FF"/>
                </a:solidFill>
                <a:latin typeface="+mn-lt"/>
              </a:rPr>
              <a:t>=&gt;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{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connexio.close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console.log(</a:t>
            </a:r>
            <a:r>
              <a:rPr lang="ca-ES" sz="1200" u="none" dirty="0">
                <a:solidFill>
                  <a:srgbClr val="A31515"/>
                </a:solidFill>
                <a:latin typeface="+mn-lt"/>
              </a:rPr>
              <a:t>"Tancada la connexió"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const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pos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 =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connexions.indexOf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</a:t>
            </a:r>
            <a:r>
              <a:rPr lang="ca-ES" sz="1200" u="none" dirty="0" err="1">
                <a:solidFill>
                  <a:srgbClr val="0000FF"/>
                </a:solidFill>
                <a:latin typeface="+mn-lt"/>
              </a:rPr>
              <a:t>if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pos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!=</a:t>
            </a:r>
            <a:r>
              <a:rPr lang="ca-ES" sz="1200" u="none" dirty="0">
                <a:solidFill>
                  <a:srgbClr val="098658"/>
                </a:solidFill>
                <a:latin typeface="+mn-lt"/>
              </a:rPr>
              <a:t>-1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){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    </a:t>
            </a:r>
            <a:r>
              <a:rPr lang="ca-ES" sz="1200" u="none" dirty="0" err="1">
                <a:solidFill>
                  <a:srgbClr val="000000"/>
                </a:solidFill>
                <a:latin typeface="+mn-lt"/>
              </a:rPr>
              <a:t>connexions.splice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(pos,</a:t>
            </a:r>
            <a:r>
              <a:rPr lang="ca-ES" sz="1200" u="none" dirty="0">
                <a:solidFill>
                  <a:srgbClr val="098658"/>
                </a:solidFill>
                <a:latin typeface="+mn-lt"/>
              </a:rPr>
              <a:t>1</a:t>
            </a:r>
            <a:r>
              <a:rPr lang="ca-ES" sz="1200" u="none" dirty="0">
                <a:solidFill>
                  <a:srgbClr val="000000"/>
                </a:solidFill>
                <a:latin typeface="+mn-lt"/>
              </a:rPr>
              <a:t>);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    }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    })</a:t>
            </a:r>
          </a:p>
          <a:p>
            <a:pPr>
              <a:defRPr/>
            </a:pPr>
            <a:r>
              <a:rPr lang="ca-ES" sz="1200" u="none" dirty="0">
                <a:solidFill>
                  <a:srgbClr val="000000"/>
                </a:solidFill>
                <a:latin typeface="+mn-lt"/>
              </a:rPr>
              <a:t>});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7A9B4-AC78-0236-9E93-FD56648A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75" y="65088"/>
            <a:ext cx="8156575" cy="815975"/>
          </a:xfrm>
        </p:spPr>
        <p:txBody>
          <a:bodyPr/>
          <a:lstStyle/>
          <a:p>
            <a:pPr>
              <a:defRPr/>
            </a:pPr>
            <a:r>
              <a:rPr lang="ca-ES" dirty="0"/>
              <a:t>Comunicació síncrona i asíncrona</a:t>
            </a:r>
          </a:p>
        </p:txBody>
      </p:sp>
      <p:sp>
        <p:nvSpPr>
          <p:cNvPr id="19459" name="Marcador de contenido 2">
            <a:extLst>
              <a:ext uri="{FF2B5EF4-FFF2-40B4-BE49-F238E27FC236}">
                <a16:creationId xmlns:a16="http://schemas.microsoft.com/office/drawing/2014/main" id="{6E8FB119-01C7-9D6F-4480-269C851AA6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5875" y="906463"/>
            <a:ext cx="8820150" cy="3452812"/>
          </a:xfrm>
        </p:spPr>
        <p:txBody>
          <a:bodyPr/>
          <a:lstStyle/>
          <a:p>
            <a:r>
              <a:rPr lang="ca-ES" altLang="ca-ES"/>
              <a:t>Síncrona:</a:t>
            </a:r>
          </a:p>
          <a:p>
            <a:pPr lvl="1"/>
            <a:r>
              <a:rPr lang="ca-ES" altLang="ca-ES"/>
              <a:t>Qui envia el missatge no pot fer res més que quedar a la espera de la resposta.</a:t>
            </a:r>
          </a:p>
          <a:p>
            <a:endParaRPr lang="ca-ES" altLang="ca-ES"/>
          </a:p>
          <a:p>
            <a:endParaRPr lang="ca-ES" altLang="ca-ES"/>
          </a:p>
          <a:p>
            <a:endParaRPr lang="ca-ES" altLang="ca-ES"/>
          </a:p>
          <a:p>
            <a:endParaRPr lang="ca-ES" altLang="ca-ES"/>
          </a:p>
          <a:p>
            <a:endParaRPr lang="ca-ES" altLang="ca-ES"/>
          </a:p>
          <a:p>
            <a:r>
              <a:rPr lang="ca-ES" altLang="ca-ES"/>
              <a:t>Asíncrona</a:t>
            </a:r>
          </a:p>
          <a:p>
            <a:pPr lvl="1"/>
            <a:r>
              <a:rPr lang="ca-ES" altLang="ca-ES"/>
              <a:t>Qui envia el missatge continua executant la resta del codi.</a:t>
            </a:r>
          </a:p>
        </p:txBody>
      </p:sp>
      <p:sp>
        <p:nvSpPr>
          <p:cNvPr id="31" name="Text Box 5">
            <a:extLst>
              <a:ext uri="{FF2B5EF4-FFF2-40B4-BE49-F238E27FC236}">
                <a16:creationId xmlns:a16="http://schemas.microsoft.com/office/drawing/2014/main" id="{1927FDF7-EF47-61AE-ED7E-3013D3142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3" y="1654175"/>
            <a:ext cx="130175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b="1" u="none" dirty="0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form.html</a:t>
            </a:r>
          </a:p>
        </p:txBody>
      </p:sp>
      <p:sp>
        <p:nvSpPr>
          <p:cNvPr id="34" name="AutoShape 8">
            <a:extLst>
              <a:ext uri="{FF2B5EF4-FFF2-40B4-BE49-F238E27FC236}">
                <a16:creationId xmlns:a16="http://schemas.microsoft.com/office/drawing/2014/main" id="{19B1E0F3-BDF4-6E30-CF2A-769BA3FC1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" y="1855788"/>
            <a:ext cx="2620963" cy="68738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sp>
        <p:nvSpPr>
          <p:cNvPr id="35" name="AutoShape 9">
            <a:extLst>
              <a:ext uri="{FF2B5EF4-FFF2-40B4-BE49-F238E27FC236}">
                <a16:creationId xmlns:a16="http://schemas.microsoft.com/office/drawing/2014/main" id="{EB977114-83FE-4B6B-5284-F0A5E267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8000" y="2005013"/>
            <a:ext cx="904875" cy="457200"/>
          </a:xfrm>
          <a:prstGeom prst="bevel">
            <a:avLst>
              <a:gd name="adj" fmla="val 1094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SUBMIT</a:t>
            </a:r>
          </a:p>
        </p:txBody>
      </p:sp>
      <p:sp>
        <p:nvSpPr>
          <p:cNvPr id="36" name="Rectangle 10">
            <a:extLst>
              <a:ext uri="{FF2B5EF4-FFF2-40B4-BE49-F238E27FC236}">
                <a16:creationId xmlns:a16="http://schemas.microsoft.com/office/drawing/2014/main" id="{102F5438-E486-CDD1-9F8C-BFCF9B004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2003425"/>
            <a:ext cx="955675" cy="342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ALF</a:t>
            </a:r>
          </a:p>
        </p:txBody>
      </p:sp>
      <p:sp>
        <p:nvSpPr>
          <p:cNvPr id="37" name="Text Box 11">
            <a:extLst>
              <a:ext uri="{FF2B5EF4-FFF2-40B4-BE49-F238E27FC236}">
                <a16:creationId xmlns:a16="http://schemas.microsoft.com/office/drawing/2014/main" id="{054E84A2-928E-5BD1-653F-D1E9BA0745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3" y="2012950"/>
            <a:ext cx="538162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Nom</a:t>
            </a:r>
          </a:p>
        </p:txBody>
      </p:sp>
      <p:sp>
        <p:nvSpPr>
          <p:cNvPr id="38" name="Rectangle 12">
            <a:extLst>
              <a:ext uri="{FF2B5EF4-FFF2-40B4-BE49-F238E27FC236}">
                <a16:creationId xmlns:a16="http://schemas.microsoft.com/office/drawing/2014/main" id="{6FE59E34-0C9B-54A7-D551-DBC73AAA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1338" y="1860550"/>
            <a:ext cx="3198812" cy="1728788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AutoNum type="arabicPeriod"/>
              <a:defRPr/>
            </a:pP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sp>
        <p:nvSpPr>
          <p:cNvPr id="39" name="Rectangle 13">
            <a:extLst>
              <a:ext uri="{FF2B5EF4-FFF2-40B4-BE49-F238E27FC236}">
                <a16:creationId xmlns:a16="http://schemas.microsoft.com/office/drawing/2014/main" id="{D73EAD8C-3D01-3613-52B1-71B3E60A1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0788" y="1628775"/>
            <a:ext cx="1189037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b="1" u="none" dirty="0" err="1">
                <a:solidFill>
                  <a:srgbClr val="9900CC"/>
                </a:solidFill>
                <a:latin typeface="+mn-lt"/>
                <a:cs typeface="Arial" panose="020B0604020202020204" pitchFamily="34" charset="0"/>
              </a:rPr>
              <a:t>envia.php</a:t>
            </a:r>
            <a:endParaRPr lang="ca-ES" altLang="ca-ES" sz="1400" b="1" u="none" dirty="0">
              <a:solidFill>
                <a:srgbClr val="9900CC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5BD53E18-9A63-00E9-E287-57F1C4C91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7538" y="1997075"/>
            <a:ext cx="2952750" cy="5222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2)El Servidor rep els paràmetres</a:t>
            </a:r>
            <a:br>
              <a:rPr lang="ca-ES" altLang="ca-ES" sz="1400" u="none" dirty="0">
                <a:latin typeface="+mn-lt"/>
                <a:cs typeface="Arial" panose="020B0604020202020204" pitchFamily="34" charset="0"/>
              </a:rPr>
            </a:b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$</a:t>
            </a:r>
            <a:r>
              <a:rPr lang="ca-ES" altLang="ca-ES" sz="1400" u="none" dirty="0" err="1">
                <a:latin typeface="+mn-lt"/>
                <a:cs typeface="Arial" panose="020B0604020202020204" pitchFamily="34" charset="0"/>
              </a:rPr>
              <a:t>name</a:t>
            </a: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=$_GET[‘nom’]</a:t>
            </a:r>
          </a:p>
        </p:txBody>
      </p:sp>
      <p:sp>
        <p:nvSpPr>
          <p:cNvPr id="41" name="Rectangle 15">
            <a:extLst>
              <a:ext uri="{FF2B5EF4-FFF2-40B4-BE49-F238E27FC236}">
                <a16:creationId xmlns:a16="http://schemas.microsoft.com/office/drawing/2014/main" id="{75ABC4A7-2F15-7C7F-709B-3C47CE0C3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2463800"/>
            <a:ext cx="2938463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3)Genera el HTML de resposta</a:t>
            </a:r>
          </a:p>
        </p:txBody>
      </p:sp>
      <p:cxnSp>
        <p:nvCxnSpPr>
          <p:cNvPr id="19469" name="AutoShape 16">
            <a:extLst>
              <a:ext uri="{FF2B5EF4-FFF2-40B4-BE49-F238E27FC236}">
                <a16:creationId xmlns:a16="http://schemas.microsoft.com/office/drawing/2014/main" id="{6C584827-A2BE-5161-8B3A-412D100EC0F3}"/>
              </a:ext>
            </a:extLst>
          </p:cNvPr>
          <p:cNvCxnSpPr>
            <a:cxnSpLocks noChangeShapeType="1"/>
            <a:stCxn id="35" idx="1"/>
            <a:endCxn id="40" idx="1"/>
          </p:cNvCxnSpPr>
          <p:nvPr/>
        </p:nvCxnSpPr>
        <p:spPr bwMode="auto">
          <a:xfrm>
            <a:off x="2633663" y="2233613"/>
            <a:ext cx="3063875" cy="23812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" name="Text Box 17">
            <a:extLst>
              <a:ext uri="{FF2B5EF4-FFF2-40B4-BE49-F238E27FC236}">
                <a16:creationId xmlns:a16="http://schemas.microsoft.com/office/drawing/2014/main" id="{BDFD11AD-6119-22FB-3A97-75EFF4151D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8800" y="2271713"/>
            <a:ext cx="167005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 err="1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envia.php?nom</a:t>
            </a:r>
            <a:r>
              <a:rPr lang="ca-ES" altLang="ca-ES" sz="1400" u="none" dirty="0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=ALF</a:t>
            </a:r>
          </a:p>
        </p:txBody>
      </p:sp>
      <p:sp>
        <p:nvSpPr>
          <p:cNvPr id="44" name="AutoShape 18">
            <a:extLst>
              <a:ext uri="{FF2B5EF4-FFF2-40B4-BE49-F238E27FC236}">
                <a16:creationId xmlns:a16="http://schemas.microsoft.com/office/drawing/2014/main" id="{F1C842A6-E769-99F3-F6B4-2171899549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1825" y="2947988"/>
            <a:ext cx="2938463" cy="493712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31750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19472" name="AutoShape 19">
            <a:extLst>
              <a:ext uri="{FF2B5EF4-FFF2-40B4-BE49-F238E27FC236}">
                <a16:creationId xmlns:a16="http://schemas.microsoft.com/office/drawing/2014/main" id="{3C0F596D-9C34-A19D-765E-DB5523B352F8}"/>
              </a:ext>
            </a:extLst>
          </p:cNvPr>
          <p:cNvCxnSpPr>
            <a:cxnSpLocks noChangeShapeType="1"/>
            <a:stCxn id="41" idx="2"/>
            <a:endCxn id="44" idx="0"/>
          </p:cNvCxnSpPr>
          <p:nvPr/>
        </p:nvCxnSpPr>
        <p:spPr bwMode="auto">
          <a:xfrm rot="5400000">
            <a:off x="7092156" y="2859882"/>
            <a:ext cx="176213" cy="127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Rectangle 20">
            <a:extLst>
              <a:ext uri="{FF2B5EF4-FFF2-40B4-BE49-F238E27FC236}">
                <a16:creationId xmlns:a16="http://schemas.microsoft.com/office/drawing/2014/main" id="{CA172A2B-FAA3-A8CA-43F4-765075E38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5538" y="2708275"/>
            <a:ext cx="1243012" cy="7397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4)Retorna el HTML generat</a:t>
            </a:r>
          </a:p>
        </p:txBody>
      </p:sp>
      <p:cxnSp>
        <p:nvCxnSpPr>
          <p:cNvPr id="19474" name="AutoShape 21">
            <a:extLst>
              <a:ext uri="{FF2B5EF4-FFF2-40B4-BE49-F238E27FC236}">
                <a16:creationId xmlns:a16="http://schemas.microsoft.com/office/drawing/2014/main" id="{636FCEAE-5BFF-6C64-60AA-A98EF5B3CA42}"/>
              </a:ext>
            </a:extLst>
          </p:cNvPr>
          <p:cNvCxnSpPr>
            <a:cxnSpLocks noChangeShapeType="1"/>
            <a:stCxn id="49" idx="1"/>
            <a:endCxn id="46" idx="3"/>
          </p:cNvCxnSpPr>
          <p:nvPr/>
        </p:nvCxnSpPr>
        <p:spPr bwMode="auto">
          <a:xfrm rot="10800000">
            <a:off x="4908550" y="3078163"/>
            <a:ext cx="847725" cy="125412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Text Box 23">
            <a:extLst>
              <a:ext uri="{FF2B5EF4-FFF2-40B4-BE49-F238E27FC236}">
                <a16:creationId xmlns:a16="http://schemas.microsoft.com/office/drawing/2014/main" id="{62A254E6-82F9-1F9E-FD3C-E28C57763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275" y="3049588"/>
            <a:ext cx="304800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 err="1">
                <a:latin typeface="+mn-lt"/>
                <a:cs typeface="Arial" panose="020B0604020202020204" pitchFamily="34" charset="0"/>
              </a:rPr>
              <a:t>echo</a:t>
            </a: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</a:t>
            </a:r>
            <a:r>
              <a:rPr lang="ca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body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&gt;hola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.$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name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&lt;/</a:t>
            </a:r>
            <a:r>
              <a:rPr lang="ca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body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&gt;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';</a:t>
            </a:r>
            <a:endParaRPr lang="ca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19476" name="AutoShape 24">
            <a:extLst>
              <a:ext uri="{FF2B5EF4-FFF2-40B4-BE49-F238E27FC236}">
                <a16:creationId xmlns:a16="http://schemas.microsoft.com/office/drawing/2014/main" id="{7DBFABD3-F169-9150-75FA-3F4D543C9739}"/>
              </a:ext>
            </a:extLst>
          </p:cNvPr>
          <p:cNvCxnSpPr>
            <a:cxnSpLocks noChangeShapeType="1"/>
            <a:endCxn id="58" idx="3"/>
          </p:cNvCxnSpPr>
          <p:nvPr/>
        </p:nvCxnSpPr>
        <p:spPr bwMode="auto">
          <a:xfrm rot="10800000" flipV="1">
            <a:off x="2752725" y="3005138"/>
            <a:ext cx="912813" cy="1270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99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Rectangle 27">
            <a:extLst>
              <a:ext uri="{FF2B5EF4-FFF2-40B4-BE49-F238E27FC236}">
                <a16:creationId xmlns:a16="http://schemas.microsoft.com/office/drawing/2014/main" id="{C73997B9-3F45-18DC-97B7-E19493FBC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8463" y="1687513"/>
            <a:ext cx="2605087" cy="522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1) El navegador genera la consulta i es bloqueja esperant la resposta</a:t>
            </a:r>
          </a:p>
        </p:txBody>
      </p:sp>
      <p:sp>
        <p:nvSpPr>
          <p:cNvPr id="58" name="AutoShape 8">
            <a:extLst>
              <a:ext uri="{FF2B5EF4-FFF2-40B4-BE49-F238E27FC236}">
                <a16:creationId xmlns:a16="http://schemas.microsoft.com/office/drawing/2014/main" id="{C368F85A-6DD5-2C9B-78A4-D060366B3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2898775"/>
            <a:ext cx="2619375" cy="46513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ES" altLang="ca-ES" sz="1400" u="none" dirty="0">
                <a:latin typeface="+mn-lt"/>
                <a:cs typeface="Arial" panose="020B0604020202020204" pitchFamily="34" charset="0"/>
              </a:rPr>
              <a:t>hola ALF</a:t>
            </a:r>
            <a:endParaRPr lang="ca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59" name="Text Box 5">
            <a:extLst>
              <a:ext uri="{FF2B5EF4-FFF2-40B4-BE49-F238E27FC236}">
                <a16:creationId xmlns:a16="http://schemas.microsoft.com/office/drawing/2014/main" id="{8ACCE414-20EB-27D1-C23D-0E8D9007D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263" y="2682875"/>
            <a:ext cx="212407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b="1" u="none" dirty="0" err="1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valida.php?nombre</a:t>
            </a:r>
            <a:r>
              <a:rPr lang="ca-ES" altLang="ca-ES" sz="1400" b="1" u="none" dirty="0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=ALF</a:t>
            </a:r>
          </a:p>
        </p:txBody>
      </p:sp>
      <p:sp>
        <p:nvSpPr>
          <p:cNvPr id="54" name="Rectangle 28">
            <a:extLst>
              <a:ext uri="{FF2B5EF4-FFF2-40B4-BE49-F238E27FC236}">
                <a16:creationId xmlns:a16="http://schemas.microsoft.com/office/drawing/2014/main" id="{4153B198-7C05-D8F7-C064-AB58D25C99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550" y="3192463"/>
            <a:ext cx="1320800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5)El navegador mostra el recurs</a:t>
            </a:r>
          </a:p>
        </p:txBody>
      </p:sp>
      <p:sp>
        <p:nvSpPr>
          <p:cNvPr id="112" name="Text Box 5">
            <a:extLst>
              <a:ext uri="{FF2B5EF4-FFF2-40B4-BE49-F238E27FC236}">
                <a16:creationId xmlns:a16="http://schemas.microsoft.com/office/drawing/2014/main" id="{A1E34D7F-CE3D-4D01-5E9C-A2CE7288B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3" y="4395788"/>
            <a:ext cx="1301750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b="1" u="none" dirty="0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form.html</a:t>
            </a:r>
          </a:p>
        </p:txBody>
      </p:sp>
      <p:sp>
        <p:nvSpPr>
          <p:cNvPr id="113" name="AutoShape 8">
            <a:extLst>
              <a:ext uri="{FF2B5EF4-FFF2-40B4-BE49-F238E27FC236}">
                <a16:creationId xmlns:a16="http://schemas.microsoft.com/office/drawing/2014/main" id="{D05F636F-731B-359F-3421-8B9CDF43C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988" y="4597400"/>
            <a:ext cx="2619375" cy="6873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4" name="AutoShape 9">
            <a:extLst>
              <a:ext uri="{FF2B5EF4-FFF2-40B4-BE49-F238E27FC236}">
                <a16:creationId xmlns:a16="http://schemas.microsoft.com/office/drawing/2014/main" id="{93C0F88E-2A15-23E2-0876-0FC1F73C9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1825" y="4713288"/>
            <a:ext cx="904875" cy="457200"/>
          </a:xfrm>
          <a:prstGeom prst="bevel">
            <a:avLst>
              <a:gd name="adj" fmla="val 10940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SUBMIT</a:t>
            </a:r>
          </a:p>
        </p:txBody>
      </p:sp>
      <p:sp>
        <p:nvSpPr>
          <p:cNvPr id="115" name="Rectangle 10">
            <a:extLst>
              <a:ext uri="{FF2B5EF4-FFF2-40B4-BE49-F238E27FC236}">
                <a16:creationId xmlns:a16="http://schemas.microsoft.com/office/drawing/2014/main" id="{E4BB5351-A189-89B9-A784-4E82AA75F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313" y="4743450"/>
            <a:ext cx="955675" cy="3429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ALF</a:t>
            </a:r>
          </a:p>
        </p:txBody>
      </p:sp>
      <p:sp>
        <p:nvSpPr>
          <p:cNvPr id="116" name="Text Box 11">
            <a:extLst>
              <a:ext uri="{FF2B5EF4-FFF2-40B4-BE49-F238E27FC236}">
                <a16:creationId xmlns:a16="http://schemas.microsoft.com/office/drawing/2014/main" id="{3AEC98CA-F754-DC59-5516-E3DBD0E59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754563"/>
            <a:ext cx="53657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Nom</a:t>
            </a:r>
          </a:p>
        </p:txBody>
      </p:sp>
      <p:sp>
        <p:nvSpPr>
          <p:cNvPr id="117" name="Rectangle 12">
            <a:extLst>
              <a:ext uri="{FF2B5EF4-FFF2-40B4-BE49-F238E27FC236}">
                <a16:creationId xmlns:a16="http://schemas.microsoft.com/office/drawing/2014/main" id="{92AAEE03-3812-7B84-7B1D-E5867D384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6275" y="4602163"/>
            <a:ext cx="3198813" cy="1728787"/>
          </a:xfrm>
          <a:prstGeom prst="rect">
            <a:avLst/>
          </a:prstGeom>
          <a:solidFill>
            <a:schemeClr val="bg1"/>
          </a:solidFill>
          <a:ln w="38100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AutoNum type="arabicPeriod"/>
              <a:defRPr/>
            </a:pP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sp>
        <p:nvSpPr>
          <p:cNvPr id="118" name="Rectangle 13">
            <a:extLst>
              <a:ext uri="{FF2B5EF4-FFF2-40B4-BE49-F238E27FC236}">
                <a16:creationId xmlns:a16="http://schemas.microsoft.com/office/drawing/2014/main" id="{6A3A6576-A058-8ACA-5F12-FBA10B7311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4138" y="4370388"/>
            <a:ext cx="1189037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b="1" u="none" dirty="0" err="1">
                <a:solidFill>
                  <a:srgbClr val="9900CC"/>
                </a:solidFill>
                <a:latin typeface="+mn-lt"/>
                <a:cs typeface="Arial" panose="020B0604020202020204" pitchFamily="34" charset="0"/>
              </a:rPr>
              <a:t>envia.php</a:t>
            </a:r>
            <a:endParaRPr lang="ca-ES" altLang="ca-ES" sz="1400" b="1" u="none" dirty="0">
              <a:solidFill>
                <a:srgbClr val="9900CC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19" name="Rectangle 14">
            <a:extLst>
              <a:ext uri="{FF2B5EF4-FFF2-40B4-BE49-F238E27FC236}">
                <a16:creationId xmlns:a16="http://schemas.microsoft.com/office/drawing/2014/main" id="{D5733C46-9DA1-711A-B80B-E92CCC500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2475" y="4737100"/>
            <a:ext cx="2951163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2)El Servidor rep els paràmetres</a:t>
            </a:r>
            <a:br>
              <a:rPr lang="ca-ES" altLang="ca-ES" sz="1400" u="none" dirty="0">
                <a:latin typeface="+mn-lt"/>
                <a:cs typeface="Arial" panose="020B0604020202020204" pitchFamily="34" charset="0"/>
              </a:rPr>
            </a:b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$</a:t>
            </a:r>
            <a:r>
              <a:rPr lang="ca-ES" altLang="ca-ES" sz="1400" u="none" dirty="0" err="1">
                <a:latin typeface="+mn-lt"/>
                <a:cs typeface="Arial" panose="020B0604020202020204" pitchFamily="34" charset="0"/>
              </a:rPr>
              <a:t>name</a:t>
            </a: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=$_GET[‘nom’]</a:t>
            </a:r>
          </a:p>
        </p:txBody>
      </p:sp>
      <p:sp>
        <p:nvSpPr>
          <p:cNvPr id="120" name="Rectangle 15">
            <a:extLst>
              <a:ext uri="{FF2B5EF4-FFF2-40B4-BE49-F238E27FC236}">
                <a16:creationId xmlns:a16="http://schemas.microsoft.com/office/drawing/2014/main" id="{CF38A372-D59C-E9C7-38EF-DE13B9C41B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5205413"/>
            <a:ext cx="2938463" cy="3079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3)Genera el XML de resposta</a:t>
            </a:r>
          </a:p>
        </p:txBody>
      </p:sp>
      <p:cxnSp>
        <p:nvCxnSpPr>
          <p:cNvPr id="19490" name="AutoShape 16">
            <a:extLst>
              <a:ext uri="{FF2B5EF4-FFF2-40B4-BE49-F238E27FC236}">
                <a16:creationId xmlns:a16="http://schemas.microsoft.com/office/drawing/2014/main" id="{EAC67078-E29F-521A-E51E-0D0A46CB1BBD}"/>
              </a:ext>
            </a:extLst>
          </p:cNvPr>
          <p:cNvCxnSpPr>
            <a:cxnSpLocks noChangeShapeType="1"/>
            <a:stCxn id="114" idx="1"/>
            <a:endCxn id="119" idx="1"/>
          </p:cNvCxnSpPr>
          <p:nvPr/>
        </p:nvCxnSpPr>
        <p:spPr bwMode="auto">
          <a:xfrm>
            <a:off x="2757488" y="4941888"/>
            <a:ext cx="3074987" cy="5715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2" name="Text Box 17">
            <a:extLst>
              <a:ext uri="{FF2B5EF4-FFF2-40B4-BE49-F238E27FC236}">
                <a16:creationId xmlns:a16="http://schemas.microsoft.com/office/drawing/2014/main" id="{14868633-8861-AC20-0E73-AD7ED4D99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150" y="5013325"/>
            <a:ext cx="16716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 err="1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envia.php?nom</a:t>
            </a:r>
            <a:r>
              <a:rPr lang="ca-ES" altLang="ca-ES" sz="1400" u="none" dirty="0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=ALF</a:t>
            </a:r>
          </a:p>
        </p:txBody>
      </p:sp>
      <p:sp>
        <p:nvSpPr>
          <p:cNvPr id="123" name="AutoShape 18">
            <a:extLst>
              <a:ext uri="{FF2B5EF4-FFF2-40B4-BE49-F238E27FC236}">
                <a16:creationId xmlns:a16="http://schemas.microsoft.com/office/drawing/2014/main" id="{77A46D83-851F-6D52-FDC1-D8F4C56F6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5175" y="5689600"/>
            <a:ext cx="2938463" cy="493713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31750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19493" name="AutoShape 19">
            <a:extLst>
              <a:ext uri="{FF2B5EF4-FFF2-40B4-BE49-F238E27FC236}">
                <a16:creationId xmlns:a16="http://schemas.microsoft.com/office/drawing/2014/main" id="{C36430EE-BE5E-9A44-A10A-6B91BE199D4A}"/>
              </a:ext>
            </a:extLst>
          </p:cNvPr>
          <p:cNvCxnSpPr>
            <a:cxnSpLocks noChangeShapeType="1"/>
            <a:stCxn id="120" idx="2"/>
            <a:endCxn id="123" idx="0"/>
          </p:cNvCxnSpPr>
          <p:nvPr/>
        </p:nvCxnSpPr>
        <p:spPr bwMode="auto">
          <a:xfrm rot="5400000">
            <a:off x="7227094" y="5601494"/>
            <a:ext cx="176212" cy="12700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5" name="Rectangle 20">
            <a:extLst>
              <a:ext uri="{FF2B5EF4-FFF2-40B4-BE49-F238E27FC236}">
                <a16:creationId xmlns:a16="http://schemas.microsoft.com/office/drawing/2014/main" id="{7E02CF11-538C-F4A7-3E90-97979A70A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5449888"/>
            <a:ext cx="1243012" cy="7381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4)Retorna el XML generat</a:t>
            </a:r>
          </a:p>
        </p:txBody>
      </p:sp>
      <p:cxnSp>
        <p:nvCxnSpPr>
          <p:cNvPr id="19495" name="AutoShape 21">
            <a:extLst>
              <a:ext uri="{FF2B5EF4-FFF2-40B4-BE49-F238E27FC236}">
                <a16:creationId xmlns:a16="http://schemas.microsoft.com/office/drawing/2014/main" id="{E8C95E1D-2A68-BC20-DF9E-0CDA6AD18847}"/>
              </a:ext>
            </a:extLst>
          </p:cNvPr>
          <p:cNvCxnSpPr>
            <a:cxnSpLocks noChangeShapeType="1"/>
            <a:stCxn id="127" idx="1"/>
            <a:endCxn id="125" idx="3"/>
          </p:cNvCxnSpPr>
          <p:nvPr/>
        </p:nvCxnSpPr>
        <p:spPr bwMode="auto">
          <a:xfrm rot="10800000">
            <a:off x="5041900" y="5819775"/>
            <a:ext cx="847725" cy="123825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7" name="Text Box 23">
            <a:extLst>
              <a:ext uri="{FF2B5EF4-FFF2-40B4-BE49-F238E27FC236}">
                <a16:creationId xmlns:a16="http://schemas.microsoft.com/office/drawing/2014/main" id="{7AEE09B1-79D4-21F6-71A2-8240F64C0F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25" y="5789613"/>
            <a:ext cx="304800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 err="1">
                <a:latin typeface="+mn-lt"/>
                <a:cs typeface="Arial" panose="020B0604020202020204" pitchFamily="34" charset="0"/>
              </a:rPr>
              <a:t>echo</a:t>
            </a: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‘{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&lt;nom&gt;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.$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name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’</a:t>
            </a:r>
            <a:r>
              <a:rPr lang="ca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&lt;/nom&gt;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';</a:t>
            </a:r>
            <a:endParaRPr lang="ca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19497" name="AutoShape 24">
            <a:extLst>
              <a:ext uri="{FF2B5EF4-FFF2-40B4-BE49-F238E27FC236}">
                <a16:creationId xmlns:a16="http://schemas.microsoft.com/office/drawing/2014/main" id="{5898BE9E-2E82-0FBF-5591-253208730DC7}"/>
              </a:ext>
            </a:extLst>
          </p:cNvPr>
          <p:cNvCxnSpPr>
            <a:cxnSpLocks noChangeShapeType="1"/>
            <a:endCxn id="130" idx="3"/>
          </p:cNvCxnSpPr>
          <p:nvPr/>
        </p:nvCxnSpPr>
        <p:spPr bwMode="auto">
          <a:xfrm rot="10800000" flipV="1">
            <a:off x="2887663" y="5746750"/>
            <a:ext cx="911225" cy="125413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9900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9" name="Rectangle 27">
            <a:extLst>
              <a:ext uri="{FF2B5EF4-FFF2-40B4-BE49-F238E27FC236}">
                <a16:creationId xmlns:a16="http://schemas.microsoft.com/office/drawing/2014/main" id="{BAD5C69B-C836-ECCA-1529-0FCFD4AB4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1813" y="4383088"/>
            <a:ext cx="2514600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1) JS genera la consulta y espera resposta sense bloquejar-se.</a:t>
            </a:r>
          </a:p>
        </p:txBody>
      </p:sp>
      <p:sp>
        <p:nvSpPr>
          <p:cNvPr id="130" name="AutoShape 8">
            <a:extLst>
              <a:ext uri="{FF2B5EF4-FFF2-40B4-BE49-F238E27FC236}">
                <a16:creationId xmlns:a16="http://schemas.microsoft.com/office/drawing/2014/main" id="{011EED21-8E2F-C292-A6C8-B9CECF77D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5640388"/>
            <a:ext cx="2620963" cy="465137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3810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ES" altLang="ca-ES" sz="1400" u="none" dirty="0">
                <a:latin typeface="+mn-lt"/>
                <a:cs typeface="Arial" panose="020B0604020202020204" pitchFamily="34" charset="0"/>
              </a:rPr>
              <a:t>hola ALF</a:t>
            </a:r>
            <a:endParaRPr lang="ca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31" name="Text Box 5">
            <a:extLst>
              <a:ext uri="{FF2B5EF4-FFF2-40B4-BE49-F238E27FC236}">
                <a16:creationId xmlns:a16="http://schemas.microsoft.com/office/drawing/2014/main" id="{08F92F9E-5B48-1629-F4FE-3514C79B93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3" y="5424488"/>
            <a:ext cx="212407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b="1" u="none" dirty="0" err="1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valida.php?nombre</a:t>
            </a:r>
            <a:r>
              <a:rPr lang="ca-ES" altLang="ca-ES" sz="1400" b="1" u="none" dirty="0">
                <a:solidFill>
                  <a:srgbClr val="006600"/>
                </a:solidFill>
                <a:latin typeface="+mn-lt"/>
                <a:cs typeface="Arial" panose="020B0604020202020204" pitchFamily="34" charset="0"/>
              </a:rPr>
              <a:t>=ALF</a:t>
            </a:r>
          </a:p>
        </p:txBody>
      </p:sp>
      <p:sp>
        <p:nvSpPr>
          <p:cNvPr id="132" name="Rectangle 28">
            <a:extLst>
              <a:ext uri="{FF2B5EF4-FFF2-40B4-BE49-F238E27FC236}">
                <a16:creationId xmlns:a16="http://schemas.microsoft.com/office/drawing/2014/main" id="{BE0F76D0-DC0A-B79D-6FB6-8A29B8BB67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5613" y="6161088"/>
            <a:ext cx="2838450" cy="52387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5)Gestiona la resposta: el JS extreu el valor del XML i mostra la resposta</a:t>
            </a:r>
          </a:p>
        </p:txBody>
      </p:sp>
      <p:grpSp>
        <p:nvGrpSpPr>
          <p:cNvPr id="19502" name="Grupo 46">
            <a:extLst>
              <a:ext uri="{FF2B5EF4-FFF2-40B4-BE49-F238E27FC236}">
                <a16:creationId xmlns:a16="http://schemas.microsoft.com/office/drawing/2014/main" id="{4729EBAA-A87E-E80F-1EFF-48F61E6B65AD}"/>
              </a:ext>
            </a:extLst>
          </p:cNvPr>
          <p:cNvGrpSpPr>
            <a:grpSpLocks/>
          </p:cNvGrpSpPr>
          <p:nvPr/>
        </p:nvGrpSpPr>
        <p:grpSpPr bwMode="auto">
          <a:xfrm>
            <a:off x="8140700" y="368300"/>
            <a:ext cx="1003300" cy="1004888"/>
            <a:chOff x="8140533" y="368300"/>
            <a:chExt cx="1003467" cy="1005240"/>
          </a:xfrm>
        </p:grpSpPr>
        <p:pic>
          <p:nvPicPr>
            <p:cNvPr id="19503" name="Picture 9">
              <a:extLst>
                <a:ext uri="{FF2B5EF4-FFF2-40B4-BE49-F238E27FC236}">
                  <a16:creationId xmlns:a16="http://schemas.microsoft.com/office/drawing/2014/main" id="{98D599D0-8B5D-6A04-B2C3-34D6E5D26C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100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4" name="Imagen 49">
              <a:extLst>
                <a:ext uri="{FF2B5EF4-FFF2-40B4-BE49-F238E27FC236}">
                  <a16:creationId xmlns:a16="http://schemas.microsoft.com/office/drawing/2014/main" id="{70DD6458-4419-EA16-15FE-B485E62617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48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3B3C7-5D66-7A48-F208-80DAE2D57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088"/>
            <a:ext cx="8001000" cy="815975"/>
          </a:xfrm>
        </p:spPr>
        <p:txBody>
          <a:bodyPr/>
          <a:lstStyle/>
          <a:p>
            <a:pPr>
              <a:defRPr/>
            </a:pPr>
            <a:r>
              <a:rPr lang="ca-ES" dirty="0"/>
              <a:t>AJAX amb XMLHR i GET</a:t>
            </a:r>
          </a:p>
        </p:txBody>
      </p:sp>
      <p:sp>
        <p:nvSpPr>
          <p:cNvPr id="20483" name="Marcador de contenido 2">
            <a:extLst>
              <a:ext uri="{FF2B5EF4-FFF2-40B4-BE49-F238E27FC236}">
                <a16:creationId xmlns:a16="http://schemas.microsoft.com/office/drawing/2014/main" id="{4E31D8B8-4B3A-EB6A-1B12-8FDFC6F05C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-11113" y="3035300"/>
            <a:ext cx="3211513" cy="3527425"/>
          </a:xfrm>
        </p:spPr>
        <p:txBody>
          <a:bodyPr/>
          <a:lstStyle/>
          <a:p>
            <a:pPr eaLnBrk="1" hangingPunct="1">
              <a:buFontTx/>
              <a:buChar char="•"/>
            </a:pPr>
            <a:r>
              <a:rPr lang="ca-ES" altLang="ca-ES" sz="1400" b="1"/>
              <a:t>xmlHttp</a:t>
            </a:r>
            <a:r>
              <a:rPr lang="ca-ES" altLang="ca-ES" sz="1400"/>
              <a:t> conté la informació sobre la petició i la comunicació amb el servidor. </a:t>
            </a:r>
          </a:p>
          <a:p>
            <a:pPr eaLnBrk="1" hangingPunct="1">
              <a:buFontTx/>
              <a:buChar char="•"/>
            </a:pPr>
            <a:r>
              <a:rPr lang="ca-ES" altLang="ca-ES" sz="1400" b="1"/>
              <a:t>open</a:t>
            </a:r>
            <a:r>
              <a:rPr lang="ca-ES" altLang="ca-ES" sz="1400"/>
              <a:t> inicialitza els valors de la petició, indicant que serà del tipus GET. S’adjunta la url de destí amb els paràmetres i els seus valors. </a:t>
            </a:r>
            <a:r>
              <a:rPr lang="ca-ES" altLang="ca-ES" sz="1400" i="1"/>
              <a:t>true</a:t>
            </a:r>
            <a:r>
              <a:rPr lang="ca-ES" altLang="ca-ES" sz="1400"/>
              <a:t> indica que és asíncrona.</a:t>
            </a:r>
          </a:p>
          <a:p>
            <a:pPr eaLnBrk="1" hangingPunct="1">
              <a:buFontTx/>
              <a:buChar char="•"/>
            </a:pPr>
            <a:r>
              <a:rPr lang="ca-ES" altLang="ca-ES" sz="1400" b="1"/>
              <a:t>setRequestHeader</a:t>
            </a:r>
            <a:r>
              <a:rPr lang="ca-ES" altLang="ca-ES" sz="1400"/>
              <a:t> indica el tipus de capçalera per si enviem una consulta per POST</a:t>
            </a:r>
          </a:p>
          <a:p>
            <a:pPr eaLnBrk="1" hangingPunct="1">
              <a:buFontTx/>
              <a:buChar char="•"/>
            </a:pPr>
            <a:r>
              <a:rPr lang="ca-ES" altLang="ca-ES" sz="1400" b="1"/>
              <a:t>onreadystatechange</a:t>
            </a:r>
            <a:r>
              <a:rPr lang="ca-ES" altLang="ca-ES" sz="1400"/>
              <a:t> indica la funció a executar quan varii l’estat de la petició ( </a:t>
            </a:r>
            <a:r>
              <a:rPr lang="ca-ES" altLang="ca-ES" sz="1400" i="1"/>
              <a:t>4</a:t>
            </a:r>
            <a:r>
              <a:rPr lang="ca-ES" altLang="ca-ES" sz="1400"/>
              <a:t> indica petició completada)</a:t>
            </a:r>
          </a:p>
          <a:p>
            <a:pPr eaLnBrk="1" hangingPunct="1">
              <a:buFontTx/>
              <a:buChar char="•"/>
            </a:pPr>
            <a:r>
              <a:rPr lang="ca-ES" altLang="ca-ES" sz="1400" b="1"/>
              <a:t>send(null)</a:t>
            </a:r>
            <a:r>
              <a:rPr lang="ca-ES" altLang="ca-ES" sz="1400"/>
              <a:t> envía la petició. </a:t>
            </a:r>
            <a:endParaRPr lang="ca-ES" altLang="ca-ES" sz="1400" b="1"/>
          </a:p>
          <a:p>
            <a:endParaRPr lang="ca-ES" altLang="ca-ES" sz="140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8535FE5D-7792-77A0-4A16-854A3D37A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5213"/>
            <a:ext cx="2971800" cy="176847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22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92BA9B9F-07DA-6330-0E5E-DA82E3EEF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944563"/>
            <a:ext cx="4283075" cy="4826000"/>
          </a:xfrm>
          <a:prstGeom prst="foldedCorner">
            <a:avLst>
              <a:gd name="adj" fmla="val 8157"/>
            </a:avLst>
          </a:prstGeom>
          <a:solidFill>
            <a:schemeClr val="bg1"/>
          </a:solidFill>
          <a:ln w="22225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sz="1400" u="none">
              <a:latin typeface="+mn-lt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C5989811-2807-670C-9F0A-0420F5BA99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8" y="1535113"/>
            <a:ext cx="4267200" cy="1169987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let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ca-ES" altLang="ca-ES" sz="1400" u="none" dirty="0" err="1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new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XMLHttpRequest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();</a:t>
            </a:r>
          </a:p>
          <a:p>
            <a:pPr eaLnBrk="1" hangingPunct="1">
              <a:defRPr/>
            </a:pPr>
            <a:endParaRPr lang="ca-ES" altLang="ca-ES" sz="1400" u="none" dirty="0">
              <a:solidFill>
                <a:srgbClr val="008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let</a:t>
            </a: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 err="1">
                <a:latin typeface="+mn-lt"/>
                <a:cs typeface="Arial" panose="020B0604020202020204" pitchFamily="34" charset="0"/>
              </a:rPr>
              <a:t>urlDestino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="</a:t>
            </a:r>
            <a:r>
              <a:rPr lang="ca-ES" altLang="ca-ES" sz="1400" u="none" dirty="0" err="1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valida.php?nom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ca-ES" altLang="ca-ES" sz="1400" u="none" dirty="0" err="1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cristian&amp;edat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=8"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 dirty="0">
              <a:solidFill>
                <a:srgbClr val="005C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xmlHttp.open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"GET"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urlDestino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ca-ES" altLang="ca-ES" sz="1400" u="none" dirty="0" err="1">
                <a:solidFill>
                  <a:srgbClr val="800040"/>
                </a:solidFill>
                <a:latin typeface="+mn-lt"/>
                <a:cs typeface="Arial" panose="020B0604020202020204" pitchFamily="34" charset="0"/>
              </a:rPr>
              <a:t>true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endParaRPr lang="ca-ES" altLang="ca-ES" sz="1400" u="none" dirty="0">
              <a:solidFill>
                <a:srgbClr val="5C5C5C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0F3D045-F15A-D90F-42A2-CE929208A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5110163"/>
            <a:ext cx="159702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xmlHttp.send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 err="1">
                <a:solidFill>
                  <a:srgbClr val="800040"/>
                </a:solidFill>
                <a:latin typeface="+mn-lt"/>
                <a:cs typeface="Arial" panose="020B0604020202020204" pitchFamily="34" charset="0"/>
              </a:rPr>
              <a:t>null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0540EA82-8BE0-C7DF-E9AF-4AC492B96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2876550"/>
            <a:ext cx="4294188" cy="2224088"/>
          </a:xfrm>
          <a:prstGeom prst="rect">
            <a:avLst/>
          </a:prstGeom>
          <a:noFill/>
          <a:ln>
            <a:noFill/>
          </a:ln>
          <a:effectLst/>
        </p:spPr>
        <p:txBody>
          <a:bodyPr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</a:t>
            </a:r>
            <a:r>
              <a:rPr lang="ca-ES" altLang="ca-ES" sz="1400" u="none" dirty="0" err="1">
                <a:solidFill>
                  <a:srgbClr val="A31515"/>
                </a:solidFill>
                <a:latin typeface="+mn-lt"/>
                <a:cs typeface="Arial" panose="020B0604020202020204" pitchFamily="34" charset="0"/>
              </a:rPr>
              <a:t>onreadystatechange</a:t>
            </a:r>
            <a:r>
              <a:rPr lang="ca-ES" altLang="ca-ES" sz="1400" u="none" dirty="0">
                <a:solidFill>
                  <a:srgbClr val="A31515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ca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function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()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{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  </a:t>
            </a:r>
            <a:r>
              <a:rPr lang="ca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if</a:t>
            </a: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xmlHttp.readyState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== </a:t>
            </a:r>
            <a:r>
              <a:rPr lang="ca-ES" altLang="ca-ES" sz="1400" u="none" dirty="0">
                <a:solidFill>
                  <a:srgbClr val="004080"/>
                </a:solidFill>
                <a:latin typeface="+mn-lt"/>
                <a:cs typeface="Arial" panose="020B0604020202020204" pitchFamily="34" charset="0"/>
              </a:rPr>
              <a:t>4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){</a:t>
            </a:r>
            <a:r>
              <a:rPr lang="ca-ES" altLang="ca-ES" sz="1400" u="none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s-ES" altLang="ca-ES" sz="1400" u="none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          </a:t>
            </a:r>
            <a:r>
              <a:rPr lang="es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if</a:t>
            </a:r>
            <a:r>
              <a:rPr lang="es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xmlHttp.status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== </a:t>
            </a:r>
            <a:r>
              <a:rPr lang="es-ES" altLang="ca-ES" sz="1400" u="none" dirty="0">
                <a:solidFill>
                  <a:srgbClr val="004080"/>
                </a:solidFill>
                <a:latin typeface="+mn-lt"/>
                <a:cs typeface="Arial" panose="020B0604020202020204" pitchFamily="34" charset="0"/>
              </a:rPr>
              <a:t>200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 {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s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              </a:t>
            </a:r>
            <a:r>
              <a:rPr lang="es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let</a:t>
            </a:r>
            <a:r>
              <a:rPr lang="es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xmlHttp.responseText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	   </a:t>
            </a:r>
            <a:r>
              <a:rPr lang="es-ES" altLang="ca-ES" sz="1400" u="none" dirty="0">
                <a:latin typeface="+mn-lt"/>
                <a:cs typeface="Arial" panose="020B0604020202020204" pitchFamily="34" charset="0"/>
              </a:rPr>
              <a:t>console.log(</a:t>
            </a:r>
            <a:r>
              <a:rPr lang="es-ES" altLang="ca-ES" sz="1400" u="none" dirty="0" err="1">
                <a:latin typeface="+mn-lt"/>
                <a:cs typeface="Arial" panose="020B0604020202020204" pitchFamily="34" charset="0"/>
              </a:rPr>
              <a:t>resp</a:t>
            </a:r>
            <a:r>
              <a:rPr lang="es-ES" altLang="ca-ES" sz="1400" u="none" dirty="0">
                <a:latin typeface="+mn-lt"/>
                <a:cs typeface="Arial" panose="020B0604020202020204" pitchFamily="34" charset="0"/>
              </a:rPr>
              <a:t>);</a:t>
            </a:r>
          </a:p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              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gestionaResposta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           }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}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}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16403CAF-7594-D67B-0CC5-3143AEBEAB44}"/>
              </a:ext>
            </a:extLst>
          </p:cNvPr>
          <p:cNvSpPr>
            <a:spLocks/>
          </p:cNvSpPr>
          <p:nvPr/>
        </p:nvSpPr>
        <p:spPr bwMode="auto">
          <a:xfrm>
            <a:off x="4430713" y="5122863"/>
            <a:ext cx="76200" cy="304800"/>
          </a:xfrm>
          <a:prstGeom prst="leftBrace">
            <a:avLst>
              <a:gd name="adj1" fmla="val 13296"/>
              <a:gd name="adj2" fmla="val 49551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sz="1400" u="none">
              <a:latin typeface="+mn-lt"/>
            </a:endParaRPr>
          </a:p>
        </p:txBody>
      </p:sp>
      <p:cxnSp>
        <p:nvCxnSpPr>
          <p:cNvPr id="20490" name="AutoShape 12">
            <a:extLst>
              <a:ext uri="{FF2B5EF4-FFF2-40B4-BE49-F238E27FC236}">
                <a16:creationId xmlns:a16="http://schemas.microsoft.com/office/drawing/2014/main" id="{17218417-B431-3ACE-9C76-AD5144963AFF}"/>
              </a:ext>
            </a:extLst>
          </p:cNvPr>
          <p:cNvCxnSpPr>
            <a:cxnSpLocks noChangeShapeType="1"/>
            <a:stCxn id="21" idx="3"/>
            <a:endCxn id="10" idx="1"/>
          </p:cNvCxnSpPr>
          <p:nvPr/>
        </p:nvCxnSpPr>
        <p:spPr bwMode="auto">
          <a:xfrm>
            <a:off x="2971800" y="2398713"/>
            <a:ext cx="1458913" cy="2874962"/>
          </a:xfrm>
          <a:prstGeom prst="bentConnector3">
            <a:avLst>
              <a:gd name="adj1" fmla="val 19051"/>
            </a:avLst>
          </a:prstGeom>
          <a:noFill/>
          <a:ln w="3175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AutoShape 13">
            <a:extLst>
              <a:ext uri="{FF2B5EF4-FFF2-40B4-BE49-F238E27FC236}">
                <a16:creationId xmlns:a16="http://schemas.microsoft.com/office/drawing/2014/main" id="{250AD88B-BA00-32FB-BAA4-414F633D2A95}"/>
              </a:ext>
            </a:extLst>
          </p:cNvPr>
          <p:cNvSpPr>
            <a:spLocks/>
          </p:cNvSpPr>
          <p:nvPr/>
        </p:nvSpPr>
        <p:spPr bwMode="auto">
          <a:xfrm>
            <a:off x="4341813" y="2903538"/>
            <a:ext cx="336550" cy="2151062"/>
          </a:xfrm>
          <a:prstGeom prst="leftBrace">
            <a:avLst>
              <a:gd name="adj1" fmla="val 24060"/>
              <a:gd name="adj2" fmla="val 49551"/>
            </a:avLst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sz="1400" u="none">
              <a:latin typeface="+mn-lt"/>
            </a:endParaRPr>
          </a:p>
        </p:txBody>
      </p:sp>
      <p:cxnSp>
        <p:nvCxnSpPr>
          <p:cNvPr id="20492" name="AutoShape 14">
            <a:extLst>
              <a:ext uri="{FF2B5EF4-FFF2-40B4-BE49-F238E27FC236}">
                <a16:creationId xmlns:a16="http://schemas.microsoft.com/office/drawing/2014/main" id="{071960F2-A00E-0DFA-6933-2C8D05BEC7D4}"/>
              </a:ext>
            </a:extLst>
          </p:cNvPr>
          <p:cNvCxnSpPr>
            <a:cxnSpLocks noChangeShapeType="1"/>
            <a:stCxn id="20" idx="3"/>
            <a:endCxn id="12" idx="1"/>
          </p:cNvCxnSpPr>
          <p:nvPr/>
        </p:nvCxnSpPr>
        <p:spPr bwMode="auto">
          <a:xfrm>
            <a:off x="2971800" y="1844675"/>
            <a:ext cx="1370013" cy="2124075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FF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5">
            <a:extLst>
              <a:ext uri="{FF2B5EF4-FFF2-40B4-BE49-F238E27FC236}">
                <a16:creationId xmlns:a16="http://schemas.microsoft.com/office/drawing/2014/main" id="{416F5BD0-76A1-BF95-0CD8-2292EFB7E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175" y="1146175"/>
            <a:ext cx="214312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function</a:t>
            </a: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b="1" u="none" dirty="0" err="1">
                <a:solidFill>
                  <a:srgbClr val="A31515"/>
                </a:solidFill>
                <a:latin typeface="+mn-lt"/>
                <a:cs typeface="Arial" panose="020B0604020202020204" pitchFamily="34" charset="0"/>
              </a:rPr>
              <a:t>enviaFormulari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()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B415207B-78CB-4885-D24F-21ACB0891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3" y="5473700"/>
            <a:ext cx="24130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id="{499C77D1-A0F8-AF08-3923-6860C5BDF957}"/>
              </a:ext>
            </a:extLst>
          </p:cNvPr>
          <p:cNvSpPr>
            <a:spLocks/>
          </p:cNvSpPr>
          <p:nvPr/>
        </p:nvSpPr>
        <p:spPr bwMode="auto">
          <a:xfrm>
            <a:off x="3859213" y="1138238"/>
            <a:ext cx="242887" cy="2082800"/>
          </a:xfrm>
          <a:prstGeom prst="leftBrace">
            <a:avLst>
              <a:gd name="adj1" fmla="val 36463"/>
              <a:gd name="adj2" fmla="val 49551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sz="1400" u="none">
              <a:latin typeface="+mn-lt"/>
            </a:endParaRPr>
          </a:p>
        </p:txBody>
      </p:sp>
      <p:cxnSp>
        <p:nvCxnSpPr>
          <p:cNvPr id="20496" name="AutoShape 18">
            <a:extLst>
              <a:ext uri="{FF2B5EF4-FFF2-40B4-BE49-F238E27FC236}">
                <a16:creationId xmlns:a16="http://schemas.microsoft.com/office/drawing/2014/main" id="{8DF52035-920F-3622-EA13-CD474C6FF0D8}"/>
              </a:ext>
            </a:extLst>
          </p:cNvPr>
          <p:cNvCxnSpPr>
            <a:cxnSpLocks noChangeShapeType="1"/>
            <a:stCxn id="19" idx="3"/>
            <a:endCxn id="16" idx="1"/>
          </p:cNvCxnSpPr>
          <p:nvPr/>
        </p:nvCxnSpPr>
        <p:spPr bwMode="auto">
          <a:xfrm>
            <a:off x="3124200" y="1331913"/>
            <a:ext cx="735013" cy="838200"/>
          </a:xfrm>
          <a:prstGeom prst="bentConnector3">
            <a:avLst>
              <a:gd name="adj1" fmla="val 71514"/>
            </a:avLst>
          </a:prstGeom>
          <a:noFill/>
          <a:ln w="31750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19">
            <a:extLst>
              <a:ext uri="{FF2B5EF4-FFF2-40B4-BE49-F238E27FC236}">
                <a16:creationId xmlns:a16="http://schemas.microsoft.com/office/drawing/2014/main" id="{E1203BD5-C561-E265-3E83-05B72E3191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6613"/>
            <a:ext cx="26670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b="1" u="none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Function enviaFormulari() 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62CA04CF-75D4-D5A2-8F04-7B0304063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1413"/>
            <a:ext cx="2819400" cy="381000"/>
          </a:xfrm>
          <a:prstGeom prst="rect">
            <a:avLst/>
          </a:prstGeom>
          <a:solidFill>
            <a:srgbClr val="FFFF66"/>
          </a:solidFill>
          <a:ln w="317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2) Genera una petició asíncrona</a:t>
            </a: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17BF4FBD-7E53-B206-4D11-B596DE403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4813"/>
            <a:ext cx="2667000" cy="338137"/>
          </a:xfrm>
          <a:prstGeom prst="rect">
            <a:avLst/>
          </a:prstGeom>
          <a:solidFill>
            <a:srgbClr val="FFFF66"/>
          </a:solidFill>
          <a:ln w="31750">
            <a:solidFill>
              <a:srgbClr val="FF00FF"/>
            </a:solidFill>
            <a:miter lim="800000"/>
            <a:headEnd/>
            <a:tailEnd type="none" w="med" len="sm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3) Gestiona la resposta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96522946-063E-28C8-FFC5-A60E1384B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8213"/>
            <a:ext cx="2667000" cy="381000"/>
          </a:xfrm>
          <a:prstGeom prst="rect">
            <a:avLst/>
          </a:prstGeom>
          <a:solidFill>
            <a:srgbClr val="FFFF66"/>
          </a:solidFill>
          <a:ln w="317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4) Envia la petició al servidor</a:t>
            </a:r>
          </a:p>
        </p:txBody>
      </p:sp>
      <p:sp>
        <p:nvSpPr>
          <p:cNvPr id="46" name="Text Box 29">
            <a:extLst>
              <a:ext uri="{FF2B5EF4-FFF2-40B4-BE49-F238E27FC236}">
                <a16:creationId xmlns:a16="http://schemas.microsoft.com/office/drawing/2014/main" id="{04E19A40-E68D-24AA-86CC-D1664688C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6184900"/>
            <a:ext cx="33623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0:no iniciada   1: oberta  2: </a:t>
            </a:r>
            <a:r>
              <a:rPr lang="ca-ES" altLang="ca-ES" sz="1400" u="none" dirty="0" err="1">
                <a:latin typeface="+mn-lt"/>
                <a:cs typeface="Arial" panose="020B0604020202020204" pitchFamily="34" charset="0"/>
              </a:rPr>
              <a:t>headers</a:t>
            </a: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 rebuts  3: rebent      4:completada</a:t>
            </a:r>
          </a:p>
        </p:txBody>
      </p:sp>
      <p:sp>
        <p:nvSpPr>
          <p:cNvPr id="47" name="Text Box 30">
            <a:extLst>
              <a:ext uri="{FF2B5EF4-FFF2-40B4-BE49-F238E27FC236}">
                <a16:creationId xmlns:a16="http://schemas.microsoft.com/office/drawing/2014/main" id="{B274321F-F6C0-7634-8E5D-6227C1B4F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876925"/>
            <a:ext cx="2798763" cy="238125"/>
          </a:xfrm>
          <a:prstGeom prst="rect">
            <a:avLst/>
          </a:prstGeom>
          <a:solidFill>
            <a:srgbClr val="E3EBF5"/>
          </a:solidFill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ES" altLang="ca-ES" sz="1400" b="1" u="none" dirty="0" err="1">
                <a:latin typeface="+mn-lt"/>
                <a:cs typeface="Arial" panose="020B0604020202020204" pitchFamily="34" charset="0"/>
              </a:rPr>
              <a:t>ReadyState</a:t>
            </a:r>
            <a:endParaRPr lang="es-ES_tradnl" altLang="ca-ES" sz="1400" b="1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8" name="Text Box 42">
            <a:extLst>
              <a:ext uri="{FF2B5EF4-FFF2-40B4-BE49-F238E27FC236}">
                <a16:creationId xmlns:a16="http://schemas.microsoft.com/office/drawing/2014/main" id="{0D98A87C-77C4-AD1B-0C2A-3F48D7B85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5913438"/>
            <a:ext cx="1543050" cy="238125"/>
          </a:xfrm>
          <a:prstGeom prst="rect">
            <a:avLst/>
          </a:prstGeom>
          <a:solidFill>
            <a:srgbClr val="E3EBF5"/>
          </a:solidFill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ES" altLang="ca-ES" sz="1400" b="1" u="none" dirty="0">
                <a:latin typeface="+mn-lt"/>
                <a:cs typeface="Arial" panose="020B0604020202020204" pitchFamily="34" charset="0"/>
              </a:rPr>
              <a:t>Status</a:t>
            </a:r>
            <a:endParaRPr lang="es-ES_tradnl" altLang="ca-ES" sz="1400" b="1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49" name="Text Box 43">
            <a:extLst>
              <a:ext uri="{FF2B5EF4-FFF2-40B4-BE49-F238E27FC236}">
                <a16:creationId xmlns:a16="http://schemas.microsoft.com/office/drawing/2014/main" id="{3FB2248E-6814-8A68-908F-1C583CBBE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6180138"/>
            <a:ext cx="165417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ES" altLang="ca-ES" sz="1400" u="none" dirty="0">
                <a:latin typeface="+mn-lt"/>
                <a:cs typeface="Arial" panose="020B0604020202020204" pitchFamily="34" charset="0"/>
              </a:rPr>
              <a:t>200: OK </a:t>
            </a:r>
            <a:br>
              <a:rPr lang="es-ES" altLang="ca-ES" sz="1400" u="none" dirty="0">
                <a:latin typeface="+mn-lt"/>
                <a:cs typeface="Arial" panose="020B0604020202020204" pitchFamily="34" charset="0"/>
              </a:rPr>
            </a:br>
            <a:r>
              <a:rPr lang="es-ES" altLang="ca-ES" sz="1400" u="none" dirty="0">
                <a:latin typeface="+mn-lt"/>
                <a:cs typeface="Arial" panose="020B0604020202020204" pitchFamily="34" charset="0"/>
              </a:rPr>
              <a:t>404: Page </a:t>
            </a:r>
            <a:r>
              <a:rPr lang="es-ES" altLang="ca-ES" sz="1400" u="none" dirty="0" err="1">
                <a:latin typeface="+mn-lt"/>
                <a:cs typeface="Arial" panose="020B0604020202020204" pitchFamily="34" charset="0"/>
              </a:rPr>
              <a:t>not</a:t>
            </a:r>
            <a:r>
              <a:rPr lang="es-ES" altLang="ca-ES" sz="1400" u="none" dirty="0"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 err="1">
                <a:latin typeface="+mn-lt"/>
                <a:cs typeface="Arial" panose="020B0604020202020204" pitchFamily="34" charset="0"/>
              </a:rPr>
              <a:t>found</a:t>
            </a:r>
            <a:endParaRPr lang="es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0505" name="Grupo 25">
            <a:extLst>
              <a:ext uri="{FF2B5EF4-FFF2-40B4-BE49-F238E27FC236}">
                <a16:creationId xmlns:a16="http://schemas.microsoft.com/office/drawing/2014/main" id="{5227B62A-E586-BE7F-C047-C10A178701BC}"/>
              </a:ext>
            </a:extLst>
          </p:cNvPr>
          <p:cNvGrpSpPr>
            <a:grpSpLocks/>
          </p:cNvGrpSpPr>
          <p:nvPr/>
        </p:nvGrpSpPr>
        <p:grpSpPr bwMode="auto">
          <a:xfrm>
            <a:off x="8140700" y="358775"/>
            <a:ext cx="1003300" cy="1004888"/>
            <a:chOff x="8140533" y="368300"/>
            <a:chExt cx="1003467" cy="1005240"/>
          </a:xfrm>
        </p:grpSpPr>
        <p:pic>
          <p:nvPicPr>
            <p:cNvPr id="20506" name="Picture 9">
              <a:extLst>
                <a:ext uri="{FF2B5EF4-FFF2-40B4-BE49-F238E27FC236}">
                  <a16:creationId xmlns:a16="http://schemas.microsoft.com/office/drawing/2014/main" id="{64ECC706-EDA2-C39A-D73B-7CDBB9AFF4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100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507" name="Imagen 27">
              <a:extLst>
                <a:ext uri="{FF2B5EF4-FFF2-40B4-BE49-F238E27FC236}">
                  <a16:creationId xmlns:a16="http://schemas.microsoft.com/office/drawing/2014/main" id="{A71C3D1B-B0F9-92B5-B8D8-E69373A40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48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90189-AD63-8BBA-556E-B6DC4C3EF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088"/>
            <a:ext cx="8001000" cy="815975"/>
          </a:xfrm>
        </p:spPr>
        <p:txBody>
          <a:bodyPr/>
          <a:lstStyle/>
          <a:p>
            <a:pPr>
              <a:defRPr/>
            </a:pPr>
            <a:r>
              <a:rPr lang="ca-ES" dirty="0"/>
              <a:t>AJAX amb XMLHR i POST</a:t>
            </a:r>
          </a:p>
        </p:txBody>
      </p:sp>
      <p:sp>
        <p:nvSpPr>
          <p:cNvPr id="21507" name="Marcador de contenido 2">
            <a:extLst>
              <a:ext uri="{FF2B5EF4-FFF2-40B4-BE49-F238E27FC236}">
                <a16:creationId xmlns:a16="http://schemas.microsoft.com/office/drawing/2014/main" id="{00754706-BB5A-7070-6374-00E0F09B76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425" y="3041650"/>
            <a:ext cx="3697288" cy="2662238"/>
          </a:xfrm>
        </p:spPr>
        <p:txBody>
          <a:bodyPr/>
          <a:lstStyle/>
          <a:p>
            <a:pPr eaLnBrk="1" hangingPunct="1"/>
            <a:r>
              <a:rPr lang="ca-ES" altLang="ca-ES" sz="1600" b="1">
                <a:solidFill>
                  <a:srgbClr val="0066CC"/>
                </a:solidFill>
              </a:rPr>
              <a:t>En general és igual que per GET, els únics canvis són:</a:t>
            </a:r>
          </a:p>
          <a:p>
            <a:pPr eaLnBrk="1" hangingPunct="1">
              <a:buFontTx/>
              <a:buChar char="•"/>
            </a:pPr>
            <a:r>
              <a:rPr lang="ca-ES" altLang="ca-ES" sz="1400" b="1"/>
              <a:t>open:</a:t>
            </a:r>
            <a:r>
              <a:rPr lang="ca-ES" altLang="ca-ES" sz="1400"/>
              <a:t> indiquem que la petició serà POST i en la url de destí no s’adjunten els parámetres.</a:t>
            </a:r>
            <a:br>
              <a:rPr lang="ca-ES" altLang="ca-ES" sz="1400"/>
            </a:br>
            <a:endParaRPr lang="ca-ES" altLang="ca-ES" sz="1400"/>
          </a:p>
          <a:p>
            <a:pPr eaLnBrk="1" hangingPunct="1">
              <a:buFontTx/>
              <a:buChar char="•"/>
            </a:pPr>
            <a:r>
              <a:rPr lang="ca-ES" altLang="ca-ES" sz="1400" b="1"/>
              <a:t>send("param1=valor&amp;param2=valor")</a:t>
            </a:r>
            <a:r>
              <a:rPr lang="ca-ES" altLang="ca-ES" sz="1400"/>
              <a:t> s’han d’indicar els parámetres de la petició.</a:t>
            </a:r>
            <a:endParaRPr lang="ca-ES" altLang="ca-ES" sz="1400" b="1"/>
          </a:p>
          <a:p>
            <a:r>
              <a:rPr lang="ca-ES" altLang="ca-ES" sz="1400"/>
              <a:t>S’ha d’indicar una capçalera Content-Type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510AB692-DBF0-7791-D99A-26B79F285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065213"/>
            <a:ext cx="2971800" cy="176847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2225">
            <a:solidFill>
              <a:srgbClr val="80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EADAA444-3930-F2EF-4E72-A59EC45CAB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2438" y="944563"/>
            <a:ext cx="4283075" cy="4826000"/>
          </a:xfrm>
          <a:prstGeom prst="foldedCorner">
            <a:avLst>
              <a:gd name="adj" fmla="val 8157"/>
            </a:avLst>
          </a:prstGeom>
          <a:solidFill>
            <a:schemeClr val="bg1"/>
          </a:solidFill>
          <a:ln w="22225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sz="1400" u="none">
              <a:latin typeface="+mn-lt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2AF7706-A251-30AB-91EE-36F20F801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4688" y="1176338"/>
            <a:ext cx="4267200" cy="1600200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rIns="18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let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ca-ES" altLang="ca-ES" sz="1400" u="none" dirty="0" err="1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new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XMLHttpRequest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();</a:t>
            </a:r>
          </a:p>
          <a:p>
            <a:pPr eaLnBrk="1" hangingPunct="1">
              <a:defRPr/>
            </a:pPr>
            <a:endParaRPr lang="ca-ES" altLang="ca-ES" sz="1400" u="none" dirty="0">
              <a:solidFill>
                <a:srgbClr val="0080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let</a:t>
            </a:r>
            <a:r>
              <a:rPr lang="ca-ES" altLang="ca-ES" sz="1400" u="none" dirty="0">
                <a:solidFill>
                  <a:srgbClr val="008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 err="1">
                <a:latin typeface="+mn-lt"/>
                <a:cs typeface="Arial" panose="020B0604020202020204" pitchFamily="34" charset="0"/>
              </a:rPr>
              <a:t>urlDestino</a:t>
            </a: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= 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 dirty="0" err="1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valida.php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 dirty="0">
              <a:solidFill>
                <a:srgbClr val="005C00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xmlHttp.open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"POST"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urlDestino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ca-ES" altLang="ca-ES" sz="1400" u="none" dirty="0" err="1">
                <a:solidFill>
                  <a:srgbClr val="800040"/>
                </a:solidFill>
                <a:latin typeface="+mn-lt"/>
                <a:cs typeface="Arial" panose="020B0604020202020204" pitchFamily="34" charset="0"/>
              </a:rPr>
              <a:t>true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endParaRPr lang="ca-ES" altLang="ca-ES" sz="1400" u="none" dirty="0">
              <a:solidFill>
                <a:srgbClr val="5C5C5C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xmlHttp.setRequestHeader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"Content-</a:t>
            </a:r>
            <a:r>
              <a:rPr lang="ca-ES" altLang="ca-ES" sz="1400" u="none" dirty="0" err="1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Type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, 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 dirty="0" err="1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application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/x-</a:t>
            </a:r>
            <a:r>
              <a:rPr lang="ca-ES" altLang="ca-ES" sz="1400" u="none" dirty="0" err="1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www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-</a:t>
            </a:r>
            <a:r>
              <a:rPr lang="ca-ES" altLang="ca-ES" sz="1400" u="none" dirty="0" err="1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form-urlencoded</a:t>
            </a:r>
            <a:r>
              <a:rPr lang="ca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AAB6EDD7-5D0A-45B0-07CC-5B8F7760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788" y="5110163"/>
            <a:ext cx="3146425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xmlHttp.send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>
                <a:solidFill>
                  <a:srgbClr val="008000"/>
                </a:solidFill>
                <a:latin typeface="+mn-lt"/>
                <a:cs typeface="Arial" panose="020B0604020202020204" pitchFamily="34" charset="0"/>
              </a:rPr>
              <a:t>"nom=</a:t>
            </a:r>
            <a:r>
              <a:rPr lang="ca-ES" altLang="ca-ES" sz="1400" u="none" dirty="0" err="1">
                <a:solidFill>
                  <a:srgbClr val="008000"/>
                </a:solidFill>
                <a:latin typeface="+mn-lt"/>
                <a:cs typeface="Arial" panose="020B0604020202020204" pitchFamily="34" charset="0"/>
              </a:rPr>
              <a:t>cristian&amp;edat</a:t>
            </a:r>
            <a:r>
              <a:rPr lang="ca-ES" altLang="ca-ES" sz="1400" u="none" dirty="0">
                <a:solidFill>
                  <a:srgbClr val="008000"/>
                </a:solidFill>
                <a:latin typeface="+mn-lt"/>
                <a:cs typeface="Arial" panose="020B0604020202020204" pitchFamily="34" charset="0"/>
              </a:rPr>
              <a:t>=88"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30F36964-7B9F-80C4-7B56-48EA3B372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2876550"/>
            <a:ext cx="4294188" cy="2224088"/>
          </a:xfrm>
          <a:prstGeom prst="rect">
            <a:avLst/>
          </a:prstGeom>
          <a:noFill/>
          <a:ln>
            <a:noFill/>
          </a:ln>
          <a:effectLst/>
        </p:spPr>
        <p:txBody>
          <a:bodyPr r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</a:t>
            </a:r>
            <a:r>
              <a:rPr lang="ca-ES" altLang="ca-ES" sz="1400" u="none" dirty="0" err="1">
                <a:solidFill>
                  <a:srgbClr val="A31515"/>
                </a:solidFill>
                <a:latin typeface="+mn-lt"/>
                <a:cs typeface="Arial" panose="020B0604020202020204" pitchFamily="34" charset="0"/>
              </a:rPr>
              <a:t>onreadystatechange</a:t>
            </a:r>
            <a:r>
              <a:rPr lang="ca-ES" altLang="ca-ES" sz="1400" u="none" dirty="0">
                <a:solidFill>
                  <a:srgbClr val="A31515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ca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function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()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{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  </a:t>
            </a:r>
            <a:r>
              <a:rPr lang="ca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if</a:t>
            </a: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xmlHttp.readyState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== </a:t>
            </a:r>
            <a:r>
              <a:rPr lang="ca-ES" altLang="ca-ES" sz="1400" u="none" dirty="0">
                <a:solidFill>
                  <a:srgbClr val="004080"/>
                </a:solidFill>
                <a:latin typeface="+mn-lt"/>
                <a:cs typeface="Arial" panose="020B0604020202020204" pitchFamily="34" charset="0"/>
              </a:rPr>
              <a:t>4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){</a:t>
            </a:r>
            <a:r>
              <a:rPr lang="ca-ES" altLang="ca-ES" sz="1400" u="none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s-ES" altLang="ca-ES" sz="1400" u="none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          </a:t>
            </a:r>
            <a:r>
              <a:rPr lang="es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if</a:t>
            </a:r>
            <a:r>
              <a:rPr lang="es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xmlHttp.status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== </a:t>
            </a:r>
            <a:r>
              <a:rPr lang="es-ES" altLang="ca-ES" sz="1400" u="none" dirty="0">
                <a:solidFill>
                  <a:srgbClr val="004080"/>
                </a:solidFill>
                <a:latin typeface="+mn-lt"/>
                <a:cs typeface="Arial" panose="020B0604020202020204" pitchFamily="34" charset="0"/>
              </a:rPr>
              <a:t>200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 {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s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              </a:t>
            </a:r>
            <a:r>
              <a:rPr lang="es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let</a:t>
            </a:r>
            <a:r>
              <a:rPr lang="es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xmlHttp.responseText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	   </a:t>
            </a:r>
            <a:r>
              <a:rPr lang="es-ES" altLang="ca-ES" sz="1400" u="none" dirty="0">
                <a:latin typeface="+mn-lt"/>
                <a:cs typeface="Arial" panose="020B0604020202020204" pitchFamily="34" charset="0"/>
              </a:rPr>
              <a:t>console.log(</a:t>
            </a:r>
            <a:r>
              <a:rPr lang="es-ES" altLang="ca-ES" sz="1400" u="none" dirty="0" err="1">
                <a:latin typeface="+mn-lt"/>
                <a:cs typeface="Arial" panose="020B0604020202020204" pitchFamily="34" charset="0"/>
              </a:rPr>
              <a:t>resp</a:t>
            </a:r>
            <a:r>
              <a:rPr lang="es-ES" altLang="ca-ES" sz="1400" u="none" dirty="0">
                <a:latin typeface="+mn-lt"/>
                <a:cs typeface="Arial" panose="020B0604020202020204" pitchFamily="34" charset="0"/>
              </a:rPr>
              <a:t>);</a:t>
            </a:r>
          </a:p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               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gestionaResposta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ca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</a:p>
          <a:p>
            <a:pPr eaLnBrk="1" hangingPunct="1">
              <a:defRPr/>
            </a:pP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           }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}</a:t>
            </a:r>
            <a:endParaRPr lang="ca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}</a:t>
            </a:r>
            <a:r>
              <a:rPr lang="ca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ca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10" name="AutoShape 11">
            <a:extLst>
              <a:ext uri="{FF2B5EF4-FFF2-40B4-BE49-F238E27FC236}">
                <a16:creationId xmlns:a16="http://schemas.microsoft.com/office/drawing/2014/main" id="{2477C818-C0B6-EC5D-5F6A-5F1078CF2103}"/>
              </a:ext>
            </a:extLst>
          </p:cNvPr>
          <p:cNvSpPr>
            <a:spLocks/>
          </p:cNvSpPr>
          <p:nvPr/>
        </p:nvSpPr>
        <p:spPr bwMode="auto">
          <a:xfrm>
            <a:off x="4430713" y="5122863"/>
            <a:ext cx="76200" cy="304800"/>
          </a:xfrm>
          <a:prstGeom prst="leftBrace">
            <a:avLst>
              <a:gd name="adj1" fmla="val 13296"/>
              <a:gd name="adj2" fmla="val 49551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sz="1400" u="none">
              <a:latin typeface="+mn-lt"/>
            </a:endParaRPr>
          </a:p>
        </p:txBody>
      </p:sp>
      <p:cxnSp>
        <p:nvCxnSpPr>
          <p:cNvPr id="21514" name="AutoShape 12">
            <a:extLst>
              <a:ext uri="{FF2B5EF4-FFF2-40B4-BE49-F238E27FC236}">
                <a16:creationId xmlns:a16="http://schemas.microsoft.com/office/drawing/2014/main" id="{0FF54A47-DC65-30C1-7503-04D7B9CABEFB}"/>
              </a:ext>
            </a:extLst>
          </p:cNvPr>
          <p:cNvCxnSpPr>
            <a:cxnSpLocks noChangeShapeType="1"/>
            <a:stCxn id="21" idx="3"/>
            <a:endCxn id="10" idx="1"/>
          </p:cNvCxnSpPr>
          <p:nvPr/>
        </p:nvCxnSpPr>
        <p:spPr bwMode="auto">
          <a:xfrm>
            <a:off x="2971800" y="2398713"/>
            <a:ext cx="1458913" cy="2874962"/>
          </a:xfrm>
          <a:prstGeom prst="bentConnector3">
            <a:avLst>
              <a:gd name="adj1" fmla="val 70116"/>
            </a:avLst>
          </a:prstGeom>
          <a:noFill/>
          <a:ln w="31750">
            <a:solidFill>
              <a:srgbClr val="008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AutoShape 13">
            <a:extLst>
              <a:ext uri="{FF2B5EF4-FFF2-40B4-BE49-F238E27FC236}">
                <a16:creationId xmlns:a16="http://schemas.microsoft.com/office/drawing/2014/main" id="{FA8BE263-DE15-18EE-F675-2A6D4A688E8D}"/>
              </a:ext>
            </a:extLst>
          </p:cNvPr>
          <p:cNvSpPr>
            <a:spLocks/>
          </p:cNvSpPr>
          <p:nvPr/>
        </p:nvSpPr>
        <p:spPr bwMode="auto">
          <a:xfrm>
            <a:off x="4341813" y="2903538"/>
            <a:ext cx="336550" cy="2151062"/>
          </a:xfrm>
          <a:prstGeom prst="leftBrace">
            <a:avLst>
              <a:gd name="adj1" fmla="val 24060"/>
              <a:gd name="adj2" fmla="val 49551"/>
            </a:avLst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sz="1400" u="none">
              <a:latin typeface="+mn-lt"/>
            </a:endParaRPr>
          </a:p>
        </p:txBody>
      </p:sp>
      <p:cxnSp>
        <p:nvCxnSpPr>
          <p:cNvPr id="21516" name="AutoShape 14">
            <a:extLst>
              <a:ext uri="{FF2B5EF4-FFF2-40B4-BE49-F238E27FC236}">
                <a16:creationId xmlns:a16="http://schemas.microsoft.com/office/drawing/2014/main" id="{09055AFA-DF88-FDD8-27F9-E91225B134FF}"/>
              </a:ext>
            </a:extLst>
          </p:cNvPr>
          <p:cNvCxnSpPr>
            <a:cxnSpLocks noChangeShapeType="1"/>
            <a:stCxn id="20" idx="3"/>
            <a:endCxn id="12" idx="1"/>
          </p:cNvCxnSpPr>
          <p:nvPr/>
        </p:nvCxnSpPr>
        <p:spPr bwMode="auto">
          <a:xfrm>
            <a:off x="2971800" y="1844675"/>
            <a:ext cx="1370013" cy="2124075"/>
          </a:xfrm>
          <a:prstGeom prst="bentConnector3">
            <a:avLst>
              <a:gd name="adj1" fmla="val 54940"/>
            </a:avLst>
          </a:prstGeom>
          <a:noFill/>
          <a:ln w="31750">
            <a:solidFill>
              <a:srgbClr val="FF00FF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5">
            <a:extLst>
              <a:ext uri="{FF2B5EF4-FFF2-40B4-BE49-F238E27FC236}">
                <a16:creationId xmlns:a16="http://schemas.microsoft.com/office/drawing/2014/main" id="{FD620F02-D1E5-EF38-BD34-BA0ABC0A5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909638"/>
            <a:ext cx="2141538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function</a:t>
            </a:r>
            <a:r>
              <a:rPr lang="ca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ca-ES" altLang="ca-ES" sz="1400" b="1" u="none" dirty="0" err="1">
                <a:solidFill>
                  <a:srgbClr val="A31515"/>
                </a:solidFill>
                <a:latin typeface="+mn-lt"/>
                <a:cs typeface="Arial" panose="020B0604020202020204" pitchFamily="34" charset="0"/>
              </a:rPr>
              <a:t>enviaFormulari</a:t>
            </a:r>
            <a:r>
              <a:rPr lang="ca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()</a:t>
            </a:r>
            <a:r>
              <a:rPr lang="ca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{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B51D4AD7-C6EB-C351-4F96-B75569F39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413" y="5473700"/>
            <a:ext cx="241300" cy="3079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16" name="AutoShape 17">
            <a:extLst>
              <a:ext uri="{FF2B5EF4-FFF2-40B4-BE49-F238E27FC236}">
                <a16:creationId xmlns:a16="http://schemas.microsoft.com/office/drawing/2014/main" id="{7FEE9249-70E8-7F0C-0A26-638C4A436E0E}"/>
              </a:ext>
            </a:extLst>
          </p:cNvPr>
          <p:cNvSpPr>
            <a:spLocks/>
          </p:cNvSpPr>
          <p:nvPr/>
        </p:nvSpPr>
        <p:spPr bwMode="auto">
          <a:xfrm>
            <a:off x="4065588" y="976313"/>
            <a:ext cx="223837" cy="2151062"/>
          </a:xfrm>
          <a:prstGeom prst="leftBrace">
            <a:avLst>
              <a:gd name="adj1" fmla="val 36463"/>
              <a:gd name="adj2" fmla="val 49551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sz="1400" u="none">
              <a:latin typeface="+mn-lt"/>
            </a:endParaRPr>
          </a:p>
        </p:txBody>
      </p:sp>
      <p:cxnSp>
        <p:nvCxnSpPr>
          <p:cNvPr id="21520" name="AutoShape 18">
            <a:extLst>
              <a:ext uri="{FF2B5EF4-FFF2-40B4-BE49-F238E27FC236}">
                <a16:creationId xmlns:a16="http://schemas.microsoft.com/office/drawing/2014/main" id="{893A0F59-BD03-33D8-E977-0D8C22342B6D}"/>
              </a:ext>
            </a:extLst>
          </p:cNvPr>
          <p:cNvCxnSpPr>
            <a:cxnSpLocks noChangeShapeType="1"/>
            <a:stCxn id="19" idx="3"/>
            <a:endCxn id="16" idx="1"/>
          </p:cNvCxnSpPr>
          <p:nvPr/>
        </p:nvCxnSpPr>
        <p:spPr bwMode="auto">
          <a:xfrm>
            <a:off x="3124200" y="1331913"/>
            <a:ext cx="941388" cy="709612"/>
          </a:xfrm>
          <a:prstGeom prst="bentConnector3">
            <a:avLst>
              <a:gd name="adj1" fmla="val 74000"/>
            </a:avLst>
          </a:prstGeom>
          <a:noFill/>
          <a:ln w="31750">
            <a:solidFill>
              <a:srgbClr val="808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 Box 19">
            <a:extLst>
              <a:ext uri="{FF2B5EF4-FFF2-40B4-BE49-F238E27FC236}">
                <a16:creationId xmlns:a16="http://schemas.microsoft.com/office/drawing/2014/main" id="{49C4D892-EF2E-283E-4DD5-8ADB4BA90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6613"/>
            <a:ext cx="26670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b="1" u="none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Function enviaFormulari() </a:t>
            </a:r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DF4A62F4-48F1-A14D-8861-E9BEF7E5A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1413"/>
            <a:ext cx="2819400" cy="381000"/>
          </a:xfrm>
          <a:prstGeom prst="rect">
            <a:avLst/>
          </a:prstGeom>
          <a:solidFill>
            <a:srgbClr val="FFFF66"/>
          </a:solidFill>
          <a:ln w="317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2) Genera una petició asíncrona</a:t>
            </a:r>
          </a:p>
        </p:txBody>
      </p:sp>
      <p:sp>
        <p:nvSpPr>
          <p:cNvPr id="20" name="Rectangle 21">
            <a:extLst>
              <a:ext uri="{FF2B5EF4-FFF2-40B4-BE49-F238E27FC236}">
                <a16:creationId xmlns:a16="http://schemas.microsoft.com/office/drawing/2014/main" id="{64284223-9B9F-F79E-0BE5-13E9D6EBE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674813"/>
            <a:ext cx="2667000" cy="338137"/>
          </a:xfrm>
          <a:prstGeom prst="rect">
            <a:avLst/>
          </a:prstGeom>
          <a:solidFill>
            <a:srgbClr val="FFFF66"/>
          </a:solidFill>
          <a:ln w="31750">
            <a:solidFill>
              <a:srgbClr val="FF00FF"/>
            </a:solidFill>
            <a:miter lim="800000"/>
            <a:headEnd/>
            <a:tailEnd type="none" w="med" len="sm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3) Gestiona la resposta</a:t>
            </a:r>
          </a:p>
        </p:txBody>
      </p:sp>
      <p:sp>
        <p:nvSpPr>
          <p:cNvPr id="21" name="Rectangle 22">
            <a:extLst>
              <a:ext uri="{FF2B5EF4-FFF2-40B4-BE49-F238E27FC236}">
                <a16:creationId xmlns:a16="http://schemas.microsoft.com/office/drawing/2014/main" id="{C7974116-5E24-2AA0-B468-E8D0B97F5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208213"/>
            <a:ext cx="2667000" cy="381000"/>
          </a:xfrm>
          <a:prstGeom prst="rect">
            <a:avLst/>
          </a:prstGeom>
          <a:solidFill>
            <a:srgbClr val="FFFF66"/>
          </a:solidFill>
          <a:ln w="3175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4) Envia la petició al servidor</a:t>
            </a:r>
          </a:p>
        </p:txBody>
      </p:sp>
      <p:sp>
        <p:nvSpPr>
          <p:cNvPr id="24" name="Text Box 29">
            <a:extLst>
              <a:ext uri="{FF2B5EF4-FFF2-40B4-BE49-F238E27FC236}">
                <a16:creationId xmlns:a16="http://schemas.microsoft.com/office/drawing/2014/main" id="{55053CB2-7599-1D83-46E2-CD5BEE610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6202363"/>
            <a:ext cx="336232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0:no iniciada   1: oberta  2: </a:t>
            </a:r>
            <a:r>
              <a:rPr lang="ca-ES" altLang="ca-ES" sz="1400" u="none" dirty="0" err="1">
                <a:latin typeface="+mn-lt"/>
                <a:cs typeface="Arial" panose="020B0604020202020204" pitchFamily="34" charset="0"/>
              </a:rPr>
              <a:t>headers</a:t>
            </a: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 rebuts  3: rebent      4:completada</a:t>
            </a:r>
          </a:p>
        </p:txBody>
      </p:sp>
      <p:sp>
        <p:nvSpPr>
          <p:cNvPr id="25" name="Text Box 30">
            <a:extLst>
              <a:ext uri="{FF2B5EF4-FFF2-40B4-BE49-F238E27FC236}">
                <a16:creationId xmlns:a16="http://schemas.microsoft.com/office/drawing/2014/main" id="{4C36385E-2237-F171-0F1F-77283F6DFA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625" y="5894388"/>
            <a:ext cx="2798763" cy="236537"/>
          </a:xfrm>
          <a:prstGeom prst="rect">
            <a:avLst/>
          </a:prstGeom>
          <a:solidFill>
            <a:srgbClr val="E3EBF5"/>
          </a:solidFill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ES" altLang="ca-ES" sz="1400" b="1" u="none" dirty="0" err="1">
                <a:latin typeface="+mn-lt"/>
                <a:cs typeface="Arial" panose="020B0604020202020204" pitchFamily="34" charset="0"/>
              </a:rPr>
              <a:t>ReadyState</a:t>
            </a:r>
            <a:endParaRPr lang="es-ES_tradnl" altLang="ca-ES" sz="1400" b="1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0" name="Text Box 42">
            <a:extLst>
              <a:ext uri="{FF2B5EF4-FFF2-40B4-BE49-F238E27FC236}">
                <a16:creationId xmlns:a16="http://schemas.microsoft.com/office/drawing/2014/main" id="{4EEDD5DC-FF2F-2EC4-271A-558777D55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8450" y="5913438"/>
            <a:ext cx="1543050" cy="238125"/>
          </a:xfrm>
          <a:prstGeom prst="rect">
            <a:avLst/>
          </a:prstGeom>
          <a:solidFill>
            <a:srgbClr val="E3EBF5"/>
          </a:solidFill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ES" altLang="ca-ES" sz="1400" b="1" u="none" dirty="0">
                <a:latin typeface="+mn-lt"/>
                <a:cs typeface="Arial" panose="020B0604020202020204" pitchFamily="34" charset="0"/>
              </a:rPr>
              <a:t>Status</a:t>
            </a:r>
            <a:endParaRPr lang="es-ES_tradnl" altLang="ca-ES" sz="1400" b="1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31" name="Text Box 43">
            <a:extLst>
              <a:ext uri="{FF2B5EF4-FFF2-40B4-BE49-F238E27FC236}">
                <a16:creationId xmlns:a16="http://schemas.microsoft.com/office/drawing/2014/main" id="{CA025278-6DBF-7E74-88CF-92B8B9785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6180138"/>
            <a:ext cx="1654175" cy="5238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ES" altLang="ca-ES" sz="1400" u="none" dirty="0">
                <a:latin typeface="+mn-lt"/>
                <a:cs typeface="Arial" panose="020B0604020202020204" pitchFamily="34" charset="0"/>
              </a:rPr>
              <a:t>200: OK </a:t>
            </a:r>
            <a:br>
              <a:rPr lang="es-ES" altLang="ca-ES" sz="1400" u="none" dirty="0">
                <a:latin typeface="+mn-lt"/>
                <a:cs typeface="Arial" panose="020B0604020202020204" pitchFamily="34" charset="0"/>
              </a:rPr>
            </a:br>
            <a:r>
              <a:rPr lang="es-ES" altLang="ca-ES" sz="1400" u="none" dirty="0">
                <a:latin typeface="+mn-lt"/>
                <a:cs typeface="Arial" panose="020B0604020202020204" pitchFamily="34" charset="0"/>
              </a:rPr>
              <a:t>404: Page </a:t>
            </a:r>
            <a:r>
              <a:rPr lang="es-ES" altLang="ca-ES" sz="1400" u="none" dirty="0" err="1">
                <a:latin typeface="+mn-lt"/>
                <a:cs typeface="Arial" panose="020B0604020202020204" pitchFamily="34" charset="0"/>
              </a:rPr>
              <a:t>not</a:t>
            </a:r>
            <a:r>
              <a:rPr lang="es-ES" altLang="ca-ES" sz="1400" u="none" dirty="0"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 err="1">
                <a:latin typeface="+mn-lt"/>
                <a:cs typeface="Arial" panose="020B0604020202020204" pitchFamily="34" charset="0"/>
              </a:rPr>
              <a:t>found</a:t>
            </a:r>
            <a:endParaRPr lang="es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1529" name="Grupo 25">
            <a:extLst>
              <a:ext uri="{FF2B5EF4-FFF2-40B4-BE49-F238E27FC236}">
                <a16:creationId xmlns:a16="http://schemas.microsoft.com/office/drawing/2014/main" id="{13F85ACF-FA5B-65EB-2D4F-A6EE52FCE3A9}"/>
              </a:ext>
            </a:extLst>
          </p:cNvPr>
          <p:cNvGrpSpPr>
            <a:grpSpLocks/>
          </p:cNvGrpSpPr>
          <p:nvPr/>
        </p:nvGrpSpPr>
        <p:grpSpPr bwMode="auto">
          <a:xfrm>
            <a:off x="8140700" y="358775"/>
            <a:ext cx="1003300" cy="1004888"/>
            <a:chOff x="8140533" y="368300"/>
            <a:chExt cx="1003467" cy="1005240"/>
          </a:xfrm>
        </p:grpSpPr>
        <p:pic>
          <p:nvPicPr>
            <p:cNvPr id="21530" name="Picture 9">
              <a:extLst>
                <a:ext uri="{FF2B5EF4-FFF2-40B4-BE49-F238E27FC236}">
                  <a16:creationId xmlns:a16="http://schemas.microsoft.com/office/drawing/2014/main" id="{21E4E147-13ED-13C7-5E12-820A31A94F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100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531" name="Imagen 27">
              <a:extLst>
                <a:ext uri="{FF2B5EF4-FFF2-40B4-BE49-F238E27FC236}">
                  <a16:creationId xmlns:a16="http://schemas.microsoft.com/office/drawing/2014/main" id="{EDDE042B-E552-AA7C-FBBA-C4A23631F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48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006ED-E40C-1107-B822-92DC14DD1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65088"/>
            <a:ext cx="8001000" cy="815975"/>
          </a:xfrm>
        </p:spPr>
        <p:txBody>
          <a:bodyPr/>
          <a:lstStyle/>
          <a:p>
            <a:pPr>
              <a:defRPr/>
            </a:pPr>
            <a:r>
              <a:rPr lang="ca-ES" dirty="0"/>
              <a:t>PHP: Genera XML resposta</a:t>
            </a:r>
          </a:p>
        </p:txBody>
      </p:sp>
      <p:sp>
        <p:nvSpPr>
          <p:cNvPr id="4" name="AutoShape 187">
            <a:extLst>
              <a:ext uri="{FF2B5EF4-FFF2-40B4-BE49-F238E27FC236}">
                <a16:creationId xmlns:a16="http://schemas.microsoft.com/office/drawing/2014/main" id="{9366AA59-2FA5-5593-BAFF-8B3B1D96B1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75" y="917575"/>
            <a:ext cx="3429000" cy="4114800"/>
          </a:xfrm>
          <a:prstGeom prst="cube">
            <a:avLst>
              <a:gd name="adj" fmla="val 1667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sp>
        <p:nvSpPr>
          <p:cNvPr id="5" name="Text Box 188">
            <a:extLst>
              <a:ext uri="{FF2B5EF4-FFF2-40B4-BE49-F238E27FC236}">
                <a16:creationId xmlns:a16="http://schemas.microsoft.com/office/drawing/2014/main" id="{16FAC41C-C0B1-263F-9C01-EAD1D2148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765175"/>
            <a:ext cx="2298700" cy="2143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none" lIns="18000" tIns="10800" rIns="18000" bIns="10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600" u="none">
                <a:latin typeface="+mn-lt"/>
                <a:cs typeface="Arial" panose="020B0604020202020204" pitchFamily="34" charset="0"/>
              </a:rPr>
              <a:t>Servidor Web ( PHP )</a:t>
            </a:r>
          </a:p>
        </p:txBody>
      </p:sp>
      <p:sp>
        <p:nvSpPr>
          <p:cNvPr id="6" name="Rectangle 189">
            <a:extLst>
              <a:ext uri="{FF2B5EF4-FFF2-40B4-BE49-F238E27FC236}">
                <a16:creationId xmlns:a16="http://schemas.microsoft.com/office/drawing/2014/main" id="{68DF5509-1357-18BE-1695-B53696994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1298575"/>
            <a:ext cx="3121025" cy="3657600"/>
          </a:xfrm>
          <a:prstGeom prst="rect">
            <a:avLst/>
          </a:prstGeom>
          <a:solidFill>
            <a:schemeClr val="bg1"/>
          </a:solidFill>
          <a:ln w="222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AutoNum type="arabicPeriod"/>
              <a:defRPr/>
            </a:pP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Rectangle 190">
            <a:extLst>
              <a:ext uri="{FF2B5EF4-FFF2-40B4-BE49-F238E27FC236}">
                <a16:creationId xmlns:a16="http://schemas.microsoft.com/office/drawing/2014/main" id="{3779CFF2-E7CC-9E9B-9959-2EEC6BCF4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" y="1138238"/>
            <a:ext cx="1158875" cy="2143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b="1" u="none">
                <a:solidFill>
                  <a:srgbClr val="9900CC"/>
                </a:solidFill>
                <a:latin typeface="+mn-lt"/>
                <a:cs typeface="Arial" panose="020B0604020202020204" pitchFamily="34" charset="0"/>
              </a:rPr>
              <a:t>valida.php</a:t>
            </a:r>
          </a:p>
        </p:txBody>
      </p:sp>
      <p:sp>
        <p:nvSpPr>
          <p:cNvPr id="8" name="Rectangle 191">
            <a:extLst>
              <a:ext uri="{FF2B5EF4-FFF2-40B4-BE49-F238E27FC236}">
                <a16:creationId xmlns:a16="http://schemas.microsoft.com/office/drawing/2014/main" id="{093AFCEB-E62D-61C6-3CC8-9F1A712FE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1450975"/>
            <a:ext cx="2819400" cy="5270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5)El Servidor rep els paràmetres</a:t>
            </a:r>
            <a:br>
              <a:rPr lang="ca-ES" altLang="ca-ES" sz="1400" u="none" dirty="0">
                <a:latin typeface="+mn-lt"/>
                <a:cs typeface="Arial" panose="020B0604020202020204" pitchFamily="34" charset="0"/>
              </a:rPr>
            </a:b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$</a:t>
            </a:r>
            <a:r>
              <a:rPr lang="ca-ES" altLang="ca-ES" sz="1400" u="none" dirty="0" err="1">
                <a:latin typeface="+mn-lt"/>
                <a:cs typeface="Arial" panose="020B0604020202020204" pitchFamily="34" charset="0"/>
              </a:rPr>
              <a:t>name</a:t>
            </a: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=$_GET[‘nombre’]</a:t>
            </a:r>
          </a:p>
        </p:txBody>
      </p:sp>
      <p:sp>
        <p:nvSpPr>
          <p:cNvPr id="9" name="Rectangle 192">
            <a:extLst>
              <a:ext uri="{FF2B5EF4-FFF2-40B4-BE49-F238E27FC236}">
                <a16:creationId xmlns:a16="http://schemas.microsoft.com/office/drawing/2014/main" id="{0A62DD1C-373B-66AE-A4D7-1FFBA231D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375" y="2212975"/>
            <a:ext cx="2819400" cy="3143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latin typeface="+mn-lt"/>
                <a:cs typeface="Arial" panose="020B0604020202020204" pitchFamily="34" charset="0"/>
              </a:rPr>
              <a:t>6)Genera el XML de resposta</a:t>
            </a:r>
          </a:p>
        </p:txBody>
      </p:sp>
      <p:sp>
        <p:nvSpPr>
          <p:cNvPr id="10" name="AutoShape 193">
            <a:extLst>
              <a:ext uri="{FF2B5EF4-FFF2-40B4-BE49-F238E27FC236}">
                <a16:creationId xmlns:a16="http://schemas.microsoft.com/office/drawing/2014/main" id="{A62C6D10-5C43-A110-5016-B01740D801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5275" y="2936875"/>
            <a:ext cx="3467100" cy="1066800"/>
          </a:xfrm>
          <a:prstGeom prst="foldedCorner">
            <a:avLst>
              <a:gd name="adj" fmla="val 12500"/>
            </a:avLst>
          </a:prstGeom>
          <a:solidFill>
            <a:srgbClr val="CCFFFF"/>
          </a:solidFill>
          <a:ln w="31750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@</a:t>
            </a:r>
            <a:r>
              <a:rPr lang="es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header(</a:t>
            </a:r>
            <a:r>
              <a:rPr lang="es-ES" altLang="ca-ES" sz="1400" b="1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s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Content-type: text/xml</a:t>
            </a:r>
            <a:r>
              <a:rPr lang="es-ES" altLang="ca-ES" sz="1400" b="1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s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s-ES" altLang="ca-ES" sz="1400" b="1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;</a:t>
            </a:r>
            <a:br>
              <a:rPr lang="es-ES" altLang="ca-ES" sz="1400" b="1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endParaRPr lang="es-ES" altLang="ca-ES" sz="1400" u="none">
              <a:latin typeface="+mn-lt"/>
              <a:cs typeface="Arial" panose="020B0604020202020204" pitchFamily="34" charset="0"/>
            </a:endParaRPr>
          </a:p>
          <a:p>
            <a:pPr algn="ctr" eaLnBrk="1" hangingPunct="1">
              <a:defRPr/>
            </a:pPr>
            <a:r>
              <a:rPr lang="es-ES" altLang="ca-ES" sz="1400" u="none">
                <a:latin typeface="+mn-lt"/>
                <a:cs typeface="Arial" panose="020B0604020202020204" pitchFamily="34" charset="0"/>
              </a:rPr>
              <a:t>echo </a:t>
            </a:r>
            <a:r>
              <a:rPr lang="es-ES" altLang="ca-ES" sz="1400" b="1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&lt;nombre&gt;'</a:t>
            </a:r>
            <a:r>
              <a:rPr lang="es-ES" altLang="ca-ES" sz="1400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.$name.</a:t>
            </a:r>
            <a:r>
              <a:rPr lang="es-ES" altLang="ca-ES" sz="1400" b="1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&lt;/nombre&gt;</a:t>
            </a:r>
            <a:r>
              <a:rPr lang="es-ES" altLang="ca-ES" sz="1400" b="1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';</a:t>
            </a: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cxnSp>
        <p:nvCxnSpPr>
          <p:cNvPr id="22538" name="AutoShape 194">
            <a:extLst>
              <a:ext uri="{FF2B5EF4-FFF2-40B4-BE49-F238E27FC236}">
                <a16:creationId xmlns:a16="http://schemas.microsoft.com/office/drawing/2014/main" id="{1D14761E-3CCD-18DF-52D2-393E2189161E}"/>
              </a:ext>
            </a:extLst>
          </p:cNvPr>
          <p:cNvCxnSpPr>
            <a:cxnSpLocks noChangeShapeType="1"/>
            <a:stCxn id="9" idx="2"/>
            <a:endCxn id="10" idx="0"/>
          </p:cNvCxnSpPr>
          <p:nvPr/>
        </p:nvCxnSpPr>
        <p:spPr bwMode="auto">
          <a:xfrm rot="16200000" flipH="1">
            <a:off x="1689100" y="2581275"/>
            <a:ext cx="393700" cy="285750"/>
          </a:xfrm>
          <a:prstGeom prst="bentConnector3">
            <a:avLst>
              <a:gd name="adj1" fmla="val 52014"/>
            </a:avLst>
          </a:prstGeom>
          <a:noFill/>
          <a:ln w="3175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95">
            <a:extLst>
              <a:ext uri="{FF2B5EF4-FFF2-40B4-BE49-F238E27FC236}">
                <a16:creationId xmlns:a16="http://schemas.microsoft.com/office/drawing/2014/main" id="{0F25E349-5318-733C-7AE0-42096B19E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4498975"/>
            <a:ext cx="2549525" cy="3143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latin typeface="+mn-lt"/>
                <a:cs typeface="Arial" panose="020B0604020202020204" pitchFamily="34" charset="0"/>
              </a:rPr>
              <a:t>7)Retorna el XML generat</a:t>
            </a:r>
          </a:p>
        </p:txBody>
      </p:sp>
      <p:cxnSp>
        <p:nvCxnSpPr>
          <p:cNvPr id="22540" name="AutoShape 196">
            <a:extLst>
              <a:ext uri="{FF2B5EF4-FFF2-40B4-BE49-F238E27FC236}">
                <a16:creationId xmlns:a16="http://schemas.microsoft.com/office/drawing/2014/main" id="{00989A6D-E2E8-1FAB-17A4-3905CCC1E70C}"/>
              </a:ext>
            </a:extLst>
          </p:cNvPr>
          <p:cNvCxnSpPr>
            <a:cxnSpLocks noChangeShapeType="1"/>
            <a:stCxn id="10" idx="2"/>
            <a:endCxn id="12" idx="0"/>
          </p:cNvCxnSpPr>
          <p:nvPr/>
        </p:nvCxnSpPr>
        <p:spPr bwMode="auto">
          <a:xfrm rot="5400000">
            <a:off x="1616869" y="4087019"/>
            <a:ext cx="479425" cy="344487"/>
          </a:xfrm>
          <a:prstGeom prst="bentConnector3">
            <a:avLst>
              <a:gd name="adj1" fmla="val 48343"/>
            </a:avLst>
          </a:prstGeom>
          <a:noFill/>
          <a:ln w="3175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AutoShape 197">
            <a:extLst>
              <a:ext uri="{FF2B5EF4-FFF2-40B4-BE49-F238E27FC236}">
                <a16:creationId xmlns:a16="http://schemas.microsoft.com/office/drawing/2014/main" id="{E77C5924-87E7-A202-2677-CFFD4D3C3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1146175"/>
            <a:ext cx="4735513" cy="3886200"/>
          </a:xfrm>
          <a:prstGeom prst="foldedCorner">
            <a:avLst>
              <a:gd name="adj" fmla="val 8157"/>
            </a:avLst>
          </a:prstGeom>
          <a:solidFill>
            <a:schemeClr val="bg1"/>
          </a:solidFill>
          <a:ln w="222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sp>
        <p:nvSpPr>
          <p:cNvPr id="15" name="Rectangle 198">
            <a:extLst>
              <a:ext uri="{FF2B5EF4-FFF2-40B4-BE49-F238E27FC236}">
                <a16:creationId xmlns:a16="http://schemas.microsoft.com/office/drawing/2014/main" id="{A1E08A41-26A5-D9E4-768C-1BD9A33D4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7175" y="1146175"/>
            <a:ext cx="5257800" cy="3538538"/>
          </a:xfrm>
          <a:prstGeom prst="rect">
            <a:avLst/>
          </a:prstGeom>
          <a:noFill/>
          <a:ln>
            <a:noFill/>
          </a:ln>
          <a:effectLst/>
        </p:spPr>
        <p:txBody>
          <a:bodyPr lIns="54000" rIns="54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&lt;?</a:t>
            </a:r>
            <a:r>
              <a:rPr lang="es-ES" altLang="ca-ES" sz="1400" b="1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php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$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name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$_GET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nom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8000"/>
                </a:solidFill>
                <a:latin typeface="+mn-lt"/>
                <a:cs typeface="Arial" panose="020B0604020202020204" pitchFamily="34" charset="0"/>
              </a:rPr>
              <a:t>//Tipo de archivo a retornar: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@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header(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Content-type: 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text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/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xml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$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&lt;?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xml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version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="1.0" 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encoding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="utf-8"?&gt;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\n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";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$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.=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nom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&gt;&lt;![CDATA[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.$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name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]]&gt;&lt;/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nom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&gt;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\n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";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8000"/>
                </a:solidFill>
                <a:latin typeface="+mn-lt"/>
                <a:cs typeface="Arial" panose="020B0604020202020204" pitchFamily="34" charset="0"/>
              </a:rPr>
              <a:t>// </a:t>
            </a:r>
            <a:r>
              <a:rPr lang="es-ES" altLang="ca-ES" sz="1400" u="none" dirty="0" err="1">
                <a:solidFill>
                  <a:srgbClr val="008000"/>
                </a:solidFill>
                <a:latin typeface="+mn-lt"/>
                <a:cs typeface="Arial" panose="020B0604020202020204" pitchFamily="34" charset="0"/>
              </a:rPr>
              <a:t>End</a:t>
            </a:r>
            <a:r>
              <a:rPr lang="es-ES" altLang="ca-ES" sz="1400" u="none" dirty="0">
                <a:solidFill>
                  <a:srgbClr val="008000"/>
                </a:solidFill>
                <a:latin typeface="+mn-lt"/>
                <a:cs typeface="Arial" panose="020B0604020202020204" pitchFamily="34" charset="0"/>
              </a:rPr>
              <a:t> XML response</a:t>
            </a:r>
          </a:p>
          <a:p>
            <a:pPr eaLnBrk="1" hangingPunct="1">
              <a:spcBef>
                <a:spcPct val="50000"/>
              </a:spcBef>
              <a:defRPr/>
            </a:pP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echo 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($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;</a:t>
            </a:r>
            <a:r>
              <a:rPr lang="es-ES" altLang="ca-ES" sz="1400" u="none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?&gt;</a:t>
            </a:r>
          </a:p>
        </p:txBody>
      </p:sp>
      <p:sp>
        <p:nvSpPr>
          <p:cNvPr id="16" name="AutoShape 199">
            <a:extLst>
              <a:ext uri="{FF2B5EF4-FFF2-40B4-BE49-F238E27FC236}">
                <a16:creationId xmlns:a16="http://schemas.microsoft.com/office/drawing/2014/main" id="{AE4F30F4-7D91-10F0-9F93-20C5BFF60C51}"/>
              </a:ext>
            </a:extLst>
          </p:cNvPr>
          <p:cNvSpPr>
            <a:spLocks/>
          </p:cNvSpPr>
          <p:nvPr/>
        </p:nvSpPr>
        <p:spPr bwMode="auto">
          <a:xfrm>
            <a:off x="3990975" y="1450975"/>
            <a:ext cx="152400" cy="381000"/>
          </a:xfrm>
          <a:prstGeom prst="leftBrace">
            <a:avLst>
              <a:gd name="adj1" fmla="val 45833"/>
              <a:gd name="adj2" fmla="val 49551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cxnSp>
        <p:nvCxnSpPr>
          <p:cNvPr id="22544" name="AutoShape 200">
            <a:extLst>
              <a:ext uri="{FF2B5EF4-FFF2-40B4-BE49-F238E27FC236}">
                <a16:creationId xmlns:a16="http://schemas.microsoft.com/office/drawing/2014/main" id="{74F8DA38-7679-7FE7-1A7B-454B8A2FFB4B}"/>
              </a:ext>
            </a:extLst>
          </p:cNvPr>
          <p:cNvCxnSpPr>
            <a:cxnSpLocks noChangeShapeType="1"/>
            <a:stCxn id="8" idx="3"/>
            <a:endCxn id="16" idx="1"/>
          </p:cNvCxnSpPr>
          <p:nvPr/>
        </p:nvCxnSpPr>
        <p:spPr bwMode="auto">
          <a:xfrm flipV="1">
            <a:off x="3152775" y="1641475"/>
            <a:ext cx="823913" cy="73025"/>
          </a:xfrm>
          <a:prstGeom prst="bentConnector3">
            <a:avLst>
              <a:gd name="adj1" fmla="val 50866"/>
            </a:avLst>
          </a:prstGeom>
          <a:noFill/>
          <a:ln w="31750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AutoShape 201">
            <a:extLst>
              <a:ext uri="{FF2B5EF4-FFF2-40B4-BE49-F238E27FC236}">
                <a16:creationId xmlns:a16="http://schemas.microsoft.com/office/drawing/2014/main" id="{EE0B7BC3-BB5D-3887-7530-350DCA284366}"/>
              </a:ext>
            </a:extLst>
          </p:cNvPr>
          <p:cNvSpPr>
            <a:spLocks/>
          </p:cNvSpPr>
          <p:nvPr/>
        </p:nvSpPr>
        <p:spPr bwMode="auto">
          <a:xfrm>
            <a:off x="3990975" y="2746375"/>
            <a:ext cx="152400" cy="1447800"/>
          </a:xfrm>
          <a:prstGeom prst="leftBrace">
            <a:avLst>
              <a:gd name="adj1" fmla="val 45389"/>
              <a:gd name="adj2" fmla="val 49551"/>
            </a:avLst>
          </a:prstGeom>
          <a:noFill/>
          <a:ln w="28575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cxnSp>
        <p:nvCxnSpPr>
          <p:cNvPr id="22546" name="AutoShape 202">
            <a:extLst>
              <a:ext uri="{FF2B5EF4-FFF2-40B4-BE49-F238E27FC236}">
                <a16:creationId xmlns:a16="http://schemas.microsoft.com/office/drawing/2014/main" id="{7B4A0356-63DC-F737-A188-A62CA8873A91}"/>
              </a:ext>
            </a:extLst>
          </p:cNvPr>
          <p:cNvCxnSpPr>
            <a:cxnSpLocks noChangeShapeType="1"/>
            <a:stCxn id="10" idx="3"/>
            <a:endCxn id="18" idx="1"/>
          </p:cNvCxnSpPr>
          <p:nvPr/>
        </p:nvCxnSpPr>
        <p:spPr bwMode="auto">
          <a:xfrm>
            <a:off x="3778250" y="3470275"/>
            <a:ext cx="198438" cy="0"/>
          </a:xfrm>
          <a:prstGeom prst="straightConnector1">
            <a:avLst/>
          </a:prstGeom>
          <a:noFill/>
          <a:ln w="3175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AutoShape 203">
            <a:extLst>
              <a:ext uri="{FF2B5EF4-FFF2-40B4-BE49-F238E27FC236}">
                <a16:creationId xmlns:a16="http://schemas.microsoft.com/office/drawing/2014/main" id="{09AC0563-28C8-2B6A-6774-40C1E09618C5}"/>
              </a:ext>
            </a:extLst>
          </p:cNvPr>
          <p:cNvSpPr>
            <a:spLocks/>
          </p:cNvSpPr>
          <p:nvPr/>
        </p:nvSpPr>
        <p:spPr bwMode="auto">
          <a:xfrm>
            <a:off x="3990975" y="2060575"/>
            <a:ext cx="187325" cy="533400"/>
          </a:xfrm>
          <a:prstGeom prst="leftBrace">
            <a:avLst>
              <a:gd name="adj1" fmla="val 29661"/>
              <a:gd name="adj2" fmla="val 42264"/>
            </a:avLst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cxnSp>
        <p:nvCxnSpPr>
          <p:cNvPr id="22548" name="AutoShape 204">
            <a:extLst>
              <a:ext uri="{FF2B5EF4-FFF2-40B4-BE49-F238E27FC236}">
                <a16:creationId xmlns:a16="http://schemas.microsoft.com/office/drawing/2014/main" id="{7E6E9E4E-A3D2-FD07-9082-EFFA48B72591}"/>
              </a:ext>
            </a:extLst>
          </p:cNvPr>
          <p:cNvCxnSpPr>
            <a:cxnSpLocks noChangeShapeType="1"/>
            <a:endCxn id="20" idx="1"/>
          </p:cNvCxnSpPr>
          <p:nvPr/>
        </p:nvCxnSpPr>
        <p:spPr bwMode="auto">
          <a:xfrm flipV="1">
            <a:off x="3406775" y="2327275"/>
            <a:ext cx="571500" cy="206375"/>
          </a:xfrm>
          <a:prstGeom prst="bentConnector3">
            <a:avLst>
              <a:gd name="adj1" fmla="val 37495"/>
            </a:avLst>
          </a:prstGeom>
          <a:noFill/>
          <a:ln w="31750">
            <a:solidFill>
              <a:srgbClr val="FF00FF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AutoShape 205">
            <a:extLst>
              <a:ext uri="{FF2B5EF4-FFF2-40B4-BE49-F238E27FC236}">
                <a16:creationId xmlns:a16="http://schemas.microsoft.com/office/drawing/2014/main" id="{5A5FA229-AFCA-73AA-02AC-27C170D0BE13}"/>
              </a:ext>
            </a:extLst>
          </p:cNvPr>
          <p:cNvSpPr>
            <a:spLocks/>
          </p:cNvSpPr>
          <p:nvPr/>
        </p:nvSpPr>
        <p:spPr bwMode="auto">
          <a:xfrm>
            <a:off x="4067175" y="4270375"/>
            <a:ext cx="152400" cy="457200"/>
          </a:xfrm>
          <a:prstGeom prst="leftBrace">
            <a:avLst>
              <a:gd name="adj1" fmla="val 42194"/>
              <a:gd name="adj2" fmla="val 49551"/>
            </a:avLst>
          </a:prstGeom>
          <a:noFill/>
          <a:ln w="28575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cxnSp>
        <p:nvCxnSpPr>
          <p:cNvPr id="22550" name="AutoShape 206">
            <a:extLst>
              <a:ext uri="{FF2B5EF4-FFF2-40B4-BE49-F238E27FC236}">
                <a16:creationId xmlns:a16="http://schemas.microsoft.com/office/drawing/2014/main" id="{05B4E3B7-4C08-9888-A3EC-CE0D916F4202}"/>
              </a:ext>
            </a:extLst>
          </p:cNvPr>
          <p:cNvCxnSpPr>
            <a:cxnSpLocks noChangeShapeType="1"/>
            <a:stCxn id="12" idx="3"/>
            <a:endCxn id="22" idx="1"/>
          </p:cNvCxnSpPr>
          <p:nvPr/>
        </p:nvCxnSpPr>
        <p:spPr bwMode="auto">
          <a:xfrm flipV="1">
            <a:off x="2959100" y="4498975"/>
            <a:ext cx="1093788" cy="157163"/>
          </a:xfrm>
          <a:prstGeom prst="bentConnector3">
            <a:avLst>
              <a:gd name="adj1" fmla="val 50653"/>
            </a:avLst>
          </a:prstGeom>
          <a:noFill/>
          <a:ln w="317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551" name="AutoShape 207">
            <a:extLst>
              <a:ext uri="{FF2B5EF4-FFF2-40B4-BE49-F238E27FC236}">
                <a16:creationId xmlns:a16="http://schemas.microsoft.com/office/drawing/2014/main" id="{AC3C9193-E909-303F-E8B0-BFCB515E7296}"/>
              </a:ext>
            </a:extLst>
          </p:cNvPr>
          <p:cNvCxnSpPr>
            <a:cxnSpLocks noChangeShapeType="1"/>
            <a:stCxn id="8" idx="2"/>
            <a:endCxn id="9" idx="0"/>
          </p:cNvCxnSpPr>
          <p:nvPr/>
        </p:nvCxnSpPr>
        <p:spPr bwMode="auto">
          <a:xfrm rot="5400000">
            <a:off x="1625600" y="2095500"/>
            <a:ext cx="234950" cy="0"/>
          </a:xfrm>
          <a:prstGeom prst="straightConnector1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5" name="Text Box 208">
            <a:extLst>
              <a:ext uri="{FF2B5EF4-FFF2-40B4-BE49-F238E27FC236}">
                <a16:creationId xmlns:a16="http://schemas.microsoft.com/office/drawing/2014/main" id="{82EB6F7D-2676-A72B-AEE8-31349CD42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5108575"/>
            <a:ext cx="8054975" cy="1528763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5000"/>
              </a:spcBef>
              <a:buFontTx/>
              <a:buChar char="•"/>
              <a:defRPr/>
            </a:pPr>
            <a:r>
              <a:rPr lang="ca-ES" altLang="ca-ES" sz="1400" u="none" dirty="0">
                <a:latin typeface="+mn-lt"/>
              </a:rPr>
              <a:t> 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@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header(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Content-type: 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text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/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xml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; </a:t>
            </a:r>
            <a:r>
              <a:rPr lang="ca-ES" altLang="ca-ES" sz="1400" u="none" dirty="0">
                <a:latin typeface="+mn-lt"/>
              </a:rPr>
              <a:t>indica que el document que va a retornar el servidor és un XML.</a:t>
            </a:r>
          </a:p>
          <a:p>
            <a:pPr eaLnBrk="1" hangingPunct="1">
              <a:spcBef>
                <a:spcPct val="25000"/>
              </a:spcBef>
              <a:buFontTx/>
              <a:buChar char="•"/>
              <a:defRPr/>
            </a:pPr>
            <a:r>
              <a:rPr lang="ca-ES" altLang="ca-ES" sz="1400" u="none" dirty="0">
                <a:latin typeface="+mn-lt"/>
              </a:rPr>
              <a:t> 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$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&lt;?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xml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version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="1.0" 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encoding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="utf-8"?&gt;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\n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"; </a:t>
            </a:r>
            <a:r>
              <a:rPr lang="ca-ES" altLang="ca-ES" sz="1400" u="none" dirty="0">
                <a:latin typeface="+mn-lt"/>
              </a:rPr>
              <a:t>és la primera línia que han de tenir tots els XML.</a:t>
            </a:r>
          </a:p>
          <a:p>
            <a:pPr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\n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"; </a:t>
            </a:r>
            <a:r>
              <a:rPr lang="ca-ES" altLang="ca-ES" sz="1400" u="none" dirty="0">
                <a:latin typeface="+mn-lt"/>
              </a:rPr>
              <a:t>imprimeix un salt de línia després de cada element XML.</a:t>
            </a:r>
          </a:p>
          <a:p>
            <a:pPr eaLnBrk="1" hangingPunct="1">
              <a:spcBef>
                <a:spcPct val="25000"/>
              </a:spcBef>
              <a:buFontTx/>
              <a:buChar char="•"/>
              <a:defRPr/>
            </a:pP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&lt;nombre&gt; </a:t>
            </a:r>
            <a:r>
              <a:rPr lang="ca-ES" altLang="ca-ES" sz="1400" u="none" dirty="0">
                <a:latin typeface="+mn-lt"/>
              </a:rPr>
              <a:t>és un </a:t>
            </a:r>
            <a:r>
              <a:rPr lang="ca-ES" altLang="ca-ES" sz="1400" u="none" dirty="0" err="1">
                <a:latin typeface="+mn-lt"/>
              </a:rPr>
              <a:t>tag</a:t>
            </a:r>
            <a:r>
              <a:rPr lang="ca-ES" altLang="ca-ES" sz="1400" u="none" dirty="0">
                <a:latin typeface="+mn-lt"/>
              </a:rPr>
              <a:t> XML. En XML nosaltres creem la estructura del XML, sempre tenint en compte que només hi pot haver un </a:t>
            </a:r>
            <a:r>
              <a:rPr lang="ca-ES" altLang="ca-ES" sz="1400" u="none" dirty="0" err="1">
                <a:latin typeface="+mn-lt"/>
              </a:rPr>
              <a:t>tag</a:t>
            </a:r>
            <a:r>
              <a:rPr lang="ca-ES" altLang="ca-ES" sz="1400" u="none" dirty="0">
                <a:latin typeface="+mn-lt"/>
              </a:rPr>
              <a:t> arrel, que tots els </a:t>
            </a:r>
            <a:r>
              <a:rPr lang="ca-ES" altLang="ca-ES" sz="1400" u="none" dirty="0" err="1">
                <a:latin typeface="+mn-lt"/>
              </a:rPr>
              <a:t>tags</a:t>
            </a:r>
            <a:r>
              <a:rPr lang="ca-ES" altLang="ca-ES" sz="1400" u="none" dirty="0">
                <a:latin typeface="+mn-lt"/>
              </a:rPr>
              <a:t> han d’estar tancats i que és </a:t>
            </a:r>
            <a:r>
              <a:rPr lang="ca-ES" altLang="ca-ES" sz="1400" u="none" dirty="0" err="1">
                <a:latin typeface="+mn-lt"/>
              </a:rPr>
              <a:t>case-sensitive</a:t>
            </a:r>
            <a:r>
              <a:rPr lang="ca-ES" altLang="ca-ES" sz="1400" u="none" dirty="0">
                <a:latin typeface="+mn-lt"/>
              </a:rPr>
              <a:t>.</a:t>
            </a:r>
          </a:p>
          <a:p>
            <a:pPr eaLnBrk="1" hangingPunct="1">
              <a:spcBef>
                <a:spcPct val="25000"/>
              </a:spcBef>
              <a:buFontTx/>
              <a:buChar char="•"/>
              <a:defRPr/>
            </a:pPr>
            <a:r>
              <a:rPr lang="ca-ES" altLang="ca-ES" sz="1400" u="none" dirty="0">
                <a:latin typeface="+mn-lt"/>
              </a:rPr>
              <a:t> 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&lt;![CDATA[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.$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name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]]&gt; </a:t>
            </a:r>
            <a:r>
              <a:rPr lang="ca-ES" altLang="ca-ES" sz="1400" u="none" dirty="0">
                <a:latin typeface="+mn-lt"/>
              </a:rPr>
              <a:t>permet afegir informació dins un </a:t>
            </a:r>
            <a:r>
              <a:rPr lang="ca-ES" altLang="ca-ES" sz="1400" u="none" dirty="0" err="1">
                <a:latin typeface="+mn-lt"/>
              </a:rPr>
              <a:t>tag</a:t>
            </a:r>
            <a:r>
              <a:rPr lang="ca-ES" altLang="ca-ES" sz="1400" u="none" dirty="0">
                <a:latin typeface="+mn-lt"/>
              </a:rPr>
              <a:t> XML sense preocupar-nos el seu contingut </a:t>
            </a:r>
          </a:p>
        </p:txBody>
      </p:sp>
      <p:grpSp>
        <p:nvGrpSpPr>
          <p:cNvPr id="22553" name="Grupo 25">
            <a:extLst>
              <a:ext uri="{FF2B5EF4-FFF2-40B4-BE49-F238E27FC236}">
                <a16:creationId xmlns:a16="http://schemas.microsoft.com/office/drawing/2014/main" id="{9B7C094B-0FF9-0CFF-A350-378A31A739D8}"/>
              </a:ext>
            </a:extLst>
          </p:cNvPr>
          <p:cNvGrpSpPr>
            <a:grpSpLocks/>
          </p:cNvGrpSpPr>
          <p:nvPr/>
        </p:nvGrpSpPr>
        <p:grpSpPr bwMode="auto">
          <a:xfrm>
            <a:off x="8140700" y="358775"/>
            <a:ext cx="1003300" cy="1004888"/>
            <a:chOff x="8140533" y="368300"/>
            <a:chExt cx="1003467" cy="1005240"/>
          </a:xfrm>
        </p:grpSpPr>
        <p:pic>
          <p:nvPicPr>
            <p:cNvPr id="22554" name="Picture 9">
              <a:extLst>
                <a:ext uri="{FF2B5EF4-FFF2-40B4-BE49-F238E27FC236}">
                  <a16:creationId xmlns:a16="http://schemas.microsoft.com/office/drawing/2014/main" id="{350659B0-4AF0-DE14-B1BE-FD3185C409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100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555" name="Imagen 27">
              <a:extLst>
                <a:ext uri="{FF2B5EF4-FFF2-40B4-BE49-F238E27FC236}">
                  <a16:creationId xmlns:a16="http://schemas.microsoft.com/office/drawing/2014/main" id="{18EA3F7C-0A64-646C-D4F5-255BFBDD30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48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9DA5BC-2A93-E5DE-8028-1A0E79C0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5088"/>
            <a:ext cx="8096250" cy="815975"/>
          </a:xfrm>
        </p:spPr>
        <p:txBody>
          <a:bodyPr/>
          <a:lstStyle/>
          <a:p>
            <a:pPr>
              <a:defRPr/>
            </a:pPr>
            <a:r>
              <a:rPr lang="ca-ES" dirty="0"/>
              <a:t>AJAX  amb XMLHR, resposta XML</a:t>
            </a:r>
          </a:p>
        </p:txBody>
      </p:sp>
      <p:sp>
        <p:nvSpPr>
          <p:cNvPr id="3" name="AutoShape 23">
            <a:extLst>
              <a:ext uri="{FF2B5EF4-FFF2-40B4-BE49-F238E27FC236}">
                <a16:creationId xmlns:a16="http://schemas.microsoft.com/office/drawing/2014/main" id="{61002C3D-3412-58DA-ECA1-95D46E633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77950"/>
            <a:ext cx="3048000" cy="19812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20E5885D-F58B-75B4-FF5C-4AC98FF6E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7963" y="1425575"/>
            <a:ext cx="4586287" cy="3581400"/>
          </a:xfrm>
          <a:prstGeom prst="foldedCorner">
            <a:avLst>
              <a:gd name="adj" fmla="val 8157"/>
            </a:avLst>
          </a:prstGeom>
          <a:solidFill>
            <a:schemeClr val="bg1"/>
          </a:solidFill>
          <a:ln w="22225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sz="1400" u="none">
              <a:latin typeface="+mn-lt"/>
            </a:endParaRPr>
          </a:p>
        </p:txBody>
      </p:sp>
      <p:sp>
        <p:nvSpPr>
          <p:cNvPr id="5" name="Text Box 34">
            <a:extLst>
              <a:ext uri="{FF2B5EF4-FFF2-40B4-BE49-F238E27FC236}">
                <a16:creationId xmlns:a16="http://schemas.microsoft.com/office/drawing/2014/main" id="{DBE65E8D-1799-FAB8-9BDC-014C4B84A8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0363" y="1501775"/>
            <a:ext cx="4298950" cy="312896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function</a:t>
            </a:r>
            <a:r>
              <a:rPr lang="es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b="1" u="none" dirty="0" err="1">
                <a:solidFill>
                  <a:srgbClr val="A31515"/>
                </a:solidFill>
                <a:latin typeface="+mn-lt"/>
                <a:cs typeface="Arial" panose="020B0604020202020204" pitchFamily="34" charset="0"/>
              </a:rPr>
              <a:t>repResposta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{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s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var</a:t>
            </a:r>
            <a:r>
              <a:rPr lang="es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xmlHttp.responseXML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30000"/>
              </a:spcBef>
              <a:defRPr/>
            </a:pP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s-ES" altLang="ca-ES" sz="1400" u="none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  </a:t>
            </a:r>
            <a:r>
              <a:rPr lang="es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var</a:t>
            </a:r>
            <a:r>
              <a:rPr lang="es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listResp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resp.getElementsByTagName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es-ES" altLang="ca-ES" sz="1400" u="none" dirty="0">
                <a:solidFill>
                  <a:srgbClr val="005C00"/>
                </a:solidFill>
                <a:latin typeface="+mn-lt"/>
                <a:cs typeface="Arial" panose="020B0604020202020204" pitchFamily="34" charset="0"/>
              </a:rPr>
              <a:t>"nombre"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s-ES" altLang="ca-ES" sz="1400" u="none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  </a:t>
            </a:r>
            <a:r>
              <a:rPr lang="es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for</a:t>
            </a:r>
            <a:r>
              <a:rPr lang="es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es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var</a:t>
            </a:r>
            <a:r>
              <a:rPr lang="es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k 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s-ES" altLang="ca-ES" sz="1400" u="none" dirty="0">
                <a:solidFill>
                  <a:srgbClr val="004080"/>
                </a:solidFill>
                <a:latin typeface="+mn-lt"/>
                <a:cs typeface="Arial" panose="020B0604020202020204" pitchFamily="34" charset="0"/>
              </a:rPr>
              <a:t>0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 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k 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&lt; 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listResp.length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 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k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++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 {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s-ES" altLang="ca-ES" sz="1400" u="none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    </a:t>
            </a:r>
            <a:r>
              <a:rPr lang="es-ES" altLang="ca-ES" sz="14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var</a:t>
            </a:r>
            <a:r>
              <a:rPr lang="es-ES" altLang="ca-ES" sz="14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result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listResp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[k].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childNodes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es-ES" altLang="ca-ES" sz="1400" u="none" dirty="0">
                <a:solidFill>
                  <a:srgbClr val="004080"/>
                </a:solidFill>
                <a:latin typeface="+mn-lt"/>
                <a:cs typeface="Arial" panose="020B0604020202020204" pitchFamily="34" charset="0"/>
              </a:rPr>
              <a:t>0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].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nodeValue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</a:p>
          <a:p>
            <a:pPr eaLnBrk="1" hangingPunct="1">
              <a:spcBef>
                <a:spcPct val="30000"/>
              </a:spcBef>
              <a:defRPr/>
            </a:pP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30000"/>
              </a:spcBef>
              <a:defRPr/>
            </a:pPr>
            <a:r>
              <a:rPr lang="es-ES" altLang="ca-ES" sz="1400" u="none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    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alert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result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s-ES" altLang="ca-ES" sz="14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}</a:t>
            </a:r>
          </a:p>
          <a:p>
            <a:pPr eaLnBrk="1" hangingPunct="1">
              <a:defRPr/>
            </a:pP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s-ES" altLang="ca-ES" sz="1400" u="none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  </a:t>
            </a:r>
          </a:p>
          <a:p>
            <a:pPr eaLnBrk="1" hangingPunct="1">
              <a:defRPr/>
            </a:pP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}</a:t>
            </a:r>
            <a:endParaRPr lang="es-ES" altLang="ca-ES" sz="1400" u="none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AutoShape 13">
            <a:extLst>
              <a:ext uri="{FF2B5EF4-FFF2-40B4-BE49-F238E27FC236}">
                <a16:creationId xmlns:a16="http://schemas.microsoft.com/office/drawing/2014/main" id="{3E7AEBE0-B9A6-DD2E-FAFE-58255FCBDD25}"/>
              </a:ext>
            </a:extLst>
          </p:cNvPr>
          <p:cNvSpPr>
            <a:spLocks/>
          </p:cNvSpPr>
          <p:nvPr/>
        </p:nvSpPr>
        <p:spPr bwMode="auto">
          <a:xfrm>
            <a:off x="4198938" y="3419475"/>
            <a:ext cx="228600" cy="304800"/>
          </a:xfrm>
          <a:prstGeom prst="leftBrace">
            <a:avLst>
              <a:gd name="adj1" fmla="val 6747"/>
              <a:gd name="adj2" fmla="val 49551"/>
            </a:avLst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sz="1400" u="none">
              <a:latin typeface="+mn-lt"/>
            </a:endParaRPr>
          </a:p>
        </p:txBody>
      </p:sp>
      <p:cxnSp>
        <p:nvCxnSpPr>
          <p:cNvPr id="23559" name="AutoShape 14">
            <a:extLst>
              <a:ext uri="{FF2B5EF4-FFF2-40B4-BE49-F238E27FC236}">
                <a16:creationId xmlns:a16="http://schemas.microsoft.com/office/drawing/2014/main" id="{1C659A03-D20F-0A7E-AE12-BADAE62AD40F}"/>
              </a:ext>
            </a:extLst>
          </p:cNvPr>
          <p:cNvCxnSpPr>
            <a:cxnSpLocks noChangeShapeType="1"/>
            <a:stCxn id="12" idx="3"/>
            <a:endCxn id="6" idx="1"/>
          </p:cNvCxnSpPr>
          <p:nvPr/>
        </p:nvCxnSpPr>
        <p:spPr bwMode="auto">
          <a:xfrm>
            <a:off x="2590800" y="3054350"/>
            <a:ext cx="1608138" cy="515938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00FF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AutoShape 17">
            <a:extLst>
              <a:ext uri="{FF2B5EF4-FFF2-40B4-BE49-F238E27FC236}">
                <a16:creationId xmlns:a16="http://schemas.microsoft.com/office/drawing/2014/main" id="{C5140391-ED61-6C27-A923-2513E4E805FF}"/>
              </a:ext>
            </a:extLst>
          </p:cNvPr>
          <p:cNvSpPr>
            <a:spLocks/>
          </p:cNvSpPr>
          <p:nvPr/>
        </p:nvSpPr>
        <p:spPr bwMode="auto">
          <a:xfrm>
            <a:off x="3994150" y="1820863"/>
            <a:ext cx="304800" cy="457200"/>
          </a:xfrm>
          <a:prstGeom prst="leftBrace">
            <a:avLst>
              <a:gd name="adj1" fmla="val 13542"/>
              <a:gd name="adj2" fmla="val 49551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sz="1400" u="none">
              <a:latin typeface="+mn-lt"/>
            </a:endParaRPr>
          </a:p>
        </p:txBody>
      </p:sp>
      <p:cxnSp>
        <p:nvCxnSpPr>
          <p:cNvPr id="23561" name="AutoShape 18">
            <a:extLst>
              <a:ext uri="{FF2B5EF4-FFF2-40B4-BE49-F238E27FC236}">
                <a16:creationId xmlns:a16="http://schemas.microsoft.com/office/drawing/2014/main" id="{D7FB5E50-C9B2-E351-8597-A4FF99B32AD6}"/>
              </a:ext>
            </a:extLst>
          </p:cNvPr>
          <p:cNvCxnSpPr>
            <a:cxnSpLocks noChangeShapeType="1"/>
            <a:stCxn id="13" idx="3"/>
            <a:endCxn id="8" idx="1"/>
          </p:cNvCxnSpPr>
          <p:nvPr/>
        </p:nvCxnSpPr>
        <p:spPr bwMode="auto">
          <a:xfrm flipV="1">
            <a:off x="2971800" y="2047875"/>
            <a:ext cx="1022350" cy="92075"/>
          </a:xfrm>
          <a:prstGeom prst="straightConnector1">
            <a:avLst/>
          </a:prstGeom>
          <a:noFill/>
          <a:ln w="317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24">
            <a:extLst>
              <a:ext uri="{FF2B5EF4-FFF2-40B4-BE49-F238E27FC236}">
                <a16:creationId xmlns:a16="http://schemas.microsoft.com/office/drawing/2014/main" id="{8A790A12-BAD9-F156-E7D4-2C3551D6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149350"/>
            <a:ext cx="2362200" cy="2143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b="1" u="none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Function repResposta()</a:t>
            </a:r>
            <a:r>
              <a:rPr lang="ca-ES" altLang="ca-ES" sz="1400" b="1" u="none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Rectangle 25">
            <a:extLst>
              <a:ext uri="{FF2B5EF4-FFF2-40B4-BE49-F238E27FC236}">
                <a16:creationId xmlns:a16="http://schemas.microsoft.com/office/drawing/2014/main" id="{9D3B31DC-98AB-C89B-233D-05409DA16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606550"/>
            <a:ext cx="2895600" cy="3048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latin typeface="+mn-lt"/>
                <a:cs typeface="Arial" panose="020B0604020202020204" pitchFamily="34" charset="0"/>
              </a:rPr>
              <a:t>8) Rep i analitza la resposta XML</a:t>
            </a: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2F218BF8-B440-ED66-9E85-64EB341B7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901950"/>
            <a:ext cx="2438400" cy="3048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latin typeface="+mn-lt"/>
                <a:cs typeface="Arial" panose="020B0604020202020204" pitchFamily="34" charset="0"/>
              </a:rPr>
              <a:t>9) Modifica el HTML</a:t>
            </a:r>
          </a:p>
        </p:txBody>
      </p:sp>
      <p:sp>
        <p:nvSpPr>
          <p:cNvPr id="13" name="Rectangle 35">
            <a:extLst>
              <a:ext uri="{FF2B5EF4-FFF2-40B4-BE49-F238E27FC236}">
                <a16:creationId xmlns:a16="http://schemas.microsoft.com/office/drawing/2014/main" id="{D909F3DD-A8BD-BE4F-E0AB-5454685A8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87550"/>
            <a:ext cx="2743200" cy="304800"/>
          </a:xfrm>
          <a:prstGeom prst="rect">
            <a:avLst/>
          </a:prstGeom>
          <a:solidFill>
            <a:srgbClr val="FFFF66"/>
          </a:solidFill>
          <a:ln w="317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54000" rIns="1800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8.1) Rep la resposta del servidor</a:t>
            </a:r>
          </a:p>
        </p:txBody>
      </p:sp>
      <p:sp>
        <p:nvSpPr>
          <p:cNvPr id="14" name="Rectangle 36">
            <a:extLst>
              <a:ext uri="{FF2B5EF4-FFF2-40B4-BE49-F238E27FC236}">
                <a16:creationId xmlns:a16="http://schemas.microsoft.com/office/drawing/2014/main" id="{C04A58D1-D0D9-1107-5F8F-07C2BB4EF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368550"/>
            <a:ext cx="2743200" cy="304800"/>
          </a:xfrm>
          <a:prstGeom prst="rect">
            <a:avLst/>
          </a:prstGeom>
          <a:solidFill>
            <a:srgbClr val="FFFF66"/>
          </a:solidFill>
          <a:ln w="31750">
            <a:solidFill>
              <a:srgbClr val="808000"/>
            </a:solidFill>
            <a:miter lim="800000"/>
            <a:headEnd/>
            <a:tailEnd type="none" w="med" len="sm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latin typeface="+mn-lt"/>
                <a:cs typeface="Arial" panose="020B0604020202020204" pitchFamily="34" charset="0"/>
              </a:rPr>
              <a:t>8.2) Llegeix la resposta XML</a:t>
            </a:r>
          </a:p>
        </p:txBody>
      </p:sp>
      <p:sp>
        <p:nvSpPr>
          <p:cNvPr id="15" name="AutoShape 37">
            <a:extLst>
              <a:ext uri="{FF2B5EF4-FFF2-40B4-BE49-F238E27FC236}">
                <a16:creationId xmlns:a16="http://schemas.microsoft.com/office/drawing/2014/main" id="{59E937FA-C771-C4C5-777B-C9DCE54289D4}"/>
              </a:ext>
            </a:extLst>
          </p:cNvPr>
          <p:cNvSpPr>
            <a:spLocks/>
          </p:cNvSpPr>
          <p:nvPr/>
        </p:nvSpPr>
        <p:spPr bwMode="auto">
          <a:xfrm>
            <a:off x="3970338" y="2435225"/>
            <a:ext cx="304800" cy="1625600"/>
          </a:xfrm>
          <a:prstGeom prst="leftBrace">
            <a:avLst>
              <a:gd name="adj1" fmla="val 24491"/>
              <a:gd name="adj2" fmla="val 49551"/>
            </a:avLst>
          </a:prstGeom>
          <a:noFill/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sz="1400" u="none">
              <a:latin typeface="+mn-lt"/>
            </a:endParaRPr>
          </a:p>
        </p:txBody>
      </p:sp>
      <p:cxnSp>
        <p:nvCxnSpPr>
          <p:cNvPr id="23568" name="AutoShape 38">
            <a:extLst>
              <a:ext uri="{FF2B5EF4-FFF2-40B4-BE49-F238E27FC236}">
                <a16:creationId xmlns:a16="http://schemas.microsoft.com/office/drawing/2014/main" id="{6753EEF7-FFC5-38BA-98C0-D003D74D3E3C}"/>
              </a:ext>
            </a:extLst>
          </p:cNvPr>
          <p:cNvCxnSpPr>
            <a:cxnSpLocks noChangeShapeType="1"/>
            <a:stCxn id="14" idx="3"/>
            <a:endCxn id="15" idx="1"/>
          </p:cNvCxnSpPr>
          <p:nvPr/>
        </p:nvCxnSpPr>
        <p:spPr bwMode="auto">
          <a:xfrm>
            <a:off x="2971800" y="2520950"/>
            <a:ext cx="998538" cy="719138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80800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39">
            <a:extLst>
              <a:ext uri="{FF2B5EF4-FFF2-40B4-BE49-F238E27FC236}">
                <a16:creationId xmlns:a16="http://schemas.microsoft.com/office/drawing/2014/main" id="{078BCAAD-8BCA-9D80-74DF-25AE7597A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" y="5246688"/>
            <a:ext cx="7859712" cy="630237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ca-ES" altLang="ca-ES" sz="1800" u="none" dirty="0">
                <a:latin typeface="+mn-lt"/>
              </a:rPr>
              <a:t>Rebem la resposta del servidor  com a un document XML amb </a:t>
            </a:r>
            <a:r>
              <a:rPr lang="ca-ES" altLang="ca-ES" sz="1800" b="1" u="none" dirty="0" err="1">
                <a:latin typeface="+mn-lt"/>
              </a:rPr>
              <a:t>responseXML</a:t>
            </a:r>
            <a:r>
              <a:rPr lang="ca-ES" altLang="ca-ES" sz="1800" u="none" dirty="0">
                <a:latin typeface="+mn-lt"/>
              </a:rPr>
              <a:t>. 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ca-ES" altLang="ca-ES" sz="1800" u="none" dirty="0">
                <a:latin typeface="+mn-lt"/>
              </a:rPr>
              <a:t>Ens podem moure per aquesta resposta utilitzant les mateixes funcions del DOM.</a:t>
            </a:r>
          </a:p>
        </p:txBody>
      </p:sp>
      <p:grpSp>
        <p:nvGrpSpPr>
          <p:cNvPr id="23570" name="Grupo 18">
            <a:extLst>
              <a:ext uri="{FF2B5EF4-FFF2-40B4-BE49-F238E27FC236}">
                <a16:creationId xmlns:a16="http://schemas.microsoft.com/office/drawing/2014/main" id="{ABA86CBC-4938-3D87-2B64-B010B7269FFF}"/>
              </a:ext>
            </a:extLst>
          </p:cNvPr>
          <p:cNvGrpSpPr>
            <a:grpSpLocks/>
          </p:cNvGrpSpPr>
          <p:nvPr/>
        </p:nvGrpSpPr>
        <p:grpSpPr bwMode="auto">
          <a:xfrm>
            <a:off x="8140700" y="358775"/>
            <a:ext cx="1003300" cy="1004888"/>
            <a:chOff x="8140533" y="368300"/>
            <a:chExt cx="1003467" cy="1005240"/>
          </a:xfrm>
        </p:grpSpPr>
        <p:pic>
          <p:nvPicPr>
            <p:cNvPr id="23571" name="Picture 9">
              <a:extLst>
                <a:ext uri="{FF2B5EF4-FFF2-40B4-BE49-F238E27FC236}">
                  <a16:creationId xmlns:a16="http://schemas.microsoft.com/office/drawing/2014/main" id="{D24BA492-0D79-1FF9-6F83-6A33B41E96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100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572" name="Imagen 20">
              <a:extLst>
                <a:ext uri="{FF2B5EF4-FFF2-40B4-BE49-F238E27FC236}">
                  <a16:creationId xmlns:a16="http://schemas.microsoft.com/office/drawing/2014/main" id="{9217D0C5-A984-FD53-CB8C-C139A7564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48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upo 21">
            <a:extLst>
              <a:ext uri="{FF2B5EF4-FFF2-40B4-BE49-F238E27FC236}">
                <a16:creationId xmlns:a16="http://schemas.microsoft.com/office/drawing/2014/main" id="{6140FD66-CDB3-AE7B-C1C4-6A80F3B99278}"/>
              </a:ext>
            </a:extLst>
          </p:cNvPr>
          <p:cNvGrpSpPr>
            <a:grpSpLocks/>
          </p:cNvGrpSpPr>
          <p:nvPr/>
        </p:nvGrpSpPr>
        <p:grpSpPr bwMode="auto">
          <a:xfrm>
            <a:off x="8140700" y="358775"/>
            <a:ext cx="1003300" cy="1004888"/>
            <a:chOff x="8140533" y="368300"/>
            <a:chExt cx="1003467" cy="1005240"/>
          </a:xfrm>
        </p:grpSpPr>
        <p:pic>
          <p:nvPicPr>
            <p:cNvPr id="24598" name="Picture 9">
              <a:extLst>
                <a:ext uri="{FF2B5EF4-FFF2-40B4-BE49-F238E27FC236}">
                  <a16:creationId xmlns:a16="http://schemas.microsoft.com/office/drawing/2014/main" id="{1AB602C8-3B59-0286-CEE5-5379BC4ED4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100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4599" name="Imagen 23">
              <a:extLst>
                <a:ext uri="{FF2B5EF4-FFF2-40B4-BE49-F238E27FC236}">
                  <a16:creationId xmlns:a16="http://schemas.microsoft.com/office/drawing/2014/main" id="{6EBD8D95-061B-6019-E198-B0295B740C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48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B6442B9-AA90-E7C1-E20D-62A038648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088"/>
            <a:ext cx="8140700" cy="815975"/>
          </a:xfrm>
        </p:spPr>
        <p:txBody>
          <a:bodyPr/>
          <a:lstStyle/>
          <a:p>
            <a:pPr>
              <a:defRPr/>
            </a:pPr>
            <a:r>
              <a:rPr lang="es-ES" dirty="0"/>
              <a:t>PHP: Genera un JSON de </a:t>
            </a:r>
            <a:r>
              <a:rPr lang="es-ES" dirty="0" err="1"/>
              <a:t>resposta</a:t>
            </a:r>
            <a:endParaRPr lang="ca-ES" dirty="0"/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F0A8A2B4-7D9A-E50F-7187-4E7EC0143D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96975"/>
            <a:ext cx="3429000" cy="2819400"/>
          </a:xfrm>
          <a:prstGeom prst="cube">
            <a:avLst>
              <a:gd name="adj" fmla="val 1667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764184E-DF81-61CB-0B6D-0B4935C72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044575"/>
            <a:ext cx="2298700" cy="214313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none" lIns="18000" tIns="10800" rIns="18000" bIns="10800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600" u="none">
                <a:latin typeface="+mn-lt"/>
                <a:cs typeface="Arial" panose="020B0604020202020204" pitchFamily="34" charset="0"/>
              </a:rPr>
              <a:t>Servidor Web ( PHP 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80BDE5F-6362-4765-E806-73E703483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77975"/>
            <a:ext cx="3121025" cy="2209800"/>
          </a:xfrm>
          <a:prstGeom prst="rect">
            <a:avLst/>
          </a:prstGeom>
          <a:solidFill>
            <a:schemeClr val="bg1"/>
          </a:solidFill>
          <a:ln w="222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buFontTx/>
              <a:buAutoNum type="arabicPeriod"/>
              <a:defRPr/>
            </a:pPr>
            <a:endParaRPr lang="ca-ES" altLang="ca-ES" sz="1400" u="none">
              <a:latin typeface="+mn-lt"/>
              <a:cs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A0903B8-3C28-564A-F4E6-FAC173313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17638"/>
            <a:ext cx="1158875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400" b="1" u="none">
                <a:solidFill>
                  <a:srgbClr val="9900CC"/>
                </a:solidFill>
                <a:latin typeface="+mn-lt"/>
                <a:cs typeface="Arial" panose="020B0604020202020204" pitchFamily="34" charset="0"/>
              </a:rPr>
              <a:t>valida.php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B518F58-484D-6BCA-BA77-D2EA62BA51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730375"/>
            <a:ext cx="2819400" cy="527050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latin typeface="+mn-lt"/>
                <a:cs typeface="Arial" panose="020B0604020202020204" pitchFamily="34" charset="0"/>
              </a:rPr>
              <a:t>5)El Servidor rep els paràmetres</a:t>
            </a:r>
            <a:br>
              <a:rPr lang="ca-ES" altLang="ca-ES" sz="1400" u="none">
                <a:latin typeface="+mn-lt"/>
                <a:cs typeface="Arial" panose="020B0604020202020204" pitchFamily="34" charset="0"/>
              </a:rPr>
            </a:br>
            <a:r>
              <a:rPr lang="ca-ES" altLang="ca-ES" sz="1400" u="none">
                <a:latin typeface="+mn-lt"/>
                <a:cs typeface="Arial" panose="020B0604020202020204" pitchFamily="34" charset="0"/>
              </a:rPr>
              <a:t>$name=$_GET[‘nombre’]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0C47250-E92A-BC99-5700-9381AB1DC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92375"/>
            <a:ext cx="2819400" cy="3143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latin typeface="+mn-lt"/>
                <a:cs typeface="Arial" panose="020B0604020202020204" pitchFamily="34" charset="0"/>
              </a:rPr>
              <a:t>6)Genera el JSON de resposta</a:t>
            </a:r>
          </a:p>
        </p:txBody>
      </p:sp>
      <p:cxnSp>
        <p:nvCxnSpPr>
          <p:cNvPr id="24586" name="AutoShape 10">
            <a:extLst>
              <a:ext uri="{FF2B5EF4-FFF2-40B4-BE49-F238E27FC236}">
                <a16:creationId xmlns:a16="http://schemas.microsoft.com/office/drawing/2014/main" id="{B2F980CB-9BB5-35A2-286C-58188F238835}"/>
              </a:ext>
            </a:extLst>
          </p:cNvPr>
          <p:cNvCxnSpPr>
            <a:cxnSpLocks noChangeShapeType="1"/>
            <a:stCxn id="8" idx="2"/>
            <a:endCxn id="10" idx="0"/>
          </p:cNvCxnSpPr>
          <p:nvPr/>
        </p:nvCxnSpPr>
        <p:spPr bwMode="auto">
          <a:xfrm rot="5400000">
            <a:off x="1308894" y="2924969"/>
            <a:ext cx="371475" cy="134937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8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11">
            <a:extLst>
              <a:ext uri="{FF2B5EF4-FFF2-40B4-BE49-F238E27FC236}">
                <a16:creationId xmlns:a16="http://schemas.microsoft.com/office/drawing/2014/main" id="{416D023D-71E8-B2F8-3A85-9BB6FB0BE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178175"/>
            <a:ext cx="2549525" cy="314325"/>
          </a:xfrm>
          <a:prstGeom prst="rect">
            <a:avLst/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54000" rIns="54000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2573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7145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1717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6289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30861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5433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4000500" indent="-3429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latin typeface="+mn-lt"/>
                <a:cs typeface="Arial" panose="020B0604020202020204" pitchFamily="34" charset="0"/>
              </a:rPr>
              <a:t>7)Retorna el JSON generat</a:t>
            </a:r>
          </a:p>
        </p:txBody>
      </p:sp>
      <p:sp>
        <p:nvSpPr>
          <p:cNvPr id="11" name="AutoShape 13">
            <a:extLst>
              <a:ext uri="{FF2B5EF4-FFF2-40B4-BE49-F238E27FC236}">
                <a16:creationId xmlns:a16="http://schemas.microsoft.com/office/drawing/2014/main" id="{F5829C04-E11B-86DF-90C7-1D5804EE83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1184275"/>
            <a:ext cx="3525837" cy="2971800"/>
          </a:xfrm>
          <a:prstGeom prst="foldedCorner">
            <a:avLst>
              <a:gd name="adj" fmla="val 8157"/>
            </a:avLst>
          </a:prstGeom>
          <a:solidFill>
            <a:schemeClr val="bg1"/>
          </a:solidFill>
          <a:ln w="22225">
            <a:solidFill>
              <a:srgbClr val="800080"/>
            </a:solidFill>
            <a:round/>
            <a:headEnd/>
            <a:tailEnd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A0D336BC-CF7E-91C3-8631-F9D4FAB833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1150938"/>
            <a:ext cx="4068763" cy="2894012"/>
          </a:xfrm>
          <a:prstGeom prst="rect">
            <a:avLst/>
          </a:prstGeom>
          <a:noFill/>
          <a:ln>
            <a:noFill/>
          </a:ln>
          <a:effectLst/>
        </p:spPr>
        <p:txBody>
          <a:bodyPr lIns="54000" rIns="54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&lt;?</a:t>
            </a:r>
            <a:r>
              <a:rPr lang="es-ES" altLang="ca-ES" sz="1400" b="1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php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$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name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$_GET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nom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]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8000"/>
                </a:solidFill>
                <a:latin typeface="+mn-lt"/>
                <a:cs typeface="Arial" panose="020B0604020202020204" pitchFamily="34" charset="0"/>
              </a:rPr>
              <a:t>//Tipo de archivo a retornar: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$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resposta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{"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nom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":"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.$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name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", 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           "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noms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":["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Cristian","Pedro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"],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           "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info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":{"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noms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":["nom1","nom2"]}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           }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';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echo 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($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resposta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;</a:t>
            </a:r>
            <a:r>
              <a:rPr lang="es-ES" altLang="ca-ES" sz="1400" u="none" dirty="0">
                <a:solidFill>
                  <a:srgbClr val="FFFFFF"/>
                </a:solidFill>
                <a:latin typeface="+mn-lt"/>
                <a:cs typeface="Arial" panose="020B0604020202020204" pitchFamily="34" charset="0"/>
              </a:rPr>
              <a:t>	</a:t>
            </a: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?&gt;</a:t>
            </a:r>
          </a:p>
        </p:txBody>
      </p:sp>
      <p:sp>
        <p:nvSpPr>
          <p:cNvPr id="13" name="AutoShape 15">
            <a:extLst>
              <a:ext uri="{FF2B5EF4-FFF2-40B4-BE49-F238E27FC236}">
                <a16:creationId xmlns:a16="http://schemas.microsoft.com/office/drawing/2014/main" id="{14500ECE-7C50-BFA8-4786-01CDBB60F648}"/>
              </a:ext>
            </a:extLst>
          </p:cNvPr>
          <p:cNvSpPr>
            <a:spLocks/>
          </p:cNvSpPr>
          <p:nvPr/>
        </p:nvSpPr>
        <p:spPr bwMode="auto">
          <a:xfrm>
            <a:off x="4495800" y="1452563"/>
            <a:ext cx="152400" cy="381000"/>
          </a:xfrm>
          <a:prstGeom prst="leftBrace">
            <a:avLst>
              <a:gd name="adj1" fmla="val 45833"/>
              <a:gd name="adj2" fmla="val 49551"/>
            </a:avLst>
          </a:prstGeom>
          <a:noFill/>
          <a:ln w="28575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cxnSp>
        <p:nvCxnSpPr>
          <p:cNvPr id="24591" name="AutoShape 16">
            <a:extLst>
              <a:ext uri="{FF2B5EF4-FFF2-40B4-BE49-F238E27FC236}">
                <a16:creationId xmlns:a16="http://schemas.microsoft.com/office/drawing/2014/main" id="{5A4C38AB-1A2F-533D-4311-F51BC87C67DB}"/>
              </a:ext>
            </a:extLst>
          </p:cNvPr>
          <p:cNvCxnSpPr>
            <a:cxnSpLocks noChangeShapeType="1"/>
            <a:stCxn id="7" idx="3"/>
            <a:endCxn id="13" idx="1"/>
          </p:cNvCxnSpPr>
          <p:nvPr/>
        </p:nvCxnSpPr>
        <p:spPr bwMode="auto">
          <a:xfrm flipV="1">
            <a:off x="2971800" y="1641475"/>
            <a:ext cx="1524000" cy="352425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AutoShape 19">
            <a:extLst>
              <a:ext uri="{FF2B5EF4-FFF2-40B4-BE49-F238E27FC236}">
                <a16:creationId xmlns:a16="http://schemas.microsoft.com/office/drawing/2014/main" id="{407D9BAA-EEAF-3A81-75FC-7E08C5C6E905}"/>
              </a:ext>
            </a:extLst>
          </p:cNvPr>
          <p:cNvSpPr>
            <a:spLocks/>
          </p:cNvSpPr>
          <p:nvPr/>
        </p:nvSpPr>
        <p:spPr bwMode="auto">
          <a:xfrm>
            <a:off x="4384675" y="2147888"/>
            <a:ext cx="187325" cy="533400"/>
          </a:xfrm>
          <a:prstGeom prst="leftBrace">
            <a:avLst>
              <a:gd name="adj1" fmla="val 29661"/>
              <a:gd name="adj2" fmla="val 42264"/>
            </a:avLst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cxnSp>
        <p:nvCxnSpPr>
          <p:cNvPr id="24593" name="AutoShape 20">
            <a:extLst>
              <a:ext uri="{FF2B5EF4-FFF2-40B4-BE49-F238E27FC236}">
                <a16:creationId xmlns:a16="http://schemas.microsoft.com/office/drawing/2014/main" id="{4C316A3F-C59A-F1B4-8ABA-6ECC4F9C1532}"/>
              </a:ext>
            </a:extLst>
          </p:cNvPr>
          <p:cNvCxnSpPr>
            <a:cxnSpLocks noChangeShapeType="1"/>
            <a:endCxn id="15" idx="1"/>
          </p:cNvCxnSpPr>
          <p:nvPr/>
        </p:nvCxnSpPr>
        <p:spPr bwMode="auto">
          <a:xfrm flipV="1">
            <a:off x="3800475" y="2414588"/>
            <a:ext cx="571500" cy="206375"/>
          </a:xfrm>
          <a:prstGeom prst="bentConnector3">
            <a:avLst>
              <a:gd name="adj1" fmla="val 37495"/>
            </a:avLst>
          </a:prstGeom>
          <a:noFill/>
          <a:ln w="31750">
            <a:solidFill>
              <a:srgbClr val="FF00FF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AutoShape 21">
            <a:extLst>
              <a:ext uri="{FF2B5EF4-FFF2-40B4-BE49-F238E27FC236}">
                <a16:creationId xmlns:a16="http://schemas.microsoft.com/office/drawing/2014/main" id="{187611C5-C959-0AF0-4157-2025A78E516A}"/>
              </a:ext>
            </a:extLst>
          </p:cNvPr>
          <p:cNvSpPr>
            <a:spLocks/>
          </p:cNvSpPr>
          <p:nvPr/>
        </p:nvSpPr>
        <p:spPr bwMode="auto">
          <a:xfrm>
            <a:off x="4408488" y="3263900"/>
            <a:ext cx="152400" cy="457200"/>
          </a:xfrm>
          <a:prstGeom prst="leftBrace">
            <a:avLst>
              <a:gd name="adj1" fmla="val 42194"/>
              <a:gd name="adj2" fmla="val 49551"/>
            </a:avLst>
          </a:prstGeom>
          <a:noFill/>
          <a:ln w="28575">
            <a:solidFill>
              <a:srgbClr val="00CCFF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cxnSp>
        <p:nvCxnSpPr>
          <p:cNvPr id="24595" name="AutoShape 22">
            <a:extLst>
              <a:ext uri="{FF2B5EF4-FFF2-40B4-BE49-F238E27FC236}">
                <a16:creationId xmlns:a16="http://schemas.microsoft.com/office/drawing/2014/main" id="{B800D0DB-0570-E9FC-8E5E-27CF1F3F9E34}"/>
              </a:ext>
            </a:extLst>
          </p:cNvPr>
          <p:cNvCxnSpPr>
            <a:cxnSpLocks noChangeShapeType="1"/>
            <a:stCxn id="10" idx="3"/>
            <a:endCxn id="17" idx="1"/>
          </p:cNvCxnSpPr>
          <p:nvPr/>
        </p:nvCxnSpPr>
        <p:spPr bwMode="auto">
          <a:xfrm>
            <a:off x="2701925" y="3335338"/>
            <a:ext cx="1706563" cy="155575"/>
          </a:xfrm>
          <a:prstGeom prst="bentConnector3">
            <a:avLst>
              <a:gd name="adj1" fmla="val 50000"/>
            </a:avLst>
          </a:prstGeom>
          <a:noFill/>
          <a:ln w="31750">
            <a:solidFill>
              <a:srgbClr val="00CC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596" name="AutoShape 23">
            <a:extLst>
              <a:ext uri="{FF2B5EF4-FFF2-40B4-BE49-F238E27FC236}">
                <a16:creationId xmlns:a16="http://schemas.microsoft.com/office/drawing/2014/main" id="{4C9F627C-21D6-4204-BCB7-BDBDECA38226}"/>
              </a:ext>
            </a:extLst>
          </p:cNvPr>
          <p:cNvCxnSpPr>
            <a:cxnSpLocks noChangeShapeType="1"/>
            <a:stCxn id="7" idx="2"/>
            <a:endCxn id="8" idx="0"/>
          </p:cNvCxnSpPr>
          <p:nvPr/>
        </p:nvCxnSpPr>
        <p:spPr bwMode="auto">
          <a:xfrm rot="5400000">
            <a:off x="1444625" y="2374900"/>
            <a:ext cx="234950" cy="0"/>
          </a:xfrm>
          <a:prstGeom prst="straightConnector1">
            <a:avLst/>
          </a:prstGeom>
          <a:noFill/>
          <a:ln w="31750">
            <a:solidFill>
              <a:srgbClr val="8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 Box 25">
            <a:extLst>
              <a:ext uri="{FF2B5EF4-FFF2-40B4-BE49-F238E27FC236}">
                <a16:creationId xmlns:a16="http://schemas.microsoft.com/office/drawing/2014/main" id="{EADE53C8-56F8-C679-37A3-22492E506B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244975"/>
            <a:ext cx="8839200" cy="2274888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30000"/>
              </a:spcBef>
              <a:buFontTx/>
              <a:buChar char="•"/>
              <a:defRPr/>
            </a:pPr>
            <a:r>
              <a:rPr lang="ca-ES" altLang="ca-ES" sz="1800" u="none">
                <a:latin typeface="+mn-lt"/>
              </a:rPr>
              <a:t>JSON (JavaScript Object Notation) és un llenguatge d’estructuració de dades.</a:t>
            </a:r>
          </a:p>
          <a:p>
            <a:pPr eaLnBrk="1" hangingPunct="1">
              <a:spcBef>
                <a:spcPct val="30000"/>
              </a:spcBef>
              <a:buFontTx/>
              <a:buChar char="•"/>
              <a:defRPr/>
            </a:pPr>
            <a:r>
              <a:rPr lang="ca-ES" altLang="ca-ES" sz="1800" u="none">
                <a:latin typeface="+mn-lt"/>
              </a:rPr>
              <a:t>Està format per parelles:  "</a:t>
            </a:r>
            <a:r>
              <a:rPr lang="ca-ES" altLang="ca-ES" sz="1800" b="1" u="none">
                <a:latin typeface="+mn-lt"/>
              </a:rPr>
              <a:t>nom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: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valor</a:t>
            </a:r>
            <a:r>
              <a:rPr lang="ca-ES" altLang="ca-ES" sz="1800" u="none">
                <a:latin typeface="+mn-lt"/>
              </a:rPr>
              <a:t>" separades per comes. Possibles valors de "</a:t>
            </a:r>
            <a:r>
              <a:rPr lang="ca-ES" altLang="ca-ES" sz="1800" b="1" u="none">
                <a:latin typeface="+mn-lt"/>
              </a:rPr>
              <a:t>valor</a:t>
            </a:r>
            <a:r>
              <a:rPr lang="ca-ES" altLang="ca-ES" sz="1800" u="none">
                <a:latin typeface="+mn-lt"/>
              </a:rPr>
              <a:t>" </a:t>
            </a:r>
          </a:p>
          <a:p>
            <a:pPr lvl="1" eaLnBrk="1" hangingPunct="1">
              <a:spcBef>
                <a:spcPct val="30000"/>
              </a:spcBef>
              <a:buFontTx/>
              <a:buChar char="•"/>
              <a:defRPr/>
            </a:pP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nom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: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valor</a:t>
            </a:r>
            <a:r>
              <a:rPr lang="ca-ES" altLang="ca-ES" sz="1800" u="none">
                <a:latin typeface="+mn-lt"/>
              </a:rPr>
              <a:t>" és el valor referit per "</a:t>
            </a:r>
            <a:r>
              <a:rPr lang="ca-ES" altLang="ca-ES" sz="1800" b="1" u="none">
                <a:latin typeface="+mn-lt"/>
              </a:rPr>
              <a:t>nom</a:t>
            </a:r>
            <a:r>
              <a:rPr lang="ca-ES" altLang="ca-ES" sz="1800" u="none">
                <a:latin typeface="+mn-lt"/>
              </a:rPr>
              <a:t>"</a:t>
            </a:r>
          </a:p>
          <a:p>
            <a:pPr lvl="1" eaLnBrk="1" hangingPunct="1">
              <a:spcBef>
                <a:spcPct val="30000"/>
              </a:spcBef>
              <a:buFontTx/>
              <a:buChar char="•"/>
              <a:defRPr/>
            </a:pP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nom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:[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valor1</a:t>
            </a:r>
            <a:r>
              <a:rPr lang="ca-ES" altLang="ca-ES" sz="1800" u="none">
                <a:latin typeface="+mn-lt"/>
              </a:rPr>
              <a:t>", "</a:t>
            </a:r>
            <a:r>
              <a:rPr lang="ca-ES" altLang="ca-ES" sz="1800" b="1" u="none">
                <a:latin typeface="+mn-lt"/>
              </a:rPr>
              <a:t>valor2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] </a:t>
            </a:r>
            <a:r>
              <a:rPr lang="ca-ES" altLang="ca-ES" sz="1800" u="none">
                <a:latin typeface="+mn-lt"/>
              </a:rPr>
              <a:t>és una array amb 2 elements(“valor1” i “valor2”).</a:t>
            </a:r>
            <a:br>
              <a:rPr lang="ca-ES" altLang="ca-ES" sz="1800" u="none">
                <a:latin typeface="+mn-lt"/>
              </a:rPr>
            </a:br>
            <a:r>
              <a:rPr lang="ca-ES" altLang="ca-ES" sz="1800" i="1" u="none">
                <a:solidFill>
                  <a:srgbClr val="0066CC"/>
                </a:solidFill>
                <a:latin typeface="+mn-lt"/>
              </a:rPr>
              <a:t>nom[0]</a:t>
            </a:r>
            <a:r>
              <a:rPr lang="ca-ES" altLang="ca-ES" sz="1800" u="none">
                <a:latin typeface="+mn-lt"/>
              </a:rPr>
              <a:t> conté </a:t>
            </a:r>
            <a:r>
              <a:rPr lang="ca-ES" altLang="ca-ES" sz="1800" i="1" u="none">
                <a:solidFill>
                  <a:srgbClr val="0066CC"/>
                </a:solidFill>
                <a:latin typeface="+mn-lt"/>
              </a:rPr>
              <a:t>valor1</a:t>
            </a:r>
            <a:r>
              <a:rPr lang="ca-ES" altLang="ca-ES" sz="1800" u="none">
                <a:latin typeface="+mn-lt"/>
              </a:rPr>
              <a:t>, </a:t>
            </a:r>
            <a:r>
              <a:rPr lang="ca-ES" altLang="ca-ES" sz="1800" i="1" u="none">
                <a:solidFill>
                  <a:srgbClr val="0066CC"/>
                </a:solidFill>
                <a:latin typeface="+mn-lt"/>
              </a:rPr>
              <a:t>nom[1]</a:t>
            </a:r>
            <a:r>
              <a:rPr lang="ca-ES" altLang="ca-ES" sz="1800" u="none">
                <a:latin typeface="+mn-lt"/>
              </a:rPr>
              <a:t> conté </a:t>
            </a:r>
            <a:r>
              <a:rPr lang="ca-ES" altLang="ca-ES" sz="1800" i="1" u="none">
                <a:solidFill>
                  <a:srgbClr val="0066CC"/>
                </a:solidFill>
                <a:latin typeface="+mn-lt"/>
              </a:rPr>
              <a:t>valor2</a:t>
            </a:r>
          </a:p>
          <a:p>
            <a:pPr lvl="1" eaLnBrk="1" hangingPunct="1">
              <a:spcBef>
                <a:spcPct val="30000"/>
              </a:spcBef>
              <a:buFontTx/>
              <a:buChar char="•"/>
              <a:defRPr/>
            </a:pP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nom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:{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nom1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: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valor1</a:t>
            </a:r>
            <a:r>
              <a:rPr lang="ca-ES" altLang="ca-ES" sz="1800" u="none">
                <a:latin typeface="+mn-lt"/>
              </a:rPr>
              <a:t>", "</a:t>
            </a:r>
            <a:r>
              <a:rPr lang="ca-ES" altLang="ca-ES" sz="1800" b="1" u="none">
                <a:latin typeface="+mn-lt"/>
              </a:rPr>
              <a:t>nom2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: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valor2</a:t>
            </a:r>
            <a:r>
              <a:rPr lang="ca-ES" altLang="ca-ES" sz="1800" u="none">
                <a:latin typeface="+mn-lt"/>
              </a:rPr>
              <a:t>"</a:t>
            </a:r>
            <a:r>
              <a:rPr lang="ca-ES" altLang="ca-ES" sz="1800" b="1" u="none">
                <a:latin typeface="+mn-lt"/>
              </a:rPr>
              <a:t>} </a:t>
            </a:r>
            <a:r>
              <a:rPr lang="ca-ES" altLang="ca-ES" sz="1800" u="none">
                <a:latin typeface="+mn-lt"/>
              </a:rPr>
              <a:t>és una “</a:t>
            </a:r>
            <a:r>
              <a:rPr lang="ca-ES" altLang="ca-ES" sz="1800" i="1" u="none">
                <a:latin typeface="+mn-lt"/>
              </a:rPr>
              <a:t>array associativa”</a:t>
            </a:r>
            <a:r>
              <a:rPr lang="ca-ES" altLang="ca-ES" sz="1800" u="none">
                <a:latin typeface="+mn-lt"/>
              </a:rPr>
              <a:t> de 2 elements.</a:t>
            </a:r>
            <a:br>
              <a:rPr lang="ca-ES" altLang="ca-ES" sz="1800" u="none">
                <a:latin typeface="+mn-lt"/>
              </a:rPr>
            </a:br>
            <a:r>
              <a:rPr lang="ca-ES" altLang="ca-ES" sz="1800" i="1" u="none">
                <a:solidFill>
                  <a:srgbClr val="0066CC"/>
                </a:solidFill>
                <a:latin typeface="+mn-lt"/>
              </a:rPr>
              <a:t>nom.nom1</a:t>
            </a:r>
            <a:r>
              <a:rPr lang="ca-ES" altLang="ca-ES" sz="1800" u="none">
                <a:latin typeface="+mn-lt"/>
              </a:rPr>
              <a:t> conté </a:t>
            </a:r>
            <a:r>
              <a:rPr lang="ca-ES" altLang="ca-ES" sz="1800" i="1" u="none">
                <a:solidFill>
                  <a:srgbClr val="0066CC"/>
                </a:solidFill>
                <a:latin typeface="+mn-lt"/>
              </a:rPr>
              <a:t>valor1</a:t>
            </a:r>
            <a:r>
              <a:rPr lang="ca-ES" altLang="ca-ES" sz="1800" u="none">
                <a:latin typeface="+mn-lt"/>
              </a:rPr>
              <a:t>, </a:t>
            </a:r>
            <a:r>
              <a:rPr lang="ca-ES" altLang="ca-ES" sz="1800" i="1" u="none">
                <a:solidFill>
                  <a:srgbClr val="0066CC"/>
                </a:solidFill>
                <a:latin typeface="+mn-lt"/>
              </a:rPr>
              <a:t>nom.nom2</a:t>
            </a:r>
            <a:r>
              <a:rPr lang="ca-ES" altLang="ca-ES" sz="1800" u="none">
                <a:latin typeface="+mn-lt"/>
              </a:rPr>
              <a:t> conté </a:t>
            </a:r>
            <a:r>
              <a:rPr lang="ca-ES" altLang="ca-ES" sz="1800" i="1" u="none">
                <a:solidFill>
                  <a:srgbClr val="0066CC"/>
                </a:solidFill>
                <a:latin typeface="+mn-lt"/>
              </a:rPr>
              <a:t>valor2</a:t>
            </a:r>
            <a:endParaRPr lang="ca-ES" altLang="ca-ES" sz="1800" b="1" u="none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769B8-6427-0F86-0C25-77DDC3E9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65088"/>
            <a:ext cx="8064500" cy="815975"/>
          </a:xfrm>
        </p:spPr>
        <p:txBody>
          <a:bodyPr/>
          <a:lstStyle/>
          <a:p>
            <a:pPr>
              <a:defRPr/>
            </a:pPr>
            <a:r>
              <a:rPr lang="ca-ES" dirty="0"/>
              <a:t>AJAX i XMLHR , </a:t>
            </a:r>
            <a:r>
              <a:rPr lang="es-ES" dirty="0" err="1"/>
              <a:t>resposta</a:t>
            </a:r>
            <a:r>
              <a:rPr lang="es-ES" dirty="0"/>
              <a:t> JSON</a:t>
            </a:r>
            <a:endParaRPr lang="ca-ES" dirty="0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0B31C365-C65D-F291-887E-1EEC0A60C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065213"/>
            <a:ext cx="3048000" cy="2209800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22225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endParaRPr lang="ca-ES" altLang="ca-ES" sz="1800" u="none"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3811C814-BBAA-2182-4CC1-45C099B04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8388" y="1141413"/>
            <a:ext cx="4264025" cy="3581400"/>
          </a:xfrm>
          <a:prstGeom prst="foldedCorner">
            <a:avLst>
              <a:gd name="adj" fmla="val 8157"/>
            </a:avLst>
          </a:prstGeom>
          <a:solidFill>
            <a:schemeClr val="bg1"/>
          </a:solidFill>
          <a:ln w="22225">
            <a:solidFill>
              <a:srgbClr val="990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6ED0678-B2A8-790A-565B-B306332BA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0788" y="1217613"/>
            <a:ext cx="4230687" cy="32702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es-ES" altLang="ca-ES" sz="16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function</a:t>
            </a:r>
            <a:r>
              <a:rPr lang="es-ES" altLang="ca-ES" sz="16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600" u="none" dirty="0" err="1">
                <a:solidFill>
                  <a:srgbClr val="A31515"/>
                </a:solidFill>
                <a:latin typeface="+mn-lt"/>
                <a:cs typeface="Arial" panose="020B0604020202020204" pitchFamily="34" charset="0"/>
              </a:rPr>
              <a:t>repRespostaJSON</a:t>
            </a:r>
            <a:r>
              <a:rPr lang="es-ES" altLang="ca-ES" sz="16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</a:t>
            </a:r>
            <a:r>
              <a:rPr lang="es-ES" altLang="ca-ES" sz="16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{</a:t>
            </a:r>
            <a:endParaRPr lang="es-ES" altLang="ca-ES" sz="16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es-ES" altLang="ca-ES" sz="16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if</a:t>
            </a:r>
            <a:r>
              <a:rPr lang="es-ES" altLang="ca-ES" sz="16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xmlHttp.status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== </a:t>
            </a:r>
            <a:r>
              <a:rPr lang="es-ES" altLang="ca-ES" sz="1600" u="none" dirty="0">
                <a:solidFill>
                  <a:srgbClr val="004080"/>
                </a:solidFill>
                <a:latin typeface="+mn-lt"/>
                <a:cs typeface="Arial" panose="020B0604020202020204" pitchFamily="34" charset="0"/>
              </a:rPr>
              <a:t>200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 {</a:t>
            </a:r>
            <a:endParaRPr lang="es-ES" altLang="ca-ES" sz="16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lvl="2" eaLnBrk="1" hangingPunct="1">
              <a:defRPr/>
            </a:pPr>
            <a:r>
              <a:rPr lang="es-ES" altLang="ca-ES" sz="16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var</a:t>
            </a:r>
            <a:r>
              <a:rPr lang="es-ES" altLang="ca-ES" sz="16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xmlHttp.responseText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b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</a:br>
            <a:endParaRPr lang="es-ES" altLang="ca-ES" sz="16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lvl="2" eaLnBrk="1" hangingPunct="1">
              <a:defRPr/>
            </a:pPr>
            <a:r>
              <a:rPr lang="es-ES" altLang="ca-ES" sz="16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var</a:t>
            </a:r>
            <a:r>
              <a:rPr lang="es-ES" altLang="ca-ES" sz="16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respJSON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 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JSON.parse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(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)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b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</a:br>
            <a:endParaRPr lang="es-ES" altLang="ca-ES" sz="16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lvl="2" eaLnBrk="1" hangingPunct="1">
              <a:defRPr/>
            </a:pPr>
            <a:r>
              <a:rPr lang="es-ES" altLang="ca-ES" sz="16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var</a:t>
            </a:r>
            <a:r>
              <a:rPr lang="es-ES" altLang="ca-ES" sz="16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txt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respJSON.nom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es-ES" altLang="ca-ES" sz="16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lvl="2" eaLnBrk="1" hangingPunct="1">
              <a:defRPr/>
            </a:pPr>
            <a:r>
              <a:rPr lang="es-ES" altLang="ca-ES" sz="16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var</a:t>
            </a:r>
            <a:r>
              <a:rPr lang="es-ES" altLang="ca-ES" sz="16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nom1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respJSON.noms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es-ES" altLang="ca-ES" sz="1600" u="none" dirty="0">
                <a:solidFill>
                  <a:srgbClr val="004080"/>
                </a:solidFill>
                <a:latin typeface="+mn-lt"/>
                <a:cs typeface="Arial" panose="020B0604020202020204" pitchFamily="34" charset="0"/>
              </a:rPr>
              <a:t>0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]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es-ES" altLang="ca-ES" sz="16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lvl="2" eaLnBrk="1" hangingPunct="1">
              <a:defRPr/>
            </a:pPr>
            <a:r>
              <a:rPr lang="es-ES" altLang="ca-ES" sz="1600" b="1" u="none" dirty="0" err="1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var</a:t>
            </a:r>
            <a:r>
              <a:rPr lang="es-ES" altLang="ca-ES" sz="1600" b="1" u="none" dirty="0">
                <a:solidFill>
                  <a:srgbClr val="0000C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nom2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respJSON.noms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es-ES" altLang="ca-ES" sz="1600" u="none" dirty="0">
                <a:solidFill>
                  <a:srgbClr val="004080"/>
                </a:solidFill>
                <a:latin typeface="+mn-lt"/>
                <a:cs typeface="Arial" panose="020B0604020202020204" pitchFamily="34" charset="0"/>
              </a:rPr>
              <a:t>1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]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es-ES" altLang="ca-ES" sz="16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lvl="2" eaLnBrk="1" hangingPunct="1">
              <a:defRPr/>
            </a:pP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nom1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respJSON.info.noms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es-ES" altLang="ca-ES" sz="1600" u="none" dirty="0">
                <a:solidFill>
                  <a:srgbClr val="004080"/>
                </a:solidFill>
                <a:latin typeface="+mn-lt"/>
                <a:cs typeface="Arial" panose="020B0604020202020204" pitchFamily="34" charset="0"/>
              </a:rPr>
              <a:t>0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]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es-ES" altLang="ca-ES" sz="16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lvl="2" eaLnBrk="1" hangingPunct="1">
              <a:defRPr/>
            </a:pP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nom1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=</a:t>
            </a:r>
            <a:r>
              <a:rPr lang="es-ES" altLang="ca-ES" sz="16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respJSON.info.noms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[</a:t>
            </a:r>
            <a:r>
              <a:rPr lang="es-ES" altLang="ca-ES" sz="1600" u="none" dirty="0">
                <a:solidFill>
                  <a:srgbClr val="004080"/>
                </a:solidFill>
                <a:latin typeface="+mn-lt"/>
                <a:cs typeface="Arial" panose="020B0604020202020204" pitchFamily="34" charset="0"/>
              </a:rPr>
              <a:t>1</a:t>
            </a: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]</a:t>
            </a:r>
            <a:r>
              <a:rPr lang="es-ES" altLang="ca-ES" sz="1600" u="none" dirty="0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lvl="1" eaLnBrk="1" hangingPunct="1">
              <a:defRPr/>
            </a:pP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}</a:t>
            </a:r>
            <a:endParaRPr lang="es-ES" altLang="ca-ES" sz="16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defRPr/>
            </a:pPr>
            <a:r>
              <a:rPr lang="es-ES" altLang="ca-ES" sz="16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}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D4429356-C599-0601-34DE-693FADDF8CE1}"/>
              </a:ext>
            </a:extLst>
          </p:cNvPr>
          <p:cNvSpPr>
            <a:spLocks/>
          </p:cNvSpPr>
          <p:nvPr/>
        </p:nvSpPr>
        <p:spPr bwMode="auto">
          <a:xfrm>
            <a:off x="4370388" y="2817813"/>
            <a:ext cx="228600" cy="1219200"/>
          </a:xfrm>
          <a:prstGeom prst="leftBrace">
            <a:avLst>
              <a:gd name="adj1" fmla="val 26988"/>
              <a:gd name="adj2" fmla="val 49551"/>
            </a:avLst>
          </a:prstGeom>
          <a:noFill/>
          <a:ln w="25400">
            <a:solidFill>
              <a:srgbClr val="FF00FF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cxnSp>
        <p:nvCxnSpPr>
          <p:cNvPr id="25607" name="AutoShape 7">
            <a:extLst>
              <a:ext uri="{FF2B5EF4-FFF2-40B4-BE49-F238E27FC236}">
                <a16:creationId xmlns:a16="http://schemas.microsoft.com/office/drawing/2014/main" id="{8A21AFE5-A5E9-81A2-B050-FC3050C41E26}"/>
              </a:ext>
            </a:extLst>
          </p:cNvPr>
          <p:cNvCxnSpPr>
            <a:cxnSpLocks noChangeShapeType="1"/>
            <a:stCxn id="12" idx="3"/>
            <a:endCxn id="6" idx="1"/>
          </p:cNvCxnSpPr>
          <p:nvPr/>
        </p:nvCxnSpPr>
        <p:spPr bwMode="auto">
          <a:xfrm>
            <a:off x="2998788" y="2817813"/>
            <a:ext cx="1358900" cy="609600"/>
          </a:xfrm>
          <a:prstGeom prst="bentConnector3">
            <a:avLst>
              <a:gd name="adj1" fmla="val 50468"/>
            </a:avLst>
          </a:prstGeom>
          <a:noFill/>
          <a:ln w="31750">
            <a:solidFill>
              <a:srgbClr val="FF00FF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AutoShape 8">
            <a:extLst>
              <a:ext uri="{FF2B5EF4-FFF2-40B4-BE49-F238E27FC236}">
                <a16:creationId xmlns:a16="http://schemas.microsoft.com/office/drawing/2014/main" id="{086E9324-6CB1-59D8-E7F8-263C00432E40}"/>
              </a:ext>
            </a:extLst>
          </p:cNvPr>
          <p:cNvSpPr>
            <a:spLocks/>
          </p:cNvSpPr>
          <p:nvPr/>
        </p:nvSpPr>
        <p:spPr bwMode="auto">
          <a:xfrm>
            <a:off x="3760788" y="1598613"/>
            <a:ext cx="304800" cy="457200"/>
          </a:xfrm>
          <a:prstGeom prst="leftBrace">
            <a:avLst>
              <a:gd name="adj1" fmla="val 13542"/>
              <a:gd name="adj2" fmla="val 49551"/>
            </a:avLst>
          </a:prstGeom>
          <a:noFill/>
          <a:ln w="28575">
            <a:solidFill>
              <a:srgbClr val="80808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cxnSp>
        <p:nvCxnSpPr>
          <p:cNvPr id="25609" name="AutoShape 9">
            <a:extLst>
              <a:ext uri="{FF2B5EF4-FFF2-40B4-BE49-F238E27FC236}">
                <a16:creationId xmlns:a16="http://schemas.microsoft.com/office/drawing/2014/main" id="{1847A3BB-ABAA-3105-4283-37AE8490A263}"/>
              </a:ext>
            </a:extLst>
          </p:cNvPr>
          <p:cNvCxnSpPr>
            <a:cxnSpLocks noChangeShapeType="1"/>
            <a:stCxn id="13" idx="3"/>
            <a:endCxn id="8" idx="1"/>
          </p:cNvCxnSpPr>
          <p:nvPr/>
        </p:nvCxnSpPr>
        <p:spPr bwMode="auto">
          <a:xfrm>
            <a:off x="3167063" y="1827213"/>
            <a:ext cx="579437" cy="0"/>
          </a:xfrm>
          <a:prstGeom prst="straightConnector1">
            <a:avLst/>
          </a:prstGeom>
          <a:noFill/>
          <a:ln w="31750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 Box 10">
            <a:extLst>
              <a:ext uri="{FF2B5EF4-FFF2-40B4-BE49-F238E27FC236}">
                <a16:creationId xmlns:a16="http://schemas.microsoft.com/office/drawing/2014/main" id="{F8E90939-E6A4-9325-F076-3E5D7716F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8" y="836613"/>
            <a:ext cx="2362200" cy="2444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lIns="18000" tIns="0" rIns="1800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ca-ES" altLang="ca-ES" sz="1600" b="1" u="none">
                <a:solidFill>
                  <a:srgbClr val="FF0000"/>
                </a:solidFill>
                <a:latin typeface="+mn-lt"/>
                <a:cs typeface="Arial" panose="020B0604020202020204" pitchFamily="34" charset="0"/>
              </a:rPr>
              <a:t>Function repResposta()</a:t>
            </a:r>
            <a:r>
              <a:rPr lang="ca-ES" altLang="ca-ES" sz="1400" b="1" u="none">
                <a:solidFill>
                  <a:srgbClr val="800000"/>
                </a:solidFill>
                <a:latin typeface="+mn-lt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026B4536-59D0-4AC9-826F-D42858331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8" y="1293813"/>
            <a:ext cx="2895600" cy="3048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 dirty="0">
                <a:latin typeface="+mn-lt"/>
                <a:cs typeface="Arial" panose="020B0604020202020204" pitchFamily="34" charset="0"/>
              </a:rPr>
              <a:t>8) Rep i analitza la resposta JSON</a:t>
            </a:r>
          </a:p>
        </p:txBody>
      </p:sp>
      <p:sp>
        <p:nvSpPr>
          <p:cNvPr id="12" name="Rectangle 12">
            <a:extLst>
              <a:ext uri="{FF2B5EF4-FFF2-40B4-BE49-F238E27FC236}">
                <a16:creationId xmlns:a16="http://schemas.microsoft.com/office/drawing/2014/main" id="{50FD79E4-98D4-93A5-8B6B-733AE3EFD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788" y="2665413"/>
            <a:ext cx="2667000" cy="304800"/>
          </a:xfrm>
          <a:prstGeom prst="rect">
            <a:avLst/>
          </a:prstGeom>
          <a:solidFill>
            <a:srgbClr val="FFFF66"/>
          </a:solidFill>
          <a:ln>
            <a:noFill/>
          </a:ln>
          <a:effectLst/>
        </p:spPr>
        <p:txBody>
          <a:bodyPr lIns="54000" rIns="540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latin typeface="+mn-lt"/>
                <a:cs typeface="Arial" panose="020B0604020202020204" pitchFamily="34" charset="0"/>
              </a:rPr>
              <a:t>9) Llegeix els valors del JSON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E5146CBC-0688-D0FB-9C49-60824E6C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1674813"/>
            <a:ext cx="2743200" cy="304800"/>
          </a:xfrm>
          <a:prstGeom prst="rect">
            <a:avLst/>
          </a:prstGeom>
          <a:solidFill>
            <a:srgbClr val="FFFF66"/>
          </a:solidFill>
          <a:ln w="317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lIns="54000" rIns="18000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latin typeface="+mn-lt"/>
                <a:cs typeface="Arial" panose="020B0604020202020204" pitchFamily="34" charset="0"/>
              </a:rPr>
              <a:t>8.1) Rep la resposta del servidor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8BC1BB34-F154-9EC2-DEF2-28D8F617D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88" y="2055813"/>
            <a:ext cx="2743200" cy="304800"/>
          </a:xfrm>
          <a:prstGeom prst="rect">
            <a:avLst/>
          </a:prstGeom>
          <a:solidFill>
            <a:srgbClr val="FFFF66"/>
          </a:solidFill>
          <a:ln w="31750">
            <a:solidFill>
              <a:srgbClr val="808000"/>
            </a:solidFill>
            <a:miter lim="800000"/>
            <a:headEnd/>
            <a:tailEnd type="none" w="med" len="sm"/>
          </a:ln>
          <a:effectLst/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r>
              <a:rPr lang="ca-ES" altLang="ca-ES" sz="1400" u="none">
                <a:latin typeface="+mn-lt"/>
                <a:cs typeface="Arial" panose="020B0604020202020204" pitchFamily="34" charset="0"/>
              </a:rPr>
              <a:t>8.2) Obté el objecte JSON</a:t>
            </a:r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BA2F12A6-0681-44C6-3D8F-B0C55EBC666F}"/>
              </a:ext>
            </a:extLst>
          </p:cNvPr>
          <p:cNvSpPr>
            <a:spLocks/>
          </p:cNvSpPr>
          <p:nvPr/>
        </p:nvSpPr>
        <p:spPr bwMode="auto">
          <a:xfrm>
            <a:off x="4141788" y="2208213"/>
            <a:ext cx="457200" cy="457200"/>
          </a:xfrm>
          <a:prstGeom prst="leftBrace">
            <a:avLst>
              <a:gd name="adj1" fmla="val 4259"/>
              <a:gd name="adj2" fmla="val 49551"/>
            </a:avLst>
          </a:prstGeom>
          <a:noFill/>
          <a:ln w="28575">
            <a:solidFill>
              <a:srgbClr val="808000"/>
            </a:solidFill>
            <a:round/>
            <a:headEnd/>
            <a:tailEnd/>
          </a:ln>
          <a:effectLst/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defRPr/>
            </a:pPr>
            <a:endParaRPr lang="es-ES" altLang="es-ES" u="none">
              <a:latin typeface="+mn-lt"/>
            </a:endParaRPr>
          </a:p>
        </p:txBody>
      </p:sp>
      <p:cxnSp>
        <p:nvCxnSpPr>
          <p:cNvPr id="25616" name="AutoShape 16">
            <a:extLst>
              <a:ext uri="{FF2B5EF4-FFF2-40B4-BE49-F238E27FC236}">
                <a16:creationId xmlns:a16="http://schemas.microsoft.com/office/drawing/2014/main" id="{D3C15BAA-94AE-14B9-B816-CAA59D3ED256}"/>
              </a:ext>
            </a:extLst>
          </p:cNvPr>
          <p:cNvCxnSpPr>
            <a:cxnSpLocks noChangeShapeType="1"/>
            <a:stCxn id="14" idx="3"/>
            <a:endCxn id="15" idx="1"/>
          </p:cNvCxnSpPr>
          <p:nvPr/>
        </p:nvCxnSpPr>
        <p:spPr bwMode="auto">
          <a:xfrm>
            <a:off x="3167063" y="2208213"/>
            <a:ext cx="960437" cy="228600"/>
          </a:xfrm>
          <a:prstGeom prst="bentConnector3">
            <a:avLst>
              <a:gd name="adj1" fmla="val 49917"/>
            </a:avLst>
          </a:prstGeom>
          <a:noFill/>
          <a:ln w="31750">
            <a:solidFill>
              <a:srgbClr val="808000"/>
            </a:solidFill>
            <a:miter lim="800000"/>
            <a:headEnd/>
            <a:tailEnd type="triangle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17">
            <a:extLst>
              <a:ext uri="{FF2B5EF4-FFF2-40B4-BE49-F238E27FC236}">
                <a16:creationId xmlns:a16="http://schemas.microsoft.com/office/drawing/2014/main" id="{2253E9D6-88F2-734B-CDA1-BF60F81B6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1213"/>
            <a:ext cx="3276600" cy="1831975"/>
          </a:xfrm>
          <a:prstGeom prst="rect">
            <a:avLst/>
          </a:prstGeom>
          <a:noFill/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ca-ES" altLang="ca-ES" sz="1600" u="none">
                <a:latin typeface="+mn-lt"/>
              </a:rPr>
              <a:t>Rebem la resposta del servidor  com a un text amb </a:t>
            </a:r>
            <a:r>
              <a:rPr lang="ca-ES" altLang="ca-ES" sz="1600" b="1" u="none">
                <a:latin typeface="+mn-lt"/>
              </a:rPr>
              <a:t>responseText</a:t>
            </a:r>
            <a:r>
              <a:rPr lang="ca-ES" altLang="ca-ES" sz="1600" u="none">
                <a:latin typeface="+mn-lt"/>
              </a:rPr>
              <a:t>. 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ca-ES" altLang="ca-ES" sz="1600" u="none">
                <a:latin typeface="+mn-lt"/>
              </a:rPr>
              <a:t>Transformem el text en un objecte JavaScript amb </a:t>
            </a:r>
            <a:r>
              <a:rPr lang="es-ES" altLang="ca-ES" sz="1600" b="1" u="none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JSON.parse(resp)</a:t>
            </a:r>
            <a:r>
              <a:rPr lang="es-ES" altLang="ca-ES" sz="1600" b="1" u="none">
                <a:solidFill>
                  <a:srgbClr val="5C5C5C"/>
                </a:solidFill>
                <a:latin typeface="+mn-lt"/>
                <a:cs typeface="Arial" panose="020B0604020202020204" pitchFamily="34" charset="0"/>
              </a:rPr>
              <a:t>;</a:t>
            </a:r>
            <a:r>
              <a:rPr lang="ca-ES" altLang="ca-ES" sz="1600" u="none">
                <a:latin typeface="+mn-lt"/>
              </a:rPr>
              <a:t> </a:t>
            </a:r>
          </a:p>
          <a:p>
            <a:pPr eaLnBrk="1" hangingPunct="1">
              <a:spcBef>
                <a:spcPct val="20000"/>
              </a:spcBef>
              <a:buFontTx/>
              <a:buChar char="•"/>
              <a:defRPr/>
            </a:pPr>
            <a:r>
              <a:rPr lang="ca-ES" altLang="ca-ES" sz="1600" u="none">
                <a:latin typeface="+mn-lt"/>
              </a:rPr>
              <a:t>Podem accedir directament als objectes com si es tractés d’una array associativa.</a:t>
            </a:r>
            <a:endParaRPr lang="ca-ES" altLang="ca-ES" sz="1600" b="1" u="none">
              <a:latin typeface="+mn-lt"/>
            </a:endParaRPr>
          </a:p>
        </p:txBody>
      </p:sp>
      <p:sp>
        <p:nvSpPr>
          <p:cNvPr id="18" name="Rectangle 20">
            <a:extLst>
              <a:ext uri="{FF2B5EF4-FFF2-40B4-BE49-F238E27FC236}">
                <a16:creationId xmlns:a16="http://schemas.microsoft.com/office/drawing/2014/main" id="{FC12EFA5-E2C6-DE3B-75D2-5C1CA544C2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187950"/>
            <a:ext cx="3730625" cy="12715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{“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nom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":"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.$</a:t>
            </a:r>
            <a:r>
              <a:rPr lang="es-ES" altLang="ca-ES" sz="1400" u="none" dirty="0" err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name</a:t>
            </a:r>
            <a:r>
              <a:rPr lang="es-ES" altLang="ca-ES" sz="1400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.</a:t>
            </a:r>
            <a:r>
              <a:rPr lang="es-ES" altLang="ca-ES" sz="1400" b="1" u="none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'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", 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“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noms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":["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Cristian","Pedro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"],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 "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info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":{“</a:t>
            </a:r>
            <a:r>
              <a:rPr lang="es-ES" altLang="ca-ES" sz="1400" u="none" dirty="0" err="1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noms</a:t>
            </a: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":[“nom1",“nom2"]}</a:t>
            </a:r>
            <a:endParaRPr lang="es-ES" altLang="ca-ES" sz="1400" u="none" dirty="0">
              <a:solidFill>
                <a:srgbClr val="FFFFFF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defRPr/>
            </a:pPr>
            <a:r>
              <a:rPr lang="es-ES" altLang="ca-ES" sz="1400" u="none" dirty="0">
                <a:solidFill>
                  <a:srgbClr val="0000FF"/>
                </a:solidFill>
                <a:latin typeface="+mn-lt"/>
                <a:cs typeface="Arial" panose="020B0604020202020204" pitchFamily="34" charset="0"/>
              </a:rPr>
              <a:t>}</a:t>
            </a:r>
            <a:endParaRPr lang="ca-ES" altLang="ca-ES" sz="1400" u="none" dirty="0">
              <a:solidFill>
                <a:srgbClr val="0000FF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2FC07553-FB3D-A000-4717-6F13B7202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83150"/>
            <a:ext cx="3730625" cy="296863"/>
          </a:xfrm>
          <a:prstGeom prst="rect">
            <a:avLst/>
          </a:prstGeom>
          <a:solidFill>
            <a:srgbClr val="E3EBF5"/>
          </a:solidFill>
          <a:ln>
            <a:noFill/>
          </a:ln>
          <a:effectLst/>
        </p:spPr>
        <p:txBody>
          <a:bodyPr lIns="18000" tIns="10800" rIns="18000" bIns="1080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lang="es-ES" altLang="ca-ES" sz="1800" b="1" u="none">
                <a:latin typeface="+mn-lt"/>
                <a:cs typeface="Arial" panose="020B0604020202020204" pitchFamily="34" charset="0"/>
              </a:rPr>
              <a:t>Estructura del JSON que llegim</a:t>
            </a:r>
            <a:endParaRPr lang="es-ES_tradnl" altLang="ca-ES" sz="1800" b="1" u="none">
              <a:latin typeface="+mn-lt"/>
              <a:cs typeface="Arial" panose="020B0604020202020204" pitchFamily="34" charset="0"/>
            </a:endParaRPr>
          </a:p>
        </p:txBody>
      </p:sp>
      <p:grpSp>
        <p:nvGrpSpPr>
          <p:cNvPr id="25620" name="Grupo 20">
            <a:extLst>
              <a:ext uri="{FF2B5EF4-FFF2-40B4-BE49-F238E27FC236}">
                <a16:creationId xmlns:a16="http://schemas.microsoft.com/office/drawing/2014/main" id="{B0C9CECD-8829-C493-9C5A-A7A51A57DE99}"/>
              </a:ext>
            </a:extLst>
          </p:cNvPr>
          <p:cNvGrpSpPr>
            <a:grpSpLocks/>
          </p:cNvGrpSpPr>
          <p:nvPr/>
        </p:nvGrpSpPr>
        <p:grpSpPr bwMode="auto">
          <a:xfrm>
            <a:off x="8140700" y="358775"/>
            <a:ext cx="1003300" cy="1004888"/>
            <a:chOff x="8140533" y="368300"/>
            <a:chExt cx="1003467" cy="1005240"/>
          </a:xfrm>
        </p:grpSpPr>
        <p:pic>
          <p:nvPicPr>
            <p:cNvPr id="25621" name="Picture 9">
              <a:extLst>
                <a:ext uri="{FF2B5EF4-FFF2-40B4-BE49-F238E27FC236}">
                  <a16:creationId xmlns:a16="http://schemas.microsoft.com/office/drawing/2014/main" id="{CB584D87-D610-7898-18D6-525FDA1F1F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1005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22" name="Imagen 22">
              <a:extLst>
                <a:ext uri="{FF2B5EF4-FFF2-40B4-BE49-F238E27FC236}">
                  <a16:creationId xmlns:a16="http://schemas.microsoft.com/office/drawing/2014/main" id="{5473C8C7-2D80-44E6-E1E8-B0791BBB73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0533" y="368300"/>
              <a:ext cx="1003467" cy="4816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_STUCOM_CAT">
  <a:themeElements>
    <a:clrScheme name="Personalizado 2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4D86"/>
      </a:hlink>
      <a:folHlink>
        <a:srgbClr val="A116E0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yace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_STUCOM_CAT" id="{5559A35F-391E-44C1-BE5E-037A2E5AAD40}" vid="{A1EDFDFE-33E9-4EAA-A528-57F962C31A83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Tema_STUCOM_CAT</Template>
  <TotalTime>8323</TotalTime>
  <Words>4957</Words>
  <Application>Microsoft Macintosh PowerPoint</Application>
  <PresentationFormat>Presentación en pantalla (4:3)</PresentationFormat>
  <Paragraphs>663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SimSun</vt:lpstr>
      <vt:lpstr>Cambria</vt:lpstr>
      <vt:lpstr>Calibri</vt:lpstr>
      <vt:lpstr>Times New Roman</vt:lpstr>
      <vt:lpstr>Tema_STUCOM_CAT</vt:lpstr>
      <vt:lpstr>Comunicacions asíncrones amb el servidor  </vt:lpstr>
      <vt:lpstr>Asynchronous JavaScript And XML </vt:lpstr>
      <vt:lpstr>Comunicació síncrona i asíncrona</vt:lpstr>
      <vt:lpstr>AJAX amb XMLHR i GET</vt:lpstr>
      <vt:lpstr>AJAX amb XMLHR i POST</vt:lpstr>
      <vt:lpstr>PHP: Genera XML resposta</vt:lpstr>
      <vt:lpstr>AJAX  amb XMLHR, resposta XML</vt:lpstr>
      <vt:lpstr>PHP: Genera un JSON de resposta</vt:lpstr>
      <vt:lpstr>AJAX i XMLHR , resposta JSON</vt:lpstr>
      <vt:lpstr>AJAX: enviar un FormData</vt:lpstr>
      <vt:lpstr>AJAX amb Fetch i GET</vt:lpstr>
      <vt:lpstr>AJAX amb Fetch i POST</vt:lpstr>
      <vt:lpstr>Arrays PHP i JSON</vt:lpstr>
      <vt:lpstr>Servidor NodeJS</vt:lpstr>
      <vt:lpstr>SERVIDOR BASIC</vt:lpstr>
      <vt:lpstr>SERVIDOR HTTP</vt:lpstr>
      <vt:lpstr>LLEGIR I ESCRIURE JSON</vt:lpstr>
      <vt:lpstr>SERVIDOR POST FILE</vt:lpstr>
      <vt:lpstr>SERVIDOR WS</vt:lpstr>
      <vt:lpstr>WebSockets</vt:lpstr>
      <vt:lpstr>WEB SOCKETS</vt:lpstr>
      <vt:lpstr>SERVIDOR I CLIENT WS</vt:lpstr>
      <vt:lpstr>DIAGRAMA WEBSOCKETS</vt:lpstr>
      <vt:lpstr>COMUNICACIÓ WEBSOCKETS</vt:lpstr>
      <vt:lpstr>SERVIDOR 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Jorge</dc:creator>
  <cp:lastModifiedBy>LLORENÇ HUGUET BORÉN</cp:lastModifiedBy>
  <cp:revision>180</cp:revision>
  <dcterms:created xsi:type="dcterms:W3CDTF">2012-09-14T09:01:05Z</dcterms:created>
  <dcterms:modified xsi:type="dcterms:W3CDTF">2025-04-05T22:16:50Z</dcterms:modified>
</cp:coreProperties>
</file>