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519" r:id="rId2"/>
    <p:sldId id="523" r:id="rId3"/>
    <p:sldId id="646" r:id="rId4"/>
    <p:sldId id="65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99" autoAdjust="0"/>
  </p:normalViewPr>
  <p:slideViewPr>
    <p:cSldViewPr snapToGrid="0">
      <p:cViewPr>
        <p:scale>
          <a:sx n="50" d="100"/>
          <a:sy n="50" d="100"/>
        </p:scale>
        <p:origin x="1284"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26C89-3524-4F88-95D6-8D5A3DF985A0}"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6C726-F198-4FC4-944F-AB0DE9E79E7D}" type="slidenum">
              <a:rPr lang="en-US" smtClean="0"/>
              <a:t>‹#›</a:t>
            </a:fld>
            <a:endParaRPr lang="en-US"/>
          </a:p>
        </p:txBody>
      </p:sp>
    </p:spTree>
    <p:extLst>
      <p:ext uri="{BB962C8B-B14F-4D97-AF65-F5344CB8AC3E}">
        <p14:creationId xmlns:p14="http://schemas.microsoft.com/office/powerpoint/2010/main" val="400616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similarly construct an arsenic mass balance on an individual, where the arsenic entering the body equals the arsenic leaving the body. In this simplified version of the mass balance, arsenic enters the body through an individual’s primary well water, through water from other wells throughout the study area, and leaves the body through urination. Evaporative processes aren’t really a pathway by which arsenic leaves the body.</a:t>
            </a:r>
          </a:p>
          <a:p>
            <a:endParaRPr lang="en-US" dirty="0"/>
          </a:p>
          <a:p>
            <a:r>
              <a:rPr lang="en-US" dirty="0"/>
              <a:t>These arsenic fluxes can be calculated by multiplying the flux of water entering or leaving the body by the concentration of arsenic in that water. So, for example, the flux of arsenic entering the body is the flux of water entering the body, </a:t>
            </a:r>
            <a:r>
              <a:rPr lang="en-US" dirty="0" err="1"/>
              <a:t>fpQ</a:t>
            </a:r>
            <a:r>
              <a:rPr lang="en-US" dirty="0"/>
              <a:t>, from our water balance equation, multiplied by the arsenic concentration in that water. And analogously for the other fluxes.</a:t>
            </a:r>
          </a:p>
          <a:p>
            <a:endParaRPr lang="en-US" dirty="0"/>
          </a:p>
          <a:p>
            <a:r>
              <a:rPr lang="en-US" dirty="0"/>
              <a:t>So, now we have a mass balance on arsenic for an individual. </a:t>
            </a:r>
          </a:p>
        </p:txBody>
      </p:sp>
      <p:sp>
        <p:nvSpPr>
          <p:cNvPr id="4" name="Slide Number Placeholder 3"/>
          <p:cNvSpPr>
            <a:spLocks noGrp="1"/>
          </p:cNvSpPr>
          <p:nvPr>
            <p:ph type="sldNum" sz="quarter" idx="10"/>
          </p:nvPr>
        </p:nvSpPr>
        <p:spPr/>
        <p:txBody>
          <a:bodyPr/>
          <a:lstStyle/>
          <a:p>
            <a:fld id="{86710C85-213C-422A-AB9B-9F994CAF5533}" type="slidenum">
              <a:rPr lang="en-US" smtClean="0"/>
              <a:t>1</a:t>
            </a:fld>
            <a:endParaRPr lang="en-US"/>
          </a:p>
        </p:txBody>
      </p:sp>
    </p:spTree>
    <p:extLst>
      <p:ext uri="{BB962C8B-B14F-4D97-AF65-F5344CB8AC3E}">
        <p14:creationId xmlns:p14="http://schemas.microsoft.com/office/powerpoint/2010/main" val="139178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expected value for urinary arsenic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𝐴𝑠</m:t>
                            </m:r>
                          </m:e>
                        </m:acc>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𝑢</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of an individual can be calculated as a function of the primary household well arsenic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𝐴𝑠</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𝑝</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for that individual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by assuming statistical independence with and among the other variables, taking expected values, and rearranging the equation to solve for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𝐴𝑠</m:t>
                            </m:r>
                          </m:e>
                        </m:acc>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𝑢</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𝑖</m:t>
                        </m:r>
                      </m:sub>
                    </m:sSub>
                  </m:oMath>
                </a14:m>
                <a:r>
                  <a:rPr lang="en-US" sz="1200" kern="1200" dirty="0">
                    <a:solidFill>
                      <a:schemeClr val="tx1"/>
                    </a:solidFill>
                    <a:effectLst/>
                    <a:latin typeface="+mn-lt"/>
                    <a:ea typeface="+mn-ea"/>
                    <a:cs typeface="+mn-cs"/>
                  </a:rPr>
                  <a:t>. The other variables are now understood to average values across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Intercept represents arsenic entering a person’s body even with no primary well arsenic.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Slope represents relationship between increase in primary well arsenic and increase in urinary arsenic. This can be affected by how much arsenic is concentrated in a person’s urine compared to its concentration in the water they drink.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expected value for urinary arsenic </a:t>
                </a:r>
                <a:r>
                  <a:rPr lang="en-US" sz="1200" i="0" kern="1200">
                    <a:solidFill>
                      <a:schemeClr val="tx1"/>
                    </a:solidFill>
                    <a:effectLst/>
                    <a:latin typeface="+mn-lt"/>
                    <a:ea typeface="+mn-ea"/>
                    <a:cs typeface="+mn-cs"/>
                  </a:rPr>
                  <a:t>〖[(𝐴𝑠) ̅]〗_(𝑢,𝑖)</a:t>
                </a:r>
                <a:r>
                  <a:rPr lang="en-US" sz="1200" kern="1200" dirty="0">
                    <a:solidFill>
                      <a:schemeClr val="tx1"/>
                    </a:solidFill>
                    <a:effectLst/>
                    <a:latin typeface="+mn-lt"/>
                    <a:ea typeface="+mn-ea"/>
                    <a:cs typeface="+mn-cs"/>
                  </a:rPr>
                  <a:t> of an individual can be calculated as a function of the primary household well arsenic </a:t>
                </a:r>
                <a:r>
                  <a:rPr lang="en-US" sz="1200" i="0" kern="1200">
                    <a:solidFill>
                      <a:schemeClr val="tx1"/>
                    </a:solidFill>
                    <a:effectLst/>
                    <a:latin typeface="+mn-lt"/>
                    <a:ea typeface="+mn-ea"/>
                    <a:cs typeface="+mn-cs"/>
                  </a:rPr>
                  <a:t>〖[𝐴𝑠]〗_(𝑝,𝑖)</a:t>
                </a:r>
                <a:r>
                  <a:rPr lang="en-US" sz="1200" kern="1200" dirty="0">
                    <a:solidFill>
                      <a:schemeClr val="tx1"/>
                    </a:solidFill>
                    <a:effectLst/>
                    <a:latin typeface="+mn-lt"/>
                    <a:ea typeface="+mn-ea"/>
                    <a:cs typeface="+mn-cs"/>
                  </a:rPr>
                  <a:t> for that individual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by assuming statistical independence with and among the other variables, taking expected values, and rearranging the equation to solve for </a:t>
                </a:r>
                <a:r>
                  <a:rPr lang="en-US" sz="1200" i="0" kern="1200">
                    <a:solidFill>
                      <a:schemeClr val="tx1"/>
                    </a:solidFill>
                    <a:effectLst/>
                    <a:latin typeface="+mn-lt"/>
                    <a:ea typeface="+mn-ea"/>
                    <a:cs typeface="+mn-cs"/>
                  </a:rPr>
                  <a:t>〖[(𝐴𝑠) ̅]〗_(𝑢,𝑖)</a:t>
                </a:r>
                <a:r>
                  <a:rPr lang="en-US" sz="1200" kern="1200" dirty="0">
                    <a:solidFill>
                      <a:schemeClr val="tx1"/>
                    </a:solidFill>
                    <a:effectLst/>
                    <a:latin typeface="+mn-lt"/>
                    <a:ea typeface="+mn-ea"/>
                    <a:cs typeface="+mn-cs"/>
                  </a:rPr>
                  <a:t>. The other variables are now understood to average values across the population</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t>
                </a:r>
                <a:r>
                  <a:rPr lang="en-US" baseline="0" dirty="0" smtClean="0"/>
                  <a:t>can now look at the data to see how well they fit the form of this mass balance.</a:t>
                </a:r>
              </a:p>
              <a:p>
                <a:endParaRPr lang="en-US" dirty="0" smtClean="0"/>
              </a:p>
            </p:txBody>
          </p:sp>
        </mc:Fallback>
      </mc:AlternateContent>
      <p:sp>
        <p:nvSpPr>
          <p:cNvPr id="4" name="Slide Number Placeholder 3"/>
          <p:cNvSpPr>
            <a:spLocks noGrp="1"/>
          </p:cNvSpPr>
          <p:nvPr>
            <p:ph type="sldNum" sz="quarter" idx="10"/>
          </p:nvPr>
        </p:nvSpPr>
        <p:spPr/>
        <p:txBody>
          <a:bodyPr/>
          <a:lstStyle/>
          <a:p>
            <a:fld id="{86710C85-213C-422A-AB9B-9F994CAF5533}" type="slidenum">
              <a:rPr lang="en-US" smtClean="0"/>
              <a:t>2</a:t>
            </a:fld>
            <a:endParaRPr lang="en-US"/>
          </a:p>
        </p:txBody>
      </p:sp>
    </p:spTree>
    <p:extLst>
      <p:ext uri="{BB962C8B-B14F-4D97-AF65-F5344CB8AC3E}">
        <p14:creationId xmlns:p14="http://schemas.microsoft.com/office/powerpoint/2010/main" val="426013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sz="1200" i="1" smtClean="0">
                            <a:latin typeface="Cambria Math" panose="02040503050406030204" pitchFamily="18" charset="0"/>
                            <a:ea typeface="Calibri" panose="020F0502020204030204" pitchFamily="34" charset="0"/>
                          </a:rPr>
                        </m:ctrlPr>
                      </m:sSubPr>
                      <m:e>
                        <m:r>
                          <a:rPr lang="en-US" sz="1200" i="1">
                            <a:latin typeface="Cambria Math" panose="02040503050406030204" pitchFamily="18" charset="0"/>
                            <a:ea typeface="Calibri" panose="020F0502020204030204" pitchFamily="34" charset="0"/>
                          </a:rPr>
                          <m:t>𝑀</m:t>
                        </m:r>
                      </m:e>
                      <m:sub>
                        <m:r>
                          <a:rPr lang="en-US" sz="1200" i="1">
                            <a:latin typeface="Cambria Math" panose="02040503050406030204" pitchFamily="18" charset="0"/>
                            <a:ea typeface="Calibri" panose="020F0502020204030204" pitchFamily="34" charset="0"/>
                          </a:rPr>
                          <m:t>𝑓</m:t>
                        </m:r>
                      </m:sub>
                    </m:sSub>
                  </m:oMath>
                </a14:m>
                <a:r>
                  <a:rPr lang="en-US" sz="1200" kern="1200" dirty="0">
                    <a:solidFill>
                      <a:schemeClr val="tx1"/>
                    </a:solidFill>
                    <a:effectLst/>
                    <a:ea typeface="+mn-ea"/>
                    <a:cs typeface="+mn-cs"/>
                  </a:rPr>
                  <a:t> is the mass of arsenic consumed via food,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𝑀</m:t>
                        </m:r>
                      </m:e>
                      <m:sub>
                        <m:r>
                          <a:rPr lang="en-US" sz="1200" i="1" kern="1200">
                            <a:solidFill>
                              <a:schemeClr val="tx1"/>
                            </a:solidFill>
                            <a:effectLst/>
                            <a:latin typeface="Cambria Math" panose="02040503050406030204" pitchFamily="18" charset="0"/>
                            <a:ea typeface="+mn-ea"/>
                            <a:cs typeface="+mn-cs"/>
                          </a:rPr>
                          <m:t>𝑑</m:t>
                        </m:r>
                      </m:sub>
                    </m:sSub>
                  </m:oMath>
                </a14:m>
                <a:r>
                  <a:rPr lang="en-US" sz="1200" kern="1200" dirty="0">
                    <a:solidFill>
                      <a:schemeClr val="tx1"/>
                    </a:solidFill>
                    <a:effectLst/>
                    <a:latin typeface="+mn-lt"/>
                    <a:ea typeface="+mn-ea"/>
                    <a:cs typeface="+mn-cs"/>
                  </a:rPr>
                  <a:t> is the mass of arsenic lost per time to defecation and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𝑀</m:t>
                        </m:r>
                      </m:e>
                      <m:sub>
                        <m:r>
                          <a:rPr lang="en-US" sz="1200" i="1" kern="1200">
                            <a:solidFill>
                              <a:schemeClr val="tx1"/>
                            </a:solidFill>
                            <a:effectLst/>
                            <a:latin typeface="Cambria Math" panose="02040503050406030204" pitchFamily="18" charset="0"/>
                            <a:ea typeface="+mn-ea"/>
                            <a:cs typeface="+mn-cs"/>
                          </a:rPr>
                          <m:t>𝑏</m:t>
                        </m:r>
                      </m:sub>
                    </m:sSub>
                  </m:oMath>
                </a14:m>
                <a:r>
                  <a:rPr lang="en-US" sz="1200" kern="1200" dirty="0">
                    <a:solidFill>
                      <a:schemeClr val="tx1"/>
                    </a:solidFill>
                    <a:effectLst/>
                    <a:latin typeface="+mn-lt"/>
                    <a:ea typeface="+mn-ea"/>
                    <a:cs typeface="+mn-cs"/>
                  </a:rPr>
                  <a:t> is the mass of arsenic lost per time to a sink in the body</a:t>
                </a:r>
              </a:p>
            </p:txBody>
          </p:sp>
        </mc:Choice>
        <mc:Fallback xmlns="">
          <p:sp>
            <p:nvSpPr>
              <p:cNvPr id="3" name="Notes Placeholder 2"/>
              <p:cNvSpPr>
                <a:spLocks noGrp="1"/>
              </p:cNvSpPr>
              <p:nvPr>
                <p:ph type="body" idx="1"/>
              </p:nvPr>
            </p:nvSpPr>
            <p:spPr/>
            <p:txBody>
              <a:bodyPr/>
              <a:lstStyle/>
              <a:p>
                <a:r>
                  <a:rPr lang="en-US" sz="1200" i="0">
                    <a:latin typeface="Cambria Math" panose="02040503050406030204" pitchFamily="18" charset="0"/>
                    <a:ea typeface="Calibri" panose="020F0502020204030204" pitchFamily="34" charset="0"/>
                  </a:rPr>
                  <a:t>𝑀_𝑓</a:t>
                </a:r>
                <a:r>
                  <a:rPr lang="en-US" sz="1200" kern="1200" dirty="0">
                    <a:solidFill>
                      <a:schemeClr val="tx1"/>
                    </a:solidFill>
                    <a:effectLst/>
                    <a:ea typeface="+mn-ea"/>
                    <a:cs typeface="+mn-cs"/>
                  </a:rPr>
                  <a:t> is the mass of arsenic consumed via food, </a:t>
                </a:r>
                <a:r>
                  <a:rPr lang="en-US" sz="1200" i="0" kern="1200">
                    <a:solidFill>
                      <a:schemeClr val="tx1"/>
                    </a:solidFill>
                    <a:effectLst/>
                    <a:latin typeface="+mn-lt"/>
                    <a:ea typeface="+mn-ea"/>
                    <a:cs typeface="+mn-cs"/>
                  </a:rPr>
                  <a:t>𝑀_𝑑</a:t>
                </a:r>
                <a:r>
                  <a:rPr lang="en-US" sz="1200" kern="1200" dirty="0">
                    <a:solidFill>
                      <a:schemeClr val="tx1"/>
                    </a:solidFill>
                    <a:effectLst/>
                    <a:latin typeface="+mn-lt"/>
                    <a:ea typeface="+mn-ea"/>
                    <a:cs typeface="+mn-cs"/>
                  </a:rPr>
                  <a:t> is the mass of arsenic lost per time to defecation and </a:t>
                </a:r>
                <a:r>
                  <a:rPr lang="en-US" sz="1200" i="0" kern="1200">
                    <a:solidFill>
                      <a:schemeClr val="tx1"/>
                    </a:solidFill>
                    <a:effectLst/>
                    <a:latin typeface="+mn-lt"/>
                    <a:ea typeface="+mn-ea"/>
                    <a:cs typeface="+mn-cs"/>
                  </a:rPr>
                  <a:t>𝑀_𝑏</a:t>
                </a:r>
                <a:r>
                  <a:rPr lang="en-US" sz="1200" kern="1200" dirty="0">
                    <a:solidFill>
                      <a:schemeClr val="tx1"/>
                    </a:solidFill>
                    <a:effectLst/>
                    <a:latin typeface="+mn-lt"/>
                    <a:ea typeface="+mn-ea"/>
                    <a:cs typeface="+mn-cs"/>
                  </a:rPr>
                  <a:t> is the mass of arsenic lost per time to a sink in the body </a:t>
                </a:r>
                <a:endParaRPr lang="en-US" dirty="0"/>
              </a:p>
            </p:txBody>
          </p:sp>
        </mc:Fallback>
      </mc:AlternateContent>
      <p:sp>
        <p:nvSpPr>
          <p:cNvPr id="4" name="Slide Number Placeholder 3"/>
          <p:cNvSpPr>
            <a:spLocks noGrp="1"/>
          </p:cNvSpPr>
          <p:nvPr>
            <p:ph type="sldNum" sz="quarter" idx="10"/>
          </p:nvPr>
        </p:nvSpPr>
        <p:spPr/>
        <p:txBody>
          <a:bodyPr/>
          <a:lstStyle/>
          <a:p>
            <a:fld id="{86710C85-213C-422A-AB9B-9F994CAF5533}" type="slidenum">
              <a:rPr lang="en-US" smtClean="0"/>
              <a:t>3</a:t>
            </a:fld>
            <a:endParaRPr lang="en-US"/>
          </a:p>
        </p:txBody>
      </p:sp>
    </p:spTree>
    <p:extLst>
      <p:ext uri="{BB962C8B-B14F-4D97-AF65-F5344CB8AC3E}">
        <p14:creationId xmlns:p14="http://schemas.microsoft.com/office/powerpoint/2010/main" val="5771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expected value for urinary arsenic </a:t>
                </a:r>
                <a:r>
                  <a:rPr lang="en-US" sz="1200" i="0" kern="1200">
                    <a:solidFill>
                      <a:schemeClr val="tx1"/>
                    </a:solidFill>
                    <a:effectLst/>
                    <a:latin typeface="+mn-lt"/>
                    <a:ea typeface="+mn-ea"/>
                    <a:cs typeface="+mn-cs"/>
                  </a:rPr>
                  <a:t>〖[(𝐴𝑠) ̅]〗_(𝑢,𝑖)</a:t>
                </a:r>
                <a:r>
                  <a:rPr lang="en-US" sz="1200" kern="1200" dirty="0">
                    <a:solidFill>
                      <a:schemeClr val="tx1"/>
                    </a:solidFill>
                    <a:effectLst/>
                    <a:latin typeface="+mn-lt"/>
                    <a:ea typeface="+mn-ea"/>
                    <a:cs typeface="+mn-cs"/>
                  </a:rPr>
                  <a:t> of an individual can be calculated as a function of the primary household well arsenic </a:t>
                </a:r>
                <a:r>
                  <a:rPr lang="en-US" sz="1200" i="0" kern="1200">
                    <a:solidFill>
                      <a:schemeClr val="tx1"/>
                    </a:solidFill>
                    <a:effectLst/>
                    <a:latin typeface="+mn-lt"/>
                    <a:ea typeface="+mn-ea"/>
                    <a:cs typeface="+mn-cs"/>
                  </a:rPr>
                  <a:t>〖[𝐴𝑠]〗_(𝑝,𝑖)</a:t>
                </a:r>
                <a:r>
                  <a:rPr lang="en-US" sz="1200" kern="1200" dirty="0">
                    <a:solidFill>
                      <a:schemeClr val="tx1"/>
                    </a:solidFill>
                    <a:effectLst/>
                    <a:latin typeface="+mn-lt"/>
                    <a:ea typeface="+mn-ea"/>
                    <a:cs typeface="+mn-cs"/>
                  </a:rPr>
                  <a:t> for that individual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by assuming statistical independence with and among the other variables, taking expected values, and rearranging the equation to solve for </a:t>
                </a:r>
                <a:r>
                  <a:rPr lang="en-US" sz="1200" i="0" kern="1200">
                    <a:solidFill>
                      <a:schemeClr val="tx1"/>
                    </a:solidFill>
                    <a:effectLst/>
                    <a:latin typeface="+mn-lt"/>
                    <a:ea typeface="+mn-ea"/>
                    <a:cs typeface="+mn-cs"/>
                  </a:rPr>
                  <a:t>〖[(𝐴𝑠) ̅]〗_(𝑢,𝑖)</a:t>
                </a:r>
                <a:r>
                  <a:rPr lang="en-US" sz="1200" kern="1200" dirty="0">
                    <a:solidFill>
                      <a:schemeClr val="tx1"/>
                    </a:solidFill>
                    <a:effectLst/>
                    <a:latin typeface="+mn-lt"/>
                    <a:ea typeface="+mn-ea"/>
                    <a:cs typeface="+mn-cs"/>
                  </a:rPr>
                  <a:t>. The other variables are now understood to average values across the population</a:t>
                </a:r>
                <a:r>
                  <a:rPr lang="en-US"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a:t>
                </a:r>
                <a:r>
                  <a:rPr lang="en-US" baseline="0" dirty="0" smtClean="0"/>
                  <a:t>can now look at the data to see how well they fit the form of this mass balance.</a:t>
                </a:r>
              </a:p>
              <a:p>
                <a:endParaRPr lang="en-US" dirty="0" smtClean="0"/>
              </a:p>
            </p:txBody>
          </p:sp>
        </mc:Fallback>
      </mc:AlternateContent>
      <p:sp>
        <p:nvSpPr>
          <p:cNvPr id="4" name="Slide Number Placeholder 3"/>
          <p:cNvSpPr>
            <a:spLocks noGrp="1"/>
          </p:cNvSpPr>
          <p:nvPr>
            <p:ph type="sldNum" sz="quarter" idx="10"/>
          </p:nvPr>
        </p:nvSpPr>
        <p:spPr/>
        <p:txBody>
          <a:bodyPr/>
          <a:lstStyle/>
          <a:p>
            <a:fld id="{86710C85-213C-422A-AB9B-9F994CAF5533}" type="slidenum">
              <a:rPr lang="en-US" smtClean="0"/>
              <a:t>4</a:t>
            </a:fld>
            <a:endParaRPr lang="en-US"/>
          </a:p>
        </p:txBody>
      </p:sp>
    </p:spTree>
    <p:extLst>
      <p:ext uri="{BB962C8B-B14F-4D97-AF65-F5344CB8AC3E}">
        <p14:creationId xmlns:p14="http://schemas.microsoft.com/office/powerpoint/2010/main" val="11841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E493-F5A6-4E09-A4BE-F447F55F6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6F9EEA-D823-4D5A-BC7B-0B23116B0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294886-B3DE-4E95-9C0D-B29F183223F0}"/>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52C0F597-7B44-4F8F-8253-DC631B271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19DB-103D-47B9-8864-F0D139A94D27}"/>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23517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0A78-1248-4249-AFF7-593176E23E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3716D-53E6-4188-B6AC-0EA833125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5F45-E2C2-466D-BA82-6519CBBCC8B8}"/>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3C83EF61-7B44-46BE-BEB4-7464334B1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C450C-29D5-42DB-9F5C-7EC49433DA80}"/>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12659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61395-64C5-4BF2-ABA3-0BB62DEA74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A86B7-FB77-489B-BBBA-D35DBCAF8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B7462-90FA-4760-BD25-03126EB6E901}"/>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3253F10A-9B88-45D3-92DE-D163FE6D3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895DD-D712-44A0-A362-01BC0231F048}"/>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130468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CCF1-340D-47EB-A490-6F4C8D682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DF3FB-5CCE-42CD-AC08-B79DA556D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A4D00-AA9F-4917-B01F-DB43F50B0193}"/>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FCD28AF0-EDAE-4B6E-B56B-CDF1F44E0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E20FB-3DB5-401C-AA18-5016E1DC45D1}"/>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328795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11E2-3523-4224-8076-A89E6A0A0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4EC7A7-4615-455D-821B-C1439E4A8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E1ADE-09E6-4D6C-8B05-AA3D9F7E281E}"/>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ACA701F4-0943-4576-B38E-8F51A0E25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0CE54-4759-4F20-9241-155216A600A8}"/>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23456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1F6A-B31B-4BC4-AAE4-A7F72325E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B0C6D-7628-489A-8778-AB8CDC88D1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A16A69-A23B-40BA-9061-7FE1DE2A7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67A01C-2F9F-43FA-A8C3-59A43D4C9787}"/>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6" name="Footer Placeholder 5">
            <a:extLst>
              <a:ext uri="{FF2B5EF4-FFF2-40B4-BE49-F238E27FC236}">
                <a16:creationId xmlns:a16="http://schemas.microsoft.com/office/drawing/2014/main" id="{7522BB85-8DE0-492C-80ED-C18B856EB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5B451-F117-43DC-9B44-6348D152C72E}"/>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385225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B486-7F43-420E-8987-915A0DE65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51C63-0302-4D59-9162-C69B065A3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2E0BC7-2C4F-4BC3-B072-4A97E5529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F84C63-C735-4A9D-A580-978069CD2C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FC84B-9176-4C2F-AD19-3EBB19269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C440A9-D0E6-4174-982D-81A8F5F37A31}"/>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8" name="Footer Placeholder 7">
            <a:extLst>
              <a:ext uri="{FF2B5EF4-FFF2-40B4-BE49-F238E27FC236}">
                <a16:creationId xmlns:a16="http://schemas.microsoft.com/office/drawing/2014/main" id="{460F8B00-7851-45D1-B1B2-8C17C9D10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9DB257-8206-47D6-95FD-206A03DD4D12}"/>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171687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1A51-E40F-431B-9C28-71626DC2FE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64B525-7D59-4727-BAFD-877E89BB7BCD}"/>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4" name="Footer Placeholder 3">
            <a:extLst>
              <a:ext uri="{FF2B5EF4-FFF2-40B4-BE49-F238E27FC236}">
                <a16:creationId xmlns:a16="http://schemas.microsoft.com/office/drawing/2014/main" id="{22105885-CB14-4072-9F9C-0B5938DCB9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47876-7D0F-4776-8657-5AF483F27E67}"/>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16727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29851-DAED-4F6D-9738-2E99245167B3}"/>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3" name="Footer Placeholder 2">
            <a:extLst>
              <a:ext uri="{FF2B5EF4-FFF2-40B4-BE49-F238E27FC236}">
                <a16:creationId xmlns:a16="http://schemas.microsoft.com/office/drawing/2014/main" id="{0D912744-D460-4A27-B45E-91CABC679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DD17A1-6813-44AF-B75A-D0BCA5DD2D37}"/>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166198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9BA6-4B78-4CDA-A6EF-BE407D11E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AE2E37-345A-4574-871C-0422500E6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95F13-DD0D-4DC2-BA74-2A097ED0C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43403-FA0B-4FB6-B425-92FCBC1C77F2}"/>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6" name="Footer Placeholder 5">
            <a:extLst>
              <a:ext uri="{FF2B5EF4-FFF2-40B4-BE49-F238E27FC236}">
                <a16:creationId xmlns:a16="http://schemas.microsoft.com/office/drawing/2014/main" id="{643AFF40-29CF-4E4F-A3C9-3A8C3C4B1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C8374-B47B-4747-A0B7-03F9A09E1008}"/>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64084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3800-D05D-4933-9F8C-AF5E90CDA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035C84-DDB3-4AE1-B84F-9382682BA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C1684-AE98-4EFC-8E60-EBC7C64D9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048F4-93CB-4837-9DC1-D89F68E16C9C}"/>
              </a:ext>
            </a:extLst>
          </p:cNvPr>
          <p:cNvSpPr>
            <a:spLocks noGrp="1"/>
          </p:cNvSpPr>
          <p:nvPr>
            <p:ph type="dt" sz="half" idx="10"/>
          </p:nvPr>
        </p:nvSpPr>
        <p:spPr/>
        <p:txBody>
          <a:bodyPr/>
          <a:lstStyle/>
          <a:p>
            <a:fld id="{A493868F-C950-4320-9139-36CA2B06A5E2}" type="datetimeFigureOut">
              <a:rPr lang="en-US" smtClean="0"/>
              <a:t>2/28/2020</a:t>
            </a:fld>
            <a:endParaRPr lang="en-US"/>
          </a:p>
        </p:txBody>
      </p:sp>
      <p:sp>
        <p:nvSpPr>
          <p:cNvPr id="6" name="Footer Placeholder 5">
            <a:extLst>
              <a:ext uri="{FF2B5EF4-FFF2-40B4-BE49-F238E27FC236}">
                <a16:creationId xmlns:a16="http://schemas.microsoft.com/office/drawing/2014/main" id="{7AA936CE-6B18-4D70-A8A8-EBC617474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F82E2-5332-4D27-8048-CB0BD51D6EBD}"/>
              </a:ext>
            </a:extLst>
          </p:cNvPr>
          <p:cNvSpPr>
            <a:spLocks noGrp="1"/>
          </p:cNvSpPr>
          <p:nvPr>
            <p:ph type="sldNum" sz="quarter" idx="12"/>
          </p:nvPr>
        </p:nvSpPr>
        <p:spPr/>
        <p:txBody>
          <a:bodyPr/>
          <a:lstStyle/>
          <a:p>
            <a:fld id="{4FE53618-6FD6-43AC-8972-1299CACAB556}" type="slidenum">
              <a:rPr lang="en-US" smtClean="0"/>
              <a:t>‹#›</a:t>
            </a:fld>
            <a:endParaRPr lang="en-US"/>
          </a:p>
        </p:txBody>
      </p:sp>
    </p:spTree>
    <p:extLst>
      <p:ext uri="{BB962C8B-B14F-4D97-AF65-F5344CB8AC3E}">
        <p14:creationId xmlns:p14="http://schemas.microsoft.com/office/powerpoint/2010/main" val="52195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FD5E2-7C8D-457C-9C5D-8A8BDD1AE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B878F-D888-4543-8834-8C63E227F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96409-6927-4A08-8131-0AC81F3AE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3868F-C950-4320-9139-36CA2B06A5E2}" type="datetimeFigureOut">
              <a:rPr lang="en-US" smtClean="0"/>
              <a:t>2/28/2020</a:t>
            </a:fld>
            <a:endParaRPr lang="en-US"/>
          </a:p>
        </p:txBody>
      </p:sp>
      <p:sp>
        <p:nvSpPr>
          <p:cNvPr id="5" name="Footer Placeholder 4">
            <a:extLst>
              <a:ext uri="{FF2B5EF4-FFF2-40B4-BE49-F238E27FC236}">
                <a16:creationId xmlns:a16="http://schemas.microsoft.com/office/drawing/2014/main" id="{C262E773-6F3A-4ADF-A33A-1D504AB57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2E6EB1-9963-40BC-A943-68CDF13DA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3618-6FD6-43AC-8972-1299CACAB556}" type="slidenum">
              <a:rPr lang="en-US" smtClean="0"/>
              <a:t>‹#›</a:t>
            </a:fld>
            <a:endParaRPr lang="en-US"/>
          </a:p>
        </p:txBody>
      </p:sp>
    </p:spTree>
    <p:extLst>
      <p:ext uri="{BB962C8B-B14F-4D97-AF65-F5344CB8AC3E}">
        <p14:creationId xmlns:p14="http://schemas.microsoft.com/office/powerpoint/2010/main" val="181317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10" Type="http://schemas.openxmlformats.org/officeDocument/2006/relationships/image" Target="../media/image1.png"/><Relationship Id="rId4" Type="http://schemas.openxmlformats.org/officeDocument/2006/relationships/image" Target="NUL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0.png"/><Relationship Id="rId11"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2117436" y="642446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2DCB62-2AE2-4D43-8CDF-DC81BDA47B59}" type="slidenum">
              <a:rPr lang="en-US" smtClean="0"/>
              <a:pPr/>
              <a:t>1</a:t>
            </a:fld>
            <a:endParaRPr lang="en-US"/>
          </a:p>
        </p:txBody>
      </p:sp>
      <mc:AlternateContent xmlns:mc="http://schemas.openxmlformats.org/markup-compatibility/2006" xmlns:a14="http://schemas.microsoft.com/office/drawing/2010/main">
        <mc:Choice Requires="a14">
          <p:sp>
            <p:nvSpPr>
              <p:cNvPr id="33" name="Rectangle 32"/>
              <p:cNvSpPr/>
              <p:nvPr/>
            </p:nvSpPr>
            <p:spPr>
              <a:xfrm>
                <a:off x="2424418" y="1392773"/>
                <a:ext cx="6189708" cy="62273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b="0" i="1" smtClean="0">
                              <a:latin typeface="Cambria Math" panose="02040503050406030204" pitchFamily="18" charset="0"/>
                              <a:ea typeface="Calibri" panose="020F0502020204030204" pitchFamily="34" charset="0"/>
                            </a:rPr>
                            <m:t>𝑝</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r>
                            <a:rPr lang="en-US" sz="3200" i="1">
                              <a:latin typeface="Cambria Math" panose="02040503050406030204" pitchFamily="18" charset="0"/>
                              <a:ea typeface="Calibri" panose="020F0502020204030204" pitchFamily="34" charset="0"/>
                            </a:rPr>
                            <m:t>[</m:t>
                          </m:r>
                          <m:r>
                            <a:rPr lang="en-US" sz="3200" i="1">
                              <a:latin typeface="Cambria Math" panose="02040503050406030204" pitchFamily="18" charset="0"/>
                              <a:ea typeface="Calibri" panose="020F0502020204030204" pitchFamily="34" charset="0"/>
                            </a:rPr>
                            <m:t>𝐴𝑠</m:t>
                          </m:r>
                          <m:r>
                            <a:rPr lang="en-US" sz="3200" i="1">
                              <a:latin typeface="Cambria Math" panose="02040503050406030204" pitchFamily="18" charset="0"/>
                              <a:ea typeface="Calibri" panose="020F0502020204030204" pitchFamily="34" charset="0"/>
                            </a:rPr>
                            <m:t>]</m:t>
                          </m:r>
                        </m:e>
                        <m:sub>
                          <m:r>
                            <a:rPr lang="en-US" sz="3200" b="0" i="1" smtClean="0">
                              <a:latin typeface="Cambria Math" panose="02040503050406030204" pitchFamily="18" charset="0"/>
                              <a:ea typeface="Calibri" panose="020F0502020204030204" pitchFamily="34" charset="0"/>
                            </a:rPr>
                            <m:t>𝑝</m:t>
                          </m:r>
                        </m:sub>
                      </m:sSub>
                      <m:r>
                        <a:rPr lang="en-US" sz="3200" b="0" i="1" smtClean="0">
                          <a:latin typeface="Cambria Math" panose="02040503050406030204" pitchFamily="18" charset="0"/>
                          <a:ea typeface="Calibri" panose="020F0502020204030204" pitchFamily="34" charset="0"/>
                        </a:rPr>
                        <m:t> +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i="1">
                              <a:latin typeface="Cambria Math" panose="02040503050406030204" pitchFamily="18" charset="0"/>
                              <a:ea typeface="Calibri" panose="020F0502020204030204" pitchFamily="34" charset="0"/>
                            </a:rPr>
                            <m:t>𝑜</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d>
                            <m:dPr>
                              <m:begChr m:val="["/>
                              <m:endChr m:val="]"/>
                              <m:ctrlPr>
                                <a:rPr lang="en-US" sz="3200" i="1">
                                  <a:latin typeface="Cambria Math" panose="02040503050406030204" pitchFamily="18" charset="0"/>
                                  <a:ea typeface="Calibri" panose="020F0502020204030204" pitchFamily="34" charset="0"/>
                                </a:rPr>
                              </m:ctrlPr>
                            </m:dPr>
                            <m:e>
                              <m:r>
                                <a:rPr lang="en-US" sz="3200" i="1">
                                  <a:latin typeface="Cambria Math" panose="02040503050406030204" pitchFamily="18" charset="0"/>
                                  <a:ea typeface="Calibri" panose="020F0502020204030204" pitchFamily="34" charset="0"/>
                                </a:rPr>
                                <m:t>𝐴𝑠</m:t>
                              </m:r>
                            </m:e>
                          </m:d>
                        </m:e>
                        <m:sub>
                          <m:r>
                            <a:rPr lang="en-US" sz="3200" i="1">
                              <a:latin typeface="Cambria Math" panose="02040503050406030204" pitchFamily="18" charset="0"/>
                              <a:ea typeface="Calibri" panose="020F0502020204030204" pitchFamily="34" charset="0"/>
                            </a:rPr>
                            <m:t>𝑜</m:t>
                          </m:r>
                        </m:sub>
                      </m:sSub>
                      <m:r>
                        <a:rPr lang="en-US" sz="3200" i="1">
                          <a:latin typeface="Cambria Math" panose="02040503050406030204" pitchFamily="18" charset="0"/>
                          <a:ea typeface="Calibri" panose="020F0502020204030204" pitchFamily="34" charset="0"/>
                        </a:rPr>
                        <m:t>=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i="1">
                              <a:latin typeface="Cambria Math" panose="02040503050406030204" pitchFamily="18" charset="0"/>
                              <a:ea typeface="Calibri" panose="020F0502020204030204" pitchFamily="34" charset="0"/>
                            </a:rPr>
                            <m:t>𝑢</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d>
                            <m:dPr>
                              <m:begChr m:val="["/>
                              <m:endChr m:val="]"/>
                              <m:ctrlPr>
                                <a:rPr lang="en-US" sz="3200" i="1">
                                  <a:latin typeface="Cambria Math" panose="02040503050406030204" pitchFamily="18" charset="0"/>
                                  <a:ea typeface="Calibri" panose="020F0502020204030204" pitchFamily="34" charset="0"/>
                                </a:rPr>
                              </m:ctrlPr>
                            </m:dPr>
                            <m:e>
                              <m:r>
                                <a:rPr lang="en-US" sz="3200" i="1">
                                  <a:latin typeface="Cambria Math" panose="02040503050406030204" pitchFamily="18" charset="0"/>
                                  <a:ea typeface="Calibri" panose="020F0502020204030204" pitchFamily="34" charset="0"/>
                                </a:rPr>
                                <m:t>𝐴𝑠</m:t>
                              </m:r>
                            </m:e>
                          </m:d>
                        </m:e>
                        <m:sub>
                          <m:r>
                            <a:rPr lang="en-US" sz="3200" i="1">
                              <a:latin typeface="Cambria Math" panose="02040503050406030204" pitchFamily="18" charset="0"/>
                              <a:ea typeface="Calibri" panose="020F0502020204030204" pitchFamily="34" charset="0"/>
                            </a:rPr>
                            <m:t>𝑢</m:t>
                          </m:r>
                        </m:sub>
                      </m:sSub>
                    </m:oMath>
                  </m:oMathPara>
                </a14:m>
                <a:endParaRPr lang="en-US" sz="3200" dirty="0">
                  <a:latin typeface="Times New Roman" panose="02020603050405020304" pitchFamily="18" charset="0"/>
                  <a:ea typeface="Calibri" panose="020F0502020204030204" pitchFamily="34" charset="0"/>
                </a:endParaRPr>
              </a:p>
            </p:txBody>
          </p:sp>
        </mc:Choice>
        <mc:Fallback xmlns="">
          <p:sp>
            <p:nvSpPr>
              <p:cNvPr id="33" name="Rectangle 32"/>
              <p:cNvSpPr>
                <a:spLocks noRot="1" noChangeAspect="1" noMove="1" noResize="1" noEditPoints="1" noAdjustHandles="1" noChangeArrowheads="1" noChangeShapeType="1" noTextEdit="1"/>
              </p:cNvSpPr>
              <p:nvPr/>
            </p:nvSpPr>
            <p:spPr>
              <a:xfrm>
                <a:off x="2424418" y="1392773"/>
                <a:ext cx="6189708" cy="6227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5293164" y="850392"/>
                <a:ext cx="2637645" cy="58477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𝐴𝑠</m:t>
                          </m:r>
                        </m:e>
                        <m:sub>
                          <m:r>
                            <a:rPr lang="en-US" sz="3200" b="0" i="1" smtClean="0">
                              <a:latin typeface="Cambria Math" panose="02040503050406030204" pitchFamily="18" charset="0"/>
                              <a:ea typeface="Calibri" panose="020F0502020204030204" pitchFamily="34" charset="0"/>
                            </a:rPr>
                            <m:t>𝑖𝑛</m:t>
                          </m:r>
                        </m:sub>
                      </m:sSub>
                      <m:r>
                        <a:rPr lang="en-US" sz="3200" i="1">
                          <a:latin typeface="Cambria Math" panose="02040503050406030204" pitchFamily="18" charset="0"/>
                          <a:ea typeface="Calibri" panose="020F0502020204030204" pitchFamily="34" charset="0"/>
                        </a:rPr>
                        <m:t>=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𝐴𝑠</m:t>
                          </m:r>
                        </m:e>
                        <m:sub>
                          <m:r>
                            <a:rPr lang="en-US" sz="3200" b="0" i="1" smtClean="0">
                              <a:latin typeface="Cambria Math" panose="02040503050406030204" pitchFamily="18" charset="0"/>
                              <a:ea typeface="Calibri" panose="020F0502020204030204" pitchFamily="34" charset="0"/>
                            </a:rPr>
                            <m:t>𝑜𝑢𝑡</m:t>
                          </m:r>
                        </m:sub>
                      </m:sSub>
                    </m:oMath>
                  </m:oMathPara>
                </a14:m>
                <a:endParaRPr lang="en-US" sz="3200" dirty="0">
                  <a:latin typeface="Times New Roman" panose="02020603050405020304" pitchFamily="18" charset="0"/>
                  <a:ea typeface="Calibri" panose="020F0502020204030204" pitchFamily="34" charset="0"/>
                </a:endParaRPr>
              </a:p>
            </p:txBody>
          </p:sp>
        </mc:Choice>
        <mc:Fallback xmlns="">
          <p:sp>
            <p:nvSpPr>
              <p:cNvPr id="34" name="Rectangle 33"/>
              <p:cNvSpPr>
                <a:spLocks noRot="1" noChangeAspect="1" noMove="1" noResize="1" noEditPoints="1" noAdjustHandles="1" noChangeArrowheads="1" noChangeShapeType="1" noTextEdit="1"/>
              </p:cNvSpPr>
              <p:nvPr/>
            </p:nvSpPr>
            <p:spPr>
              <a:xfrm>
                <a:off x="5293164" y="850392"/>
                <a:ext cx="263764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27100" y="3830573"/>
                <a:ext cx="3877714" cy="490199"/>
              </a:xfrm>
              <a:prstGeom prst="rect">
                <a:avLst/>
              </a:prstGeom>
              <a:noFill/>
              <a:ln>
                <a:solidFill>
                  <a:schemeClr val="tx1"/>
                </a:solidFill>
              </a:ln>
            </p:spPr>
            <p:txBody>
              <a:bodyPr wrap="square" rtlCol="0">
                <a:spAutoFit/>
              </a:bodyPr>
              <a:lstStyle/>
              <a:p>
                <a:r>
                  <a:rPr lang="en-US" sz="2400" dirty="0"/>
                  <a:t>Primary well water,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𝐴𝑠</m:t>
                        </m:r>
                        <m:r>
                          <a:rPr lang="en-US" sz="2400" i="1">
                            <a:latin typeface="Cambria Math" panose="02040503050406030204" pitchFamily="18" charset="0"/>
                          </a:rPr>
                          <m:t>]</m:t>
                        </m:r>
                      </m:e>
                      <m:sub>
                        <m:r>
                          <a:rPr lang="en-US" sz="2400" b="0" i="1" smtClean="0">
                            <a:latin typeface="Cambria Math" panose="02040503050406030204" pitchFamily="18" charset="0"/>
                          </a:rPr>
                          <m:t>𝑝</m:t>
                        </m:r>
                      </m:sub>
                    </m:sSub>
                  </m:oMath>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927100" y="3830573"/>
                <a:ext cx="3877714" cy="490199"/>
              </a:xfrm>
              <a:prstGeom prst="rect">
                <a:avLst/>
              </a:prstGeom>
              <a:blipFill>
                <a:blip r:embed="rId5"/>
                <a:stretch>
                  <a:fillRect l="-2194" t="-7229" b="-204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74705" y="4746137"/>
                <a:ext cx="3630110" cy="461665"/>
              </a:xfrm>
              <a:prstGeom prst="rect">
                <a:avLst/>
              </a:prstGeom>
              <a:noFill/>
              <a:ln>
                <a:solidFill>
                  <a:schemeClr val="tx1"/>
                </a:solidFill>
              </a:ln>
            </p:spPr>
            <p:txBody>
              <a:bodyPr wrap="square" rtlCol="0">
                <a:spAutoFit/>
              </a:bodyPr>
              <a:lstStyle/>
              <a:p>
                <a:r>
                  <a:rPr lang="en-US" sz="2400" dirty="0"/>
                  <a:t>Other well water,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i="1">
                            <a:latin typeface="Cambria Math" panose="02040503050406030204" pitchFamily="18" charset="0"/>
                          </a:rPr>
                          <m:t>𝑜</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𝐴𝑠</m:t>
                            </m:r>
                          </m:e>
                        </m:d>
                      </m:e>
                      <m:sub>
                        <m:r>
                          <a:rPr lang="en-US" sz="2400" i="1">
                            <a:latin typeface="Cambria Math" panose="02040503050406030204" pitchFamily="18" charset="0"/>
                          </a:rPr>
                          <m:t>𝑜</m:t>
                        </m:r>
                      </m:sub>
                    </m:sSub>
                  </m:oMath>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174705" y="4746137"/>
                <a:ext cx="3630110" cy="461665"/>
              </a:xfrm>
              <a:prstGeom prst="rect">
                <a:avLst/>
              </a:prstGeom>
              <a:blipFill>
                <a:blip r:embed="rId7"/>
                <a:stretch>
                  <a:fillRect l="-2513" t="-9091" b="-28571"/>
                </a:stretch>
              </a:blipFill>
              <a:ln>
                <a:solidFill>
                  <a:schemeClr val="tx1"/>
                </a:solidFill>
              </a:ln>
            </p:spPr>
            <p:txBody>
              <a:bodyPr/>
              <a:lstStyle/>
              <a:p>
                <a:r>
                  <a:rPr lang="en-US">
                    <a:noFill/>
                  </a:rPr>
                  <a:t> </a:t>
                </a:r>
              </a:p>
            </p:txBody>
          </p:sp>
        </mc:Fallback>
      </mc:AlternateContent>
      <p:cxnSp>
        <p:nvCxnSpPr>
          <p:cNvPr id="39" name="Straight Arrow Connector 38"/>
          <p:cNvCxnSpPr/>
          <p:nvPr/>
        </p:nvCxnSpPr>
        <p:spPr>
          <a:xfrm>
            <a:off x="4908140" y="4145425"/>
            <a:ext cx="1011997" cy="3506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869511" y="5019279"/>
            <a:ext cx="1050626" cy="56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8256607" y="4735118"/>
                <a:ext cx="2700451" cy="461665"/>
              </a:xfrm>
              <a:prstGeom prst="rect">
                <a:avLst/>
              </a:prstGeom>
              <a:noFill/>
              <a:ln>
                <a:solidFill>
                  <a:schemeClr val="tx1"/>
                </a:solidFill>
              </a:ln>
            </p:spPr>
            <p:txBody>
              <a:bodyPr wrap="square" rtlCol="0">
                <a:spAutoFit/>
              </a:bodyPr>
              <a:lstStyle/>
              <a:p>
                <a:r>
                  <a:rPr lang="en-US" sz="2400" dirty="0"/>
                  <a:t>Urination,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i="1">
                            <a:latin typeface="Cambria Math" panose="02040503050406030204" pitchFamily="18" charset="0"/>
                          </a:rPr>
                          <m:t>𝑢</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𝐴𝑠</m:t>
                            </m:r>
                          </m:e>
                        </m:d>
                      </m:e>
                      <m:sub>
                        <m:r>
                          <a:rPr lang="en-US" sz="2400" i="1">
                            <a:latin typeface="Cambria Math" panose="02040503050406030204" pitchFamily="18" charset="0"/>
                          </a:rPr>
                          <m:t>𝑢</m:t>
                        </m:r>
                      </m:sub>
                    </m:sSub>
                  </m:oMath>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8256607" y="4735118"/>
                <a:ext cx="2700451" cy="461665"/>
              </a:xfrm>
              <a:prstGeom prst="rect">
                <a:avLst/>
              </a:prstGeom>
              <a:blipFill>
                <a:blip r:embed="rId9"/>
                <a:stretch>
                  <a:fillRect l="-3146" t="-9091" b="-28571"/>
                </a:stretch>
              </a:blipFill>
              <a:ln>
                <a:solidFill>
                  <a:schemeClr val="tx1"/>
                </a:solidFill>
              </a:ln>
            </p:spPr>
            <p:txBody>
              <a:bodyPr/>
              <a:lstStyle/>
              <a:p>
                <a:r>
                  <a:rPr lang="en-US">
                    <a:noFill/>
                  </a:rPr>
                  <a:t> </a:t>
                </a:r>
              </a:p>
            </p:txBody>
          </p:sp>
        </mc:Fallback>
      </mc:AlternateContent>
      <p:cxnSp>
        <p:nvCxnSpPr>
          <p:cNvPr id="43" name="Straight Arrow Connector 42"/>
          <p:cNvCxnSpPr/>
          <p:nvPr/>
        </p:nvCxnSpPr>
        <p:spPr>
          <a:xfrm flipV="1">
            <a:off x="7128263" y="4965951"/>
            <a:ext cx="954464" cy="23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Picture 2" descr="File:Noun 687028 ccGanKhoonLay tall-man.svg">
            <a:extLst>
              <a:ext uri="{FF2B5EF4-FFF2-40B4-BE49-F238E27FC236}">
                <a16:creationId xmlns:a16="http://schemas.microsoft.com/office/drawing/2014/main" id="{7251665B-B73A-4677-93B4-19848A9B57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4404" y="2899168"/>
            <a:ext cx="957874" cy="334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5817" b="6630"/>
          <a:stretch/>
        </p:blipFill>
        <p:spPr>
          <a:xfrm>
            <a:off x="2913320" y="2005277"/>
            <a:ext cx="5391077" cy="4012751"/>
          </a:xfrm>
          <a:prstGeom prst="rect">
            <a:avLst/>
          </a:prstGeom>
        </p:spPr>
      </p:pic>
      <p:sp>
        <p:nvSpPr>
          <p:cNvPr id="13" name="Slide Number Placeholder 12"/>
          <p:cNvSpPr>
            <a:spLocks noGrp="1"/>
          </p:cNvSpPr>
          <p:nvPr>
            <p:ph type="sldNum" sz="quarter" idx="4"/>
          </p:nvPr>
        </p:nvSpPr>
        <p:spPr>
          <a:xfrm>
            <a:off x="-2117436" y="642446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2DCB62-2AE2-4D43-8CDF-DC81BDA47B59}" type="slidenum">
              <a:rPr lang="en-US" smtClean="0"/>
              <a:pPr/>
              <a:t>2</a:t>
            </a:fld>
            <a:endParaRPr lang="en-US"/>
          </a:p>
        </p:txBody>
      </p:sp>
      <p:sp>
        <p:nvSpPr>
          <p:cNvPr id="21" name="Isosceles Triangle 20"/>
          <p:cNvSpPr/>
          <p:nvPr/>
        </p:nvSpPr>
        <p:spPr>
          <a:xfrm flipH="1">
            <a:off x="5452998" y="3845914"/>
            <a:ext cx="698090" cy="329469"/>
          </a:xfrm>
          <a:prstGeom prst="triangle">
            <a:avLst>
              <a:gd name="adj" fmla="val 15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p:cNvSpPr txBox="1"/>
              <p:nvPr/>
            </p:nvSpPr>
            <p:spPr>
              <a:xfrm>
                <a:off x="5802043" y="4097739"/>
                <a:ext cx="1378326" cy="695319"/>
              </a:xfrm>
              <a:prstGeom prst="rect">
                <a:avLst/>
              </a:prstGeom>
              <a:noFill/>
            </p:spPr>
            <p:txBody>
              <a:bodyPr wrap="none" rtlCol="0">
                <a:spAutoFit/>
              </a:bodyPr>
              <a:lstStyle/>
              <a:p>
                <a:r>
                  <a:rPr lang="en-US" sz="2400" dirty="0">
                    <a:solidFill>
                      <a:schemeClr val="tx1"/>
                    </a:solidFill>
                  </a:rPr>
                  <a:t>slope = </a:t>
                </a:r>
                <a14:m>
                  <m:oMath xmlns:m="http://schemas.openxmlformats.org/officeDocument/2006/math">
                    <m:f>
                      <m:fPr>
                        <m:ctrlPr>
                          <a:rPr lang="en-US" sz="2400" i="1">
                            <a:solidFill>
                              <a:schemeClr val="tx1"/>
                            </a:solidFill>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𝑝</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𝑢</m:t>
                            </m:r>
                          </m:sub>
                        </m:sSub>
                      </m:den>
                    </m:f>
                  </m:oMath>
                </a14:m>
                <a:endParaRPr lang="en-US" sz="2400" dirty="0">
                  <a:solidFill>
                    <a:schemeClr val="tx1"/>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5802043" y="4097739"/>
                <a:ext cx="1378326" cy="695319"/>
              </a:xfrm>
              <a:prstGeom prst="rect">
                <a:avLst/>
              </a:prstGeom>
              <a:blipFill>
                <a:blip r:embed="rId4"/>
                <a:stretch>
                  <a:fillRect l="-7080" b="-1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262118" y="5017099"/>
                <a:ext cx="2993897" cy="695319"/>
              </a:xfrm>
              <a:prstGeom prst="rect">
                <a:avLst/>
              </a:prstGeom>
              <a:noFill/>
            </p:spPr>
            <p:txBody>
              <a:bodyPr wrap="none" rtlCol="0">
                <a:spAutoFit/>
              </a:bodyPr>
              <a:lstStyle/>
              <a:p>
                <a:r>
                  <a:rPr lang="en-US" sz="2400" dirty="0">
                    <a:solidFill>
                      <a:schemeClr val="tx1"/>
                    </a:solidFill>
                  </a:rPr>
                  <a:t>intercept = </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𝑝</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𝑢</m:t>
                            </m:r>
                          </m:sub>
                        </m:sSub>
                      </m:den>
                    </m:f>
                    <m:sSub>
                      <m:sSubPr>
                        <m:ctrlPr>
                          <a:rPr lang="en-US" sz="2400" i="1">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𝐴𝑠</m:t>
                            </m:r>
                          </m:e>
                        </m:d>
                      </m:e>
                      <m:sub>
                        <m:r>
                          <a:rPr lang="en-US" sz="2400" i="1">
                            <a:solidFill>
                              <a:schemeClr val="tx1"/>
                            </a:solidFill>
                            <a:latin typeface="Cambria Math" panose="02040503050406030204" pitchFamily="18" charset="0"/>
                          </a:rPr>
                          <m:t>𝑜</m:t>
                        </m:r>
                      </m:sub>
                    </m:sSub>
                  </m:oMath>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3262118" y="5017099"/>
                <a:ext cx="2993897" cy="695319"/>
              </a:xfrm>
              <a:prstGeom prst="rect">
                <a:avLst/>
              </a:prstGeom>
              <a:blipFill>
                <a:blip r:embed="rId5"/>
                <a:stretch>
                  <a:fillRect l="-3055" b="-1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2702245" y="1098723"/>
                <a:ext cx="5501506" cy="9980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d>
                            <m:dPr>
                              <m:begChr m:val="["/>
                              <m:endChr m:val="]"/>
                              <m:ctrlPr>
                                <a:rPr lang="en-US" sz="2800" i="1">
                                  <a:solidFill>
                                    <a:schemeClr val="tx1"/>
                                  </a:solidFill>
                                  <a:latin typeface="Cambria Math" panose="02040503050406030204" pitchFamily="18" charset="0"/>
                                </a:rPr>
                              </m:ctrlPr>
                            </m:dPr>
                            <m:e>
                              <m:acc>
                                <m:accPr>
                                  <m:chr m:val="̅"/>
                                  <m:ctrlPr>
                                    <a:rPr lang="en-US" sz="280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𝐴𝑠</m:t>
                                  </m:r>
                                </m:e>
                              </m:acc>
                            </m:e>
                          </m:d>
                        </m:e>
                        <m:sub>
                          <m:r>
                            <a:rPr lang="en-US" sz="2800" i="1">
                              <a:solidFill>
                                <a:schemeClr val="tx1"/>
                              </a:solidFill>
                              <a:latin typeface="Cambria Math" panose="02040503050406030204" pitchFamily="18" charset="0"/>
                            </a:rPr>
                            <m:t>𝑢</m:t>
                          </m:r>
                          <m:r>
                            <a:rPr lang="en-US" sz="2800" i="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𝑖</m:t>
                          </m:r>
                        </m:sub>
                      </m:sSub>
                      <m:r>
                        <a:rPr lang="en-US" sz="2800" i="0">
                          <a:solidFill>
                            <a:schemeClr val="tx1"/>
                          </a:solidFill>
                          <a:latin typeface="Cambria Math" panose="02040503050406030204" pitchFamily="18" charset="0"/>
                        </a:rPr>
                        <m:t>= </m:t>
                      </m:r>
                      <m:f>
                        <m:fPr>
                          <m:ctrlPr>
                            <a:rPr lang="en-US" sz="2800" i="1" smtClean="0">
                              <a:solidFill>
                                <a:schemeClr val="tx1"/>
                              </a:solidFill>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𝑝</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𝑢</m:t>
                              </m:r>
                            </m:sub>
                          </m:sSub>
                        </m:den>
                      </m:f>
                      <m:sSub>
                        <m:sSubPr>
                          <m:ctrlPr>
                            <a:rPr lang="en-US" sz="2800" i="1">
                              <a:solidFill>
                                <a:schemeClr val="tx1"/>
                              </a:solidFill>
                              <a:latin typeface="Cambria Math" panose="02040503050406030204" pitchFamily="18" charset="0"/>
                            </a:rPr>
                          </m:ctrlPr>
                        </m:sSubPr>
                        <m:e>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𝐴𝑠</m:t>
                              </m:r>
                            </m:e>
                          </m:d>
                        </m:e>
                        <m:sub>
                          <m:r>
                            <a:rPr lang="en-US" sz="2800" b="0" i="1" smtClean="0">
                              <a:solidFill>
                                <a:schemeClr val="tx1"/>
                              </a:solidFill>
                              <a:latin typeface="Cambria Math" panose="02040503050406030204" pitchFamily="18" charset="0"/>
                            </a:rPr>
                            <m:t>𝑝</m:t>
                          </m:r>
                          <m:r>
                            <a:rPr lang="en-US" sz="2800" i="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𝑖</m:t>
                          </m:r>
                        </m:sub>
                      </m:sSub>
                      <m:r>
                        <a:rPr lang="en-US" sz="2800" i="0">
                          <a:solidFill>
                            <a:schemeClr val="tx1"/>
                          </a:solidFill>
                          <a:latin typeface="Cambria Math" panose="02040503050406030204" pitchFamily="18" charset="0"/>
                        </a:rPr>
                        <m:t>+</m:t>
                      </m:r>
                      <m:f>
                        <m:fPr>
                          <m:ctrlPr>
                            <a:rPr lang="en-US" sz="280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1 −</m:t>
                          </m:r>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𝑝</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𝑢</m:t>
                              </m:r>
                            </m:sub>
                          </m:sSub>
                        </m:den>
                      </m:f>
                      <m:sSub>
                        <m:sSubPr>
                          <m:ctrlPr>
                            <a:rPr lang="en-US" sz="2800" i="1">
                              <a:solidFill>
                                <a:schemeClr val="tx1"/>
                              </a:solidFill>
                              <a:latin typeface="Cambria Math" panose="02040503050406030204" pitchFamily="18" charset="0"/>
                            </a:rPr>
                          </m:ctrlPr>
                        </m:sSubPr>
                        <m:e>
                          <m:d>
                            <m:dPr>
                              <m:begChr m:val="["/>
                              <m:endChr m:val="]"/>
                              <m:ctrlPr>
                                <a:rPr lang="en-US" sz="2800" i="1">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𝐴𝑠</m:t>
                              </m:r>
                            </m:e>
                          </m:d>
                        </m:e>
                        <m:sub>
                          <m:r>
                            <a:rPr lang="en-US" sz="2800" i="1">
                              <a:solidFill>
                                <a:schemeClr val="tx1"/>
                              </a:solidFill>
                              <a:latin typeface="Cambria Math" panose="02040503050406030204" pitchFamily="18" charset="0"/>
                            </a:rPr>
                            <m:t>𝑜</m:t>
                          </m:r>
                        </m:sub>
                      </m:sSub>
                    </m:oMath>
                  </m:oMathPara>
                </a14:m>
                <a:endParaRPr lang="en-US" sz="2800" dirty="0">
                  <a:solidFill>
                    <a:schemeClr val="tx1"/>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2702245" y="1098723"/>
                <a:ext cx="5501506" cy="998030"/>
              </a:xfrm>
              <a:prstGeom prst="rect">
                <a:avLst/>
              </a:prstGeom>
              <a:blipFill>
                <a:blip r:embed="rId6"/>
                <a:stretch>
                  <a:fillRect/>
                </a:stretch>
              </a:blipFill>
            </p:spPr>
            <p:txBody>
              <a:bodyPr/>
              <a:lstStyle/>
              <a:p>
                <a:r>
                  <a:rPr lang="en-US">
                    <a:noFill/>
                  </a:rPr>
                  <a:t> </a:t>
                </a:r>
              </a:p>
            </p:txBody>
          </p:sp>
        </mc:Fallback>
      </mc:AlternateContent>
      <p:sp>
        <p:nvSpPr>
          <p:cNvPr id="2" name="TextBox 1"/>
          <p:cNvSpPr txBox="1"/>
          <p:nvPr/>
        </p:nvSpPr>
        <p:spPr>
          <a:xfrm>
            <a:off x="3464" y="3673357"/>
            <a:ext cx="2931380" cy="461665"/>
          </a:xfrm>
          <a:prstGeom prst="rect">
            <a:avLst/>
          </a:prstGeom>
          <a:noFill/>
        </p:spPr>
        <p:txBody>
          <a:bodyPr wrap="none" rtlCol="0">
            <a:spAutoFit/>
          </a:bodyPr>
          <a:lstStyle/>
          <a:p>
            <a:r>
              <a:rPr lang="en-US" sz="2400" dirty="0"/>
              <a:t>Urinary Arsenic (µg/L)</a:t>
            </a:r>
          </a:p>
        </p:txBody>
      </p:sp>
      <p:sp>
        <p:nvSpPr>
          <p:cNvPr id="10" name="TextBox 9"/>
          <p:cNvSpPr txBox="1"/>
          <p:nvPr/>
        </p:nvSpPr>
        <p:spPr>
          <a:xfrm>
            <a:off x="3855658" y="6055136"/>
            <a:ext cx="3602974" cy="461665"/>
          </a:xfrm>
          <a:prstGeom prst="rect">
            <a:avLst/>
          </a:prstGeom>
          <a:solidFill>
            <a:schemeClr val="bg1"/>
          </a:solidFill>
        </p:spPr>
        <p:txBody>
          <a:bodyPr wrap="none" rtlCol="0">
            <a:spAutoFit/>
          </a:bodyPr>
          <a:lstStyle/>
          <a:p>
            <a:r>
              <a:rPr lang="en-US" sz="2400" dirty="0"/>
              <a:t>Primary Well Arsenic (µg/L)</a:t>
            </a:r>
          </a:p>
        </p:txBody>
      </p:sp>
    </p:spTree>
    <p:extLst>
      <p:ext uri="{BB962C8B-B14F-4D97-AF65-F5344CB8AC3E}">
        <p14:creationId xmlns:p14="http://schemas.microsoft.com/office/powerpoint/2010/main" val="1608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2117436" y="642446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2DCB62-2AE2-4D43-8CDF-DC81BDA47B59}" type="slidenum">
              <a:rPr lang="en-US" smtClean="0"/>
              <a:pPr/>
              <a:t>3</a:t>
            </a:fld>
            <a:endParaRPr lang="en-US"/>
          </a:p>
        </p:txBody>
      </p:sp>
      <mc:AlternateContent xmlns:mc="http://schemas.openxmlformats.org/markup-compatibility/2006" xmlns:a14="http://schemas.microsoft.com/office/drawing/2010/main">
        <mc:Choice Requires="a14">
          <p:sp>
            <p:nvSpPr>
              <p:cNvPr id="33" name="Rectangle 32"/>
              <p:cNvSpPr/>
              <p:nvPr/>
            </p:nvSpPr>
            <p:spPr>
              <a:xfrm>
                <a:off x="1143458" y="1402056"/>
                <a:ext cx="9151993" cy="624210"/>
              </a:xfrm>
              <a:prstGeom prst="rect">
                <a:avLst/>
              </a:prstGeom>
            </p:spPr>
            <p:txBody>
              <a:bodyPr wrap="none">
                <a:spAutoFit/>
              </a:bodyPr>
              <a:lstStyle/>
              <a:p>
                <a:pPr algn="ctr"/>
                <a14:m>
                  <m:oMath xmlns:m="http://schemas.openxmlformats.org/officeDocument/2006/math">
                    <m:sSub>
                      <m:sSubPr>
                        <m:ctrlPr>
                          <a:rPr lang="en-US" sz="3200" i="1" smtClean="0">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b="0" i="1" smtClean="0">
                            <a:latin typeface="Cambria Math" panose="02040503050406030204" pitchFamily="18" charset="0"/>
                            <a:ea typeface="Calibri" panose="020F0502020204030204" pitchFamily="34" charset="0"/>
                          </a:rPr>
                          <m:t>𝑝</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r>
                          <a:rPr lang="en-US" sz="3200" i="1">
                            <a:latin typeface="Cambria Math" panose="02040503050406030204" pitchFamily="18" charset="0"/>
                            <a:ea typeface="Calibri" panose="020F0502020204030204" pitchFamily="34" charset="0"/>
                          </a:rPr>
                          <m:t>[</m:t>
                        </m:r>
                        <m:r>
                          <a:rPr lang="en-US" sz="3200" i="1">
                            <a:latin typeface="Cambria Math" panose="02040503050406030204" pitchFamily="18" charset="0"/>
                            <a:ea typeface="Calibri" panose="020F0502020204030204" pitchFamily="34" charset="0"/>
                          </a:rPr>
                          <m:t>𝐴𝑠</m:t>
                        </m:r>
                        <m:r>
                          <a:rPr lang="en-US" sz="3200" i="1">
                            <a:latin typeface="Cambria Math" panose="02040503050406030204" pitchFamily="18" charset="0"/>
                            <a:ea typeface="Calibri" panose="020F0502020204030204" pitchFamily="34" charset="0"/>
                          </a:rPr>
                          <m:t>]</m:t>
                        </m:r>
                      </m:e>
                      <m:sub>
                        <m:r>
                          <a:rPr lang="en-US" sz="3200" b="0" i="1" smtClean="0">
                            <a:latin typeface="Cambria Math" panose="02040503050406030204" pitchFamily="18" charset="0"/>
                            <a:ea typeface="Calibri" panose="020F0502020204030204" pitchFamily="34" charset="0"/>
                          </a:rPr>
                          <m:t>𝑝</m:t>
                        </m:r>
                      </m:sub>
                    </m:sSub>
                    <m:r>
                      <a:rPr lang="en-US" sz="3200" b="0" i="1" smtClean="0">
                        <a:latin typeface="Cambria Math" panose="02040503050406030204" pitchFamily="18" charset="0"/>
                        <a:ea typeface="Calibri" panose="020F0502020204030204" pitchFamily="34" charset="0"/>
                      </a:rPr>
                      <m:t> +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i="1">
                            <a:latin typeface="Cambria Math" panose="02040503050406030204" pitchFamily="18" charset="0"/>
                            <a:ea typeface="Calibri" panose="020F0502020204030204" pitchFamily="34" charset="0"/>
                          </a:rPr>
                          <m:t>𝑜</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d>
                          <m:dPr>
                            <m:begChr m:val="["/>
                            <m:endChr m:val="]"/>
                            <m:ctrlPr>
                              <a:rPr lang="en-US" sz="3200" i="1">
                                <a:latin typeface="Cambria Math" panose="02040503050406030204" pitchFamily="18" charset="0"/>
                                <a:ea typeface="Calibri" panose="020F0502020204030204" pitchFamily="34" charset="0"/>
                              </a:rPr>
                            </m:ctrlPr>
                          </m:dPr>
                          <m:e>
                            <m:r>
                              <a:rPr lang="en-US" sz="3200" i="1">
                                <a:latin typeface="Cambria Math" panose="02040503050406030204" pitchFamily="18" charset="0"/>
                                <a:ea typeface="Calibri" panose="020F0502020204030204" pitchFamily="34" charset="0"/>
                              </a:rPr>
                              <m:t>𝐴𝑠</m:t>
                            </m:r>
                          </m:e>
                        </m:d>
                      </m:e>
                      <m:sub>
                        <m:r>
                          <a:rPr lang="en-US" sz="3200" i="1">
                            <a:latin typeface="Cambria Math" panose="02040503050406030204" pitchFamily="18" charset="0"/>
                            <a:ea typeface="Calibri" panose="020F0502020204030204" pitchFamily="34" charset="0"/>
                          </a:rPr>
                          <m:t>𝑜</m:t>
                        </m:r>
                      </m:sub>
                    </m:sSub>
                    <m:r>
                      <a:rPr lang="en-US" sz="3200" i="1">
                        <a:latin typeface="Cambria Math" panose="02040503050406030204" pitchFamily="18" charset="0"/>
                        <a:ea typeface="Calibri" panose="020F0502020204030204" pitchFamily="34" charset="0"/>
                      </a:rPr>
                      <m:t>+</m:t>
                    </m:r>
                    <m:sSub>
                      <m:sSubPr>
                        <m:ctrlPr>
                          <a:rPr lang="en-US" sz="3200" i="1" smtClean="0">
                            <a:solidFill>
                              <a:srgbClr val="FF0000"/>
                            </a:solidFill>
                            <a:latin typeface="Cambria Math" panose="02040503050406030204" pitchFamily="18" charset="0"/>
                            <a:ea typeface="Calibri" panose="020F0502020204030204" pitchFamily="34" charset="0"/>
                          </a:rPr>
                        </m:ctrlPr>
                      </m:sSubPr>
                      <m:e>
                        <m:r>
                          <a:rPr lang="en-US" sz="3200" i="1">
                            <a:solidFill>
                              <a:srgbClr val="FF0000"/>
                            </a:solidFill>
                            <a:latin typeface="Cambria Math" panose="02040503050406030204" pitchFamily="18" charset="0"/>
                            <a:ea typeface="Calibri" panose="020F0502020204030204" pitchFamily="34" charset="0"/>
                          </a:rPr>
                          <m:t>𝑀</m:t>
                        </m:r>
                      </m:e>
                      <m:sub>
                        <m:r>
                          <a:rPr lang="en-US" sz="3200" i="1">
                            <a:solidFill>
                              <a:srgbClr val="FF0000"/>
                            </a:solidFill>
                            <a:latin typeface="Cambria Math" panose="02040503050406030204" pitchFamily="18" charset="0"/>
                            <a:ea typeface="Calibri" panose="020F0502020204030204" pitchFamily="34" charset="0"/>
                          </a:rPr>
                          <m:t>𝑓</m:t>
                        </m:r>
                      </m:sub>
                    </m:sSub>
                    <m:r>
                      <a:rPr lang="en-US" sz="3200" i="1">
                        <a:latin typeface="Cambria Math" panose="02040503050406030204" pitchFamily="18" charset="0"/>
                        <a:ea typeface="Calibri" panose="020F0502020204030204" pitchFamily="34" charset="0"/>
                      </a:rPr>
                      <m:t>=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𝑓</m:t>
                        </m:r>
                      </m:e>
                      <m:sub>
                        <m:r>
                          <a:rPr lang="en-US" sz="3200" i="1">
                            <a:latin typeface="Cambria Math" panose="02040503050406030204" pitchFamily="18" charset="0"/>
                            <a:ea typeface="Calibri" panose="020F0502020204030204" pitchFamily="34" charset="0"/>
                          </a:rPr>
                          <m:t>𝑢</m:t>
                        </m:r>
                      </m:sub>
                    </m:sSub>
                    <m:r>
                      <a:rPr lang="en-US" sz="3200" b="0" i="1" smtClean="0">
                        <a:latin typeface="Cambria Math" panose="02040503050406030204" pitchFamily="18" charset="0"/>
                        <a:ea typeface="Calibri" panose="020F0502020204030204" pitchFamily="34" charset="0"/>
                      </a:rPr>
                      <m:t>𝑄</m:t>
                    </m:r>
                    <m:sSub>
                      <m:sSubPr>
                        <m:ctrlPr>
                          <a:rPr lang="en-US" sz="3200" i="1">
                            <a:latin typeface="Cambria Math" panose="02040503050406030204" pitchFamily="18" charset="0"/>
                            <a:ea typeface="Calibri" panose="020F0502020204030204" pitchFamily="34" charset="0"/>
                          </a:rPr>
                        </m:ctrlPr>
                      </m:sSubPr>
                      <m:e>
                        <m:d>
                          <m:dPr>
                            <m:begChr m:val="["/>
                            <m:endChr m:val="]"/>
                            <m:ctrlPr>
                              <a:rPr lang="en-US" sz="3200" i="1">
                                <a:latin typeface="Cambria Math" panose="02040503050406030204" pitchFamily="18" charset="0"/>
                                <a:ea typeface="Calibri" panose="020F0502020204030204" pitchFamily="34" charset="0"/>
                              </a:rPr>
                            </m:ctrlPr>
                          </m:dPr>
                          <m:e>
                            <m:r>
                              <a:rPr lang="en-US" sz="3200" i="1">
                                <a:latin typeface="Cambria Math" panose="02040503050406030204" pitchFamily="18" charset="0"/>
                                <a:ea typeface="Calibri" panose="020F0502020204030204" pitchFamily="34" charset="0"/>
                              </a:rPr>
                              <m:t>𝐴𝑠</m:t>
                            </m:r>
                          </m:e>
                        </m:d>
                      </m:e>
                      <m:sub>
                        <m:r>
                          <a:rPr lang="en-US" sz="3200" i="1">
                            <a:latin typeface="Cambria Math" panose="02040503050406030204" pitchFamily="18" charset="0"/>
                            <a:ea typeface="Calibri" panose="020F0502020204030204" pitchFamily="34" charset="0"/>
                          </a:rPr>
                          <m:t>𝑢</m:t>
                        </m:r>
                      </m:sub>
                    </m:sSub>
                  </m:oMath>
                </a14:m>
                <a:r>
                  <a:rPr lang="en-US" sz="3200" dirty="0">
                    <a:latin typeface="Times New Roman" panose="02020603050405020304" pitchFamily="18" charset="0"/>
                    <a:ea typeface="Calibri" panose="020F0502020204030204" pitchFamily="34" charset="0"/>
                  </a:rPr>
                  <a:t> </a:t>
                </a:r>
                <a14:m>
                  <m:oMath xmlns:m="http://schemas.openxmlformats.org/officeDocument/2006/math">
                    <m:r>
                      <a:rPr lang="en-US" sz="3200" i="1" smtClean="0">
                        <a:latin typeface="Cambria Math" panose="02040503050406030204" pitchFamily="18" charset="0"/>
                        <a:ea typeface="Calibri" panose="020F0502020204030204" pitchFamily="34" charset="0"/>
                      </a:rPr>
                      <m:t>+ </m:t>
                    </m:r>
                    <m:sSub>
                      <m:sSubPr>
                        <m:ctrlPr>
                          <a:rPr lang="en-US" sz="3200" i="1" smtClean="0">
                            <a:solidFill>
                              <a:srgbClr val="FF0000"/>
                            </a:solidFill>
                            <a:latin typeface="Cambria Math" panose="02040503050406030204" pitchFamily="18" charset="0"/>
                            <a:ea typeface="Calibri" panose="020F0502020204030204" pitchFamily="34" charset="0"/>
                          </a:rPr>
                        </m:ctrlPr>
                      </m:sSubPr>
                      <m:e>
                        <m:r>
                          <a:rPr lang="en-US" sz="3200" i="1">
                            <a:solidFill>
                              <a:srgbClr val="FF0000"/>
                            </a:solidFill>
                            <a:latin typeface="Cambria Math" panose="02040503050406030204" pitchFamily="18" charset="0"/>
                            <a:ea typeface="Calibri" panose="020F0502020204030204" pitchFamily="34" charset="0"/>
                          </a:rPr>
                          <m:t>𝑀</m:t>
                        </m:r>
                      </m:e>
                      <m:sub>
                        <m:r>
                          <a:rPr lang="en-US" sz="3200" i="1">
                            <a:solidFill>
                              <a:srgbClr val="FF0000"/>
                            </a:solidFill>
                            <a:latin typeface="Cambria Math" panose="02040503050406030204" pitchFamily="18" charset="0"/>
                            <a:ea typeface="Calibri" panose="020F0502020204030204" pitchFamily="34" charset="0"/>
                          </a:rPr>
                          <m:t>𝑑</m:t>
                        </m:r>
                      </m:sub>
                    </m:sSub>
                    <m:r>
                      <a:rPr lang="en-US" sz="3200" i="1">
                        <a:latin typeface="Cambria Math" panose="02040503050406030204" pitchFamily="18" charset="0"/>
                        <a:ea typeface="Calibri" panose="020F0502020204030204" pitchFamily="34" charset="0"/>
                      </a:rPr>
                      <m:t>+</m:t>
                    </m:r>
                  </m:oMath>
                </a14:m>
                <a:r>
                  <a:rPr lang="en-US" sz="3200" dirty="0">
                    <a:latin typeface="Times New Roman" panose="02020603050405020304" pitchFamily="18" charset="0"/>
                    <a:ea typeface="MS Mincho"/>
                  </a:rPr>
                  <a:t> </a:t>
                </a:r>
                <a14:m>
                  <m:oMath xmlns:m="http://schemas.openxmlformats.org/officeDocument/2006/math">
                    <m:sSub>
                      <m:sSubPr>
                        <m:ctrlPr>
                          <a:rPr lang="en-US" sz="3200" i="1" smtClean="0">
                            <a:solidFill>
                              <a:srgbClr val="FF0000"/>
                            </a:solidFill>
                            <a:latin typeface="Cambria Math" panose="02040503050406030204" pitchFamily="18" charset="0"/>
                            <a:ea typeface="Calibri" panose="020F0502020204030204" pitchFamily="34" charset="0"/>
                          </a:rPr>
                        </m:ctrlPr>
                      </m:sSubPr>
                      <m:e>
                        <m:r>
                          <a:rPr lang="en-US" sz="3200" i="1">
                            <a:solidFill>
                              <a:srgbClr val="FF0000"/>
                            </a:solidFill>
                            <a:latin typeface="Cambria Math" panose="02040503050406030204" pitchFamily="18" charset="0"/>
                            <a:ea typeface="Calibri" panose="020F0502020204030204" pitchFamily="34" charset="0"/>
                          </a:rPr>
                          <m:t>𝑀</m:t>
                        </m:r>
                      </m:e>
                      <m:sub>
                        <m:r>
                          <a:rPr lang="en-US" sz="3200" i="1">
                            <a:solidFill>
                              <a:srgbClr val="FF0000"/>
                            </a:solidFill>
                            <a:latin typeface="Cambria Math" panose="02040503050406030204" pitchFamily="18" charset="0"/>
                            <a:ea typeface="Calibri" panose="020F0502020204030204" pitchFamily="34" charset="0"/>
                          </a:rPr>
                          <m:t>𝑏</m:t>
                        </m:r>
                      </m:sub>
                    </m:sSub>
                  </m:oMath>
                </a14:m>
                <a:endParaRPr lang="en-US" sz="3200" dirty="0">
                  <a:latin typeface="Times New Roman" panose="02020603050405020304" pitchFamily="18" charset="0"/>
                  <a:ea typeface="Calibri" panose="020F0502020204030204" pitchFamily="34" charset="0"/>
                </a:endParaRPr>
              </a:p>
            </p:txBody>
          </p:sp>
        </mc:Choice>
        <mc:Fallback xmlns="">
          <p:sp>
            <p:nvSpPr>
              <p:cNvPr id="33" name="Rectangle 32"/>
              <p:cNvSpPr>
                <a:spLocks noRot="1" noChangeAspect="1" noMove="1" noResize="1" noEditPoints="1" noAdjustHandles="1" noChangeArrowheads="1" noChangeShapeType="1" noTextEdit="1"/>
              </p:cNvSpPr>
              <p:nvPr/>
            </p:nvSpPr>
            <p:spPr>
              <a:xfrm>
                <a:off x="1143458" y="1402056"/>
                <a:ext cx="9151993" cy="6242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5006439" y="926302"/>
                <a:ext cx="4452758" cy="584775"/>
              </a:xfrm>
              <a:prstGeom prst="rect">
                <a:avLst/>
              </a:prstGeom>
            </p:spPr>
            <p:txBody>
              <a:bodyPr wrap="none">
                <a:spAutoFit/>
              </a:bodyPr>
              <a:lstStyle/>
              <a:p>
                <a:pPr algn="ctr"/>
                <a14:m>
                  <m:oMath xmlns:m="http://schemas.openxmlformats.org/officeDocument/2006/math">
                    <m:sSub>
                      <m:sSubPr>
                        <m:ctrlPr>
                          <a:rPr lang="en-US" sz="3200" i="1" smtClean="0">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𝐴𝑠</m:t>
                        </m:r>
                      </m:e>
                      <m:sub>
                        <m:r>
                          <a:rPr lang="en-US" sz="3200" b="0" i="1" smtClean="0">
                            <a:latin typeface="Cambria Math" panose="02040503050406030204" pitchFamily="18" charset="0"/>
                            <a:ea typeface="Calibri" panose="020F0502020204030204" pitchFamily="34" charset="0"/>
                          </a:rPr>
                          <m:t>𝑖𝑛</m:t>
                        </m:r>
                      </m:sub>
                    </m:sSub>
                    <m:r>
                      <a:rPr lang="en-US" sz="3200" i="1">
                        <a:latin typeface="Cambria Math" panose="02040503050406030204" pitchFamily="18" charset="0"/>
                        <a:ea typeface="Calibri" panose="020F0502020204030204" pitchFamily="34" charset="0"/>
                      </a:rPr>
                      <m:t>= </m:t>
                    </m:r>
                    <m:sSub>
                      <m:sSubPr>
                        <m:ctrlPr>
                          <a:rPr lang="en-US" sz="3200" i="1">
                            <a:latin typeface="Cambria Math" panose="02040503050406030204" pitchFamily="18" charset="0"/>
                            <a:ea typeface="Calibri" panose="020F0502020204030204" pitchFamily="34" charset="0"/>
                          </a:rPr>
                        </m:ctrlPr>
                      </m:sSubPr>
                      <m:e>
                        <m:r>
                          <a:rPr lang="en-US" sz="3200" b="0" i="1" smtClean="0">
                            <a:latin typeface="Cambria Math" panose="02040503050406030204" pitchFamily="18" charset="0"/>
                            <a:ea typeface="Calibri" panose="020F0502020204030204" pitchFamily="34" charset="0"/>
                          </a:rPr>
                          <m:t>𝐴𝑠</m:t>
                        </m:r>
                      </m:e>
                      <m:sub>
                        <m:r>
                          <a:rPr lang="en-US" sz="3200" b="0" i="1" smtClean="0">
                            <a:latin typeface="Cambria Math" panose="02040503050406030204" pitchFamily="18" charset="0"/>
                            <a:ea typeface="Calibri" panose="020F0502020204030204" pitchFamily="34" charset="0"/>
                          </a:rPr>
                          <m:t>𝑜𝑢𝑡</m:t>
                        </m:r>
                      </m:sub>
                    </m:sSub>
                  </m:oMath>
                </a14:m>
                <a:r>
                  <a:rPr lang="en-US" sz="3200" dirty="0">
                    <a:ea typeface="Calibri" panose="020F0502020204030204" pitchFamily="34" charset="0"/>
                  </a:rPr>
                  <a:t> </a:t>
                </a:r>
                <a14:m>
                  <m:oMath xmlns:m="http://schemas.openxmlformats.org/officeDocument/2006/math">
                    <m:r>
                      <a:rPr lang="en-US" sz="3200" i="1" smtClean="0">
                        <a:solidFill>
                          <a:schemeClr val="tx1"/>
                        </a:solidFill>
                        <a:latin typeface="Cambria Math" panose="02040503050406030204" pitchFamily="18" charset="0"/>
                        <a:ea typeface="Calibri" panose="020F0502020204030204" pitchFamily="34" charset="0"/>
                      </a:rPr>
                      <m:t>+ </m:t>
                    </m:r>
                    <m:sSub>
                      <m:sSubPr>
                        <m:ctrlPr>
                          <a:rPr lang="en-US" sz="3200" i="1" smtClean="0">
                            <a:solidFill>
                              <a:schemeClr val="tx1"/>
                            </a:solidFill>
                            <a:latin typeface="Cambria Math" panose="02040503050406030204" pitchFamily="18" charset="0"/>
                            <a:ea typeface="Calibri" panose="020F0502020204030204" pitchFamily="34" charset="0"/>
                          </a:rPr>
                        </m:ctrlPr>
                      </m:sSubPr>
                      <m:e>
                        <m:r>
                          <a:rPr lang="en-US" sz="3200" b="0" i="1" smtClean="0">
                            <a:solidFill>
                              <a:schemeClr val="tx1"/>
                            </a:solidFill>
                            <a:latin typeface="Cambria Math" panose="02040503050406030204" pitchFamily="18" charset="0"/>
                            <a:ea typeface="Calibri" panose="020F0502020204030204" pitchFamily="34" charset="0"/>
                          </a:rPr>
                          <m:t>𝐴𝑠</m:t>
                        </m:r>
                      </m:e>
                      <m:sub>
                        <m:r>
                          <a:rPr lang="en-US" sz="3200" b="0" i="1" smtClean="0">
                            <a:solidFill>
                              <a:schemeClr val="tx1"/>
                            </a:solidFill>
                            <a:latin typeface="Cambria Math" panose="02040503050406030204" pitchFamily="18" charset="0"/>
                            <a:ea typeface="Calibri" panose="020F0502020204030204" pitchFamily="34" charset="0"/>
                          </a:rPr>
                          <m:t>𝑠𝑡𝑜𝑟𝑒𝑑</m:t>
                        </m:r>
                      </m:sub>
                    </m:sSub>
                  </m:oMath>
                </a14:m>
                <a:endParaRPr lang="en-US" sz="3200" dirty="0">
                  <a:latin typeface="Times New Roman" panose="02020603050405020304" pitchFamily="18" charset="0"/>
                  <a:ea typeface="Calibri" panose="020F0502020204030204" pitchFamily="34" charset="0"/>
                </a:endParaRPr>
              </a:p>
            </p:txBody>
          </p:sp>
        </mc:Choice>
        <mc:Fallback xmlns="">
          <p:sp>
            <p:nvSpPr>
              <p:cNvPr id="34" name="Rectangle 33"/>
              <p:cNvSpPr>
                <a:spLocks noRot="1" noChangeAspect="1" noMove="1" noResize="1" noEditPoints="1" noAdjustHandles="1" noChangeArrowheads="1" noChangeShapeType="1" noTextEdit="1"/>
              </p:cNvSpPr>
              <p:nvPr/>
            </p:nvSpPr>
            <p:spPr>
              <a:xfrm>
                <a:off x="5006439" y="926302"/>
                <a:ext cx="4452758"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27101" y="3431030"/>
                <a:ext cx="3877714" cy="490199"/>
              </a:xfrm>
              <a:prstGeom prst="rect">
                <a:avLst/>
              </a:prstGeom>
              <a:noFill/>
              <a:ln>
                <a:solidFill>
                  <a:schemeClr val="tx1"/>
                </a:solidFill>
              </a:ln>
            </p:spPr>
            <p:txBody>
              <a:bodyPr wrap="square" rtlCol="0">
                <a:spAutoFit/>
              </a:bodyPr>
              <a:lstStyle/>
              <a:p>
                <a:r>
                  <a:rPr lang="en-US" sz="2400" dirty="0"/>
                  <a:t>Primary well water,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𝐴𝑠</m:t>
                        </m:r>
                        <m:r>
                          <a:rPr lang="en-US" sz="2400" i="1">
                            <a:latin typeface="Cambria Math" panose="02040503050406030204" pitchFamily="18" charset="0"/>
                          </a:rPr>
                          <m:t>]</m:t>
                        </m:r>
                      </m:e>
                      <m:sub>
                        <m:r>
                          <a:rPr lang="en-US" sz="2400" b="0" i="1" smtClean="0">
                            <a:latin typeface="Cambria Math" panose="02040503050406030204" pitchFamily="18" charset="0"/>
                          </a:rPr>
                          <m:t>𝑝</m:t>
                        </m:r>
                      </m:sub>
                    </m:sSub>
                  </m:oMath>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927101" y="3431030"/>
                <a:ext cx="3877714" cy="490199"/>
              </a:xfrm>
              <a:prstGeom prst="rect">
                <a:avLst/>
              </a:prstGeom>
              <a:blipFill>
                <a:blip r:embed="rId5"/>
                <a:stretch>
                  <a:fillRect l="-2194" t="-7317" b="-2195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74705" y="4176435"/>
                <a:ext cx="3630110" cy="461665"/>
              </a:xfrm>
              <a:prstGeom prst="rect">
                <a:avLst/>
              </a:prstGeom>
              <a:noFill/>
              <a:ln>
                <a:solidFill>
                  <a:schemeClr val="tx1"/>
                </a:solidFill>
              </a:ln>
            </p:spPr>
            <p:txBody>
              <a:bodyPr wrap="square" rtlCol="0">
                <a:spAutoFit/>
              </a:bodyPr>
              <a:lstStyle/>
              <a:p>
                <a:r>
                  <a:rPr lang="en-US" sz="2400" dirty="0"/>
                  <a:t>Other well water,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i="1">
                            <a:latin typeface="Cambria Math" panose="02040503050406030204" pitchFamily="18" charset="0"/>
                          </a:rPr>
                          <m:t>𝑜</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𝐴𝑠</m:t>
                            </m:r>
                          </m:e>
                        </m:d>
                      </m:e>
                      <m:sub>
                        <m:r>
                          <a:rPr lang="en-US" sz="2400" i="1">
                            <a:latin typeface="Cambria Math" panose="02040503050406030204" pitchFamily="18" charset="0"/>
                          </a:rPr>
                          <m:t>𝑜</m:t>
                        </m:r>
                      </m:sub>
                    </m:sSub>
                  </m:oMath>
                </a14:m>
                <a:endParaRPr lang="en-US" sz="2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174705" y="4176435"/>
                <a:ext cx="3630110" cy="461665"/>
              </a:xfrm>
              <a:prstGeom prst="rect">
                <a:avLst/>
              </a:prstGeom>
              <a:blipFill>
                <a:blip r:embed="rId6"/>
                <a:stretch>
                  <a:fillRect l="-2513" t="-8974" b="-269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3424798" y="4879948"/>
                <a:ext cx="1380017" cy="491288"/>
              </a:xfrm>
              <a:prstGeom prst="rect">
                <a:avLst/>
              </a:prstGeom>
              <a:noFill/>
              <a:ln>
                <a:solidFill>
                  <a:srgbClr val="FF0000"/>
                </a:solidFill>
              </a:ln>
            </p:spPr>
            <p:txBody>
              <a:bodyPr wrap="square" rtlCol="0">
                <a:spAutoFit/>
              </a:bodyPr>
              <a:lstStyle/>
              <a:p>
                <a:r>
                  <a:rPr lang="en-US" sz="2400" dirty="0">
                    <a:solidFill>
                      <a:srgbClr val="FF0000"/>
                    </a:solidFill>
                  </a:rPr>
                  <a:t>Food,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𝑀</m:t>
                        </m:r>
                      </m:e>
                      <m:sub>
                        <m:r>
                          <a:rPr lang="en-US" sz="2400" b="0" i="1" smtClean="0">
                            <a:solidFill>
                              <a:srgbClr val="FF0000"/>
                            </a:solidFill>
                            <a:latin typeface="Cambria Math" panose="02040503050406030204" pitchFamily="18" charset="0"/>
                          </a:rPr>
                          <m:t>𝑓</m:t>
                        </m:r>
                      </m:sub>
                    </m:sSub>
                  </m:oMath>
                </a14:m>
                <a:endParaRPr lang="en-US" sz="2400" dirty="0">
                  <a:solidFill>
                    <a:srgbClr val="FF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3424798" y="4879948"/>
                <a:ext cx="1380017" cy="491288"/>
              </a:xfrm>
              <a:prstGeom prst="rect">
                <a:avLst/>
              </a:prstGeom>
              <a:blipFill>
                <a:blip r:embed="rId7"/>
                <a:stretch>
                  <a:fillRect l="-6579" t="-7317" b="-21951"/>
                </a:stretch>
              </a:blipFill>
              <a:ln>
                <a:solidFill>
                  <a:srgbClr val="FF0000"/>
                </a:solidFill>
              </a:ln>
            </p:spPr>
            <p:txBody>
              <a:bodyPr/>
              <a:lstStyle/>
              <a:p>
                <a:r>
                  <a:rPr lang="en-US">
                    <a:noFill/>
                  </a:rPr>
                  <a:t> </a:t>
                </a:r>
              </a:p>
            </p:txBody>
          </p:sp>
        </mc:Fallback>
      </mc:AlternateContent>
      <p:cxnSp>
        <p:nvCxnSpPr>
          <p:cNvPr id="39" name="Straight Arrow Connector 38"/>
          <p:cNvCxnSpPr>
            <a:cxnSpLocks/>
          </p:cNvCxnSpPr>
          <p:nvPr/>
        </p:nvCxnSpPr>
        <p:spPr>
          <a:xfrm>
            <a:off x="4949928" y="3683585"/>
            <a:ext cx="979749" cy="1804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4915460" y="4939077"/>
            <a:ext cx="1052762" cy="2725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879051" y="4422341"/>
            <a:ext cx="1050626" cy="56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8169044" y="3402366"/>
                <a:ext cx="2700451" cy="461665"/>
              </a:xfrm>
              <a:prstGeom prst="rect">
                <a:avLst/>
              </a:prstGeom>
              <a:noFill/>
              <a:ln>
                <a:solidFill>
                  <a:schemeClr val="tx1"/>
                </a:solidFill>
              </a:ln>
            </p:spPr>
            <p:txBody>
              <a:bodyPr wrap="square" rtlCol="0">
                <a:spAutoFit/>
              </a:bodyPr>
              <a:lstStyle/>
              <a:p>
                <a:r>
                  <a:rPr lang="en-US" sz="2400" dirty="0"/>
                  <a:t>Urination,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𝑓</m:t>
                        </m:r>
                      </m:e>
                      <m:sub>
                        <m:r>
                          <a:rPr lang="en-US" sz="2400" i="1">
                            <a:latin typeface="Cambria Math" panose="02040503050406030204" pitchFamily="18" charset="0"/>
                          </a:rPr>
                          <m:t>𝑢</m:t>
                        </m:r>
                      </m:sub>
                    </m:sSub>
                    <m:r>
                      <a:rPr lang="en-US" sz="2400" b="0" i="1" smtClean="0">
                        <a:latin typeface="Cambria Math" panose="02040503050406030204" pitchFamily="18" charset="0"/>
                      </a:rPr>
                      <m:t>𝑄</m:t>
                    </m:r>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𝐴𝑠</m:t>
                            </m:r>
                          </m:e>
                        </m:d>
                      </m:e>
                      <m:sub>
                        <m:r>
                          <a:rPr lang="en-US" sz="2400" i="1">
                            <a:latin typeface="Cambria Math" panose="02040503050406030204" pitchFamily="18" charset="0"/>
                          </a:rPr>
                          <m:t>𝑢</m:t>
                        </m:r>
                      </m:sub>
                    </m:sSub>
                  </m:oMath>
                </a14:m>
                <a:endParaRPr lang="en-US" sz="2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8169044" y="3402366"/>
                <a:ext cx="2700451" cy="461665"/>
              </a:xfrm>
              <a:prstGeom prst="rect">
                <a:avLst/>
              </a:prstGeom>
              <a:blipFill>
                <a:blip r:embed="rId8"/>
                <a:stretch>
                  <a:fillRect l="-3146" t="-8974" b="-26923"/>
                </a:stretch>
              </a:blipFill>
              <a:ln>
                <a:solidFill>
                  <a:schemeClr val="tx1"/>
                </a:solidFill>
              </a:ln>
            </p:spPr>
            <p:txBody>
              <a:bodyPr/>
              <a:lstStyle/>
              <a:p>
                <a:r>
                  <a:rPr lang="en-US">
                    <a:noFill/>
                  </a:rPr>
                  <a:t> </a:t>
                </a:r>
              </a:p>
            </p:txBody>
          </p:sp>
        </mc:Fallback>
      </mc:AlternateContent>
      <p:cxnSp>
        <p:nvCxnSpPr>
          <p:cNvPr id="43" name="Straight Arrow Connector 42"/>
          <p:cNvCxnSpPr>
            <a:cxnSpLocks/>
          </p:cNvCxnSpPr>
          <p:nvPr/>
        </p:nvCxnSpPr>
        <p:spPr>
          <a:xfrm flipV="1">
            <a:off x="7121371" y="3633199"/>
            <a:ext cx="828829" cy="2703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Picture 2" descr="File:Noun 687028 ccGanKhoonLay tall-man.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6509" y="2528646"/>
            <a:ext cx="957874" cy="334142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D83B13EB-233A-4C24-8AAC-8168FBB5DB7B}"/>
              </a:ext>
            </a:extLst>
          </p:cNvPr>
          <p:cNvCxnSpPr>
            <a:cxnSpLocks/>
          </p:cNvCxnSpPr>
          <p:nvPr/>
        </p:nvCxnSpPr>
        <p:spPr>
          <a:xfrm>
            <a:off x="7108472" y="4403572"/>
            <a:ext cx="841728" cy="2308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5AAE2E-1150-49A5-92EC-6428378D1334}"/>
                  </a:ext>
                </a:extLst>
              </p:cNvPr>
              <p:cNvSpPr txBox="1"/>
              <p:nvPr/>
            </p:nvSpPr>
            <p:spPr>
              <a:xfrm>
                <a:off x="8169044" y="4403572"/>
                <a:ext cx="3178426" cy="461665"/>
              </a:xfrm>
              <a:prstGeom prst="rect">
                <a:avLst/>
              </a:prstGeom>
              <a:noFill/>
              <a:ln>
                <a:solidFill>
                  <a:srgbClr val="FF0000"/>
                </a:solidFill>
              </a:ln>
            </p:spPr>
            <p:txBody>
              <a:bodyPr wrap="square" rtlCol="0">
                <a:spAutoFit/>
              </a:bodyPr>
              <a:lstStyle/>
              <a:p>
                <a:r>
                  <a:rPr lang="en-US" sz="2400" dirty="0">
                    <a:solidFill>
                      <a:srgbClr val="FF0000"/>
                    </a:solidFill>
                  </a:rPr>
                  <a:t>Defecation,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𝑀</m:t>
                        </m:r>
                      </m:e>
                      <m:sub>
                        <m:r>
                          <a:rPr lang="en-US" sz="2400" i="1">
                            <a:solidFill>
                              <a:srgbClr val="FF0000"/>
                            </a:solidFill>
                            <a:latin typeface="Cambria Math" panose="02040503050406030204" pitchFamily="18" charset="0"/>
                          </a:rPr>
                          <m:t>𝑑</m:t>
                        </m:r>
                      </m:sub>
                    </m:sSub>
                  </m:oMath>
                </a14:m>
                <a:endParaRPr lang="en-US" sz="2400" dirty="0">
                  <a:solidFill>
                    <a:srgbClr val="FF0000"/>
                  </a:solidFill>
                </a:endParaRPr>
              </a:p>
            </p:txBody>
          </p:sp>
        </mc:Choice>
        <mc:Fallback xmlns="">
          <p:sp>
            <p:nvSpPr>
              <p:cNvPr id="19" name="TextBox 18">
                <a:extLst>
                  <a:ext uri="{FF2B5EF4-FFF2-40B4-BE49-F238E27FC236}">
                    <a16:creationId xmlns:a16="http://schemas.microsoft.com/office/drawing/2014/main" id="{DD5AAE2E-1150-49A5-92EC-6428378D1334}"/>
                  </a:ext>
                </a:extLst>
              </p:cNvPr>
              <p:cNvSpPr txBox="1">
                <a:spLocks noRot="1" noChangeAspect="1" noMove="1" noResize="1" noEditPoints="1" noAdjustHandles="1" noChangeArrowheads="1" noChangeShapeType="1" noTextEdit="1"/>
              </p:cNvSpPr>
              <p:nvPr/>
            </p:nvSpPr>
            <p:spPr>
              <a:xfrm>
                <a:off x="8169044" y="4403572"/>
                <a:ext cx="3178426" cy="461665"/>
              </a:xfrm>
              <a:prstGeom prst="rect">
                <a:avLst/>
              </a:prstGeom>
              <a:blipFill>
                <a:blip r:embed="rId11"/>
                <a:stretch>
                  <a:fillRect l="-2677" t="-8974" b="-26923"/>
                </a:stretch>
              </a:blipFill>
              <a:ln>
                <a:solidFill>
                  <a:srgbClr val="FF0000"/>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473E3A6B-0734-4DA9-AF81-4C1EE688CCE2}"/>
              </a:ext>
            </a:extLst>
          </p:cNvPr>
          <p:cNvCxnSpPr/>
          <p:nvPr/>
        </p:nvCxnSpPr>
        <p:spPr>
          <a:xfrm>
            <a:off x="6495973" y="5599818"/>
            <a:ext cx="0" cy="5441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C760758-43C5-4D3C-8BF2-EDDD536E95B8}"/>
                  </a:ext>
                </a:extLst>
              </p:cNvPr>
              <p:cNvSpPr txBox="1"/>
              <p:nvPr/>
            </p:nvSpPr>
            <p:spPr>
              <a:xfrm>
                <a:off x="5504135" y="6261190"/>
                <a:ext cx="1983676" cy="461665"/>
              </a:xfrm>
              <a:prstGeom prst="rect">
                <a:avLst/>
              </a:prstGeom>
              <a:noFill/>
              <a:ln>
                <a:solidFill>
                  <a:srgbClr val="FF0000"/>
                </a:solidFill>
              </a:ln>
            </p:spPr>
            <p:txBody>
              <a:bodyPr wrap="square" rtlCol="0">
                <a:spAutoFit/>
              </a:bodyPr>
              <a:lstStyle/>
              <a:p>
                <a:r>
                  <a:rPr lang="en-US" sz="2400" dirty="0">
                    <a:solidFill>
                      <a:srgbClr val="FF0000"/>
                    </a:solidFill>
                  </a:rPr>
                  <a:t>Body sink,</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rPr>
                          <m:t>𝑀</m:t>
                        </m:r>
                      </m:e>
                      <m:sub>
                        <m:r>
                          <a:rPr lang="en-US" sz="2400" i="1">
                            <a:solidFill>
                              <a:srgbClr val="FF0000"/>
                            </a:solidFill>
                            <a:latin typeface="Cambria Math" panose="02040503050406030204" pitchFamily="18" charset="0"/>
                          </a:rPr>
                          <m:t>𝑏</m:t>
                        </m:r>
                      </m:sub>
                    </m:sSub>
                  </m:oMath>
                </a14:m>
                <a:endParaRPr lang="en-US" sz="2400" dirty="0">
                  <a:solidFill>
                    <a:srgbClr val="FF0000"/>
                  </a:solidFill>
                </a:endParaRPr>
              </a:p>
            </p:txBody>
          </p:sp>
        </mc:Choice>
        <mc:Fallback xmlns="">
          <p:sp>
            <p:nvSpPr>
              <p:cNvPr id="22" name="TextBox 21">
                <a:extLst>
                  <a:ext uri="{FF2B5EF4-FFF2-40B4-BE49-F238E27FC236}">
                    <a16:creationId xmlns:a16="http://schemas.microsoft.com/office/drawing/2014/main" id="{EC760758-43C5-4D3C-8BF2-EDDD536E95B8}"/>
                  </a:ext>
                </a:extLst>
              </p:cNvPr>
              <p:cNvSpPr txBox="1">
                <a:spLocks noRot="1" noChangeAspect="1" noMove="1" noResize="1" noEditPoints="1" noAdjustHandles="1" noChangeArrowheads="1" noChangeShapeType="1" noTextEdit="1"/>
              </p:cNvSpPr>
              <p:nvPr/>
            </p:nvSpPr>
            <p:spPr>
              <a:xfrm>
                <a:off x="5504135" y="6261190"/>
                <a:ext cx="1983676" cy="461665"/>
              </a:xfrm>
              <a:prstGeom prst="rect">
                <a:avLst/>
              </a:prstGeom>
              <a:blipFill>
                <a:blip r:embed="rId12"/>
                <a:stretch>
                  <a:fillRect l="-4587" t="-8974" b="-26923"/>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912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5817" b="6630"/>
          <a:stretch/>
        </p:blipFill>
        <p:spPr>
          <a:xfrm>
            <a:off x="2913320" y="2005277"/>
            <a:ext cx="5391077" cy="4012751"/>
          </a:xfrm>
          <a:prstGeom prst="rect">
            <a:avLst/>
          </a:prstGeom>
        </p:spPr>
      </p:pic>
      <p:sp>
        <p:nvSpPr>
          <p:cNvPr id="13" name="Slide Number Placeholder 12"/>
          <p:cNvSpPr>
            <a:spLocks noGrp="1"/>
          </p:cNvSpPr>
          <p:nvPr>
            <p:ph type="sldNum" sz="quarter" idx="4"/>
          </p:nvPr>
        </p:nvSpPr>
        <p:spPr>
          <a:xfrm>
            <a:off x="-2117436" y="642446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2DCB62-2AE2-4D43-8CDF-DC81BDA47B59}" type="slidenum">
              <a:rPr lang="en-US" smtClean="0"/>
              <a:pPr/>
              <a:t>4</a:t>
            </a:fld>
            <a:endParaRPr lang="en-US"/>
          </a:p>
        </p:txBody>
      </p:sp>
      <p:sp>
        <p:nvSpPr>
          <p:cNvPr id="21" name="Isosceles Triangle 20"/>
          <p:cNvSpPr/>
          <p:nvPr/>
        </p:nvSpPr>
        <p:spPr>
          <a:xfrm flipH="1">
            <a:off x="5452998" y="3845914"/>
            <a:ext cx="698090" cy="329469"/>
          </a:xfrm>
          <a:prstGeom prst="triangle">
            <a:avLst>
              <a:gd name="adj" fmla="val 15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6238379" y="3776573"/>
                <a:ext cx="3023776" cy="688458"/>
              </a:xfrm>
              <a:prstGeom prst="rect">
                <a:avLst/>
              </a:prstGeom>
              <a:noFill/>
            </p:spPr>
            <p:txBody>
              <a:bodyPr wrap="none" rtlCol="0">
                <a:spAutoFit/>
              </a:bodyPr>
              <a:lstStyle/>
              <a:p>
                <a:r>
                  <a:rPr lang="en-US" sz="2400" dirty="0">
                    <a:solidFill>
                      <a:schemeClr val="tx1"/>
                    </a:solidFill>
                  </a:rPr>
                  <a:t>slope = </a:t>
                </a:r>
                <a14:m>
                  <m:oMath xmlns:m="http://schemas.openxmlformats.org/officeDocument/2006/math">
                    <m:f>
                      <m:fPr>
                        <m:ctrlPr>
                          <a:rPr lang="en-US" sz="2400" i="1">
                            <a:solidFill>
                              <a:schemeClr val="tx1"/>
                            </a:solidFill>
                            <a:latin typeface="Cambria Math" panose="02040503050406030204" pitchFamily="18" charset="0"/>
                          </a:rPr>
                        </m:ctrlPr>
                      </m:fPr>
                      <m:num>
                        <m:r>
                          <a:rPr lang="en-US" sz="2400" i="1" smtClean="0">
                            <a:solidFill>
                              <a:schemeClr val="tx1"/>
                            </a:solidFill>
                            <a:latin typeface="Cambria Math" panose="02040503050406030204" pitchFamily="18" charset="0"/>
                          </a:rPr>
                          <m:t> </m:t>
                        </m:r>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𝑑</m:t>
                                </m:r>
                              </m:sub>
                            </m:sSub>
                            <m:r>
                              <a:rPr lang="en-US" sz="2400">
                                <a:solidFill>
                                  <a:schemeClr val="tx1"/>
                                </a:solidFill>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𝑏</m:t>
                                </m:r>
                              </m:sub>
                            </m:sSub>
                          </m:e>
                        </m:d>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𝑢</m:t>
                            </m:r>
                          </m:sub>
                        </m:sSub>
                      </m:den>
                    </m:f>
                  </m:oMath>
                </a14:m>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𝑝</m:t>
                        </m:r>
                      </m:sub>
                    </m:sSub>
                  </m:oMath>
                </a14:m>
                <a:r>
                  <a:rPr lang="en-US" sz="2400" dirty="0">
                    <a:solidFill>
                      <a:schemeClr val="tx1"/>
                    </a:solidFill>
                  </a:rPr>
                  <a:t> </a:t>
                </a:r>
              </a:p>
            </p:txBody>
          </p:sp>
        </mc:Choice>
        <mc:Fallback xmlns="">
          <p:sp>
            <p:nvSpPr>
              <p:cNvPr id="22" name="TextBox 21"/>
              <p:cNvSpPr txBox="1">
                <a:spLocks noRot="1" noChangeAspect="1" noMove="1" noResize="1" noEditPoints="1" noAdjustHandles="1" noChangeArrowheads="1" noChangeShapeType="1" noTextEdit="1"/>
              </p:cNvSpPr>
              <p:nvPr/>
            </p:nvSpPr>
            <p:spPr>
              <a:xfrm>
                <a:off x="6238379" y="3776573"/>
                <a:ext cx="3023776" cy="688458"/>
              </a:xfrm>
              <a:prstGeom prst="rect">
                <a:avLst/>
              </a:prstGeom>
              <a:blipFill>
                <a:blip r:embed="rId4"/>
                <a:stretch>
                  <a:fillRect l="-3024" b="-26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351018" y="4801199"/>
                <a:ext cx="7340727" cy="922176"/>
              </a:xfrm>
              <a:prstGeom prst="rect">
                <a:avLst/>
              </a:prstGeom>
              <a:noFill/>
            </p:spPr>
            <p:txBody>
              <a:bodyPr wrap="none" rtlCol="0">
                <a:spAutoFit/>
              </a:bodyPr>
              <a:lstStyle/>
              <a:p>
                <a:r>
                  <a:rPr lang="en-US" sz="2400" dirty="0">
                    <a:solidFill>
                      <a:schemeClr val="tx1"/>
                    </a:solidFill>
                  </a:rPr>
                  <a:t>intercept = </a:t>
                </a:r>
                <a14:m>
                  <m:oMath xmlns:m="http://schemas.openxmlformats.org/officeDocument/2006/math">
                    <m:f>
                      <m:fPr>
                        <m:ctrlPr>
                          <a:rPr lang="en-US" sz="2400" i="1">
                            <a:solidFill>
                              <a:schemeClr val="tx1"/>
                            </a:solidFill>
                            <a:latin typeface="Cambria Math" panose="02040503050406030204" pitchFamily="18" charset="0"/>
                          </a:rPr>
                        </m:ctrlPr>
                      </m:fPr>
                      <m:num>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𝑑</m:t>
                                </m:r>
                              </m:sub>
                            </m:sSub>
                            <m:r>
                              <a:rPr lang="en-US" sz="2400">
                                <a:solidFill>
                                  <a:schemeClr val="tx1"/>
                                </a:solidFill>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𝑏</m:t>
                                </m:r>
                              </m:sub>
                            </m:sSub>
                          </m:e>
                        </m:d>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𝑢</m:t>
                            </m:r>
                          </m:sub>
                        </m:sSub>
                      </m:den>
                    </m:f>
                    <m:d>
                      <m:dPr>
                        <m:ctrlPr>
                          <a:rPr lang="en-US" sz="2400" i="1">
                            <a:solidFill>
                              <a:schemeClr val="tx1"/>
                            </a:solidFill>
                            <a:latin typeface="Cambria Math" panose="02040503050406030204" pitchFamily="18" charset="0"/>
                          </a:rPr>
                        </m:ctrlPr>
                      </m:dPr>
                      <m:e>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𝑝</m:t>
                                </m:r>
                                <m:r>
                                  <a:rPr lang="en-US" sz="2400">
                                    <a:solidFill>
                                      <a:schemeClr val="tx1"/>
                                    </a:solidFill>
                                    <a:latin typeface="Cambria Math" panose="02040503050406030204" pitchFamily="18" charset="0"/>
                                  </a:rPr>
                                  <m:t> </m:t>
                                </m:r>
                              </m:sub>
                            </m:sSub>
                            <m:r>
                              <a:rPr lang="en-US" sz="240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𝑓</m:t>
                                </m:r>
                              </m:sub>
                            </m:sSub>
                            <m:r>
                              <a:rPr lang="en-US" sz="240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𝑐</m:t>
                                </m:r>
                              </m:sub>
                            </m:sSub>
                          </m:e>
                        </m:d>
                        <m:sSub>
                          <m:sSubPr>
                            <m:ctrlPr>
                              <a:rPr lang="en-US" sz="2400" i="1">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𝐴𝑠</m:t>
                                </m:r>
                              </m:e>
                            </m:d>
                          </m:e>
                          <m:sub>
                            <m:r>
                              <a:rPr lang="en-US" sz="2400" i="1">
                                <a:solidFill>
                                  <a:schemeClr val="tx1"/>
                                </a:solidFill>
                                <a:latin typeface="Cambria Math" panose="02040503050406030204" pitchFamily="18" charset="0"/>
                              </a:rPr>
                              <m:t>𝑜</m:t>
                            </m:r>
                          </m:sub>
                        </m:sSub>
                        <m:r>
                          <a:rPr lang="en-US" sz="2400">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𝑀</m:t>
                                </m:r>
                              </m:e>
                              <m:sub>
                                <m:r>
                                  <a:rPr lang="en-US" sz="2400" i="1">
                                    <a:solidFill>
                                      <a:srgbClr val="FF0000"/>
                                    </a:solidFill>
                                    <a:latin typeface="Cambria Math" panose="02040503050406030204" pitchFamily="18" charset="0"/>
                                  </a:rPr>
                                  <m:t>𝑓</m:t>
                                </m:r>
                              </m:sub>
                            </m:sSub>
                          </m:num>
                          <m:den>
                            <m:r>
                              <a:rPr lang="en-US" sz="2400" i="1">
                                <a:solidFill>
                                  <a:schemeClr val="tx1"/>
                                </a:solidFill>
                                <a:latin typeface="Cambria Math" panose="02040503050406030204" pitchFamily="18" charset="0"/>
                              </a:rPr>
                              <m:t>𝑄</m:t>
                            </m:r>
                          </m:den>
                        </m:f>
                      </m:e>
                    </m:d>
                  </m:oMath>
                </a14:m>
                <a:endParaRPr lang="en-US" sz="2400"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351018" y="4801199"/>
                <a:ext cx="7340727" cy="922176"/>
              </a:xfrm>
              <a:prstGeom prst="rect">
                <a:avLst/>
              </a:prstGeom>
              <a:blipFill>
                <a:blip r:embed="rId5"/>
                <a:stretch>
                  <a:fillRect l="-1329"/>
                </a:stretch>
              </a:blipFill>
            </p:spPr>
            <p:txBody>
              <a:bodyPr/>
              <a:lstStyle/>
              <a:p>
                <a:r>
                  <a:rPr lang="en-US">
                    <a:noFill/>
                  </a:rPr>
                  <a:t> </a:t>
                </a:r>
              </a:p>
            </p:txBody>
          </p:sp>
        </mc:Fallback>
      </mc:AlternateContent>
      <p:sp>
        <p:nvSpPr>
          <p:cNvPr id="2" name="TextBox 1"/>
          <p:cNvSpPr txBox="1"/>
          <p:nvPr/>
        </p:nvSpPr>
        <p:spPr>
          <a:xfrm>
            <a:off x="625764" y="3673357"/>
            <a:ext cx="2248308" cy="369332"/>
          </a:xfrm>
          <a:prstGeom prst="rect">
            <a:avLst/>
          </a:prstGeom>
          <a:noFill/>
        </p:spPr>
        <p:txBody>
          <a:bodyPr wrap="none" rtlCol="0">
            <a:spAutoFit/>
          </a:bodyPr>
          <a:lstStyle/>
          <a:p>
            <a:r>
              <a:rPr lang="en-US" dirty="0"/>
              <a:t>Urinary Arsenic (µg/L)</a:t>
            </a:r>
          </a:p>
        </p:txBody>
      </p:sp>
      <p:sp>
        <p:nvSpPr>
          <p:cNvPr id="10" name="TextBox 9"/>
          <p:cNvSpPr txBox="1"/>
          <p:nvPr/>
        </p:nvSpPr>
        <p:spPr>
          <a:xfrm>
            <a:off x="4033458" y="6055136"/>
            <a:ext cx="2752805" cy="369332"/>
          </a:xfrm>
          <a:prstGeom prst="rect">
            <a:avLst/>
          </a:prstGeom>
          <a:solidFill>
            <a:schemeClr val="bg1"/>
          </a:solidFill>
        </p:spPr>
        <p:txBody>
          <a:bodyPr wrap="none" rtlCol="0">
            <a:spAutoFit/>
          </a:bodyPr>
          <a:lstStyle/>
          <a:p>
            <a:r>
              <a:rPr lang="en-US" dirty="0"/>
              <a:t>Primary Well Arsenic (µg/L)</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F6C797D-461C-4355-86D6-6A9E8A24B3B5}"/>
                  </a:ext>
                </a:extLst>
              </p:cNvPr>
              <p:cNvSpPr/>
              <p:nvPr/>
            </p:nvSpPr>
            <p:spPr>
              <a:xfrm>
                <a:off x="77142" y="1091267"/>
                <a:ext cx="11846560" cy="10468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𝐴𝑠</m:t>
                                  </m:r>
                                </m:e>
                              </m:acc>
                            </m:e>
                          </m:d>
                        </m:e>
                        <m:sub>
                          <m:r>
                            <a:rPr lang="en-US" sz="2400" i="1">
                              <a:solidFill>
                                <a:schemeClr val="tx1"/>
                              </a:solidFill>
                              <a:latin typeface="Cambria Math" panose="02040503050406030204" pitchFamily="18" charset="0"/>
                            </a:rPr>
                            <m:t>𝑢</m:t>
                          </m:r>
                          <m:r>
                            <a:rPr lang="en-US" sz="2400" i="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𝑖</m:t>
                          </m:r>
                        </m:sub>
                      </m:sSub>
                      <m:r>
                        <a:rPr lang="en-US" sz="2400" i="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sSub>
                            <m:sSubPr>
                              <m:ctrlPr>
                                <a:rPr lang="en-US" sz="2400" i="1">
                                  <a:solidFill>
                                    <a:schemeClr val="tx1"/>
                                  </a:solidFill>
                                  <a:latin typeface="Cambria Math" panose="02040503050406030204" pitchFamily="18" charset="0"/>
                                </a:rPr>
                              </m:ctrlPr>
                            </m:sSubPr>
                            <m:e>
                              <m:f>
                                <m:fPr>
                                  <m:ctrlPr>
                                    <a:rPr lang="en-US" sz="2400" i="1">
                                      <a:solidFill>
                                        <a:schemeClr val="tx1"/>
                                      </a:solidFill>
                                      <a:latin typeface="Cambria Math" panose="02040503050406030204" pitchFamily="18" charset="0"/>
                                    </a:rPr>
                                  </m:ctrlPr>
                                </m:fPr>
                                <m:num>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𝑑</m:t>
                                          </m:r>
                                        </m:sub>
                                      </m:sSub>
                                      <m:r>
                                        <a:rPr lang="en-US" sz="2400">
                                          <a:solidFill>
                                            <a:schemeClr val="tx1"/>
                                          </a:solidFill>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𝑏</m:t>
                                          </m:r>
                                        </m:sub>
                                      </m:sSub>
                                    </m:e>
                                  </m:d>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𝑢</m:t>
                                      </m:r>
                                    </m:sub>
                                  </m:sSub>
                                </m:den>
                              </m:f>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𝑝</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𝐴𝑠</m:t>
                              </m:r>
                            </m:e>
                          </m:d>
                        </m:e>
                        <m:sub>
                          <m:r>
                            <a:rPr lang="en-US" sz="2400" i="1">
                              <a:solidFill>
                                <a:schemeClr val="tx1"/>
                              </a:solidFill>
                              <a:latin typeface="Cambria Math" panose="02040503050406030204" pitchFamily="18" charset="0"/>
                            </a:rPr>
                            <m:t>𝑝</m:t>
                          </m:r>
                          <m:r>
                            <a:rPr lang="en-US" sz="240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 </m:t>
                      </m:r>
                      <m:f>
                        <m:fPr>
                          <m:ctrlPr>
                            <a:rPr lang="en-US" sz="2400" i="1" smtClean="0">
                              <a:solidFill>
                                <a:schemeClr val="tx1"/>
                              </a:solidFill>
                              <a:latin typeface="Cambria Math" panose="02040503050406030204" pitchFamily="18" charset="0"/>
                            </a:rPr>
                          </m:ctrlPr>
                        </m:fPr>
                        <m:num>
                          <m:d>
                            <m:dPr>
                              <m:ctrlPr>
                                <a:rPr lang="en-US" sz="2400" i="1">
                                  <a:solidFill>
                                    <a:schemeClr val="tx1"/>
                                  </a:solidFill>
                                  <a:latin typeface="Cambria Math" panose="02040503050406030204" pitchFamily="18" charset="0"/>
                                </a:rPr>
                              </m:ctrlPr>
                            </m:dPr>
                            <m:e>
                              <m:r>
                                <a:rPr lang="en-US" sz="2400" i="0">
                                  <a:solidFill>
                                    <a:schemeClr val="tx1"/>
                                  </a:solidFill>
                                  <a:latin typeface="Cambria Math" panose="02040503050406030204" pitchFamily="18" charset="0"/>
                                </a:rPr>
                                <m:t>1−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𝑑</m:t>
                                  </m:r>
                                </m:sub>
                              </m:sSub>
                              <m:r>
                                <a:rPr lang="en-US" sz="2400" i="0">
                                  <a:solidFill>
                                    <a:schemeClr val="tx1"/>
                                  </a:solidFill>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𝑚</m:t>
                                  </m:r>
                                </m:e>
                                <m:sub>
                                  <m:r>
                                    <a:rPr lang="en-US" sz="2400" i="1">
                                      <a:solidFill>
                                        <a:srgbClr val="FF0000"/>
                                      </a:solidFill>
                                      <a:latin typeface="Cambria Math" panose="02040503050406030204" pitchFamily="18" charset="0"/>
                                    </a:rPr>
                                    <m:t>𝑏</m:t>
                                  </m:r>
                                </m:sub>
                              </m:sSub>
                            </m:e>
                          </m:d>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𝑢</m:t>
                              </m:r>
                            </m:sub>
                          </m:sSub>
                        </m:den>
                      </m:f>
                      <m:d>
                        <m:dPr>
                          <m:ctrlPr>
                            <a:rPr lang="en-US" sz="2400" i="1">
                              <a:solidFill>
                                <a:schemeClr val="tx1"/>
                              </a:solidFill>
                              <a:latin typeface="Cambria Math" panose="02040503050406030204" pitchFamily="18" charset="0"/>
                            </a:rPr>
                          </m:ctrlPr>
                        </m:dPr>
                        <m:e>
                          <m:d>
                            <m:dPr>
                              <m:ctrlPr>
                                <a:rPr lang="en-US" sz="2400" i="1">
                                  <a:solidFill>
                                    <a:schemeClr val="tx1"/>
                                  </a:solidFill>
                                  <a:latin typeface="Cambria Math" panose="02040503050406030204" pitchFamily="18" charset="0"/>
                                </a:rPr>
                              </m:ctrlPr>
                            </m:dPr>
                            <m:e>
                              <m:r>
                                <a:rPr lang="en-US" sz="2400">
                                  <a:solidFill>
                                    <a:schemeClr val="tx1"/>
                                  </a:solidFill>
                                  <a:latin typeface="Cambria Math" panose="02040503050406030204" pitchFamily="18" charset="0"/>
                                </a:rPr>
                                <m:t>1−</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𝑝</m:t>
                                  </m:r>
                                  <m:r>
                                    <a:rPr lang="en-US" sz="2400">
                                      <a:solidFill>
                                        <a:schemeClr val="tx1"/>
                                      </a:solidFill>
                                      <a:latin typeface="Cambria Math" panose="02040503050406030204" pitchFamily="18" charset="0"/>
                                    </a:rPr>
                                    <m:t> </m:t>
                                  </m:r>
                                </m:sub>
                              </m:sSub>
                              <m:r>
                                <a:rPr lang="en-US" sz="240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𝑓</m:t>
                                  </m:r>
                                </m:sub>
                              </m:sSub>
                              <m:r>
                                <a:rPr lang="en-US" sz="240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𝑓</m:t>
                                  </m:r>
                                </m:e>
                                <m:sub>
                                  <m:r>
                                    <a:rPr lang="en-US" sz="2400" i="1">
                                      <a:solidFill>
                                        <a:schemeClr val="tx1"/>
                                      </a:solidFill>
                                      <a:latin typeface="Cambria Math" panose="02040503050406030204" pitchFamily="18" charset="0"/>
                                    </a:rPr>
                                    <m:t>𝑐</m:t>
                                  </m:r>
                                </m:sub>
                              </m:sSub>
                            </m:e>
                          </m:d>
                          <m:sSub>
                            <m:sSubPr>
                              <m:ctrlPr>
                                <a:rPr lang="en-US" sz="2400" i="1">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𝐴𝑠</m:t>
                                  </m:r>
                                </m:e>
                              </m:d>
                            </m:e>
                            <m:sub>
                              <m:r>
                                <a:rPr lang="en-US" sz="2400" i="1">
                                  <a:solidFill>
                                    <a:schemeClr val="tx1"/>
                                  </a:solidFill>
                                  <a:latin typeface="Cambria Math" panose="02040503050406030204" pitchFamily="18" charset="0"/>
                                </a:rPr>
                                <m:t>𝑜</m:t>
                              </m:r>
                            </m:sub>
                          </m:sSub>
                          <m:r>
                            <a:rPr lang="en-US" sz="2400">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𝑀</m:t>
                                  </m:r>
                                </m:e>
                                <m:sub>
                                  <m:r>
                                    <a:rPr lang="en-US" sz="2400" i="1">
                                      <a:solidFill>
                                        <a:srgbClr val="FF0000"/>
                                      </a:solidFill>
                                      <a:latin typeface="Cambria Math" panose="02040503050406030204" pitchFamily="18" charset="0"/>
                                    </a:rPr>
                                    <m:t>𝑓</m:t>
                                  </m:r>
                                </m:sub>
                              </m:sSub>
                            </m:num>
                            <m:den>
                              <m:r>
                                <a:rPr lang="en-US" sz="2400" i="1">
                                  <a:solidFill>
                                    <a:schemeClr val="tx1"/>
                                  </a:solidFill>
                                  <a:latin typeface="Cambria Math" panose="02040503050406030204" pitchFamily="18" charset="0"/>
                                </a:rPr>
                                <m:t>𝑄</m:t>
                              </m:r>
                            </m:den>
                          </m:f>
                        </m:e>
                      </m:d>
                    </m:oMath>
                  </m:oMathPara>
                </a14:m>
                <a:endParaRPr lang="en-US" sz="2400" dirty="0">
                  <a:solidFill>
                    <a:schemeClr val="tx1"/>
                  </a:solidFill>
                </a:endParaRPr>
              </a:p>
            </p:txBody>
          </p:sp>
        </mc:Choice>
        <mc:Fallback xmlns="">
          <p:sp>
            <p:nvSpPr>
              <p:cNvPr id="4" name="Rectangle 3">
                <a:extLst>
                  <a:ext uri="{FF2B5EF4-FFF2-40B4-BE49-F238E27FC236}">
                    <a16:creationId xmlns:a16="http://schemas.microsoft.com/office/drawing/2014/main" id="{1F6C797D-461C-4355-86D6-6A9E8A24B3B5}"/>
                  </a:ext>
                </a:extLst>
              </p:cNvPr>
              <p:cNvSpPr>
                <a:spLocks noRot="1" noChangeAspect="1" noMove="1" noResize="1" noEditPoints="1" noAdjustHandles="1" noChangeArrowheads="1" noChangeShapeType="1" noTextEdit="1"/>
              </p:cNvSpPr>
              <p:nvPr/>
            </p:nvSpPr>
            <p:spPr>
              <a:xfrm>
                <a:off x="77142" y="1091267"/>
                <a:ext cx="11846560" cy="10468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568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3358</TotalTime>
  <Words>464</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 Huhmann</dc:creator>
  <cp:lastModifiedBy>Britt Huhmann</cp:lastModifiedBy>
  <cp:revision>35</cp:revision>
  <dcterms:created xsi:type="dcterms:W3CDTF">2020-02-14T17:02:00Z</dcterms:created>
  <dcterms:modified xsi:type="dcterms:W3CDTF">2020-02-28T17:24:10Z</dcterms:modified>
</cp:coreProperties>
</file>