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2588" y="580430"/>
            <a:ext cx="7169944" cy="627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Product Innovation Roadmap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928330" y="1508760"/>
            <a:ext cx="22860" cy="5563195"/>
          </a:xfrm>
          <a:prstGeom prst="roundRect">
            <a:avLst>
              <a:gd name="adj" fmla="val 368842"/>
            </a:avLst>
          </a:prstGeom>
          <a:solidFill>
            <a:srgbClr val="C8CACF"/>
          </a:solidFill>
          <a:ln/>
        </p:spPr>
      </p:sp>
      <p:sp>
        <p:nvSpPr>
          <p:cNvPr id="5" name="Shape 2"/>
          <p:cNvSpPr/>
          <p:nvPr/>
        </p:nvSpPr>
        <p:spPr>
          <a:xfrm>
            <a:off x="1131272" y="1723073"/>
            <a:ext cx="602218" cy="22860"/>
          </a:xfrm>
          <a:prstGeom prst="roundRect">
            <a:avLst>
              <a:gd name="adj" fmla="val 368842"/>
            </a:avLst>
          </a:prstGeom>
          <a:solidFill>
            <a:srgbClr val="C8CACF"/>
          </a:solidFill>
          <a:ln/>
        </p:spPr>
      </p:sp>
      <p:sp>
        <p:nvSpPr>
          <p:cNvPr id="6" name="Shape 3"/>
          <p:cNvSpPr/>
          <p:nvPr/>
        </p:nvSpPr>
        <p:spPr>
          <a:xfrm>
            <a:off x="702528" y="1508760"/>
            <a:ext cx="451604" cy="451604"/>
          </a:xfrm>
          <a:prstGeom prst="roundRect">
            <a:avLst>
              <a:gd name="adj" fmla="val 18671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6" y="1546324"/>
            <a:ext cx="301109" cy="37635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32146" y="1577697"/>
            <a:ext cx="4018598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Phase 1: Foundation (0-6 Months)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1932146" y="2011799"/>
            <a:ext cx="6509266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Launch modular tool platform MVP with interchangeable heads. Establish feedback channels with early adopters.</a:t>
            </a:r>
            <a:endParaRPr lang="en-US" sz="1550" dirty="0"/>
          </a:p>
        </p:txBody>
      </p:sp>
      <p:sp>
        <p:nvSpPr>
          <p:cNvPr id="10" name="Text 6"/>
          <p:cNvSpPr/>
          <p:nvPr/>
        </p:nvSpPr>
        <p:spPr>
          <a:xfrm>
            <a:off x="1932146" y="2774394"/>
            <a:ext cx="650926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Create intuitive tutorials for optimal tool combinations.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1131272" y="3711297"/>
            <a:ext cx="602218" cy="22860"/>
          </a:xfrm>
          <a:prstGeom prst="roundRect">
            <a:avLst>
              <a:gd name="adj" fmla="val 368842"/>
            </a:avLst>
          </a:prstGeom>
          <a:solidFill>
            <a:srgbClr val="C8CACF"/>
          </a:solidFill>
          <a:ln/>
        </p:spPr>
      </p:sp>
      <p:sp>
        <p:nvSpPr>
          <p:cNvPr id="12" name="Shape 8"/>
          <p:cNvSpPr/>
          <p:nvPr/>
        </p:nvSpPr>
        <p:spPr>
          <a:xfrm>
            <a:off x="702528" y="3496985"/>
            <a:ext cx="451604" cy="451604"/>
          </a:xfrm>
          <a:prstGeom prst="roundRect">
            <a:avLst>
              <a:gd name="adj" fmla="val 18671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6" y="3534549"/>
            <a:ext cx="301109" cy="37635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932146" y="3565922"/>
            <a:ext cx="4895374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Phase 2: Smart Integration (6-12 Months)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1932146" y="4000024"/>
            <a:ext cx="6509266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Introduce Bluetooth connectivity and usage alerts. Rebrand as "DIY System" ecosystem.</a:t>
            </a:r>
            <a:endParaRPr lang="en-US" sz="1550" dirty="0"/>
          </a:p>
        </p:txBody>
      </p:sp>
      <p:sp>
        <p:nvSpPr>
          <p:cNvPr id="16" name="Text 11"/>
          <p:cNvSpPr/>
          <p:nvPr/>
        </p:nvSpPr>
        <p:spPr>
          <a:xfrm>
            <a:off x="1932146" y="4762619"/>
            <a:ext cx="650926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Release 3-in-1 combo kits pending R&amp;D approval.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1131272" y="5699522"/>
            <a:ext cx="602218" cy="22860"/>
          </a:xfrm>
          <a:prstGeom prst="roundRect">
            <a:avLst>
              <a:gd name="adj" fmla="val 368842"/>
            </a:avLst>
          </a:prstGeom>
          <a:solidFill>
            <a:srgbClr val="C8CACF"/>
          </a:solidFill>
          <a:ln/>
        </p:spPr>
      </p:sp>
      <p:sp>
        <p:nvSpPr>
          <p:cNvPr id="18" name="Shape 13"/>
          <p:cNvSpPr/>
          <p:nvPr/>
        </p:nvSpPr>
        <p:spPr>
          <a:xfrm>
            <a:off x="702528" y="5485209"/>
            <a:ext cx="451604" cy="451604"/>
          </a:xfrm>
          <a:prstGeom prst="roundRect">
            <a:avLst>
              <a:gd name="adj" fmla="val 18671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16" y="5522774"/>
            <a:ext cx="301109" cy="376357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1932146" y="5554147"/>
            <a:ext cx="4166711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Phase 3: Expansion (12-24 Months)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1932146" y="5988248"/>
            <a:ext cx="6509266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Develop community-driven add-ons. Launch specialized tool lines for targeted applications.</a:t>
            </a:r>
            <a:endParaRPr lang="en-US" sz="1550" dirty="0"/>
          </a:p>
        </p:txBody>
      </p:sp>
      <p:sp>
        <p:nvSpPr>
          <p:cNvPr id="22" name="Text 16"/>
          <p:cNvSpPr/>
          <p:nvPr/>
        </p:nvSpPr>
        <p:spPr>
          <a:xfrm>
            <a:off x="1932146" y="6750844"/>
            <a:ext cx="650926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Implement loyalty program with exclusive benefits.</a:t>
            </a:r>
            <a:endParaRPr lang="en-US" sz="1550" dirty="0"/>
          </a:p>
        </p:txBody>
      </p:sp>
      <p:sp>
        <p:nvSpPr>
          <p:cNvPr id="23" name="Shape 17"/>
          <p:cNvSpPr/>
          <p:nvPr/>
        </p:nvSpPr>
        <p:spPr>
          <a:xfrm>
            <a:off x="702588" y="7312819"/>
            <a:ext cx="321112" cy="321112"/>
          </a:xfrm>
          <a:prstGeom prst="roundRect">
            <a:avLst>
              <a:gd name="adj" fmla="val 28473198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08" y="7320439"/>
            <a:ext cx="305872" cy="305872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1124069" y="7297698"/>
            <a:ext cx="2779395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950" b="1" dirty="0">
                <a:solidFill>
                  <a:srgbClr val="52586B"/>
                </a:solidFill>
                <a:latin typeface="Funnel Sans Bold" pitchFamily="34" charset="0"/>
                <a:ea typeface="Funnel Sans Bold" pitchFamily="34" charset="-122"/>
                <a:cs typeface="Funnel Sans Bold" pitchFamily="34" charset="-120"/>
              </a:rPr>
              <a:t>by Наталія Петришак</a:t>
            </a:r>
            <a:endParaRPr lang="en-US" sz="1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2025-06-12T14:24:38Z</dcterms:created>
  <dcterms:modified xsi:type="dcterms:W3CDTF">2025-06-12T14:24:38Z</dcterms:modified>
</cp:coreProperties>
</file>