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1386800" cy="302768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4" autoAdjust="0"/>
    <p:restoredTop sz="94660"/>
  </p:normalViewPr>
  <p:slideViewPr>
    <p:cSldViewPr snapToGrid="0">
      <p:cViewPr>
        <p:scale>
          <a:sx n="37" d="100"/>
          <a:sy n="37" d="100"/>
        </p:scale>
        <p:origin x="542"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25.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9027" y="1143000"/>
            <a:ext cx="217994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025"/>
            <a:ext cx="18178780" cy="10540812"/>
          </a:xfrm>
        </p:spPr>
        <p:txBody>
          <a:bodyPr anchor="b"/>
          <a:lstStyle>
            <a:lvl1pPr algn="ctr">
              <a:defRPr sz="14035"/>
            </a:lvl1pPr>
          </a:lstStyle>
          <a:p>
            <a:r>
              <a:rPr lang="zh-CN" altLang="en-US"/>
              <a:t>单击此处编辑母版标题样式</a:t>
            </a:r>
            <a:endParaRPr lang="en-US" dirty="0"/>
          </a:p>
        </p:txBody>
      </p:sp>
      <p:sp>
        <p:nvSpPr>
          <p:cNvPr id="3" name="Subtitle 2"/>
          <p:cNvSpPr>
            <a:spLocks noGrp="1"/>
          </p:cNvSpPr>
          <p:nvPr>
            <p:ph type="subTitle" idx="1"/>
          </p:nvPr>
        </p:nvSpPr>
        <p:spPr>
          <a:xfrm>
            <a:off x="2673350" y="15902331"/>
            <a:ext cx="16040100" cy="7309883"/>
          </a:xfrm>
        </p:spPr>
        <p:txBody>
          <a:bodyPr/>
          <a:lstStyle>
            <a:lvl1pPr marL="0" indent="0" algn="ctr">
              <a:buNone/>
              <a:defRPr sz="5615"/>
            </a:lvl1pPr>
            <a:lvl2pPr marL="1069340" indent="0" algn="ctr">
              <a:buNone/>
              <a:defRPr sz="4680"/>
            </a:lvl2pPr>
            <a:lvl3pPr marL="2138680" indent="0" algn="ctr">
              <a:buNone/>
              <a:defRPr sz="4210"/>
            </a:lvl3pPr>
            <a:lvl4pPr marL="3208020" indent="0" algn="ctr">
              <a:buNone/>
              <a:defRPr sz="3740"/>
            </a:lvl4pPr>
            <a:lvl5pPr marL="4277360" indent="0" algn="ctr">
              <a:buNone/>
              <a:defRPr sz="3740"/>
            </a:lvl5pPr>
            <a:lvl6pPr marL="5346700" indent="0" algn="ctr">
              <a:buNone/>
              <a:defRPr sz="3740"/>
            </a:lvl6pPr>
            <a:lvl7pPr marL="6416040" indent="0" algn="ctr">
              <a:buNone/>
              <a:defRPr sz="3740"/>
            </a:lvl7pPr>
            <a:lvl8pPr marL="7485380" indent="0" algn="ctr">
              <a:buNone/>
              <a:defRPr sz="3740"/>
            </a:lvl8pPr>
            <a:lvl9pPr marL="8554720" indent="0" algn="ctr">
              <a:buNone/>
              <a:defRPr sz="374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1959"/>
            <a:ext cx="4611529" cy="2565818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344" y="1611959"/>
            <a:ext cx="13567251" cy="256581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183"/>
            <a:ext cx="18446115" cy="12594306"/>
          </a:xfrm>
        </p:spPr>
        <p:txBody>
          <a:bodyPr anchor="b"/>
          <a:lstStyle>
            <a:lvl1pPr>
              <a:defRPr sz="14035"/>
            </a:lvl1pPr>
          </a:lstStyle>
          <a:p>
            <a:r>
              <a:rPr lang="zh-CN" altLang="en-US"/>
              <a:t>单击此处编辑母版标题样式</a:t>
            </a:r>
            <a:endParaRPr lang="en-US" dirty="0"/>
          </a:p>
        </p:txBody>
      </p:sp>
      <p:sp>
        <p:nvSpPr>
          <p:cNvPr id="3" name="Text Placeholder 2"/>
          <p:cNvSpPr>
            <a:spLocks noGrp="1"/>
          </p:cNvSpPr>
          <p:nvPr>
            <p:ph type="body" idx="1"/>
          </p:nvPr>
        </p:nvSpPr>
        <p:spPr>
          <a:xfrm>
            <a:off x="1459205" y="20261636"/>
            <a:ext cx="18446115" cy="6623048"/>
          </a:xfrm>
        </p:spPr>
        <p:txBody>
          <a:bodyPr/>
          <a:lstStyle>
            <a:lvl1pPr marL="0" indent="0">
              <a:buNone/>
              <a:defRPr sz="5615">
                <a:solidFill>
                  <a:schemeClr val="tx1"/>
                </a:solidFill>
              </a:defRPr>
            </a:lvl1pPr>
            <a:lvl2pPr marL="1069340" indent="0">
              <a:buNone/>
              <a:defRPr sz="4680">
                <a:solidFill>
                  <a:schemeClr val="tx1">
                    <a:tint val="75000"/>
                  </a:schemeClr>
                </a:solidFill>
              </a:defRPr>
            </a:lvl2pPr>
            <a:lvl3pPr marL="2138680" indent="0">
              <a:buNone/>
              <a:defRPr sz="4210">
                <a:solidFill>
                  <a:schemeClr val="tx1">
                    <a:tint val="75000"/>
                  </a:schemeClr>
                </a:solidFill>
              </a:defRPr>
            </a:lvl3pPr>
            <a:lvl4pPr marL="3208020" indent="0">
              <a:buNone/>
              <a:defRPr sz="3740">
                <a:solidFill>
                  <a:schemeClr val="tx1">
                    <a:tint val="75000"/>
                  </a:schemeClr>
                </a:solidFill>
              </a:defRPr>
            </a:lvl4pPr>
            <a:lvl5pPr marL="4277360" indent="0">
              <a:buNone/>
              <a:defRPr sz="3740">
                <a:solidFill>
                  <a:schemeClr val="tx1">
                    <a:tint val="75000"/>
                  </a:schemeClr>
                </a:solidFill>
              </a:defRPr>
            </a:lvl5pPr>
            <a:lvl6pPr marL="5346700" indent="0">
              <a:buNone/>
              <a:defRPr sz="3740">
                <a:solidFill>
                  <a:schemeClr val="tx1">
                    <a:tint val="75000"/>
                  </a:schemeClr>
                </a:solidFill>
              </a:defRPr>
            </a:lvl6pPr>
            <a:lvl7pPr marL="6416040" indent="0">
              <a:buNone/>
              <a:defRPr sz="3740">
                <a:solidFill>
                  <a:schemeClr val="tx1">
                    <a:tint val="75000"/>
                  </a:schemeClr>
                </a:solidFill>
              </a:defRPr>
            </a:lvl7pPr>
            <a:lvl8pPr marL="7485380" indent="0">
              <a:buNone/>
              <a:defRPr sz="3740">
                <a:solidFill>
                  <a:schemeClr val="tx1">
                    <a:tint val="75000"/>
                  </a:schemeClr>
                </a:solidFill>
              </a:defRPr>
            </a:lvl8pPr>
            <a:lvl9pPr marL="8554720" indent="0">
              <a:buNone/>
              <a:defRPr sz="374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343" y="8059797"/>
            <a:ext cx="9089390" cy="192103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10827068" y="8059797"/>
            <a:ext cx="9089390" cy="192103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1966"/>
            <a:ext cx="18446115" cy="585211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3131" y="7422023"/>
            <a:ext cx="9047617" cy="3637419"/>
          </a:xfrm>
        </p:spPr>
        <p:txBody>
          <a:bodyPr anchor="b"/>
          <a:lstStyle>
            <a:lvl1pPr marL="0" indent="0">
              <a:buNone/>
              <a:defRPr sz="5615" b="1"/>
            </a:lvl1pPr>
            <a:lvl2pPr marL="1069340" indent="0">
              <a:buNone/>
              <a:defRPr sz="4680" b="1"/>
            </a:lvl2pPr>
            <a:lvl3pPr marL="2138680" indent="0">
              <a:buNone/>
              <a:defRPr sz="4210" b="1"/>
            </a:lvl3pPr>
            <a:lvl4pPr marL="3208020" indent="0">
              <a:buNone/>
              <a:defRPr sz="3740" b="1"/>
            </a:lvl4pPr>
            <a:lvl5pPr marL="4277360" indent="0">
              <a:buNone/>
              <a:defRPr sz="3740" b="1"/>
            </a:lvl5pPr>
            <a:lvl6pPr marL="5346700" indent="0">
              <a:buNone/>
              <a:defRPr sz="3740" b="1"/>
            </a:lvl6pPr>
            <a:lvl7pPr marL="6416040" indent="0">
              <a:buNone/>
              <a:defRPr sz="3740" b="1"/>
            </a:lvl7pPr>
            <a:lvl8pPr marL="7485380" indent="0">
              <a:buNone/>
              <a:defRPr sz="3740" b="1"/>
            </a:lvl8pPr>
            <a:lvl9pPr marL="8554720" indent="0">
              <a:buNone/>
              <a:defRPr sz="374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73131" y="11059442"/>
            <a:ext cx="9047617" cy="162667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10827068" y="7422023"/>
            <a:ext cx="9092176" cy="3637419"/>
          </a:xfrm>
        </p:spPr>
        <p:txBody>
          <a:bodyPr anchor="b"/>
          <a:lstStyle>
            <a:lvl1pPr marL="0" indent="0">
              <a:buNone/>
              <a:defRPr sz="5615" b="1"/>
            </a:lvl1pPr>
            <a:lvl2pPr marL="1069340" indent="0">
              <a:buNone/>
              <a:defRPr sz="4680" b="1"/>
            </a:lvl2pPr>
            <a:lvl3pPr marL="2138680" indent="0">
              <a:buNone/>
              <a:defRPr sz="4210" b="1"/>
            </a:lvl3pPr>
            <a:lvl4pPr marL="3208020" indent="0">
              <a:buNone/>
              <a:defRPr sz="3740" b="1"/>
            </a:lvl4pPr>
            <a:lvl5pPr marL="4277360" indent="0">
              <a:buNone/>
              <a:defRPr sz="3740" b="1"/>
            </a:lvl5pPr>
            <a:lvl6pPr marL="5346700" indent="0">
              <a:buNone/>
              <a:defRPr sz="3740" b="1"/>
            </a:lvl6pPr>
            <a:lvl7pPr marL="6416040" indent="0">
              <a:buNone/>
              <a:defRPr sz="3740" b="1"/>
            </a:lvl7pPr>
            <a:lvl8pPr marL="7485380" indent="0">
              <a:buNone/>
              <a:defRPr sz="3740" b="1"/>
            </a:lvl8pPr>
            <a:lvl9pPr marL="8554720" indent="0">
              <a:buNone/>
              <a:defRPr sz="374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10827068" y="11059442"/>
            <a:ext cx="9092176" cy="162667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453"/>
            <a:ext cx="6897800" cy="7064587"/>
          </a:xfrm>
        </p:spPr>
        <p:txBody>
          <a:bodyPr anchor="b"/>
          <a:lstStyle>
            <a:lvl1pPr>
              <a:defRPr sz="7485"/>
            </a:lvl1pPr>
          </a:lstStyle>
          <a:p>
            <a:r>
              <a:rPr lang="zh-CN" altLang="en-US"/>
              <a:t>单击此处编辑母版标题样式</a:t>
            </a:r>
            <a:endParaRPr lang="en-US" dirty="0"/>
          </a:p>
        </p:txBody>
      </p:sp>
      <p:sp>
        <p:nvSpPr>
          <p:cNvPr id="3" name="Content Placeholder 2"/>
          <p:cNvSpPr>
            <a:spLocks noGrp="1"/>
          </p:cNvSpPr>
          <p:nvPr>
            <p:ph idx="1"/>
          </p:nvPr>
        </p:nvSpPr>
        <p:spPr>
          <a:xfrm>
            <a:off x="9092175" y="4359305"/>
            <a:ext cx="10827068" cy="21516152"/>
          </a:xfrm>
        </p:spPr>
        <p:txBody>
          <a:bodyPr/>
          <a:lstStyle>
            <a:lvl1pPr>
              <a:defRPr sz="7485"/>
            </a:lvl1pPr>
            <a:lvl2pPr>
              <a:defRPr sz="6550"/>
            </a:lvl2pPr>
            <a:lvl3pPr>
              <a:defRPr sz="5615"/>
            </a:lvl3pPr>
            <a:lvl4pPr>
              <a:defRPr sz="4680"/>
            </a:lvl4pPr>
            <a:lvl5pPr>
              <a:defRPr sz="4680"/>
            </a:lvl5pPr>
            <a:lvl6pPr>
              <a:defRPr sz="4680"/>
            </a:lvl6pPr>
            <a:lvl7pPr>
              <a:defRPr sz="4680"/>
            </a:lvl7pPr>
            <a:lvl8pPr>
              <a:defRPr sz="4680"/>
            </a:lvl8pPr>
            <a:lvl9pPr>
              <a:defRPr sz="468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473128" y="9083040"/>
            <a:ext cx="6897800" cy="16827455"/>
          </a:xfrm>
        </p:spPr>
        <p:txBody>
          <a:bodyPr/>
          <a:lstStyle>
            <a:lvl1pPr marL="0" indent="0">
              <a:buNone/>
              <a:defRPr sz="3740"/>
            </a:lvl1pPr>
            <a:lvl2pPr marL="1069340" indent="0">
              <a:buNone/>
              <a:defRPr sz="3275"/>
            </a:lvl2pPr>
            <a:lvl3pPr marL="2138680" indent="0">
              <a:buNone/>
              <a:defRPr sz="2805"/>
            </a:lvl3pPr>
            <a:lvl4pPr marL="3208020" indent="0">
              <a:buNone/>
              <a:defRPr sz="2340"/>
            </a:lvl4pPr>
            <a:lvl5pPr marL="4277360" indent="0">
              <a:buNone/>
              <a:defRPr sz="2340"/>
            </a:lvl5pPr>
            <a:lvl6pPr marL="5346700" indent="0">
              <a:buNone/>
              <a:defRPr sz="2340"/>
            </a:lvl6pPr>
            <a:lvl7pPr marL="6416040" indent="0">
              <a:buNone/>
              <a:defRPr sz="2340"/>
            </a:lvl7pPr>
            <a:lvl8pPr marL="7485380" indent="0">
              <a:buNone/>
              <a:defRPr sz="2340"/>
            </a:lvl8pPr>
            <a:lvl9pPr marL="8554720" indent="0">
              <a:buNone/>
              <a:defRPr sz="234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453"/>
            <a:ext cx="6897800" cy="7064587"/>
          </a:xfrm>
        </p:spPr>
        <p:txBody>
          <a:bodyPr anchor="b"/>
          <a:lstStyle>
            <a:lvl1pPr>
              <a:defRPr sz="748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2175" y="4359305"/>
            <a:ext cx="10827068" cy="21516152"/>
          </a:xfrm>
        </p:spPr>
        <p:txBody>
          <a:bodyPr anchor="t"/>
          <a:lstStyle>
            <a:lvl1pPr marL="0" indent="0">
              <a:buNone/>
              <a:defRPr sz="7485"/>
            </a:lvl1pPr>
            <a:lvl2pPr marL="1069340" indent="0">
              <a:buNone/>
              <a:defRPr sz="6550"/>
            </a:lvl2pPr>
            <a:lvl3pPr marL="2138680" indent="0">
              <a:buNone/>
              <a:defRPr sz="5615"/>
            </a:lvl3pPr>
            <a:lvl4pPr marL="3208020" indent="0">
              <a:buNone/>
              <a:defRPr sz="4680"/>
            </a:lvl4pPr>
            <a:lvl5pPr marL="4277360" indent="0">
              <a:buNone/>
              <a:defRPr sz="4680"/>
            </a:lvl5pPr>
            <a:lvl6pPr marL="5346700" indent="0">
              <a:buNone/>
              <a:defRPr sz="4680"/>
            </a:lvl6pPr>
            <a:lvl7pPr marL="6416040" indent="0">
              <a:buNone/>
              <a:defRPr sz="4680"/>
            </a:lvl7pPr>
            <a:lvl8pPr marL="7485380" indent="0">
              <a:buNone/>
              <a:defRPr sz="4680"/>
            </a:lvl8pPr>
            <a:lvl9pPr marL="8554720" indent="0">
              <a:buNone/>
              <a:defRPr sz="4680"/>
            </a:lvl9pPr>
          </a:lstStyle>
          <a:p>
            <a:r>
              <a:rPr lang="zh-CN" altLang="en-US"/>
              <a:t>单击图标添加图片</a:t>
            </a:r>
            <a:endParaRPr lang="en-US" dirty="0"/>
          </a:p>
        </p:txBody>
      </p:sp>
      <p:sp>
        <p:nvSpPr>
          <p:cNvPr id="4" name="Text Placeholder 3"/>
          <p:cNvSpPr>
            <a:spLocks noGrp="1"/>
          </p:cNvSpPr>
          <p:nvPr>
            <p:ph type="body" sz="half" idx="2"/>
          </p:nvPr>
        </p:nvSpPr>
        <p:spPr>
          <a:xfrm>
            <a:off x="1473128" y="9083040"/>
            <a:ext cx="6897800" cy="16827455"/>
          </a:xfrm>
        </p:spPr>
        <p:txBody>
          <a:bodyPr/>
          <a:lstStyle>
            <a:lvl1pPr marL="0" indent="0">
              <a:buNone/>
              <a:defRPr sz="3740"/>
            </a:lvl1pPr>
            <a:lvl2pPr marL="1069340" indent="0">
              <a:buNone/>
              <a:defRPr sz="3275"/>
            </a:lvl2pPr>
            <a:lvl3pPr marL="2138680" indent="0">
              <a:buNone/>
              <a:defRPr sz="2805"/>
            </a:lvl3pPr>
            <a:lvl4pPr marL="3208020" indent="0">
              <a:buNone/>
              <a:defRPr sz="2340"/>
            </a:lvl4pPr>
            <a:lvl5pPr marL="4277360" indent="0">
              <a:buNone/>
              <a:defRPr sz="2340"/>
            </a:lvl5pPr>
            <a:lvl6pPr marL="5346700" indent="0">
              <a:buNone/>
              <a:defRPr sz="2340"/>
            </a:lvl6pPr>
            <a:lvl7pPr marL="6416040" indent="0">
              <a:buNone/>
              <a:defRPr sz="2340"/>
            </a:lvl7pPr>
            <a:lvl8pPr marL="7485380" indent="0">
              <a:buNone/>
              <a:defRPr sz="2340"/>
            </a:lvl8pPr>
            <a:lvl9pPr marL="8554720" indent="0">
              <a:buNone/>
              <a:defRPr sz="234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50549D2-4AA4-41E4-AE2A-17129FFE296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DD20E7-E5BE-4941-AB61-D3DD791AD6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1966"/>
            <a:ext cx="18446115" cy="585211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70343" y="8059797"/>
            <a:ext cx="18446115" cy="1921035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470343" y="28062115"/>
            <a:ext cx="4812030" cy="1611959"/>
          </a:xfrm>
          <a:prstGeom prst="rect">
            <a:avLst/>
          </a:prstGeom>
        </p:spPr>
        <p:txBody>
          <a:bodyPr vert="horz" lIns="91440" tIns="45720" rIns="91440" bIns="45720" rtlCol="0" anchor="ctr"/>
          <a:lstStyle>
            <a:lvl1pPr algn="l">
              <a:defRPr sz="2805">
                <a:solidFill>
                  <a:schemeClr val="tx1">
                    <a:tint val="75000"/>
                  </a:schemeClr>
                </a:solidFill>
              </a:defRPr>
            </a:lvl1pPr>
          </a:lstStyle>
          <a:p>
            <a:fld id="{550549D2-4AA4-41E4-AE2A-17129FFE2965}" type="datetimeFigureOut">
              <a:rPr lang="zh-CN" altLang="en-US" smtClean="0"/>
            </a:fld>
            <a:endParaRPr lang="zh-CN" altLang="en-US"/>
          </a:p>
        </p:txBody>
      </p:sp>
      <p:sp>
        <p:nvSpPr>
          <p:cNvPr id="5" name="Footer Placeholder 4"/>
          <p:cNvSpPr>
            <a:spLocks noGrp="1"/>
          </p:cNvSpPr>
          <p:nvPr>
            <p:ph type="ftr" sz="quarter" idx="3"/>
          </p:nvPr>
        </p:nvSpPr>
        <p:spPr>
          <a:xfrm>
            <a:off x="7084378" y="28062115"/>
            <a:ext cx="7218045" cy="1611959"/>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104428" y="28062115"/>
            <a:ext cx="4812030" cy="1611959"/>
          </a:xfrm>
          <a:prstGeom prst="rect">
            <a:avLst/>
          </a:prstGeom>
        </p:spPr>
        <p:txBody>
          <a:bodyPr vert="horz" lIns="91440" tIns="45720" rIns="91440" bIns="45720" rtlCol="0" anchor="ctr"/>
          <a:lstStyle>
            <a:lvl1pPr algn="r">
              <a:defRPr sz="2805">
                <a:solidFill>
                  <a:schemeClr val="tx1">
                    <a:tint val="75000"/>
                  </a:schemeClr>
                </a:solidFill>
              </a:defRPr>
            </a:lvl1pPr>
          </a:lstStyle>
          <a:p>
            <a:fld id="{9DDD20E7-E5BE-4941-AB61-D3DD791AD6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680"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680"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680" rtl="0" eaLnBrk="1" latinLnBrk="0" hangingPunct="1">
        <a:lnSpc>
          <a:spcPct val="90000"/>
        </a:lnSpc>
        <a:spcBef>
          <a:spcPts val="1170"/>
        </a:spcBef>
        <a:buFont typeface="Arial" panose="020B0604020202020204" pitchFamily="34" charset="0"/>
        <a:buChar char="•"/>
        <a:defRPr sz="5615" kern="1200">
          <a:solidFill>
            <a:schemeClr val="tx1"/>
          </a:solidFill>
          <a:latin typeface="+mn-lt"/>
          <a:ea typeface="+mn-ea"/>
          <a:cs typeface="+mn-cs"/>
        </a:defRPr>
      </a:lvl2pPr>
      <a:lvl3pPr marL="2673350" indent="-534670" algn="l" defTabSz="2138680"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2690"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030"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370"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0710"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050"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89390" indent="-534670" algn="l" defTabSz="2138680"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680" rtl="0" eaLnBrk="1" latinLnBrk="0" hangingPunct="1">
        <a:defRPr sz="4210" kern="1200">
          <a:solidFill>
            <a:schemeClr val="tx1"/>
          </a:solidFill>
          <a:latin typeface="+mn-lt"/>
          <a:ea typeface="+mn-ea"/>
          <a:cs typeface="+mn-cs"/>
        </a:defRPr>
      </a:lvl1pPr>
      <a:lvl2pPr marL="1069340" algn="l" defTabSz="2138680" rtl="0" eaLnBrk="1" latinLnBrk="0" hangingPunct="1">
        <a:defRPr sz="4210" kern="1200">
          <a:solidFill>
            <a:schemeClr val="tx1"/>
          </a:solidFill>
          <a:latin typeface="+mn-lt"/>
          <a:ea typeface="+mn-ea"/>
          <a:cs typeface="+mn-cs"/>
        </a:defRPr>
      </a:lvl2pPr>
      <a:lvl3pPr marL="2138680" algn="l" defTabSz="2138680" rtl="0" eaLnBrk="1" latinLnBrk="0" hangingPunct="1">
        <a:defRPr sz="4210" kern="1200">
          <a:solidFill>
            <a:schemeClr val="tx1"/>
          </a:solidFill>
          <a:latin typeface="+mn-lt"/>
          <a:ea typeface="+mn-ea"/>
          <a:cs typeface="+mn-cs"/>
        </a:defRPr>
      </a:lvl3pPr>
      <a:lvl4pPr marL="3208020" algn="l" defTabSz="2138680" rtl="0" eaLnBrk="1" latinLnBrk="0" hangingPunct="1">
        <a:defRPr sz="4210" kern="1200">
          <a:solidFill>
            <a:schemeClr val="tx1"/>
          </a:solidFill>
          <a:latin typeface="+mn-lt"/>
          <a:ea typeface="+mn-ea"/>
          <a:cs typeface="+mn-cs"/>
        </a:defRPr>
      </a:lvl4pPr>
      <a:lvl5pPr marL="4277360" algn="l" defTabSz="2138680" rtl="0" eaLnBrk="1" latinLnBrk="0" hangingPunct="1">
        <a:defRPr sz="4210" kern="1200">
          <a:solidFill>
            <a:schemeClr val="tx1"/>
          </a:solidFill>
          <a:latin typeface="+mn-lt"/>
          <a:ea typeface="+mn-ea"/>
          <a:cs typeface="+mn-cs"/>
        </a:defRPr>
      </a:lvl5pPr>
      <a:lvl6pPr marL="5346700" algn="l" defTabSz="2138680" rtl="0" eaLnBrk="1" latinLnBrk="0" hangingPunct="1">
        <a:defRPr sz="4210" kern="1200">
          <a:solidFill>
            <a:schemeClr val="tx1"/>
          </a:solidFill>
          <a:latin typeface="+mn-lt"/>
          <a:ea typeface="+mn-ea"/>
          <a:cs typeface="+mn-cs"/>
        </a:defRPr>
      </a:lvl6pPr>
      <a:lvl7pPr marL="6416040" algn="l" defTabSz="2138680" rtl="0" eaLnBrk="1" latinLnBrk="0" hangingPunct="1">
        <a:defRPr sz="4210" kern="1200">
          <a:solidFill>
            <a:schemeClr val="tx1"/>
          </a:solidFill>
          <a:latin typeface="+mn-lt"/>
          <a:ea typeface="+mn-ea"/>
          <a:cs typeface="+mn-cs"/>
        </a:defRPr>
      </a:lvl7pPr>
      <a:lvl8pPr marL="7485380" algn="l" defTabSz="2138680" rtl="0" eaLnBrk="1" latinLnBrk="0" hangingPunct="1">
        <a:defRPr sz="4210" kern="1200">
          <a:solidFill>
            <a:schemeClr val="tx1"/>
          </a:solidFill>
          <a:latin typeface="+mn-lt"/>
          <a:ea typeface="+mn-ea"/>
          <a:cs typeface="+mn-cs"/>
        </a:defRPr>
      </a:lvl8pPr>
      <a:lvl9pPr marL="8554720" algn="l" defTabSz="2138680"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image" Target="../media/image2.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5" Type="http://schemas.openxmlformats.org/officeDocument/2006/relationships/notesSlide" Target="../notesSlides/notesSlide1.xml"/><Relationship Id="rId34" Type="http://schemas.openxmlformats.org/officeDocument/2006/relationships/slideLayout" Target="../slideLayouts/slideLayout1.xml"/><Relationship Id="rId33" Type="http://schemas.openxmlformats.org/officeDocument/2006/relationships/tags" Target="../tags/tag24.xml"/><Relationship Id="rId32" Type="http://schemas.openxmlformats.org/officeDocument/2006/relationships/tags" Target="../tags/tag23.xml"/><Relationship Id="rId31" Type="http://schemas.openxmlformats.org/officeDocument/2006/relationships/tags" Target="../tags/tag22.xml"/><Relationship Id="rId30" Type="http://schemas.openxmlformats.org/officeDocument/2006/relationships/tags" Target="../tags/tag21.xml"/><Relationship Id="rId3" Type="http://schemas.openxmlformats.org/officeDocument/2006/relationships/tags" Target="../tags/tag2.xml"/><Relationship Id="rId29" Type="http://schemas.openxmlformats.org/officeDocument/2006/relationships/tags" Target="../tags/tag20.xml"/><Relationship Id="rId28" Type="http://schemas.openxmlformats.org/officeDocument/2006/relationships/image" Target="../media/image9.png"/><Relationship Id="rId27" Type="http://schemas.openxmlformats.org/officeDocument/2006/relationships/tags" Target="../tags/tag19.xml"/><Relationship Id="rId26" Type="http://schemas.openxmlformats.org/officeDocument/2006/relationships/image" Target="../media/image8.png"/><Relationship Id="rId25" Type="http://schemas.openxmlformats.org/officeDocument/2006/relationships/tags" Target="../tags/tag18.xml"/><Relationship Id="rId24" Type="http://schemas.openxmlformats.org/officeDocument/2006/relationships/image" Target="../media/image7.png"/><Relationship Id="rId23" Type="http://schemas.openxmlformats.org/officeDocument/2006/relationships/tags" Target="../tags/tag17.xml"/><Relationship Id="rId22" Type="http://schemas.openxmlformats.org/officeDocument/2006/relationships/image" Target="../media/image6.png"/><Relationship Id="rId21" Type="http://schemas.openxmlformats.org/officeDocument/2006/relationships/tags" Target="../tags/tag16.xml"/><Relationship Id="rId20" Type="http://schemas.openxmlformats.org/officeDocument/2006/relationships/image" Target="../media/image5.png"/><Relationship Id="rId2" Type="http://schemas.openxmlformats.org/officeDocument/2006/relationships/tags" Target="../tags/tag1.xml"/><Relationship Id="rId19" Type="http://schemas.openxmlformats.org/officeDocument/2006/relationships/tags" Target="../tags/tag15.xml"/><Relationship Id="rId18" Type="http://schemas.openxmlformats.org/officeDocument/2006/relationships/image" Target="../media/image4.png"/><Relationship Id="rId17" Type="http://schemas.openxmlformats.org/officeDocument/2006/relationships/tags" Target="../tags/tag14.xml"/><Relationship Id="rId16" Type="http://schemas.openxmlformats.org/officeDocument/2006/relationships/image" Target="../media/image3.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alpha val="70000"/>
              </a:schemeClr>
            </a:gs>
            <a:gs pos="100000">
              <a:schemeClr val="accent1">
                <a:lumMod val="40000"/>
                <a:lumOff val="60000"/>
                <a:alpha val="70000"/>
              </a:schemeClr>
            </a:gs>
          </a:gsLst>
          <a:lin ang="16200000" scaled="0"/>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424990" y="635748"/>
            <a:ext cx="17416257" cy="1540670"/>
          </a:xfrm>
          <a:prstGeom prst="rect">
            <a:avLst/>
          </a:prstGeom>
        </p:spPr>
      </p:pic>
      <p:sp>
        <p:nvSpPr>
          <p:cNvPr id="8" name="文本框 7"/>
          <p:cNvSpPr txBox="1"/>
          <p:nvPr/>
        </p:nvSpPr>
        <p:spPr>
          <a:xfrm>
            <a:off x="1911036" y="4132426"/>
            <a:ext cx="17564100" cy="953135"/>
          </a:xfrm>
          <a:prstGeom prst="rect">
            <a:avLst/>
          </a:prstGeom>
          <a:noFill/>
        </p:spPr>
        <p:txBody>
          <a:bodyPr wrap="square">
            <a:spAutoFit/>
          </a:bodyPr>
          <a:lstStyle/>
          <a:p>
            <a:pPr algn="ctr"/>
            <a:r>
              <a:rPr lang="en-US" altLang="zh-CN" sz="2800" dirty="0">
                <a:solidFill>
                  <a:schemeClr val="tx1"/>
                </a:solidFill>
              </a:rPr>
              <a:t>Oxford Brookes University &amp; Chengdu University of Technology, BSc (Hons) Software Engineering </a:t>
            </a:r>
            <a:r>
              <a:rPr lang="en-US" altLang="zh-CN" sz="2800" dirty="0" err="1">
                <a:solidFill>
                  <a:schemeClr val="tx1"/>
                </a:solidFill>
              </a:rPr>
              <a:t>Programme</a:t>
            </a:r>
            <a:endParaRPr lang="en-US" altLang="zh-CN" sz="2800" dirty="0" err="1">
              <a:solidFill>
                <a:schemeClr val="tx1"/>
              </a:solidFill>
            </a:endParaRPr>
          </a:p>
          <a:p>
            <a:pPr algn="ctr"/>
            <a:r>
              <a:rPr lang="en-US" altLang="zh-CN" sz="2800" kern="0" dirty="0">
                <a:solidFill>
                  <a:schemeClr val="tx1"/>
                </a:solidFill>
                <a:latin typeface="Calibri" panose="020F0502020204030204" charset="0"/>
                <a:ea typeface="宋体" panose="02010600030101010101" pitchFamily="2" charset="-122"/>
                <a:cs typeface="Calibri" panose="020F0502020204030204" charset="0"/>
                <a:sym typeface="+mn-ea"/>
              </a:rPr>
              <a:t>Supervised by: </a:t>
            </a:r>
            <a:r>
              <a:rPr lang="en-US" altLang="zh-CN" sz="2800" kern="100" dirty="0">
                <a:solidFill>
                  <a:schemeClr val="tx1"/>
                </a:solidFill>
                <a:latin typeface="Calibri" panose="020F0502020204030204" charset="0"/>
                <a:ea typeface="宋体" panose="02010600030101010101" pitchFamily="2" charset="-122"/>
                <a:cs typeface="Calibri" panose="020F0502020204030204" charset="0"/>
                <a:sym typeface="+mn-ea"/>
              </a:rPr>
              <a:t>Grace </a:t>
            </a:r>
            <a:r>
              <a:rPr lang="en-US" altLang="zh-CN" sz="2800" kern="100" dirty="0" err="1">
                <a:solidFill>
                  <a:schemeClr val="tx1"/>
                </a:solidFill>
                <a:latin typeface="Calibri" panose="020F0502020204030204" charset="0"/>
                <a:ea typeface="宋体" panose="02010600030101010101" pitchFamily="2" charset="-122"/>
                <a:cs typeface="Calibri" panose="020F0502020204030204" charset="0"/>
                <a:sym typeface="+mn-ea"/>
              </a:rPr>
              <a:t>Ugochi</a:t>
            </a:r>
            <a:r>
              <a:rPr lang="en-US" altLang="zh-CN" sz="2800" kern="100" dirty="0">
                <a:solidFill>
                  <a:schemeClr val="tx1"/>
                </a:solidFill>
                <a:latin typeface="Calibri" panose="020F0502020204030204" charset="0"/>
                <a:ea typeface="宋体" panose="02010600030101010101" pitchFamily="2" charset="-122"/>
                <a:cs typeface="Calibri" panose="020F0502020204030204" charset="0"/>
                <a:sym typeface="+mn-ea"/>
              </a:rPr>
              <a:t>. </a:t>
            </a:r>
            <a:r>
              <a:rPr lang="en-US" altLang="zh-CN" sz="2800" kern="100" dirty="0" err="1">
                <a:solidFill>
                  <a:schemeClr val="tx1"/>
                </a:solidFill>
                <a:latin typeface="Calibri" panose="020F0502020204030204" charset="0"/>
                <a:ea typeface="宋体" panose="02010600030101010101" pitchFamily="2" charset="-122"/>
                <a:cs typeface="Calibri" panose="020F0502020204030204" charset="0"/>
                <a:sym typeface="+mn-ea"/>
              </a:rPr>
              <a:t>Nneji</a:t>
            </a:r>
            <a:endParaRPr lang="en-US" altLang="zh-CN" sz="2800" kern="100" dirty="0" err="1">
              <a:solidFill>
                <a:schemeClr val="tx1"/>
              </a:solidFill>
              <a:latin typeface="Calibri" panose="020F0502020204030204" charset="0"/>
              <a:ea typeface="宋体" panose="02010600030101010101" pitchFamily="2" charset="-122"/>
              <a:cs typeface="Calibri" panose="020F0502020204030204" charset="0"/>
              <a:sym typeface="+mn-ea"/>
            </a:endParaRPr>
          </a:p>
        </p:txBody>
      </p:sp>
      <p:sp>
        <p:nvSpPr>
          <p:cNvPr id="10" name="文本框 9"/>
          <p:cNvSpPr txBox="1"/>
          <p:nvPr/>
        </p:nvSpPr>
        <p:spPr>
          <a:xfrm>
            <a:off x="7519674" y="4924894"/>
            <a:ext cx="6672262" cy="829945"/>
          </a:xfrm>
          <a:prstGeom prst="rect">
            <a:avLst/>
          </a:prstGeom>
          <a:noFill/>
        </p:spPr>
        <p:txBody>
          <a:bodyPr wrap="square">
            <a:spAutoFit/>
          </a:bodyPr>
          <a:lstStyle/>
          <a:p>
            <a:pPr>
              <a:lnSpc>
                <a:spcPct val="150000"/>
              </a:lnSpc>
            </a:pPr>
            <a:r>
              <a:rPr lang="en-US" altLang="zh-CN" sz="3200" kern="0" dirty="0">
                <a:solidFill>
                  <a:schemeClr val="tx1"/>
                </a:solidFill>
                <a:latin typeface="Calibri Light" panose="020F0302020204030204" pitchFamily="34" charset="0"/>
                <a:ea typeface="宋体" panose="02010600030101010101" pitchFamily="2" charset="-122"/>
                <a:cs typeface="Times New Roman" panose="02020603050405020304" pitchFamily="18" charset="0"/>
              </a:rPr>
              <a:t> </a:t>
            </a:r>
            <a:endParaRPr lang="en-US" altLang="zh-CN" sz="3200" kern="0" dirty="0">
              <a:solidFill>
                <a:schemeClr val="tx1"/>
              </a:solidFill>
              <a:latin typeface="Calibri Light" panose="020F0302020204030204" pitchFamily="34" charset="0"/>
              <a:ea typeface="宋体" panose="02010600030101010101" pitchFamily="2" charset="-122"/>
              <a:cs typeface="Times New Roman" panose="02020603050405020304" pitchFamily="18" charset="0"/>
            </a:endParaRPr>
          </a:p>
        </p:txBody>
      </p:sp>
      <p:sp>
        <p:nvSpPr>
          <p:cNvPr id="14" name="文本框 13"/>
          <p:cNvSpPr txBox="1"/>
          <p:nvPr/>
        </p:nvSpPr>
        <p:spPr>
          <a:xfrm>
            <a:off x="565785" y="2384425"/>
            <a:ext cx="20254595" cy="1971675"/>
          </a:xfrm>
          <a:prstGeom prst="rect">
            <a:avLst/>
          </a:prstGeom>
          <a:noFill/>
        </p:spPr>
        <p:txBody>
          <a:bodyPr wrap="square">
            <a:noAutofit/>
          </a:bodyPr>
          <a:lstStyle/>
          <a:p>
            <a:pPr algn="ctr">
              <a:lnSpc>
                <a:spcPct val="100000"/>
              </a:lnSpc>
            </a:pPr>
            <a:r>
              <a:rPr lang="en-US" altLang="zh-CN" sz="5400" b="1" i="1" dirty="0">
                <a:solidFill>
                  <a:schemeClr val="tx1"/>
                </a:solidFill>
              </a:rPr>
              <a:t>Liu Yue 201918020206</a:t>
            </a:r>
            <a:endParaRPr lang="en-US" altLang="zh-CN" sz="5400" b="1" i="1" dirty="0">
              <a:solidFill>
                <a:schemeClr val="tx1"/>
              </a:solidFill>
            </a:endParaRPr>
          </a:p>
          <a:p>
            <a:pPr algn="ctr">
              <a:lnSpc>
                <a:spcPct val="100000"/>
              </a:lnSpc>
            </a:pPr>
            <a:r>
              <a:rPr lang="en-US" altLang="zh-CN" sz="5400" b="1" i="1" dirty="0">
                <a:solidFill>
                  <a:schemeClr val="tx1"/>
                </a:solidFill>
                <a:sym typeface="+mn-ea"/>
              </a:rPr>
              <a:t>Ensemble learning for the classification of Alzheimer disease</a:t>
            </a:r>
            <a:endParaRPr lang="en-US" altLang="zh-CN" sz="5400" b="1" i="1" dirty="0">
              <a:solidFill>
                <a:schemeClr val="tx1"/>
              </a:solidFill>
              <a:sym typeface="+mn-ea"/>
            </a:endParaRPr>
          </a:p>
        </p:txBody>
      </p:sp>
      <p:sp>
        <p:nvSpPr>
          <p:cNvPr id="40" name="文本框 39"/>
          <p:cNvSpPr txBox="1"/>
          <p:nvPr/>
        </p:nvSpPr>
        <p:spPr>
          <a:xfrm>
            <a:off x="-10007914" y="11294457"/>
            <a:ext cx="4705350" cy="369332"/>
          </a:xfrm>
          <a:prstGeom prst="rect">
            <a:avLst/>
          </a:prstGeom>
          <a:noFill/>
        </p:spPr>
        <p:txBody>
          <a:bodyPr wrap="square" rtlCol="0">
            <a:spAutoFit/>
          </a:bodyPr>
          <a:lstStyle/>
          <a:p>
            <a:endParaRPr lang="zh-CN" altLang="en-US" dirty="0">
              <a:solidFill>
                <a:schemeClr val="tx1"/>
              </a:solidFill>
            </a:endParaRPr>
          </a:p>
        </p:txBody>
      </p:sp>
      <p:sp>
        <p:nvSpPr>
          <p:cNvPr id="2" name="圆角矩形 1"/>
          <p:cNvSpPr/>
          <p:nvPr/>
        </p:nvSpPr>
        <p:spPr>
          <a:xfrm>
            <a:off x="584200" y="5697980"/>
            <a:ext cx="4363200" cy="24173180"/>
          </a:xfrm>
          <a:prstGeom prst="roundRect">
            <a:avLst/>
          </a:prstGeom>
          <a:solidFill>
            <a:schemeClr val="bg1"/>
          </a:solidFill>
          <a:ln w="28575" cmpd="sng">
            <a:solidFill>
              <a:schemeClr val="accent1">
                <a:lumMod val="60000"/>
                <a:lumOff val="40000"/>
                <a:alpha val="6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9" name="圆角矩形 8"/>
          <p:cNvSpPr/>
          <p:nvPr>
            <p:custDataLst>
              <p:tags r:id="rId2"/>
            </p:custDataLst>
          </p:nvPr>
        </p:nvSpPr>
        <p:spPr>
          <a:xfrm>
            <a:off x="16441200" y="5623200"/>
            <a:ext cx="4362450" cy="24173180"/>
          </a:xfrm>
          <a:prstGeom prst="roundRect">
            <a:avLst/>
          </a:prstGeom>
          <a:solidFill>
            <a:schemeClr val="bg1"/>
          </a:solidFill>
          <a:ln w="28575" cmpd="sng">
            <a:solidFill>
              <a:schemeClr val="accent1">
                <a:lumMod val="60000"/>
                <a:lumOff val="40000"/>
                <a:alpha val="6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2000">
              <a:solidFill>
                <a:schemeClr val="tx1"/>
              </a:solidFill>
              <a:latin typeface="Calibri" panose="020F0502020204030204" charset="0"/>
              <a:cs typeface="Calibri" panose="020F0502020204030204" charset="0"/>
            </a:endParaRPr>
          </a:p>
        </p:txBody>
      </p:sp>
      <p:sp>
        <p:nvSpPr>
          <p:cNvPr id="12" name="圆角矩形 11"/>
          <p:cNvSpPr/>
          <p:nvPr>
            <p:custDataLst>
              <p:tags r:id="rId3"/>
            </p:custDataLst>
          </p:nvPr>
        </p:nvSpPr>
        <p:spPr>
          <a:xfrm>
            <a:off x="5551170" y="5623050"/>
            <a:ext cx="10273030" cy="24173815"/>
          </a:xfrm>
          <a:prstGeom prst="roundRect">
            <a:avLst>
              <a:gd name="adj" fmla="val 8409"/>
            </a:avLst>
          </a:prstGeom>
          <a:solidFill>
            <a:schemeClr val="bg1"/>
          </a:solidFill>
          <a:ln w="28575" cmpd="sng">
            <a:solidFill>
              <a:schemeClr val="accent1">
                <a:lumMod val="60000"/>
                <a:lumOff val="40000"/>
                <a:alpha val="68000"/>
              </a:schemeClr>
            </a:solidFill>
            <a:prstDash val="solid"/>
          </a:ln>
          <a:scene3d>
            <a:camera prst="orthographicFront"/>
            <a:lightRig rig="threePt" dir="t">
              <a:rot lat="0" lon="0" rev="18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文本框 12"/>
          <p:cNvSpPr txBox="1"/>
          <p:nvPr/>
        </p:nvSpPr>
        <p:spPr>
          <a:xfrm>
            <a:off x="1379220" y="5799455"/>
            <a:ext cx="2189480" cy="521970"/>
          </a:xfrm>
          <a:prstGeom prst="rect">
            <a:avLst/>
          </a:prstGeom>
          <a:noFill/>
        </p:spPr>
        <p:txBody>
          <a:bodyPr wrap="square" rtlCol="0">
            <a:spAutoFit/>
          </a:bodyPr>
          <a:p>
            <a:pPr marL="457200" indent="-457200" algn="ctr">
              <a:buFont typeface="Arial" panose="020B0604020202020204" pitchFamily="34" charset="0"/>
              <a:buChar char="•"/>
            </a:pPr>
            <a:r>
              <a:rPr lang="en-US" altLang="zh-CN" sz="2800" b="1" u="sng">
                <a:solidFill>
                  <a:schemeClr val="tx1"/>
                </a:solidFill>
              </a:rPr>
              <a:t>ABSTRACT</a:t>
            </a:r>
            <a:endParaRPr lang="en-US" altLang="zh-CN" sz="2800" b="1" u="sng">
              <a:solidFill>
                <a:schemeClr val="tx1"/>
              </a:solidFill>
            </a:endParaRPr>
          </a:p>
        </p:txBody>
      </p:sp>
      <p:sp>
        <p:nvSpPr>
          <p:cNvPr id="17" name="文本框 16"/>
          <p:cNvSpPr txBox="1"/>
          <p:nvPr/>
        </p:nvSpPr>
        <p:spPr>
          <a:xfrm>
            <a:off x="709295" y="6321425"/>
            <a:ext cx="4159250" cy="7729220"/>
          </a:xfrm>
          <a:prstGeom prst="rect">
            <a:avLst/>
          </a:prstGeom>
          <a:noFill/>
        </p:spPr>
        <p:txBody>
          <a:bodyPr wrap="square" rtlCol="0">
            <a:noAutofit/>
          </a:bodyPr>
          <a:p>
            <a:pPr algn="l"/>
            <a:r>
              <a:rPr lang="en-US" altLang="zh-CN" sz="2000">
                <a:solidFill>
                  <a:schemeClr val="tx1"/>
                </a:solidFill>
              </a:rPr>
              <a:t>Alzheimer's disease is the most common type of dementia and the majority of sufferers are elderly. With the global aging process, the number of people with Alzheimer's disease is growing rapidly worldwide, and with this comes the pressure on the healthcare economy due to the increased cost of treatment. The use of magnetic resonance imaging (MRI) for the early diagnosis of Alzheimer's disease is therefore a key part of the solution to this problem. This project uses ensemble learning to combine three models which are ResNet, AlexNet, and MobileNet to avoid the potential failures of individual models and to combine the benefits of individual models.  The project will assist medical practitioners in applying automated systems in the identification of Alzheimer’s disease, thus saving more lives, practitioners’ time, and medical resources in medical centers. </a:t>
            </a:r>
            <a:endParaRPr lang="en-US" altLang="zh-CN" sz="2000">
              <a:solidFill>
                <a:schemeClr val="tx1"/>
              </a:solidFill>
            </a:endParaRPr>
          </a:p>
        </p:txBody>
      </p:sp>
      <p:sp>
        <p:nvSpPr>
          <p:cNvPr id="18" name="文本框 17"/>
          <p:cNvSpPr txBox="1"/>
          <p:nvPr>
            <p:custDataLst>
              <p:tags r:id="rId4"/>
            </p:custDataLst>
          </p:nvPr>
        </p:nvSpPr>
        <p:spPr>
          <a:xfrm>
            <a:off x="989965" y="14088745"/>
            <a:ext cx="340868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INTRODUCTION</a:t>
            </a:r>
            <a:endParaRPr lang="en-US" altLang="zh-CN" sz="2800" b="1" u="sng">
              <a:solidFill>
                <a:schemeClr val="tx1"/>
              </a:solidFill>
            </a:endParaRPr>
          </a:p>
        </p:txBody>
      </p:sp>
      <p:sp>
        <p:nvSpPr>
          <p:cNvPr id="21" name="文本框 20"/>
          <p:cNvSpPr txBox="1"/>
          <p:nvPr>
            <p:custDataLst>
              <p:tags r:id="rId5"/>
            </p:custDataLst>
          </p:nvPr>
        </p:nvSpPr>
        <p:spPr>
          <a:xfrm>
            <a:off x="1113155" y="17112615"/>
            <a:ext cx="303784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DATASET</a:t>
            </a:r>
            <a:endParaRPr lang="en-US" altLang="zh-CN" sz="2800" b="1" u="sng">
              <a:solidFill>
                <a:schemeClr val="tx1"/>
              </a:solidFill>
            </a:endParaRPr>
          </a:p>
        </p:txBody>
      </p:sp>
      <p:sp>
        <p:nvSpPr>
          <p:cNvPr id="22" name="文本框 21"/>
          <p:cNvSpPr txBox="1"/>
          <p:nvPr/>
        </p:nvSpPr>
        <p:spPr>
          <a:xfrm>
            <a:off x="699135" y="17601565"/>
            <a:ext cx="4087495" cy="5207635"/>
          </a:xfrm>
          <a:prstGeom prst="rect">
            <a:avLst/>
          </a:prstGeom>
          <a:noFill/>
        </p:spPr>
        <p:txBody>
          <a:bodyPr wrap="square" rtlCol="0" anchor="t">
            <a:noAutofit/>
          </a:bodyPr>
          <a:p>
            <a:pPr algn="l"/>
            <a:r>
              <a:rPr lang="en-US" altLang="zh-CN" sz="2000" kern="0" dirty="0">
                <a:solidFill>
                  <a:schemeClr val="tx1"/>
                </a:solidFill>
                <a:effectLst/>
                <a:latin typeface="Calibri Light" panose="020F0302020204030204" pitchFamily="34" charset="0"/>
                <a:ea typeface="宋体" panose="02010600030101010101" pitchFamily="2" charset="-122"/>
                <a:cs typeface="Times New Roman" panose="02020603050405020304" pitchFamily="18" charset="0"/>
                <a:sym typeface="+mn-ea"/>
              </a:rPr>
              <a:t>This dataset is gotten from Kaggle dataset and it contains 33984 cross-sectional MRI images of the brain with Alzheimer's disease. 8960 MRI images contains mild dementia, 6464 MRI images is moderate dementia, 9600 MRI images is non-dementia, and 8960 MRI images is the very mild dementia. The split ratio for the training set, validation set, and test set is close to 6:2:2.</a:t>
            </a:r>
            <a:endParaRPr lang="en-US" altLang="zh-CN" sz="2000" kern="0" dirty="0">
              <a:solidFill>
                <a:schemeClr val="tx1"/>
              </a:solidFill>
              <a:effectLst/>
              <a:latin typeface="Calibri Light" panose="020F0302020204030204" pitchFamily="34" charset="0"/>
              <a:ea typeface="宋体" panose="02010600030101010101" pitchFamily="2" charset="-122"/>
              <a:cs typeface="Times New Roman" panose="02020603050405020304" pitchFamily="18" charset="0"/>
              <a:sym typeface="+mn-ea"/>
            </a:endParaRPr>
          </a:p>
        </p:txBody>
      </p:sp>
      <p:pic>
        <p:nvPicPr>
          <p:cNvPr id="24" name="图片 23"/>
          <p:cNvPicPr>
            <a:picLocks noChangeAspect="1"/>
          </p:cNvPicPr>
          <p:nvPr>
            <p:custDataLst>
              <p:tags r:id="rId6"/>
            </p:custDataLst>
          </p:nvPr>
        </p:nvPicPr>
        <p:blipFill>
          <a:blip r:embed="rId7"/>
          <a:stretch>
            <a:fillRect/>
          </a:stretch>
        </p:blipFill>
        <p:spPr>
          <a:xfrm>
            <a:off x="739775" y="21038185"/>
            <a:ext cx="3854450" cy="1990090"/>
          </a:xfrm>
          <a:prstGeom prst="rect">
            <a:avLst/>
          </a:prstGeom>
        </p:spPr>
      </p:pic>
      <p:sp>
        <p:nvSpPr>
          <p:cNvPr id="25" name="文本框 24"/>
          <p:cNvSpPr txBox="1"/>
          <p:nvPr>
            <p:custDataLst>
              <p:tags r:id="rId8"/>
            </p:custDataLst>
          </p:nvPr>
        </p:nvSpPr>
        <p:spPr>
          <a:xfrm>
            <a:off x="1147445" y="23675975"/>
            <a:ext cx="303784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METHODOLOGY</a:t>
            </a:r>
            <a:endParaRPr lang="en-US" altLang="zh-CN" sz="2800" b="1" u="sng">
              <a:solidFill>
                <a:schemeClr val="tx1"/>
              </a:solidFill>
            </a:endParaRPr>
          </a:p>
        </p:txBody>
      </p:sp>
      <p:sp>
        <p:nvSpPr>
          <p:cNvPr id="26" name="文本框 25"/>
          <p:cNvSpPr txBox="1"/>
          <p:nvPr>
            <p:custDataLst>
              <p:tags r:id="rId9"/>
            </p:custDataLst>
          </p:nvPr>
        </p:nvSpPr>
        <p:spPr>
          <a:xfrm>
            <a:off x="9042400" y="16981805"/>
            <a:ext cx="303784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ARCHITECTURE</a:t>
            </a:r>
            <a:endParaRPr lang="en-US" altLang="zh-CN" sz="2800" b="1" u="sng">
              <a:solidFill>
                <a:schemeClr val="tx1"/>
              </a:solidFill>
            </a:endParaRPr>
          </a:p>
        </p:txBody>
      </p:sp>
      <p:sp>
        <p:nvSpPr>
          <p:cNvPr id="27" name="文本框 26"/>
          <p:cNvSpPr txBox="1"/>
          <p:nvPr>
            <p:custDataLst>
              <p:tags r:id="rId10"/>
            </p:custDataLst>
          </p:nvPr>
        </p:nvSpPr>
        <p:spPr>
          <a:xfrm>
            <a:off x="9042400" y="23541990"/>
            <a:ext cx="303784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RESULT</a:t>
            </a:r>
            <a:endParaRPr lang="en-US" altLang="zh-CN" sz="2800" b="1" u="sng">
              <a:solidFill>
                <a:schemeClr val="tx1"/>
              </a:solidFill>
            </a:endParaRPr>
          </a:p>
        </p:txBody>
      </p:sp>
      <p:sp>
        <p:nvSpPr>
          <p:cNvPr id="28" name="文本框 27"/>
          <p:cNvSpPr txBox="1"/>
          <p:nvPr>
            <p:custDataLst>
              <p:tags r:id="rId11"/>
            </p:custDataLst>
          </p:nvPr>
        </p:nvSpPr>
        <p:spPr>
          <a:xfrm>
            <a:off x="16967835" y="5697855"/>
            <a:ext cx="297561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DISCUSSION</a:t>
            </a:r>
            <a:endParaRPr lang="en-US" altLang="zh-CN" sz="2800" b="1" u="sng">
              <a:solidFill>
                <a:schemeClr val="tx1"/>
              </a:solidFill>
            </a:endParaRPr>
          </a:p>
        </p:txBody>
      </p:sp>
      <p:sp>
        <p:nvSpPr>
          <p:cNvPr id="29" name="文本框 28"/>
          <p:cNvSpPr txBox="1"/>
          <p:nvPr>
            <p:custDataLst>
              <p:tags r:id="rId12"/>
            </p:custDataLst>
          </p:nvPr>
        </p:nvSpPr>
        <p:spPr>
          <a:xfrm>
            <a:off x="16948785" y="10389235"/>
            <a:ext cx="3037840"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CONCLUSION</a:t>
            </a:r>
            <a:endParaRPr lang="en-US" altLang="zh-CN" sz="2800" b="1" u="sng">
              <a:solidFill>
                <a:schemeClr val="tx1"/>
              </a:solidFill>
            </a:endParaRPr>
          </a:p>
        </p:txBody>
      </p:sp>
      <p:sp>
        <p:nvSpPr>
          <p:cNvPr id="30" name="文本框 29"/>
          <p:cNvSpPr txBox="1"/>
          <p:nvPr>
            <p:custDataLst>
              <p:tags r:id="rId13"/>
            </p:custDataLst>
          </p:nvPr>
        </p:nvSpPr>
        <p:spPr>
          <a:xfrm>
            <a:off x="17329785" y="19201765"/>
            <a:ext cx="2378075"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GUI</a:t>
            </a:r>
            <a:endParaRPr lang="en-US" altLang="zh-CN" sz="2800" b="1" u="sng">
              <a:solidFill>
                <a:schemeClr val="tx1"/>
              </a:solidFill>
            </a:endParaRPr>
          </a:p>
        </p:txBody>
      </p:sp>
      <p:sp>
        <p:nvSpPr>
          <p:cNvPr id="31" name="文本框 30"/>
          <p:cNvSpPr txBox="1"/>
          <p:nvPr>
            <p:custDataLst>
              <p:tags r:id="rId14"/>
            </p:custDataLst>
          </p:nvPr>
        </p:nvSpPr>
        <p:spPr>
          <a:xfrm>
            <a:off x="17082135" y="26530935"/>
            <a:ext cx="2759075" cy="655320"/>
          </a:xfrm>
          <a:prstGeom prst="rect">
            <a:avLst/>
          </a:prstGeom>
          <a:noFill/>
        </p:spPr>
        <p:txBody>
          <a:bodyPr wrap="square" rtlCol="0">
            <a:noAutofit/>
          </a:bodyPr>
          <a:p>
            <a:pPr marL="457200" indent="-457200" algn="ctr">
              <a:buFont typeface="Arial" panose="020B0604020202020204" pitchFamily="34" charset="0"/>
              <a:buChar char="•"/>
            </a:pPr>
            <a:r>
              <a:rPr lang="en-US" altLang="zh-CN" sz="2800" b="1" u="sng">
                <a:solidFill>
                  <a:schemeClr val="tx1"/>
                </a:solidFill>
              </a:rPr>
              <a:t>REFERENCES</a:t>
            </a:r>
            <a:endParaRPr lang="en-US" altLang="zh-CN" sz="2800" b="1" u="sng">
              <a:solidFill>
                <a:schemeClr val="tx1"/>
              </a:solidFill>
            </a:endParaRPr>
          </a:p>
        </p:txBody>
      </p:sp>
      <p:sp>
        <p:nvSpPr>
          <p:cNvPr id="3" name="文本框 2"/>
          <p:cNvSpPr txBox="1"/>
          <p:nvPr/>
        </p:nvSpPr>
        <p:spPr>
          <a:xfrm>
            <a:off x="16637000" y="10941050"/>
            <a:ext cx="4160520" cy="7917180"/>
          </a:xfrm>
          <a:prstGeom prst="rect">
            <a:avLst/>
          </a:prstGeom>
          <a:noFill/>
        </p:spPr>
        <p:txBody>
          <a:bodyPr wrap="square" rtlCol="0">
            <a:noAutofit/>
          </a:bodyPr>
          <a:p>
            <a:r>
              <a:rPr lang="zh-CN" altLang="en-US" sz="2000">
                <a:solidFill>
                  <a:schemeClr val="tx1"/>
                </a:solidFill>
                <a:latin typeface="Calibri" panose="020F0502020204030204" charset="0"/>
                <a:cs typeface="Calibri" panose="020F0502020204030204" charset="0"/>
                <a:sym typeface="+mn-ea"/>
              </a:rPr>
              <a:t>After the project, integrated learning improved the accuracy of MRI image recognition in Alzheimer's disease. Three models were used in this study :ResNet, MobileNet and AlexNet. By combining their predictions, a more reliable and accurate diagnosis can be made. By comparing the performance of single model and ensemble learning model, it is found that ensemble learning has significant advantages, and the accuracy rate is as high as 99.54%. In addition, this study further completed the fine tuning of ResNet, MobileNet and AlexNet models for the four-classification recognition of MRI images of Alzheimer's disease, proving the superiority of multi-index integrated learning. Taken together, the results of this project show that identifying MRI images of Alzheimer's disease using integrated learning algorithms can improve diagnostic accuracy and accuracy, and that ResNet, MobileNet, and AlexNet are all reliable model choices.</a:t>
            </a:r>
            <a:endParaRPr lang="zh-CN" altLang="en-US" sz="2000">
              <a:solidFill>
                <a:schemeClr val="tx1"/>
              </a:solidFill>
              <a:latin typeface="Calibri" panose="020F0502020204030204" charset="0"/>
              <a:cs typeface="Calibri" panose="020F0502020204030204" charset="0"/>
            </a:endParaRPr>
          </a:p>
          <a:p>
            <a:endParaRPr lang="zh-CN" altLang="en-US" sz="2000">
              <a:solidFill>
                <a:schemeClr val="tx1"/>
              </a:solidFill>
              <a:latin typeface="Calibri" panose="020F0502020204030204" charset="0"/>
              <a:cs typeface="Calibri" panose="020F0502020204030204" charset="0"/>
            </a:endParaRPr>
          </a:p>
        </p:txBody>
      </p:sp>
      <p:pic>
        <p:nvPicPr>
          <p:cNvPr id="5" name="图片 6" descr="{U{%4Z%(X(LT62AIDG(G}%1"/>
          <p:cNvPicPr>
            <a:picLocks noChangeAspect="1"/>
          </p:cNvPicPr>
          <p:nvPr>
            <p:custDataLst>
              <p:tags r:id="rId15"/>
            </p:custDataLst>
          </p:nvPr>
        </p:nvPicPr>
        <p:blipFill>
          <a:blip r:embed="rId16"/>
          <a:stretch>
            <a:fillRect/>
          </a:stretch>
        </p:blipFill>
        <p:spPr>
          <a:xfrm>
            <a:off x="16612235" y="19755485"/>
            <a:ext cx="3992245" cy="3146425"/>
          </a:xfrm>
          <a:prstGeom prst="rect">
            <a:avLst/>
          </a:prstGeom>
        </p:spPr>
      </p:pic>
      <p:pic>
        <p:nvPicPr>
          <p:cNvPr id="15" name="图片 9" descr="}HUV[I[`U_NVQJ~}6B`MRWL"/>
          <p:cNvPicPr/>
          <p:nvPr>
            <p:custDataLst>
              <p:tags r:id="rId17"/>
            </p:custDataLst>
          </p:nvPr>
        </p:nvPicPr>
        <p:blipFill>
          <a:blip r:embed="rId18"/>
          <a:stretch>
            <a:fillRect/>
          </a:stretch>
        </p:blipFill>
        <p:spPr>
          <a:xfrm>
            <a:off x="16637635" y="23089870"/>
            <a:ext cx="3992400" cy="3146400"/>
          </a:xfrm>
          <a:prstGeom prst="rect">
            <a:avLst/>
          </a:prstGeom>
        </p:spPr>
      </p:pic>
      <p:sp>
        <p:nvSpPr>
          <p:cNvPr id="6" name="文本框 5"/>
          <p:cNvSpPr txBox="1"/>
          <p:nvPr/>
        </p:nvSpPr>
        <p:spPr>
          <a:xfrm>
            <a:off x="16457295" y="26919555"/>
            <a:ext cx="4359275" cy="2861310"/>
          </a:xfrm>
          <a:prstGeom prst="rect">
            <a:avLst/>
          </a:prstGeom>
          <a:noFill/>
        </p:spPr>
        <p:txBody>
          <a:bodyPr wrap="square" rtlCol="0">
            <a:spAutoFit/>
          </a:bodyPr>
          <a:p>
            <a:pPr marL="285750" indent="-285750">
              <a:buFont typeface="Arial" panose="020B0604020202020204" pitchFamily="34" charset="0"/>
              <a:buChar char="•"/>
            </a:pPr>
            <a:r>
              <a:rPr lang="zh-CN" altLang="en-US" sz="2000">
                <a:solidFill>
                  <a:schemeClr val="tx1"/>
                </a:solidFill>
                <a:latin typeface="Calibri" panose="020F0502020204030204" charset="0"/>
                <a:cs typeface="Calibri" panose="020F0502020204030204" charset="0"/>
              </a:rPr>
              <a:t>LeCun, Y., Bengio, Y., &amp; Hinton, G. (2015). Deep learning. Nature, 521(7553), 436-444.</a:t>
            </a:r>
            <a:endParaRPr lang="zh-CN" altLang="en-US" sz="200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zh-CN" altLang="en-US" sz="2000">
                <a:solidFill>
                  <a:schemeClr val="tx1"/>
                </a:solidFill>
                <a:latin typeface="Calibri" panose="020F0502020204030204" charset="0"/>
                <a:cs typeface="Calibri" panose="020F0502020204030204" charset="0"/>
              </a:rPr>
              <a:t>Goodfellow, I., Bengio, Y., &amp; Courville, A. (2016). Deep learning. MIT press.</a:t>
            </a:r>
            <a:endParaRPr lang="zh-CN" altLang="en-US" sz="200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zh-CN" altLang="en-US" sz="2000">
                <a:solidFill>
                  <a:schemeClr val="tx1"/>
                </a:solidFill>
                <a:latin typeface="Calibri" panose="020F0502020204030204" charset="0"/>
                <a:cs typeface="Calibri" panose="020F0502020204030204" charset="0"/>
              </a:rPr>
              <a:t>Schmidhuber, J. (2015). Deep learning in neural networks: An overview. Neural networks, 61, 85-117.</a:t>
            </a:r>
            <a:endParaRPr lang="zh-CN" altLang="en-US" sz="2000">
              <a:solidFill>
                <a:schemeClr val="tx1"/>
              </a:solidFill>
              <a:latin typeface="Calibri" panose="020F0502020204030204" charset="0"/>
              <a:cs typeface="Calibri" panose="020F0502020204030204" charset="0"/>
            </a:endParaRPr>
          </a:p>
        </p:txBody>
      </p:sp>
      <p:pic>
        <p:nvPicPr>
          <p:cNvPr id="7" name="图片 1" descr="OXZ[VL(PCP8`)YT[VZYN)TT"/>
          <p:cNvPicPr>
            <a:picLocks noChangeAspect="1"/>
          </p:cNvPicPr>
          <p:nvPr>
            <p:custDataLst>
              <p:tags r:id="rId19"/>
            </p:custDataLst>
          </p:nvPr>
        </p:nvPicPr>
        <p:blipFill>
          <a:blip r:embed="rId20"/>
          <a:stretch>
            <a:fillRect/>
          </a:stretch>
        </p:blipFill>
        <p:spPr>
          <a:xfrm>
            <a:off x="5752465" y="8839200"/>
            <a:ext cx="5685790" cy="3455670"/>
          </a:xfrm>
          <a:prstGeom prst="rect">
            <a:avLst/>
          </a:prstGeom>
        </p:spPr>
      </p:pic>
      <p:pic>
        <p:nvPicPr>
          <p:cNvPr id="11" name="图片 2"/>
          <p:cNvPicPr>
            <a:picLocks noChangeAspect="1"/>
          </p:cNvPicPr>
          <p:nvPr>
            <p:custDataLst>
              <p:tags r:id="rId21"/>
            </p:custDataLst>
          </p:nvPr>
        </p:nvPicPr>
        <p:blipFill>
          <a:blip r:embed="rId22"/>
          <a:srcRect t="3056" r="1448" b="2276"/>
          <a:stretch>
            <a:fillRect/>
          </a:stretch>
        </p:blipFill>
        <p:spPr>
          <a:xfrm>
            <a:off x="5752465" y="14043660"/>
            <a:ext cx="9872345" cy="2782570"/>
          </a:xfrm>
          <a:prstGeom prst="rect">
            <a:avLst/>
          </a:prstGeom>
          <a:noFill/>
          <a:ln>
            <a:noFill/>
          </a:ln>
        </p:spPr>
      </p:pic>
      <p:pic>
        <p:nvPicPr>
          <p:cNvPr id="16" name="图片 3"/>
          <p:cNvPicPr>
            <a:picLocks noChangeAspect="1"/>
          </p:cNvPicPr>
          <p:nvPr>
            <p:custDataLst>
              <p:tags r:id="rId23"/>
            </p:custDataLst>
          </p:nvPr>
        </p:nvPicPr>
        <p:blipFill>
          <a:blip r:embed="rId24"/>
          <a:stretch>
            <a:fillRect/>
          </a:stretch>
        </p:blipFill>
        <p:spPr>
          <a:xfrm>
            <a:off x="680403" y="24274145"/>
            <a:ext cx="4187825" cy="4918710"/>
          </a:xfrm>
          <a:prstGeom prst="rect">
            <a:avLst/>
          </a:prstGeom>
          <a:noFill/>
          <a:ln>
            <a:noFill/>
          </a:ln>
        </p:spPr>
      </p:pic>
      <p:pic>
        <p:nvPicPr>
          <p:cNvPr id="19" name="图片 18"/>
          <p:cNvPicPr>
            <a:picLocks noChangeAspect="1"/>
          </p:cNvPicPr>
          <p:nvPr>
            <p:custDataLst>
              <p:tags r:id="rId25"/>
            </p:custDataLst>
          </p:nvPr>
        </p:nvPicPr>
        <p:blipFill>
          <a:blip r:embed="rId26"/>
          <a:srcRect b="665"/>
          <a:stretch>
            <a:fillRect/>
          </a:stretch>
        </p:blipFill>
        <p:spPr>
          <a:xfrm>
            <a:off x="6044565" y="24006810"/>
            <a:ext cx="9406890" cy="4364355"/>
          </a:xfrm>
          <a:prstGeom prst="rect">
            <a:avLst/>
          </a:prstGeom>
        </p:spPr>
      </p:pic>
      <p:sp>
        <p:nvSpPr>
          <p:cNvPr id="20" name="文本框 19"/>
          <p:cNvSpPr txBox="1"/>
          <p:nvPr/>
        </p:nvSpPr>
        <p:spPr>
          <a:xfrm>
            <a:off x="5942330" y="28675330"/>
            <a:ext cx="9742170" cy="1014730"/>
          </a:xfrm>
          <a:prstGeom prst="rect">
            <a:avLst/>
          </a:prstGeom>
          <a:noFill/>
        </p:spPr>
        <p:txBody>
          <a:bodyPr wrap="square" rtlCol="0">
            <a:spAutoFit/>
          </a:bodyPr>
          <a:p>
            <a:r>
              <a:rPr lang="en-US" altLang="zh-CN" sz="2000">
                <a:solidFill>
                  <a:schemeClr val="tx1"/>
                </a:solidFill>
                <a:latin typeface="Calibri" panose="020F0502020204030204" charset="0"/>
                <a:cs typeface="Calibri" panose="020F0502020204030204" charset="0"/>
              </a:rPr>
              <a:t>The table </a:t>
            </a:r>
            <a:r>
              <a:rPr lang="zh-CN" altLang="en-US" sz="2000">
                <a:solidFill>
                  <a:schemeClr val="tx1"/>
                </a:solidFill>
                <a:latin typeface="Calibri" panose="020F0502020204030204" charset="0"/>
                <a:cs typeface="Calibri" panose="020F0502020204030204" charset="0"/>
              </a:rPr>
              <a:t>shows the best results of three individual models after adjustment and training. Compared with the ensemble project, the integrated strong learner obtains higher evaluation data than the single model, and the ensemble effect of the project is confirmed.</a:t>
            </a:r>
            <a:endParaRPr lang="zh-CN" altLang="en-US" sz="2000">
              <a:solidFill>
                <a:schemeClr val="tx1"/>
              </a:solidFill>
              <a:latin typeface="Calibri" panose="020F0502020204030204" charset="0"/>
              <a:cs typeface="Calibri" panose="020F0502020204030204" charset="0"/>
            </a:endParaRPr>
          </a:p>
        </p:txBody>
      </p:sp>
      <p:pic>
        <p:nvPicPr>
          <p:cNvPr id="37" name="图片 7"/>
          <p:cNvPicPr>
            <a:picLocks noChangeAspect="1"/>
          </p:cNvPicPr>
          <p:nvPr>
            <p:custDataLst>
              <p:tags r:id="rId27"/>
            </p:custDataLst>
          </p:nvPr>
        </p:nvPicPr>
        <p:blipFill>
          <a:blip r:embed="rId28"/>
          <a:stretch>
            <a:fillRect/>
          </a:stretch>
        </p:blipFill>
        <p:spPr>
          <a:xfrm>
            <a:off x="6197600" y="17571720"/>
            <a:ext cx="9003665" cy="3967480"/>
          </a:xfrm>
          <a:prstGeom prst="rect">
            <a:avLst/>
          </a:prstGeom>
          <a:noFill/>
          <a:ln>
            <a:noFill/>
          </a:ln>
        </p:spPr>
      </p:pic>
      <p:sp>
        <p:nvSpPr>
          <p:cNvPr id="23" name="文本框 22"/>
          <p:cNvSpPr txBox="1"/>
          <p:nvPr/>
        </p:nvSpPr>
        <p:spPr>
          <a:xfrm>
            <a:off x="5778500" y="5977890"/>
            <a:ext cx="9886315" cy="2861310"/>
          </a:xfrm>
          <a:prstGeom prst="rect">
            <a:avLst/>
          </a:prstGeom>
          <a:noFill/>
        </p:spPr>
        <p:txBody>
          <a:bodyPr wrap="square" rtlCol="0">
            <a:spAutoFit/>
          </a:bodyPr>
          <a:p>
            <a:r>
              <a:rPr lang="zh-CN" altLang="en-US" sz="2000">
                <a:solidFill>
                  <a:schemeClr val="tx1"/>
                </a:solidFill>
              </a:rPr>
              <a:t>The MobileNet structure uses depthwith separable convolution to replace the standard convolution operation, and calls these two structures repeatedly to reduce the amount of model parameters and increase the amount of model calculation. Each layer is followed by a batchnorm and a ReLU nonlinear layer. Finally, the Flatten layer and the full connection layer are used to classify the images. Point convolution and deep convolution structure are the core of MobileNet, which makes MobileNet more efficient and more suitable for mobile devices. Point convolution is mainly responsible for integrating the information in the feature map, while depth convolution is responsible for extracting features. </a:t>
            </a:r>
            <a:r>
              <a:rPr lang="en-US" altLang="zh-CN" sz="2000">
                <a:solidFill>
                  <a:schemeClr val="tx1"/>
                </a:solidFill>
              </a:rPr>
              <a:t> The Finetuned MobileNet Architecture used in this project is shown in Figure 2.</a:t>
            </a:r>
            <a:endParaRPr lang="zh-CN" altLang="en-US" sz="2000">
              <a:solidFill>
                <a:schemeClr val="tx1"/>
              </a:solidFill>
            </a:endParaRPr>
          </a:p>
        </p:txBody>
      </p:sp>
      <p:sp>
        <p:nvSpPr>
          <p:cNvPr id="32" name="文本框 31"/>
          <p:cNvSpPr txBox="1"/>
          <p:nvPr/>
        </p:nvSpPr>
        <p:spPr>
          <a:xfrm>
            <a:off x="1035050" y="29227780"/>
            <a:ext cx="3524250" cy="368300"/>
          </a:xfrm>
          <a:prstGeom prst="rect">
            <a:avLst/>
          </a:prstGeom>
          <a:noFill/>
        </p:spPr>
        <p:txBody>
          <a:bodyPr wrap="square" rtlCol="0">
            <a:spAutoFit/>
          </a:bodyPr>
          <a:p>
            <a:r>
              <a:rPr lang="en-US" altLang="zh-CN">
                <a:solidFill>
                  <a:schemeClr val="tx1"/>
                </a:solidFill>
                <a:sym typeface="+mn-ea"/>
              </a:rPr>
              <a:t>Figure 2: </a:t>
            </a:r>
            <a:r>
              <a:rPr lang="en-US" altLang="zh-CN">
                <a:solidFill>
                  <a:schemeClr val="tx1"/>
                </a:solidFill>
                <a:sym typeface="+mn-ea"/>
              </a:rPr>
              <a:t>The Finetuned MobileNet</a:t>
            </a:r>
            <a:endParaRPr lang="en-US" altLang="zh-CN">
              <a:solidFill>
                <a:schemeClr val="tx1"/>
              </a:solidFill>
              <a:sym typeface="+mn-ea"/>
            </a:endParaRPr>
          </a:p>
        </p:txBody>
      </p:sp>
      <p:sp>
        <p:nvSpPr>
          <p:cNvPr id="33" name="文本框 32"/>
          <p:cNvSpPr txBox="1"/>
          <p:nvPr>
            <p:custDataLst>
              <p:tags r:id="rId29"/>
            </p:custDataLst>
          </p:nvPr>
        </p:nvSpPr>
        <p:spPr>
          <a:xfrm>
            <a:off x="11715115" y="8839200"/>
            <a:ext cx="3524250" cy="368300"/>
          </a:xfrm>
          <a:prstGeom prst="rect">
            <a:avLst/>
          </a:prstGeom>
          <a:noFill/>
        </p:spPr>
        <p:txBody>
          <a:bodyPr wrap="square" rtlCol="0">
            <a:spAutoFit/>
          </a:bodyPr>
          <a:p>
            <a:r>
              <a:rPr lang="en-US" altLang="zh-CN">
                <a:solidFill>
                  <a:schemeClr val="tx1"/>
                </a:solidFill>
                <a:sym typeface="+mn-ea"/>
              </a:rPr>
              <a:t>Figure 3: The Finetuned ResNet</a:t>
            </a:r>
            <a:endParaRPr lang="en-US" altLang="zh-CN">
              <a:solidFill>
                <a:schemeClr val="tx1"/>
              </a:solidFill>
              <a:sym typeface="+mn-ea"/>
            </a:endParaRPr>
          </a:p>
        </p:txBody>
      </p:sp>
      <p:sp>
        <p:nvSpPr>
          <p:cNvPr id="34" name="文本框 33"/>
          <p:cNvSpPr txBox="1"/>
          <p:nvPr>
            <p:custDataLst>
              <p:tags r:id="rId30"/>
            </p:custDataLst>
          </p:nvPr>
        </p:nvSpPr>
        <p:spPr>
          <a:xfrm>
            <a:off x="12465685" y="16826230"/>
            <a:ext cx="3200400" cy="327660"/>
          </a:xfrm>
          <a:prstGeom prst="rect">
            <a:avLst/>
          </a:prstGeom>
          <a:noFill/>
        </p:spPr>
        <p:txBody>
          <a:bodyPr wrap="square" rtlCol="0">
            <a:noAutofit/>
          </a:bodyPr>
          <a:p>
            <a:r>
              <a:rPr lang="en-US" altLang="zh-CN">
                <a:solidFill>
                  <a:schemeClr val="tx1"/>
                </a:solidFill>
                <a:sym typeface="+mn-ea"/>
              </a:rPr>
              <a:t>Figure 4: The Finetuned AlexNet</a:t>
            </a:r>
            <a:endParaRPr lang="en-US" altLang="zh-CN">
              <a:solidFill>
                <a:schemeClr val="tx1"/>
              </a:solidFill>
              <a:sym typeface="+mn-ea"/>
            </a:endParaRPr>
          </a:p>
        </p:txBody>
      </p:sp>
      <p:sp>
        <p:nvSpPr>
          <p:cNvPr id="35" name="文本框 34"/>
          <p:cNvSpPr txBox="1"/>
          <p:nvPr/>
        </p:nvSpPr>
        <p:spPr>
          <a:xfrm>
            <a:off x="5702300" y="12294870"/>
            <a:ext cx="10048875" cy="1630045"/>
          </a:xfrm>
          <a:prstGeom prst="rect">
            <a:avLst/>
          </a:prstGeom>
          <a:noFill/>
        </p:spPr>
        <p:txBody>
          <a:bodyPr wrap="square" rtlCol="0">
            <a:spAutoFit/>
          </a:bodyPr>
          <a:p>
            <a:r>
              <a:rPr lang="zh-CN" altLang="en-US" sz="2000"/>
              <a:t>AlexNet has an eight layer structure. The first five layers are convolutional neural networks, and the sixth to eighth layers are traditional neural networks. It uses the ReLU activation function to prevent the gradient from disappearing and the Dropout to prevent over fitting. The whole network can be seen as the input layer is operated by convolutional layers, followed by a series of fully connected layers, and finally the output layer is used to obtain the prediction result.</a:t>
            </a:r>
            <a:endParaRPr lang="zh-CN" altLang="en-US" sz="2000"/>
          </a:p>
        </p:txBody>
      </p:sp>
      <p:sp>
        <p:nvSpPr>
          <p:cNvPr id="36" name="文本框 35"/>
          <p:cNvSpPr txBox="1"/>
          <p:nvPr/>
        </p:nvSpPr>
        <p:spPr>
          <a:xfrm>
            <a:off x="11584305" y="9118600"/>
            <a:ext cx="4076700" cy="3138170"/>
          </a:xfrm>
          <a:prstGeom prst="rect">
            <a:avLst/>
          </a:prstGeom>
          <a:noFill/>
        </p:spPr>
        <p:txBody>
          <a:bodyPr wrap="square" rtlCol="0">
            <a:spAutoFit/>
          </a:bodyPr>
          <a:p>
            <a:r>
              <a:rPr lang="zh-CN" altLang="en-US"/>
              <a:t>The residual network(ResNet) is constructed from Residual Building Blocks, it does not increase the complexity of the network while increasing the depth of the network.  The quick connection of ResNet makes the network easier to optimize.  The internal residual block uses a skip connection, which alleviates the problem of gradient disappearance caused by increasing depth in the deep neural network.</a:t>
            </a:r>
            <a:endParaRPr lang="zh-CN" altLang="en-US"/>
          </a:p>
        </p:txBody>
      </p:sp>
      <p:cxnSp>
        <p:nvCxnSpPr>
          <p:cNvPr id="38" name="直接连接符 37"/>
          <p:cNvCxnSpPr/>
          <p:nvPr/>
        </p:nvCxnSpPr>
        <p:spPr>
          <a:xfrm>
            <a:off x="11703050" y="8698230"/>
            <a:ext cx="3562350" cy="19050"/>
          </a:xfrm>
          <a:prstGeom prst="line">
            <a:avLst/>
          </a:prstGeom>
          <a:ln w="28575" cmpd="sng">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531600" y="12222480"/>
            <a:ext cx="3924300" cy="19050"/>
          </a:xfrm>
          <a:prstGeom prst="line">
            <a:avLst/>
          </a:prstGeom>
          <a:ln w="28575" cmpd="sng">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49350" y="23027005"/>
            <a:ext cx="3637915" cy="645160"/>
          </a:xfrm>
          <a:prstGeom prst="rect">
            <a:avLst/>
          </a:prstGeom>
          <a:noFill/>
        </p:spPr>
        <p:txBody>
          <a:bodyPr wrap="square" rtlCol="0">
            <a:spAutoFit/>
          </a:bodyPr>
          <a:p>
            <a:r>
              <a:rPr lang="en-US" altLang="zh-CN">
                <a:sym typeface="+mn-ea"/>
              </a:rPr>
              <a:t>Figure 1: Sample of Alzheimer’s image in dataset</a:t>
            </a:r>
            <a:endParaRPr lang="en-US" altLang="zh-CN">
              <a:sym typeface="+mn-ea"/>
            </a:endParaRPr>
          </a:p>
        </p:txBody>
      </p:sp>
      <p:sp>
        <p:nvSpPr>
          <p:cNvPr id="43" name="文本框 42"/>
          <p:cNvSpPr txBox="1"/>
          <p:nvPr/>
        </p:nvSpPr>
        <p:spPr>
          <a:xfrm>
            <a:off x="680720" y="14572615"/>
            <a:ext cx="4396105" cy="2861310"/>
          </a:xfrm>
          <a:prstGeom prst="rect">
            <a:avLst/>
          </a:prstGeom>
          <a:noFill/>
        </p:spPr>
        <p:txBody>
          <a:bodyPr wrap="square" rtlCol="0">
            <a:spAutoFit/>
          </a:bodyPr>
          <a:p>
            <a:r>
              <a:rPr lang="en-US" sz="2000">
                <a:latin typeface="Calibri Light" panose="020F0302020204030204" pitchFamily="34" charset="0"/>
                <a:ea typeface="宋体" panose="02010600030101010101" pitchFamily="2" charset="-122"/>
                <a:sym typeface="+mn-ea"/>
              </a:rPr>
              <a:t>The project aims to effectively classify Alzheimer's disease using a set model, achieving four classifications: NonDetermined, MildDetermined, ModerateDetermined, and VeryMildDetermined, in order to take early measures to reduce mortality and reduce medical resource costs.</a:t>
            </a:r>
            <a:endParaRPr lang="en-US" sz="2000" b="0">
              <a:latin typeface="Calibri Light" panose="020F0302020204030204" pitchFamily="34" charset="0"/>
              <a:ea typeface="宋体" panose="02010600030101010101" pitchFamily="2" charset="-122"/>
            </a:endParaRPr>
          </a:p>
          <a:p>
            <a:endParaRPr lang="zh-CN" altLang="en-US" sz="2000"/>
          </a:p>
        </p:txBody>
      </p:sp>
      <p:sp>
        <p:nvSpPr>
          <p:cNvPr id="44" name="文本框 43"/>
          <p:cNvSpPr txBox="1"/>
          <p:nvPr/>
        </p:nvSpPr>
        <p:spPr>
          <a:xfrm>
            <a:off x="5778500" y="21901150"/>
            <a:ext cx="10045700" cy="1753235"/>
          </a:xfrm>
          <a:prstGeom prst="rect">
            <a:avLst/>
          </a:prstGeom>
          <a:noFill/>
        </p:spPr>
        <p:txBody>
          <a:bodyPr wrap="square" rtlCol="0">
            <a:spAutoFit/>
          </a:bodyPr>
          <a:p>
            <a:r>
              <a:rPr lang="zh-CN" altLang="en-US"/>
              <a:t>This project classifies image files through three pre-training models, fine-tuned ResNet, AlexNet and MobileNet, and uses a voting scheme combined with the output of the three models to determine the prediction classification. After the adjustment of the image size, three models were used to predict the probability distribution of the image belonging to the four predefined categories. Each model will generate the probability distribution of four categories, calculate the number of votes for each category label and update the voting list, completing the multi-model voting integration.</a:t>
            </a:r>
            <a:endParaRPr lang="zh-CN" altLang="en-US"/>
          </a:p>
        </p:txBody>
      </p:sp>
      <p:sp>
        <p:nvSpPr>
          <p:cNvPr id="45" name="文本框 44"/>
          <p:cNvSpPr txBox="1"/>
          <p:nvPr/>
        </p:nvSpPr>
        <p:spPr>
          <a:xfrm>
            <a:off x="16579850" y="6251575"/>
            <a:ext cx="4217670" cy="4246245"/>
          </a:xfrm>
          <a:prstGeom prst="rect">
            <a:avLst/>
          </a:prstGeom>
          <a:noFill/>
        </p:spPr>
        <p:txBody>
          <a:bodyPr wrap="square" rtlCol="0">
            <a:spAutoFit/>
          </a:bodyPr>
          <a:p>
            <a:r>
              <a:rPr lang="zh-CN" altLang="en-US"/>
              <a:t>Ensemble learning has a wide application prospect in MRI image recognition of Alzheimer's disease. In the future, the integrated learning algorithm can be further optimized to achieve higher accuracy of MRI image recognition for Alzheimer's disease. In addition, with growing medical data sets, more data and more advanced deep learning models can be used to further improve predictive performance. Ultimately, MRI image recognition for Alzheimer's disease could provide clinicians with better diagnostic and treatment options to help patients better manage and control the disease.</a:t>
            </a:r>
            <a:endParaRPr lang="zh-CN" altLang="en-US"/>
          </a:p>
        </p:txBody>
      </p:sp>
      <p:sp>
        <p:nvSpPr>
          <p:cNvPr id="41" name="文本框 40"/>
          <p:cNvSpPr txBox="1"/>
          <p:nvPr>
            <p:custDataLst>
              <p:tags r:id="rId31"/>
            </p:custDataLst>
          </p:nvPr>
        </p:nvSpPr>
        <p:spPr>
          <a:xfrm>
            <a:off x="9042400" y="21573490"/>
            <a:ext cx="4152265" cy="327660"/>
          </a:xfrm>
          <a:prstGeom prst="rect">
            <a:avLst/>
          </a:prstGeom>
          <a:noFill/>
        </p:spPr>
        <p:txBody>
          <a:bodyPr wrap="square" rtlCol="0">
            <a:noAutofit/>
          </a:bodyPr>
          <a:p>
            <a:r>
              <a:rPr lang="en-US" altLang="zh-CN">
                <a:solidFill>
                  <a:schemeClr val="tx1"/>
                </a:solidFill>
                <a:sym typeface="+mn-ea"/>
              </a:rPr>
              <a:t>Figure 5: The Ensemble </a:t>
            </a:r>
            <a:r>
              <a:rPr lang="zh-CN" altLang="en-US">
                <a:sym typeface="+mn-ea"/>
              </a:rPr>
              <a:t>structure</a:t>
            </a:r>
            <a:endParaRPr lang="en-US" altLang="zh-CN">
              <a:solidFill>
                <a:schemeClr val="tx1"/>
              </a:solidFill>
              <a:sym typeface="+mn-ea"/>
            </a:endParaRPr>
          </a:p>
        </p:txBody>
      </p:sp>
      <p:sp>
        <p:nvSpPr>
          <p:cNvPr id="46" name="文本框 45"/>
          <p:cNvSpPr txBox="1"/>
          <p:nvPr>
            <p:custDataLst>
              <p:tags r:id="rId32"/>
            </p:custDataLst>
          </p:nvPr>
        </p:nvSpPr>
        <p:spPr>
          <a:xfrm>
            <a:off x="17653635" y="26236295"/>
            <a:ext cx="2240280" cy="446405"/>
          </a:xfrm>
          <a:prstGeom prst="rect">
            <a:avLst/>
          </a:prstGeom>
          <a:noFill/>
        </p:spPr>
        <p:txBody>
          <a:bodyPr wrap="square" rtlCol="0">
            <a:noAutofit/>
          </a:bodyPr>
          <a:p>
            <a:r>
              <a:rPr lang="en-US" altLang="zh-CN">
                <a:solidFill>
                  <a:schemeClr val="tx1"/>
                </a:solidFill>
                <a:sym typeface="+mn-ea"/>
              </a:rPr>
              <a:t>Figure 6-7: The </a:t>
            </a:r>
            <a:r>
              <a:rPr lang="en-US">
                <a:solidFill>
                  <a:schemeClr val="tx1"/>
                </a:solidFill>
                <a:sym typeface="+mn-ea"/>
              </a:rPr>
              <a:t>GUI</a:t>
            </a:r>
            <a:endParaRPr lang="en-US">
              <a:solidFill>
                <a:schemeClr val="tx1"/>
              </a:solidFill>
              <a:sym typeface="+mn-ea"/>
            </a:endParaRPr>
          </a:p>
        </p:txBody>
      </p:sp>
      <p:sp>
        <p:nvSpPr>
          <p:cNvPr id="47" name="文本框 46"/>
          <p:cNvSpPr txBox="1"/>
          <p:nvPr>
            <p:custDataLst>
              <p:tags r:id="rId33"/>
            </p:custDataLst>
          </p:nvPr>
        </p:nvSpPr>
        <p:spPr>
          <a:xfrm>
            <a:off x="9462770" y="28371165"/>
            <a:ext cx="2616835" cy="446405"/>
          </a:xfrm>
          <a:prstGeom prst="rect">
            <a:avLst/>
          </a:prstGeom>
          <a:noFill/>
        </p:spPr>
        <p:txBody>
          <a:bodyPr wrap="square" rtlCol="0">
            <a:noAutofit/>
          </a:bodyPr>
          <a:p>
            <a:r>
              <a:rPr lang="en-US" altLang="zh-CN">
                <a:solidFill>
                  <a:schemeClr val="tx1"/>
                </a:solidFill>
                <a:sym typeface="+mn-ea"/>
              </a:rPr>
              <a:t>Table : Final comparison</a:t>
            </a:r>
            <a:endParaRPr lang="en-US" altLang="zh-CN">
              <a:solidFill>
                <a:schemeClr val="tx1"/>
              </a:solidFill>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PP_MARK_KEY" val="3282e837-2b08-455e-b4a5-0664197a82bf"/>
  <p:tag name="COMMONDATA" val="eyJoZGlkIjoiNGM2YjFhYjQzYTc0NGI0OWFhYzE0ODVmMzliNTE2YT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6333</Words>
  <Application>WPS 演示</Application>
  <PresentationFormat>自定义</PresentationFormat>
  <Paragraphs>68</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Calibri</vt:lpstr>
      <vt:lpstr>Calibri Light</vt:lpstr>
      <vt:lpstr>Times New Roman</vt:lpstr>
      <vt:lpstr>微软雅黑</vt:lpstr>
      <vt:lpstr>Arial Unicode MS</vt:lpstr>
      <vt:lpstr>等线 Light</vt:lpstr>
      <vt:lpstr>等线</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阅</dc:creator>
  <cp:lastModifiedBy>话梅</cp:lastModifiedBy>
  <cp:revision>26</cp:revision>
  <dcterms:created xsi:type="dcterms:W3CDTF">2023-03-29T15:10:00Z</dcterms:created>
  <dcterms:modified xsi:type="dcterms:W3CDTF">2023-04-30T18:28:57Z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BD59348281B5440DB14873FA76E31F73</vt:lpwstr>
  </property>
  <property fmtid="{D5CDD505-2E9C-101B-9397-08002B2CF9AE}" pid="3" name="KSOProductBuildVer">
    <vt:lpwstr>2052-11.1.0.14036</vt:lpwstr>
  </property>
</Properties>
</file>