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256" r:id="rId2"/>
    <p:sldId id="262" r:id="rId3"/>
    <p:sldId id="260" r:id="rId4"/>
    <p:sldId id="327" r:id="rId5"/>
    <p:sldId id="328" r:id="rId6"/>
    <p:sldId id="329" r:id="rId7"/>
    <p:sldId id="330" r:id="rId8"/>
    <p:sldId id="331" r:id="rId9"/>
    <p:sldId id="332" r:id="rId10"/>
    <p:sldId id="333" r:id="rId11"/>
    <p:sldId id="334" r:id="rId12"/>
    <p:sldId id="335" r:id="rId13"/>
    <p:sldId id="345" r:id="rId14"/>
    <p:sldId id="347" r:id="rId15"/>
    <p:sldId id="348" r:id="rId16"/>
    <p:sldId id="338" r:id="rId17"/>
    <p:sldId id="337" r:id="rId18"/>
    <p:sldId id="344" r:id="rId19"/>
    <p:sldId id="339" r:id="rId20"/>
    <p:sldId id="340" r:id="rId21"/>
    <p:sldId id="341" r:id="rId22"/>
    <p:sldId id="349" r:id="rId23"/>
    <p:sldId id="342" r:id="rId24"/>
    <p:sldId id="343"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Vidalok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859C6-EF2E-4174-8066-E6EDE496305D}">
  <a:tblStyle styleId="{852859C6-EF2E-4174-8066-E6EDE4963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94660"/>
  </p:normalViewPr>
  <p:slideViewPr>
    <p:cSldViewPr snapToGrid="0">
      <p:cViewPr varScale="1">
        <p:scale>
          <a:sx n="83" d="100"/>
          <a:sy n="83" d="100"/>
        </p:scale>
        <p:origin x="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525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47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582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857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02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341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97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442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890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18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8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728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585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844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77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33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31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3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8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0"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limblecmms.com/blog/equipment-failure/"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towardsdatascience.com/how-to-implement-machine-learning-for-predictive-maintenance-4633cdbe4860" TargetMode="External"/><Relationship Id="rId4" Type="http://schemas.openxmlformats.org/officeDocument/2006/relationships/hyperlink" Target="https://www.assemblymag.com/articles/96518-equipment-failure-is-costly-for-manufactur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1039925" y="808824"/>
            <a:ext cx="70641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dirty="0"/>
              <a:t>Factory Machine Classification</a:t>
            </a:r>
            <a:endParaRPr dirty="0"/>
          </a:p>
        </p:txBody>
      </p:sp>
      <p:sp>
        <p:nvSpPr>
          <p:cNvPr id="256" name="Google Shape;256;p39"/>
          <p:cNvSpPr txBox="1">
            <a:spLocks noGrp="1"/>
          </p:cNvSpPr>
          <p:nvPr>
            <p:ph type="subTitle" idx="1"/>
          </p:nvPr>
        </p:nvSpPr>
        <p:spPr>
          <a:xfrm>
            <a:off x="1039950" y="407814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Lim Hur 2112589 </a:t>
            </a:r>
            <a:endParaRPr lang="en-SG" dirty="0"/>
          </a:p>
          <a:p>
            <a:pPr marL="0" lvl="0" indent="0" algn="ctr" rtl="0">
              <a:spcBef>
                <a:spcPts val="0"/>
              </a:spcBef>
              <a:spcAft>
                <a:spcPts val="0"/>
              </a:spcAft>
              <a:buNone/>
            </a:pPr>
            <a:r>
              <a:rPr lang="en-SG" dirty="0"/>
              <a:t>DAAA2A02</a:t>
            </a:r>
            <a:endParaRPr dirty="0"/>
          </a:p>
        </p:txBody>
      </p:sp>
      <p:sp>
        <p:nvSpPr>
          <p:cNvPr id="2" name="TextBox 1">
            <a:extLst>
              <a:ext uri="{FF2B5EF4-FFF2-40B4-BE49-F238E27FC236}">
                <a16:creationId xmlns:a16="http://schemas.microsoft.com/office/drawing/2014/main" id="{C3DC0D1C-8232-FD9D-CEEF-3B8C35B814FC}"/>
              </a:ext>
            </a:extLst>
          </p:cNvPr>
          <p:cNvSpPr txBox="1"/>
          <p:nvPr/>
        </p:nvSpPr>
        <p:spPr>
          <a:xfrm>
            <a:off x="4792980" y="315683"/>
            <a:ext cx="5775960" cy="307777"/>
          </a:xfrm>
          <a:prstGeom prst="rect">
            <a:avLst/>
          </a:prstGeom>
          <a:noFill/>
        </p:spPr>
        <p:txBody>
          <a:bodyPr wrap="square" rtlCol="0">
            <a:spAutoFit/>
          </a:bodyPr>
          <a:lstStyle/>
          <a:p>
            <a:pPr algn="ctr"/>
            <a:r>
              <a:rPr lang="en-SG" b="1" dirty="0"/>
              <a:t>Supervised Learning AIML CA1</a:t>
            </a:r>
          </a:p>
        </p:txBody>
      </p:sp>
      <p:sp>
        <p:nvSpPr>
          <p:cNvPr id="3" name="TextBox 2">
            <a:extLst>
              <a:ext uri="{FF2B5EF4-FFF2-40B4-BE49-F238E27FC236}">
                <a16:creationId xmlns:a16="http://schemas.microsoft.com/office/drawing/2014/main" id="{FFDCA992-4AC7-1061-13AA-144B0304456B}"/>
              </a:ext>
            </a:extLst>
          </p:cNvPr>
          <p:cNvSpPr txBox="1"/>
          <p:nvPr/>
        </p:nvSpPr>
        <p:spPr>
          <a:xfrm>
            <a:off x="1039925" y="3046788"/>
            <a:ext cx="7064100" cy="738664"/>
          </a:xfrm>
          <a:prstGeom prst="rect">
            <a:avLst/>
          </a:prstGeom>
          <a:noFill/>
        </p:spPr>
        <p:txBody>
          <a:bodyPr wrap="square" rtlCol="0">
            <a:spAutoFit/>
          </a:bodyPr>
          <a:lstStyle/>
          <a:p>
            <a:pPr algn="ctr"/>
            <a:r>
              <a:rPr lang="en-SG" b="1" dirty="0"/>
              <a:t>Modelling objective: </a:t>
            </a:r>
          </a:p>
          <a:p>
            <a:pPr algn="ctr"/>
            <a:r>
              <a:rPr lang="en-SG" b="1" dirty="0"/>
              <a:t>To develop a useful and accurate model to perform Binary Classification on the status of Factory Machines, whether the machines fail or not.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3" y="350938"/>
            <a:ext cx="8431672"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2500" dirty="0"/>
              <a:t>Evaluation metrics (Why F2 is better than the General F1)</a:t>
            </a:r>
            <a:endParaRPr sz="2500" dirty="0"/>
          </a:p>
        </p:txBody>
      </p:sp>
      <p:sp>
        <p:nvSpPr>
          <p:cNvPr id="291" name="Google Shape;291;p43"/>
          <p:cNvSpPr txBox="1">
            <a:spLocks noGrp="1"/>
          </p:cNvSpPr>
          <p:nvPr>
            <p:ph type="subTitle" idx="1"/>
          </p:nvPr>
        </p:nvSpPr>
        <p:spPr>
          <a:xfrm>
            <a:off x="0" y="699245"/>
            <a:ext cx="5537200"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We will use f2 scores as our main metric.</a:t>
            </a:r>
          </a:p>
          <a:p>
            <a:pPr marL="342900" lvl="0" algn="l" rtl="0">
              <a:spcBef>
                <a:spcPts val="0"/>
              </a:spcBef>
              <a:spcAft>
                <a:spcPts val="1200"/>
              </a:spcAft>
              <a:buFont typeface="Arial" panose="020B0604020202020204" pitchFamily="34" charset="0"/>
              <a:buChar char="•"/>
            </a:pPr>
            <a:r>
              <a:rPr lang="en-SG" sz="1400" dirty="0"/>
              <a:t>Due to the fact that </a:t>
            </a:r>
            <a:r>
              <a:rPr lang="en-SG" sz="1400" b="1" dirty="0"/>
              <a:t>we consider it much worse to miss a possible faulty machine than give a false alarm of a normal machine. This is due to the negative productivity loss, as well as the exorbitant revenue loss if we do not detect.</a:t>
            </a:r>
          </a:p>
          <a:p>
            <a:pPr marL="342900" lvl="0" algn="l" rtl="0">
              <a:spcBef>
                <a:spcPts val="0"/>
              </a:spcBef>
              <a:spcAft>
                <a:spcPts val="1200"/>
              </a:spcAft>
              <a:buFont typeface="Arial" panose="020B0604020202020204" pitchFamily="34" charset="0"/>
              <a:buChar char="•"/>
            </a:pPr>
            <a:r>
              <a:rPr lang="en-SG" sz="1400" dirty="0"/>
              <a:t>Want a model with high positive predictive power</a:t>
            </a:r>
          </a:p>
          <a:p>
            <a:pPr marL="342900" lvl="0" algn="l" rtl="0">
              <a:spcBef>
                <a:spcPts val="0"/>
              </a:spcBef>
              <a:spcAft>
                <a:spcPts val="1200"/>
              </a:spcAft>
              <a:buFont typeface="Arial" panose="020B0604020202020204" pitchFamily="34" charset="0"/>
              <a:buChar char="•"/>
            </a:pPr>
            <a:r>
              <a:rPr lang="en-SG" sz="1400" b="1" dirty="0"/>
              <a:t>Hence, we are placing more importance on correctly classifying the positive class/ classifying machines that fail. (More emphasis on recall scores)</a:t>
            </a:r>
          </a:p>
          <a:p>
            <a:pPr marL="342900" lvl="0" algn="l" rtl="0">
              <a:spcBef>
                <a:spcPts val="0"/>
              </a:spcBef>
              <a:spcAft>
                <a:spcPts val="1200"/>
              </a:spcAft>
              <a:buFont typeface="Arial" panose="020B0604020202020204" pitchFamily="34" charset="0"/>
              <a:buChar char="•"/>
            </a:pPr>
            <a:r>
              <a:rPr lang="en-SG" sz="1400" dirty="0"/>
              <a:t>Penalize model if makes large errors predicting positive class</a:t>
            </a:r>
          </a:p>
          <a:p>
            <a:pPr marL="342900" lvl="0" algn="l" rtl="0">
              <a:spcBef>
                <a:spcPts val="0"/>
              </a:spcBef>
              <a:spcAft>
                <a:spcPts val="1200"/>
              </a:spcAft>
              <a:buFont typeface="Arial" panose="020B0604020202020204" pitchFamily="34" charset="0"/>
              <a:buChar char="•"/>
            </a:pPr>
            <a:r>
              <a:rPr lang="en-SG" sz="1400" dirty="0"/>
              <a:t>More useful indicator to measure the value of a model</a:t>
            </a:r>
          </a:p>
          <a:p>
            <a:pPr marL="342900" lvl="0" algn="l" rtl="0">
              <a:spcBef>
                <a:spcPts val="0"/>
              </a:spcBef>
              <a:spcAft>
                <a:spcPts val="1200"/>
              </a:spcAft>
              <a:buFont typeface="Arial" panose="020B0604020202020204" pitchFamily="34" charset="0"/>
              <a:buChar char="•"/>
            </a:pPr>
            <a:r>
              <a:rPr lang="en-SG" sz="1400" b="1" dirty="0"/>
              <a:t>We also need to keep in mind the imbalanced dataset (minority machines fail) – which highlights the relevance of this metric</a:t>
            </a:r>
            <a:endParaRPr lang="en-SG" sz="1400" dirty="0"/>
          </a:p>
        </p:txBody>
      </p:sp>
      <p:pic>
        <p:nvPicPr>
          <p:cNvPr id="3" name="Picture 2">
            <a:extLst>
              <a:ext uri="{FF2B5EF4-FFF2-40B4-BE49-F238E27FC236}">
                <a16:creationId xmlns:a16="http://schemas.microsoft.com/office/drawing/2014/main" id="{872F8B04-D6C6-380E-3F91-7DE1D0A566AB}"/>
              </a:ext>
            </a:extLst>
          </p:cNvPr>
          <p:cNvPicPr>
            <a:picLocks noChangeAspect="1"/>
          </p:cNvPicPr>
          <p:nvPr/>
        </p:nvPicPr>
        <p:blipFill>
          <a:blip r:embed="rId3"/>
          <a:stretch>
            <a:fillRect/>
          </a:stretch>
        </p:blipFill>
        <p:spPr>
          <a:xfrm>
            <a:off x="5427133" y="2052565"/>
            <a:ext cx="3716867" cy="1038370"/>
          </a:xfrm>
          <a:prstGeom prst="rect">
            <a:avLst/>
          </a:prstGeom>
        </p:spPr>
      </p:pic>
    </p:spTree>
    <p:extLst>
      <p:ext uri="{BB962C8B-B14F-4D97-AF65-F5344CB8AC3E}">
        <p14:creationId xmlns:p14="http://schemas.microsoft.com/office/powerpoint/2010/main" val="58216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r>
              <a:rPr lang="en-SG" dirty="0"/>
              <a:t> in a pipeline to prevent data leakage</a:t>
            </a:r>
            <a:endParaRPr dirty="0"/>
          </a:p>
        </p:txBody>
      </p:sp>
      <p:sp>
        <p:nvSpPr>
          <p:cNvPr id="291" name="Google Shape;291;p43"/>
          <p:cNvSpPr txBox="1">
            <a:spLocks noGrp="1"/>
          </p:cNvSpPr>
          <p:nvPr>
            <p:ph type="subTitle" idx="1"/>
          </p:nvPr>
        </p:nvSpPr>
        <p:spPr>
          <a:xfrm>
            <a:off x="166762" y="929766"/>
            <a:ext cx="4528183" cy="4184374"/>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Use of </a:t>
            </a:r>
            <a:r>
              <a:rPr lang="en-SG" sz="1400" dirty="0" err="1"/>
              <a:t>sklearn</a:t>
            </a:r>
            <a:r>
              <a:rPr lang="en-SG" sz="1400" dirty="0"/>
              <a:t> </a:t>
            </a:r>
            <a:r>
              <a:rPr lang="en-SG" sz="1400" b="1" dirty="0" err="1"/>
              <a:t>ColumnTransformer</a:t>
            </a:r>
            <a:r>
              <a:rPr lang="en-SG" sz="1400" b="1" dirty="0"/>
              <a:t> and </a:t>
            </a:r>
            <a:r>
              <a:rPr lang="en-SG" sz="1400" b="1" dirty="0" err="1"/>
              <a:t>FunctionTransformer</a:t>
            </a:r>
            <a:endParaRPr lang="en-SG" sz="1400" b="1" dirty="0"/>
          </a:p>
          <a:p>
            <a:pPr marL="342900" lvl="0" algn="l" rtl="0">
              <a:spcBef>
                <a:spcPts val="0"/>
              </a:spcBef>
              <a:spcAft>
                <a:spcPts val="1200"/>
              </a:spcAft>
              <a:buFont typeface="Arial" panose="020B0604020202020204" pitchFamily="34" charset="0"/>
              <a:buChar char="•"/>
            </a:pPr>
            <a:r>
              <a:rPr lang="en-SG" sz="1400" b="1" dirty="0" err="1"/>
              <a:t>KBinsDiscretizer</a:t>
            </a:r>
            <a:r>
              <a:rPr lang="en-SG" sz="1400" b="1" dirty="0"/>
              <a:t> to perform binning on Tool Wear (min). </a:t>
            </a:r>
          </a:p>
          <a:p>
            <a:pPr marL="342900" algn="l">
              <a:spcAft>
                <a:spcPts val="1200"/>
              </a:spcAft>
              <a:buFont typeface="Arial" panose="020B0604020202020204" pitchFamily="34" charset="0"/>
              <a:buChar char="•"/>
            </a:pPr>
            <a:r>
              <a:rPr lang="en-SG" sz="1400" b="1" dirty="0"/>
              <a:t>Help model to be more robust and data be more regularized. </a:t>
            </a:r>
            <a:r>
              <a:rPr lang="en-SG" sz="1400" dirty="0"/>
              <a:t>(also handles outliers)</a:t>
            </a:r>
            <a:endParaRPr lang="en-SG" sz="1400" b="1" dirty="0"/>
          </a:p>
          <a:p>
            <a:pPr marL="342900" lvl="0" algn="l" rtl="0">
              <a:spcBef>
                <a:spcPts val="0"/>
              </a:spcBef>
              <a:spcAft>
                <a:spcPts val="1200"/>
              </a:spcAft>
              <a:buFont typeface="Arial" panose="020B0604020202020204" pitchFamily="34" charset="0"/>
              <a:buChar char="•"/>
            </a:pPr>
            <a:r>
              <a:rPr lang="en-SG" sz="1400" b="1" dirty="0" err="1"/>
              <a:t>OrdinalEncoder</a:t>
            </a:r>
            <a:r>
              <a:rPr lang="en-SG" sz="1400" dirty="0"/>
              <a:t> to encode </a:t>
            </a:r>
            <a:r>
              <a:rPr lang="en-SG" sz="1400" b="1" dirty="0"/>
              <a:t>Quality. </a:t>
            </a:r>
          </a:p>
          <a:p>
            <a:pPr marL="342900" lvl="0" algn="l" rtl="0">
              <a:spcBef>
                <a:spcPts val="0"/>
              </a:spcBef>
              <a:spcAft>
                <a:spcPts val="1200"/>
              </a:spcAft>
              <a:buFont typeface="Arial" panose="020B0604020202020204" pitchFamily="34" charset="0"/>
              <a:buChar char="•"/>
            </a:pPr>
            <a:r>
              <a:rPr lang="en-SG" sz="1400" b="1" dirty="0" err="1"/>
              <a:t>IterativeImputer</a:t>
            </a:r>
            <a:r>
              <a:rPr lang="en-SG" sz="1400" b="1" dirty="0"/>
              <a:t>() (multivariate approach) </a:t>
            </a:r>
            <a:r>
              <a:rPr lang="en-SG" sz="1400" dirty="0"/>
              <a:t>to impute continuous features, and classification model to impute </a:t>
            </a:r>
            <a:r>
              <a:rPr lang="en-SG" sz="1400" b="1" dirty="0"/>
              <a:t>Quality.</a:t>
            </a:r>
          </a:p>
          <a:p>
            <a:pPr marL="342900" lvl="0" algn="l" rtl="0">
              <a:spcBef>
                <a:spcPts val="0"/>
              </a:spcBef>
              <a:spcAft>
                <a:spcPts val="1200"/>
              </a:spcAft>
              <a:buFont typeface="Arial" panose="020B0604020202020204" pitchFamily="34" charset="0"/>
              <a:buChar char="•"/>
            </a:pPr>
            <a:r>
              <a:rPr lang="en-SG" sz="1400" b="1" dirty="0"/>
              <a:t>Will not use machine status to impute as it leads to data leakage</a:t>
            </a:r>
          </a:p>
          <a:p>
            <a:pPr marL="342900" lvl="0" algn="l" rtl="0">
              <a:spcBef>
                <a:spcPts val="0"/>
              </a:spcBef>
              <a:spcAft>
                <a:spcPts val="1200"/>
              </a:spcAft>
              <a:buFont typeface="Arial" panose="020B0604020202020204" pitchFamily="34" charset="0"/>
              <a:buChar char="•"/>
            </a:pPr>
            <a:r>
              <a:rPr lang="en-SG" sz="1400" b="1" dirty="0"/>
              <a:t>Imputation </a:t>
            </a:r>
            <a:r>
              <a:rPr lang="en-SG" sz="1400" dirty="0"/>
              <a:t>did not distort the original distribution, which is a good thing.</a:t>
            </a:r>
            <a:endParaRPr lang="en-SG" sz="1400" b="1" dirty="0"/>
          </a:p>
        </p:txBody>
      </p:sp>
      <p:pic>
        <p:nvPicPr>
          <p:cNvPr id="4" name="Picture 3">
            <a:extLst>
              <a:ext uri="{FF2B5EF4-FFF2-40B4-BE49-F238E27FC236}">
                <a16:creationId xmlns:a16="http://schemas.microsoft.com/office/drawing/2014/main" id="{598D2C7A-84AF-D08E-C465-F41BFC2E410C}"/>
              </a:ext>
            </a:extLst>
          </p:cNvPr>
          <p:cNvPicPr>
            <a:picLocks noChangeAspect="1"/>
          </p:cNvPicPr>
          <p:nvPr/>
        </p:nvPicPr>
        <p:blipFill>
          <a:blip r:embed="rId3"/>
          <a:stretch>
            <a:fillRect/>
          </a:stretch>
        </p:blipFill>
        <p:spPr>
          <a:xfrm>
            <a:off x="4572000" y="742468"/>
            <a:ext cx="4449055" cy="1212543"/>
          </a:xfrm>
          <a:prstGeom prst="rect">
            <a:avLst/>
          </a:prstGeom>
        </p:spPr>
      </p:pic>
      <p:pic>
        <p:nvPicPr>
          <p:cNvPr id="6" name="Picture 5">
            <a:extLst>
              <a:ext uri="{FF2B5EF4-FFF2-40B4-BE49-F238E27FC236}">
                <a16:creationId xmlns:a16="http://schemas.microsoft.com/office/drawing/2014/main" id="{1C00AF40-8EB5-82D1-A41F-2288C249FAFA}"/>
              </a:ext>
            </a:extLst>
          </p:cNvPr>
          <p:cNvPicPr>
            <a:picLocks noChangeAspect="1"/>
          </p:cNvPicPr>
          <p:nvPr/>
        </p:nvPicPr>
        <p:blipFill>
          <a:blip r:embed="rId4"/>
          <a:stretch>
            <a:fillRect/>
          </a:stretch>
        </p:blipFill>
        <p:spPr>
          <a:xfrm>
            <a:off x="4692386" y="1955011"/>
            <a:ext cx="4390142" cy="2005532"/>
          </a:xfrm>
          <a:prstGeom prst="rect">
            <a:avLst/>
          </a:prstGeom>
        </p:spPr>
      </p:pic>
      <p:pic>
        <p:nvPicPr>
          <p:cNvPr id="8" name="Picture 7">
            <a:extLst>
              <a:ext uri="{FF2B5EF4-FFF2-40B4-BE49-F238E27FC236}">
                <a16:creationId xmlns:a16="http://schemas.microsoft.com/office/drawing/2014/main" id="{12AEE9BD-0737-3980-3FFF-17FE5F109D11}"/>
              </a:ext>
            </a:extLst>
          </p:cNvPr>
          <p:cNvPicPr>
            <a:picLocks noChangeAspect="1"/>
          </p:cNvPicPr>
          <p:nvPr/>
        </p:nvPicPr>
        <p:blipFill>
          <a:blip r:embed="rId5"/>
          <a:stretch>
            <a:fillRect/>
          </a:stretch>
        </p:blipFill>
        <p:spPr>
          <a:xfrm>
            <a:off x="4751301" y="3942900"/>
            <a:ext cx="4451613" cy="1171240"/>
          </a:xfrm>
          <a:prstGeom prst="rect">
            <a:avLst/>
          </a:prstGeom>
        </p:spPr>
      </p:pic>
    </p:spTree>
    <p:extLst>
      <p:ext uri="{BB962C8B-B14F-4D97-AF65-F5344CB8AC3E}">
        <p14:creationId xmlns:p14="http://schemas.microsoft.com/office/powerpoint/2010/main" val="180189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79514" y="2104506"/>
            <a:ext cx="4651514" cy="2039363"/>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We want to pick a model that helps us relate features to target variable as well as possessing a high metric score</a:t>
            </a:r>
          </a:p>
          <a:p>
            <a:pPr marL="342900" algn="l">
              <a:spcAft>
                <a:spcPts val="1200"/>
              </a:spcAft>
              <a:buFont typeface="Arial" panose="020B0604020202020204" pitchFamily="34" charset="0"/>
              <a:buChar char="•"/>
            </a:pPr>
            <a:r>
              <a:rPr lang="en-SG" sz="1400" dirty="0"/>
              <a:t>Use of learning curve and stratified k fold cross validation on train set to understand the model’s performance, to select models. Stratified </a:t>
            </a:r>
            <a:r>
              <a:rPr lang="en-SG" sz="1400" dirty="0" err="1"/>
              <a:t>Kfold</a:t>
            </a:r>
            <a:r>
              <a:rPr lang="en-SG" sz="1400" dirty="0"/>
              <a:t> is used instead of normal to preserve percentage of samples for each class,</a:t>
            </a:r>
            <a:r>
              <a:rPr lang="en-US" sz="1200" b="0" i="0" dirty="0">
                <a:solidFill>
                  <a:srgbClr val="DCDDDE"/>
                </a:solidFill>
                <a:effectLst/>
                <a:latin typeface="Whitney"/>
              </a:rPr>
              <a:t> </a:t>
            </a:r>
            <a:r>
              <a:rPr lang="en-US" sz="1400" b="0" dirty="0">
                <a:solidFill>
                  <a:schemeClr val="tx1"/>
                </a:solidFill>
                <a:effectLst/>
                <a:latin typeface="Montserrat" panose="00000500000000000000" pitchFamily="2" charset="0"/>
              </a:rPr>
              <a:t>We do not have to worry about any splits containing very few or none of the minority class, as </a:t>
            </a:r>
            <a:r>
              <a:rPr lang="en-US" sz="1400" b="0" dirty="0" err="1">
                <a:solidFill>
                  <a:schemeClr val="tx1"/>
                </a:solidFill>
                <a:effectLst/>
                <a:latin typeface="Montserrat" panose="00000500000000000000" pitchFamily="2" charset="0"/>
              </a:rPr>
              <a:t>StratifiedKfold</a:t>
            </a:r>
            <a:r>
              <a:rPr lang="en-US" sz="1400" b="0" dirty="0">
                <a:solidFill>
                  <a:schemeClr val="tx1"/>
                </a:solidFill>
                <a:effectLst/>
                <a:latin typeface="Montserrat" panose="00000500000000000000" pitchFamily="2" charset="0"/>
              </a:rPr>
              <a:t> tackles that problem for us. (Important for imbalanced)</a:t>
            </a:r>
          </a:p>
          <a:p>
            <a:pPr marL="342900" lvl="0" algn="l" rtl="0">
              <a:spcBef>
                <a:spcPts val="0"/>
              </a:spcBef>
              <a:spcAft>
                <a:spcPts val="1200"/>
              </a:spcAft>
              <a:buFont typeface="Arial" panose="020B0604020202020204" pitchFamily="34" charset="0"/>
              <a:buChar char="•"/>
            </a:pPr>
            <a:endParaRPr lang="en-SG" sz="1400" dirty="0">
              <a:solidFill>
                <a:schemeClr val="tx1"/>
              </a:solidFill>
              <a:latin typeface="Montserrat" panose="00000500000000000000" pitchFamily="2" charset="0"/>
            </a:endParaRPr>
          </a:p>
        </p:txBody>
      </p:sp>
      <p:pic>
        <p:nvPicPr>
          <p:cNvPr id="3" name="Picture 2">
            <a:extLst>
              <a:ext uri="{FF2B5EF4-FFF2-40B4-BE49-F238E27FC236}">
                <a16:creationId xmlns:a16="http://schemas.microsoft.com/office/drawing/2014/main" id="{8CFD7E7A-7960-87CD-C70E-7E53F1245874}"/>
              </a:ext>
            </a:extLst>
          </p:cNvPr>
          <p:cNvPicPr>
            <a:picLocks noChangeAspect="1"/>
          </p:cNvPicPr>
          <p:nvPr/>
        </p:nvPicPr>
        <p:blipFill>
          <a:blip r:embed="rId3"/>
          <a:stretch>
            <a:fillRect/>
          </a:stretch>
        </p:blipFill>
        <p:spPr>
          <a:xfrm>
            <a:off x="-1" y="861955"/>
            <a:ext cx="4387217" cy="1290562"/>
          </a:xfrm>
          <a:prstGeom prst="rect">
            <a:avLst/>
          </a:prstGeom>
        </p:spPr>
      </p:pic>
      <p:pic>
        <p:nvPicPr>
          <p:cNvPr id="5" name="Picture 4">
            <a:extLst>
              <a:ext uri="{FF2B5EF4-FFF2-40B4-BE49-F238E27FC236}">
                <a16:creationId xmlns:a16="http://schemas.microsoft.com/office/drawing/2014/main" id="{C1EE8D31-A36D-980A-895D-075420F93691}"/>
              </a:ext>
            </a:extLst>
          </p:cNvPr>
          <p:cNvPicPr>
            <a:picLocks noChangeAspect="1"/>
          </p:cNvPicPr>
          <p:nvPr/>
        </p:nvPicPr>
        <p:blipFill>
          <a:blip r:embed="rId4"/>
          <a:stretch>
            <a:fillRect/>
          </a:stretch>
        </p:blipFill>
        <p:spPr>
          <a:xfrm>
            <a:off x="4528183" y="1249885"/>
            <a:ext cx="3461324" cy="1972760"/>
          </a:xfrm>
          <a:prstGeom prst="rect">
            <a:avLst/>
          </a:prstGeom>
        </p:spPr>
      </p:pic>
      <p:sp>
        <p:nvSpPr>
          <p:cNvPr id="8" name="TextBox 7">
            <a:extLst>
              <a:ext uri="{FF2B5EF4-FFF2-40B4-BE49-F238E27FC236}">
                <a16:creationId xmlns:a16="http://schemas.microsoft.com/office/drawing/2014/main" id="{3597DD05-B4E7-B877-4069-305A0588BB6E}"/>
              </a:ext>
            </a:extLst>
          </p:cNvPr>
          <p:cNvSpPr txBox="1"/>
          <p:nvPr/>
        </p:nvSpPr>
        <p:spPr>
          <a:xfrm>
            <a:off x="4404209" y="971528"/>
            <a:ext cx="4387218" cy="307777"/>
          </a:xfrm>
          <a:prstGeom prst="rect">
            <a:avLst/>
          </a:prstGeom>
          <a:noFill/>
        </p:spPr>
        <p:txBody>
          <a:bodyPr wrap="square" rtlCol="0">
            <a:spAutoFit/>
          </a:bodyPr>
          <a:lstStyle/>
          <a:p>
            <a:r>
              <a:rPr lang="en-US" b="1" dirty="0"/>
              <a:t>Dummy Classifier</a:t>
            </a:r>
            <a:endParaRPr lang="en-SG" b="1" dirty="0"/>
          </a:p>
        </p:txBody>
      </p:sp>
      <p:sp>
        <p:nvSpPr>
          <p:cNvPr id="9" name="TextBox 8">
            <a:extLst>
              <a:ext uri="{FF2B5EF4-FFF2-40B4-BE49-F238E27FC236}">
                <a16:creationId xmlns:a16="http://schemas.microsoft.com/office/drawing/2014/main" id="{4EC4060D-611F-7985-8733-56F7E7B9503D}"/>
              </a:ext>
            </a:extLst>
          </p:cNvPr>
          <p:cNvSpPr txBox="1"/>
          <p:nvPr/>
        </p:nvSpPr>
        <p:spPr>
          <a:xfrm>
            <a:off x="4734409" y="3242733"/>
            <a:ext cx="4121723"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Strategy = ‘uniform’, and use of </a:t>
            </a:r>
            <a:r>
              <a:rPr lang="en-US" dirty="0" err="1">
                <a:latin typeface="Montserrat" panose="00000500000000000000" pitchFamily="2" charset="0"/>
              </a:rPr>
              <a:t>StandardScaler</a:t>
            </a:r>
            <a:r>
              <a:rPr lang="en-US" dirty="0">
                <a:latin typeface="Montserrat" panose="00000500000000000000" pitchFamily="2" charset="0"/>
              </a:rPr>
              <a:t>()</a:t>
            </a:r>
          </a:p>
          <a:p>
            <a:pPr marL="285750" indent="-285750">
              <a:buFont typeface="Arial" panose="020B0604020202020204" pitchFamily="34" charset="0"/>
              <a:buChar char="•"/>
            </a:pPr>
            <a:r>
              <a:rPr lang="en-US" dirty="0">
                <a:latin typeface="Montserrat" panose="00000500000000000000" pitchFamily="2" charset="0"/>
              </a:rPr>
              <a:t>Dummy Classifier does not perform well but poorly with unimpressive F2 scores and have high bias, underfitting the data.</a:t>
            </a:r>
          </a:p>
        </p:txBody>
      </p:sp>
      <p:pic>
        <p:nvPicPr>
          <p:cNvPr id="11" name="Picture 10">
            <a:extLst>
              <a:ext uri="{FF2B5EF4-FFF2-40B4-BE49-F238E27FC236}">
                <a16:creationId xmlns:a16="http://schemas.microsoft.com/office/drawing/2014/main" id="{FF5ABF25-748F-DB39-DADD-77D4781C5C99}"/>
              </a:ext>
            </a:extLst>
          </p:cNvPr>
          <p:cNvPicPr>
            <a:picLocks noChangeAspect="1"/>
          </p:cNvPicPr>
          <p:nvPr/>
        </p:nvPicPr>
        <p:blipFill>
          <a:blip r:embed="rId5"/>
          <a:stretch>
            <a:fillRect/>
          </a:stretch>
        </p:blipFill>
        <p:spPr>
          <a:xfrm>
            <a:off x="7989507" y="1249884"/>
            <a:ext cx="1302463" cy="1992849"/>
          </a:xfrm>
          <a:prstGeom prst="rect">
            <a:avLst/>
          </a:prstGeom>
        </p:spPr>
      </p:pic>
    </p:spTree>
    <p:extLst>
      <p:ext uri="{BB962C8B-B14F-4D97-AF65-F5344CB8AC3E}">
        <p14:creationId xmlns:p14="http://schemas.microsoft.com/office/powerpoint/2010/main" val="230035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43817" y="4018877"/>
            <a:ext cx="4528183" cy="1419909"/>
          </a:xfrm>
          <a:prstGeom prst="rect">
            <a:avLst/>
          </a:prstGeom>
        </p:spPr>
        <p:txBody>
          <a:bodyPr spcFirstLastPara="1" wrap="square" lIns="91425" tIns="91425" rIns="91425" bIns="91425" anchor="t" anchorCtr="0">
            <a:noAutofit/>
          </a:bodyPr>
          <a:lstStyle/>
          <a:p>
            <a:pPr marL="285750" indent="-285750" algn="l">
              <a:spcAft>
                <a:spcPts val="1200"/>
              </a:spcAft>
              <a:buFont typeface="Arial" panose="020B0604020202020204" pitchFamily="34" charset="0"/>
              <a:buChar char="•"/>
            </a:pPr>
            <a:r>
              <a:rPr lang="en-US" sz="1200" b="0" dirty="0">
                <a:solidFill>
                  <a:schemeClr val="tx1"/>
                </a:solidFill>
                <a:effectLst/>
                <a:latin typeface="+mj-lt"/>
              </a:rPr>
              <a:t>K Neighbors classifier does not perform very well and it seems that it has pretty high bias, seems like underfitting. It also has pretty bad recall and F2 scores. Larger gap between train and cv scores suggest slight overfitting</a:t>
            </a:r>
          </a:p>
          <a:p>
            <a:pPr marL="285750" indent="-285750" algn="l">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9796B971-0755-9759-4E22-A919D95CFCA1}"/>
              </a:ext>
            </a:extLst>
          </p:cNvPr>
          <p:cNvPicPr>
            <a:picLocks noChangeAspect="1"/>
          </p:cNvPicPr>
          <p:nvPr/>
        </p:nvPicPr>
        <p:blipFill>
          <a:blip r:embed="rId3"/>
          <a:stretch>
            <a:fillRect/>
          </a:stretch>
        </p:blipFill>
        <p:spPr>
          <a:xfrm>
            <a:off x="43817" y="771923"/>
            <a:ext cx="4528183" cy="1787979"/>
          </a:xfrm>
          <a:prstGeom prst="rect">
            <a:avLst/>
          </a:prstGeom>
        </p:spPr>
      </p:pic>
      <p:pic>
        <p:nvPicPr>
          <p:cNvPr id="5" name="Picture 4">
            <a:extLst>
              <a:ext uri="{FF2B5EF4-FFF2-40B4-BE49-F238E27FC236}">
                <a16:creationId xmlns:a16="http://schemas.microsoft.com/office/drawing/2014/main" id="{966613C9-D2F4-9935-012E-FA10BAC9DA5B}"/>
              </a:ext>
            </a:extLst>
          </p:cNvPr>
          <p:cNvPicPr>
            <a:picLocks noChangeAspect="1"/>
          </p:cNvPicPr>
          <p:nvPr/>
        </p:nvPicPr>
        <p:blipFill>
          <a:blip r:embed="rId4"/>
          <a:stretch>
            <a:fillRect/>
          </a:stretch>
        </p:blipFill>
        <p:spPr>
          <a:xfrm>
            <a:off x="285152" y="2583598"/>
            <a:ext cx="4286848" cy="1504308"/>
          </a:xfrm>
          <a:prstGeom prst="rect">
            <a:avLst/>
          </a:prstGeom>
        </p:spPr>
      </p:pic>
      <p:sp>
        <p:nvSpPr>
          <p:cNvPr id="6" name="TextBox 5">
            <a:extLst>
              <a:ext uri="{FF2B5EF4-FFF2-40B4-BE49-F238E27FC236}">
                <a16:creationId xmlns:a16="http://schemas.microsoft.com/office/drawing/2014/main" id="{338790A9-1127-0FC4-C208-532EC9E416FE}"/>
              </a:ext>
            </a:extLst>
          </p:cNvPr>
          <p:cNvSpPr txBox="1"/>
          <p:nvPr/>
        </p:nvSpPr>
        <p:spPr>
          <a:xfrm>
            <a:off x="4510529" y="3327618"/>
            <a:ext cx="4348320" cy="1600438"/>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Random Forest classifier works very well with consistent perfect F2 Scores for Train sets, However, test scores indicate that the model might be slightly overfitting. This however, can be addressed via hyperparameter tuning. All in all, RF is generally an optimal model, with low bias</a:t>
            </a:r>
          </a:p>
          <a:p>
            <a:pPr marL="285750" indent="-285750">
              <a:buFont typeface="Arial" panose="020B0604020202020204" pitchFamily="34" charset="0"/>
              <a:buChar char="•"/>
            </a:pPr>
            <a:endParaRPr lang="en-SG" dirty="0"/>
          </a:p>
        </p:txBody>
      </p:sp>
      <p:pic>
        <p:nvPicPr>
          <p:cNvPr id="8" name="Picture 7">
            <a:extLst>
              <a:ext uri="{FF2B5EF4-FFF2-40B4-BE49-F238E27FC236}">
                <a16:creationId xmlns:a16="http://schemas.microsoft.com/office/drawing/2014/main" id="{901F1847-32C0-E2AE-29E1-2A0EB1492E69}"/>
              </a:ext>
            </a:extLst>
          </p:cNvPr>
          <p:cNvPicPr>
            <a:picLocks noChangeAspect="1"/>
          </p:cNvPicPr>
          <p:nvPr/>
        </p:nvPicPr>
        <p:blipFill>
          <a:blip r:embed="rId5"/>
          <a:stretch>
            <a:fillRect/>
          </a:stretch>
        </p:blipFill>
        <p:spPr>
          <a:xfrm>
            <a:off x="4694945" y="1551487"/>
            <a:ext cx="4405238" cy="1799827"/>
          </a:xfrm>
          <a:prstGeom prst="rect">
            <a:avLst/>
          </a:prstGeom>
        </p:spPr>
      </p:pic>
      <p:pic>
        <p:nvPicPr>
          <p:cNvPr id="10" name="Picture 9">
            <a:extLst>
              <a:ext uri="{FF2B5EF4-FFF2-40B4-BE49-F238E27FC236}">
                <a16:creationId xmlns:a16="http://schemas.microsoft.com/office/drawing/2014/main" id="{47FA1C3A-72A0-4EA8-03CB-86E082E022FF}"/>
              </a:ext>
            </a:extLst>
          </p:cNvPr>
          <p:cNvPicPr>
            <a:picLocks noChangeAspect="1"/>
          </p:cNvPicPr>
          <p:nvPr/>
        </p:nvPicPr>
        <p:blipFill>
          <a:blip r:embed="rId6"/>
          <a:stretch>
            <a:fillRect/>
          </a:stretch>
        </p:blipFill>
        <p:spPr>
          <a:xfrm>
            <a:off x="6897564" y="161604"/>
            <a:ext cx="1914792" cy="1504308"/>
          </a:xfrm>
          <a:prstGeom prst="rect">
            <a:avLst/>
          </a:prstGeom>
        </p:spPr>
      </p:pic>
    </p:spTree>
    <p:extLst>
      <p:ext uri="{BB962C8B-B14F-4D97-AF65-F5344CB8AC3E}">
        <p14:creationId xmlns:p14="http://schemas.microsoft.com/office/powerpoint/2010/main" val="50760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3417882"/>
            <a:ext cx="4528183" cy="1419909"/>
          </a:xfrm>
          <a:prstGeom prst="rect">
            <a:avLst/>
          </a:prstGeom>
        </p:spPr>
        <p:txBody>
          <a:bodyPr spcFirstLastPara="1" wrap="square" lIns="91425" tIns="91425" rIns="91425" bIns="91425" anchor="t" anchorCtr="0">
            <a:noAutofit/>
          </a:bodyPr>
          <a:lstStyle/>
          <a:p>
            <a:pPr marL="285750" indent="-285750" algn="l">
              <a:spcAft>
                <a:spcPts val="1200"/>
              </a:spcAft>
              <a:buFont typeface="Arial" panose="020B0604020202020204" pitchFamily="34" charset="0"/>
              <a:buChar char="•"/>
            </a:pPr>
            <a:r>
              <a:rPr lang="en-SG" sz="1400" dirty="0" err="1"/>
              <a:t>Dectree</a:t>
            </a:r>
            <a:r>
              <a:rPr lang="en-SG" sz="1400" dirty="0"/>
              <a:t> has Decent f2 scores, however recall scores are not great</a:t>
            </a:r>
          </a:p>
          <a:p>
            <a:pPr marL="285750" indent="-285750" algn="l">
              <a:spcAft>
                <a:spcPts val="1200"/>
              </a:spcAft>
              <a:buFont typeface="Arial" panose="020B0604020202020204" pitchFamily="34" charset="0"/>
              <a:buChar char="•"/>
            </a:pPr>
            <a:r>
              <a:rPr lang="en-SG" sz="1400" dirty="0"/>
              <a:t>Seen from curve, decision tree is overfitting, with high variance</a:t>
            </a:r>
          </a:p>
          <a:p>
            <a:pPr marL="285750" indent="-285750" algn="l">
              <a:spcAft>
                <a:spcPts val="1200"/>
              </a:spcAft>
              <a:buFont typeface="Arial" panose="020B0604020202020204" pitchFamily="34" charset="0"/>
              <a:buChar char="•"/>
            </a:pPr>
            <a:r>
              <a:rPr lang="en-SG" sz="1400" dirty="0"/>
              <a:t>Slightly inferior compared to </a:t>
            </a:r>
            <a:r>
              <a:rPr lang="en-SG" sz="1400" dirty="0" err="1"/>
              <a:t>RForests</a:t>
            </a:r>
            <a:r>
              <a:rPr lang="en-SG" sz="1400" dirty="0"/>
              <a:t>.</a:t>
            </a:r>
          </a:p>
        </p:txBody>
      </p:sp>
      <p:pic>
        <p:nvPicPr>
          <p:cNvPr id="4" name="Picture 3">
            <a:extLst>
              <a:ext uri="{FF2B5EF4-FFF2-40B4-BE49-F238E27FC236}">
                <a16:creationId xmlns:a16="http://schemas.microsoft.com/office/drawing/2014/main" id="{44DB39CC-5A78-6915-33B2-C34BFA9D3C40}"/>
              </a:ext>
            </a:extLst>
          </p:cNvPr>
          <p:cNvPicPr>
            <a:picLocks noChangeAspect="1"/>
          </p:cNvPicPr>
          <p:nvPr/>
        </p:nvPicPr>
        <p:blipFill>
          <a:blip r:embed="rId3"/>
          <a:stretch>
            <a:fillRect/>
          </a:stretch>
        </p:blipFill>
        <p:spPr>
          <a:xfrm>
            <a:off x="166762" y="791159"/>
            <a:ext cx="3482887" cy="2350775"/>
          </a:xfrm>
          <a:prstGeom prst="rect">
            <a:avLst/>
          </a:prstGeom>
        </p:spPr>
      </p:pic>
      <p:pic>
        <p:nvPicPr>
          <p:cNvPr id="9" name="Picture 8">
            <a:extLst>
              <a:ext uri="{FF2B5EF4-FFF2-40B4-BE49-F238E27FC236}">
                <a16:creationId xmlns:a16="http://schemas.microsoft.com/office/drawing/2014/main" id="{F47D6835-87D3-8854-0D67-800FBFF40BB3}"/>
              </a:ext>
            </a:extLst>
          </p:cNvPr>
          <p:cNvPicPr>
            <a:picLocks noChangeAspect="1"/>
          </p:cNvPicPr>
          <p:nvPr/>
        </p:nvPicPr>
        <p:blipFill>
          <a:blip r:embed="rId4"/>
          <a:stretch>
            <a:fillRect/>
          </a:stretch>
        </p:blipFill>
        <p:spPr>
          <a:xfrm>
            <a:off x="3649650" y="791159"/>
            <a:ext cx="1622066" cy="2350775"/>
          </a:xfrm>
          <a:prstGeom prst="rect">
            <a:avLst/>
          </a:prstGeom>
        </p:spPr>
      </p:pic>
      <p:sp>
        <p:nvSpPr>
          <p:cNvPr id="11" name="TextBox 10">
            <a:extLst>
              <a:ext uri="{FF2B5EF4-FFF2-40B4-BE49-F238E27FC236}">
                <a16:creationId xmlns:a16="http://schemas.microsoft.com/office/drawing/2014/main" id="{ACC657B3-28D6-1B0F-5886-A3DEDCE8FE9F}"/>
              </a:ext>
            </a:extLst>
          </p:cNvPr>
          <p:cNvSpPr txBox="1"/>
          <p:nvPr/>
        </p:nvSpPr>
        <p:spPr>
          <a:xfrm>
            <a:off x="4802587" y="3417882"/>
            <a:ext cx="4456673" cy="1600438"/>
          </a:xfrm>
          <a:prstGeom prst="rect">
            <a:avLst/>
          </a:prstGeom>
          <a:noFill/>
        </p:spPr>
        <p:txBody>
          <a:bodyPr wrap="square" rtlCol="0">
            <a:spAutoFit/>
          </a:bodyPr>
          <a:lstStyle/>
          <a:p>
            <a:pPr marL="285750" indent="-285750">
              <a:buFont typeface="Arial" panose="020B0604020202020204" pitchFamily="34" charset="0"/>
              <a:buChar char="•"/>
            </a:pPr>
            <a:r>
              <a:rPr lang="en-SG" dirty="0"/>
              <a:t>GBC performs pretty well</a:t>
            </a:r>
            <a:r>
              <a:rPr lang="en-SG" dirty="0">
                <a:solidFill>
                  <a:schemeClr val="tx1"/>
                </a:solidFill>
                <a:latin typeface="+mj-lt"/>
              </a:rPr>
              <a:t>. </a:t>
            </a:r>
            <a:endParaRPr lang="en-US" dirty="0">
              <a:solidFill>
                <a:schemeClr val="tx1"/>
              </a:solidFill>
              <a:latin typeface="+mj-lt"/>
            </a:endParaRPr>
          </a:p>
          <a:p>
            <a:pPr marL="285750" indent="-285750">
              <a:buFont typeface="Arial" panose="020B0604020202020204" pitchFamily="34" charset="0"/>
              <a:buChar char="•"/>
            </a:pPr>
            <a:r>
              <a:rPr lang="en-US" b="0" dirty="0">
                <a:solidFill>
                  <a:schemeClr val="tx1"/>
                </a:solidFill>
                <a:effectLst/>
                <a:latin typeface="+mj-lt"/>
              </a:rPr>
              <a:t>As seen by the close gap seen from the training and validation folds, model doesn’t overfit train set</a:t>
            </a:r>
          </a:p>
          <a:p>
            <a:pPr marL="285750" indent="-285750">
              <a:buFont typeface="Arial" panose="020B0604020202020204" pitchFamily="34" charset="0"/>
              <a:buChar char="•"/>
            </a:pPr>
            <a:r>
              <a:rPr lang="en-US" b="0" dirty="0">
                <a:solidFill>
                  <a:schemeClr val="tx1"/>
                </a:solidFill>
                <a:effectLst/>
                <a:latin typeface="+mj-lt"/>
              </a:rPr>
              <a:t>The model has low variance, but however, it does not perform as well as Random Forest, with a decent F2 score.</a:t>
            </a:r>
          </a:p>
          <a:p>
            <a:pPr marL="285750" indent="-285750">
              <a:buFont typeface="Arial" panose="020B0604020202020204" pitchFamily="34" charset="0"/>
              <a:buChar char="•"/>
            </a:pPr>
            <a:endParaRPr lang="en-SG" dirty="0"/>
          </a:p>
        </p:txBody>
      </p:sp>
      <p:pic>
        <p:nvPicPr>
          <p:cNvPr id="13" name="Picture 12">
            <a:extLst>
              <a:ext uri="{FF2B5EF4-FFF2-40B4-BE49-F238E27FC236}">
                <a16:creationId xmlns:a16="http://schemas.microsoft.com/office/drawing/2014/main" id="{97A71E13-13DE-12C4-D333-E89A0190A67D}"/>
              </a:ext>
            </a:extLst>
          </p:cNvPr>
          <p:cNvPicPr>
            <a:picLocks noChangeAspect="1"/>
          </p:cNvPicPr>
          <p:nvPr/>
        </p:nvPicPr>
        <p:blipFill>
          <a:blip r:embed="rId5"/>
          <a:stretch>
            <a:fillRect/>
          </a:stretch>
        </p:blipFill>
        <p:spPr>
          <a:xfrm>
            <a:off x="5271716" y="1252931"/>
            <a:ext cx="3872284" cy="2164951"/>
          </a:xfrm>
          <a:prstGeom prst="rect">
            <a:avLst/>
          </a:prstGeom>
        </p:spPr>
      </p:pic>
    </p:spTree>
    <p:extLst>
      <p:ext uri="{BB962C8B-B14F-4D97-AF65-F5344CB8AC3E}">
        <p14:creationId xmlns:p14="http://schemas.microsoft.com/office/powerpoint/2010/main" val="205989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Thorough Model Evaluation</a:t>
            </a:r>
            <a:endParaRPr dirty="0"/>
          </a:p>
        </p:txBody>
      </p:sp>
      <p:sp>
        <p:nvSpPr>
          <p:cNvPr id="291" name="Google Shape;291;p43"/>
          <p:cNvSpPr txBox="1">
            <a:spLocks noGrp="1"/>
          </p:cNvSpPr>
          <p:nvPr>
            <p:ph type="subTitle" idx="1"/>
          </p:nvPr>
        </p:nvSpPr>
        <p:spPr>
          <a:xfrm>
            <a:off x="322729" y="905952"/>
            <a:ext cx="8106656" cy="249039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200" b="0" dirty="0">
                <a:solidFill>
                  <a:schemeClr val="tx1"/>
                </a:solidFill>
                <a:effectLst/>
                <a:latin typeface="Montserrat" panose="00000500000000000000" pitchFamily="2" charset="0"/>
              </a:rPr>
              <a:t>Gradient boosting performs well with low variance and moderate bias, but it has an unimpressive metric f2 score through cross validation</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(Distanced based models) - </a:t>
            </a:r>
            <a:r>
              <a:rPr lang="en-US" sz="1200" b="0" dirty="0" err="1">
                <a:solidFill>
                  <a:schemeClr val="tx1"/>
                </a:solidFill>
                <a:effectLst/>
                <a:latin typeface="Montserrat" panose="00000500000000000000" pitchFamily="2" charset="0"/>
              </a:rPr>
              <a:t>KNeighborsClassifier</a:t>
            </a:r>
            <a:r>
              <a:rPr lang="en-US" sz="1200" b="0" dirty="0">
                <a:solidFill>
                  <a:schemeClr val="tx1"/>
                </a:solidFill>
                <a:effectLst/>
                <a:latin typeface="Montserrat" panose="00000500000000000000" pitchFamily="2" charset="0"/>
              </a:rPr>
              <a:t> has a bad F2 score as compared to the ensembles, and is underfitting. </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Tree based model (DC) performs quite well. However, decision tree still lacks in terms of F2 score, and slightly overfits more than other ensembles.</a:t>
            </a:r>
          </a:p>
          <a:p>
            <a:pPr algn="l">
              <a:buFont typeface="Arial" panose="020B0604020202020204" pitchFamily="34" charset="0"/>
              <a:buChar char="•"/>
            </a:pPr>
            <a:r>
              <a:rPr lang="en-US" sz="1200" dirty="0">
                <a:solidFill>
                  <a:schemeClr val="tx1"/>
                </a:solidFill>
                <a:latin typeface="Montserrat" panose="00000500000000000000" pitchFamily="2" charset="0"/>
              </a:rPr>
              <a:t>Ensembles like Random Forests seems to be the best model, however slightly overfitting.</a:t>
            </a:r>
            <a:endParaRPr lang="en-US" sz="1200" b="0" dirty="0">
              <a:solidFill>
                <a:schemeClr val="tx1"/>
              </a:solidFill>
              <a:effectLst/>
              <a:latin typeface="Montserrat" panose="00000500000000000000" pitchFamily="2" charset="0"/>
            </a:endParaRPr>
          </a:p>
          <a:p>
            <a:pPr algn="l">
              <a:buFont typeface="Arial" panose="020B0604020202020204" pitchFamily="34" charset="0"/>
              <a:buChar char="•"/>
            </a:pPr>
            <a:r>
              <a:rPr lang="en-US" sz="1200" b="0" dirty="0">
                <a:solidFill>
                  <a:schemeClr val="tx1"/>
                </a:solidFill>
                <a:effectLst/>
                <a:latin typeface="Montserrat" panose="00000500000000000000" pitchFamily="2" charset="0"/>
              </a:rPr>
              <a:t>Moreover, random forest posses a very high recall score and generally the highest F2 scores through cross validation, which is important in our scenario.</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Given this, it is pretty evident that random forest is the best choice. </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Along with its feature </a:t>
            </a:r>
            <a:r>
              <a:rPr lang="en-US" sz="1200" b="0" dirty="0" err="1">
                <a:solidFill>
                  <a:schemeClr val="tx1"/>
                </a:solidFill>
                <a:effectLst/>
                <a:latin typeface="Montserrat" panose="00000500000000000000" pitchFamily="2" charset="0"/>
              </a:rPr>
              <a:t>importances</a:t>
            </a:r>
            <a:r>
              <a:rPr lang="en-US" sz="1200" b="0" dirty="0">
                <a:solidFill>
                  <a:schemeClr val="tx1"/>
                </a:solidFill>
                <a:effectLst/>
                <a:latin typeface="Montserrat" panose="00000500000000000000" pitchFamily="2" charset="0"/>
              </a:rPr>
              <a:t> available, we can really understand how features relate to target variable.</a:t>
            </a:r>
          </a:p>
          <a:p>
            <a:pPr marL="285750" indent="-285750" algn="l">
              <a:spcAft>
                <a:spcPts val="1200"/>
              </a:spcAft>
              <a:buFont typeface="Arial" panose="020B0604020202020204" pitchFamily="34" charset="0"/>
              <a:buChar char="•"/>
            </a:pPr>
            <a:endParaRPr lang="en-SG" sz="1400" dirty="0"/>
          </a:p>
        </p:txBody>
      </p:sp>
    </p:spTree>
    <p:extLst>
      <p:ext uri="{BB962C8B-B14F-4D97-AF65-F5344CB8AC3E}">
        <p14:creationId xmlns:p14="http://schemas.microsoft.com/office/powerpoint/2010/main" val="254009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4763578" y="508398"/>
            <a:ext cx="392155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a:t>
            </a:r>
            <a:br>
              <a:rPr lang="en-SG" dirty="0"/>
            </a:br>
            <a:r>
              <a:rPr lang="en-SG" dirty="0"/>
              <a:t>(Feature Scaling)</a:t>
            </a:r>
            <a:endParaRPr dirty="0"/>
          </a:p>
        </p:txBody>
      </p:sp>
      <p:sp>
        <p:nvSpPr>
          <p:cNvPr id="291" name="Google Shape;291;p43"/>
          <p:cNvSpPr txBox="1">
            <a:spLocks noGrp="1"/>
          </p:cNvSpPr>
          <p:nvPr>
            <p:ph type="subTitle" idx="1"/>
          </p:nvPr>
        </p:nvSpPr>
        <p:spPr>
          <a:xfrm>
            <a:off x="166762" y="676193"/>
            <a:ext cx="4528183"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5C616E5A-5889-5C23-6FA9-2FF765190405}"/>
              </a:ext>
            </a:extLst>
          </p:cNvPr>
          <p:cNvPicPr>
            <a:picLocks noChangeAspect="1"/>
          </p:cNvPicPr>
          <p:nvPr/>
        </p:nvPicPr>
        <p:blipFill>
          <a:blip r:embed="rId3"/>
          <a:stretch>
            <a:fillRect/>
          </a:stretch>
        </p:blipFill>
        <p:spPr>
          <a:xfrm>
            <a:off x="4694945" y="1424233"/>
            <a:ext cx="4449055" cy="2691797"/>
          </a:xfrm>
          <a:prstGeom prst="rect">
            <a:avLst/>
          </a:prstGeom>
        </p:spPr>
      </p:pic>
      <p:sp>
        <p:nvSpPr>
          <p:cNvPr id="4" name="TextBox 3">
            <a:extLst>
              <a:ext uri="{FF2B5EF4-FFF2-40B4-BE49-F238E27FC236}">
                <a16:creationId xmlns:a16="http://schemas.microsoft.com/office/drawing/2014/main" id="{4EE804A1-27C7-4B4C-2478-6CB6EB96E05E}"/>
              </a:ext>
            </a:extLst>
          </p:cNvPr>
          <p:cNvSpPr txBox="1"/>
          <p:nvPr/>
        </p:nvSpPr>
        <p:spPr>
          <a:xfrm>
            <a:off x="4861706" y="4076784"/>
            <a:ext cx="4282294" cy="738664"/>
          </a:xfrm>
          <a:prstGeom prst="rect">
            <a:avLst/>
          </a:prstGeom>
          <a:noFill/>
        </p:spPr>
        <p:txBody>
          <a:bodyPr wrap="square" rtlCol="0">
            <a:spAutoFit/>
          </a:bodyPr>
          <a:lstStyle/>
          <a:p>
            <a:pPr marL="285750" indent="-285750">
              <a:buFont typeface="Arial" panose="020B0604020202020204" pitchFamily="34" charset="0"/>
              <a:buChar char="•"/>
            </a:pPr>
            <a:r>
              <a:rPr lang="en-US" dirty="0"/>
              <a:t>Through thorough evaluation of some feature scaling methods, </a:t>
            </a:r>
            <a:r>
              <a:rPr lang="en-US" dirty="0" err="1"/>
              <a:t>StandardScaler</a:t>
            </a:r>
            <a:r>
              <a:rPr lang="en-US" dirty="0"/>
              <a:t> is the best for the model, with the highest F2 scores.</a:t>
            </a:r>
            <a:endParaRPr lang="en-SG" dirty="0"/>
          </a:p>
        </p:txBody>
      </p:sp>
      <p:sp>
        <p:nvSpPr>
          <p:cNvPr id="5" name="TextBox 4">
            <a:extLst>
              <a:ext uri="{FF2B5EF4-FFF2-40B4-BE49-F238E27FC236}">
                <a16:creationId xmlns:a16="http://schemas.microsoft.com/office/drawing/2014/main" id="{394E5612-DE81-D858-F200-EC54820CD5A4}"/>
              </a:ext>
            </a:extLst>
          </p:cNvPr>
          <p:cNvSpPr txBox="1"/>
          <p:nvPr/>
        </p:nvSpPr>
        <p:spPr>
          <a:xfrm>
            <a:off x="0" y="2149607"/>
            <a:ext cx="4326110" cy="3139321"/>
          </a:xfrm>
          <a:prstGeom prst="rect">
            <a:avLst/>
          </a:prstGeom>
          <a:noFill/>
        </p:spPr>
        <p:txBody>
          <a:bodyPr wrap="square" rtlCol="0">
            <a:spAutoFit/>
          </a:bodyPr>
          <a:lstStyle/>
          <a:p>
            <a:pPr marL="285750" lvl="0" indent="-285750" algn="l" rtl="0">
              <a:spcBef>
                <a:spcPts val="0"/>
              </a:spcBef>
              <a:spcAft>
                <a:spcPts val="1200"/>
              </a:spcAft>
              <a:buFont typeface="Arial" panose="020B0604020202020204" pitchFamily="34" charset="0"/>
              <a:buChar char="•"/>
            </a:pPr>
            <a:r>
              <a:rPr lang="en-US" sz="1400" dirty="0"/>
              <a:t>Use of </a:t>
            </a:r>
            <a:r>
              <a:rPr lang="en-US" sz="1400" b="1" dirty="0" err="1"/>
              <a:t>SelectKBest</a:t>
            </a:r>
            <a:r>
              <a:rPr lang="en-US" sz="1400" b="1" dirty="0"/>
              <a:t> (a filter based feature selection) </a:t>
            </a:r>
            <a:r>
              <a:rPr lang="en-US" sz="1400" dirty="0"/>
              <a:t>to perform feature selection to remove less important predictors from the data to prevent the model from overfitting to noise from less relevant features. With this in mind, it can also ease the problem of multicollinearity as well. (use with </a:t>
            </a:r>
            <a:r>
              <a:rPr lang="en-US" sz="1400" dirty="0" err="1"/>
              <a:t>f_classif</a:t>
            </a:r>
            <a:r>
              <a:rPr lang="en-US" sz="1400" dirty="0"/>
              <a:t>)</a:t>
            </a:r>
          </a:p>
          <a:p>
            <a:pPr marL="285750" lvl="0" indent="-285750" algn="l" rtl="0">
              <a:spcBef>
                <a:spcPts val="0"/>
              </a:spcBef>
              <a:spcAft>
                <a:spcPts val="1200"/>
              </a:spcAft>
              <a:buFont typeface="Arial" panose="020B0604020202020204" pitchFamily="34" charset="0"/>
              <a:buChar char="•"/>
            </a:pPr>
            <a:r>
              <a:rPr lang="en-US" sz="1400" dirty="0"/>
              <a:t>K=8, effectively removing </a:t>
            </a:r>
            <a:r>
              <a:rPr lang="en-US" sz="1400" b="1" dirty="0"/>
              <a:t>Process T (C) </a:t>
            </a:r>
          </a:p>
          <a:p>
            <a:pPr marL="285750" lvl="0" indent="-285750" algn="l" rtl="0">
              <a:spcBef>
                <a:spcPts val="0"/>
              </a:spcBef>
              <a:spcAft>
                <a:spcPts val="1200"/>
              </a:spcAft>
              <a:buFont typeface="Arial" panose="020B0604020202020204" pitchFamily="34" charset="0"/>
              <a:buChar char="•"/>
            </a:pPr>
            <a:r>
              <a:rPr lang="en-US" sz="1400" dirty="0"/>
              <a:t>We cannot remove anymore given the small number of features in the dataset. Reducing further will lead to underfitting.</a:t>
            </a:r>
          </a:p>
          <a:p>
            <a:pPr marL="285750" indent="-285750">
              <a:buFont typeface="Arial" panose="020B0604020202020204" pitchFamily="34" charset="0"/>
              <a:buChar char="•"/>
            </a:pPr>
            <a:endParaRPr lang="en-SG" dirty="0"/>
          </a:p>
        </p:txBody>
      </p:sp>
      <p:sp>
        <p:nvSpPr>
          <p:cNvPr id="8" name="Google Shape;290;p43">
            <a:extLst>
              <a:ext uri="{FF2B5EF4-FFF2-40B4-BE49-F238E27FC236}">
                <a16:creationId xmlns:a16="http://schemas.microsoft.com/office/drawing/2014/main" id="{FA9E7E9E-A336-0496-1FD8-DC746331AAAE}"/>
              </a:ext>
            </a:extLst>
          </p:cNvPr>
          <p:cNvSpPr txBox="1">
            <a:spLocks/>
          </p:cNvSpPr>
          <p:nvPr/>
        </p:nvSpPr>
        <p:spPr>
          <a:xfrm>
            <a:off x="98129" y="459776"/>
            <a:ext cx="3845718" cy="432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SG" dirty="0"/>
              <a:t>Model Improvement </a:t>
            </a:r>
          </a:p>
          <a:p>
            <a:pPr algn="l"/>
            <a:r>
              <a:rPr lang="en-SG" dirty="0"/>
              <a:t>(Feature Selection)</a:t>
            </a:r>
          </a:p>
        </p:txBody>
      </p:sp>
      <p:pic>
        <p:nvPicPr>
          <p:cNvPr id="7" name="Picture 6">
            <a:extLst>
              <a:ext uri="{FF2B5EF4-FFF2-40B4-BE49-F238E27FC236}">
                <a16:creationId xmlns:a16="http://schemas.microsoft.com/office/drawing/2014/main" id="{9596F6C4-E5E5-FB8F-96B8-D619E051907B}"/>
              </a:ext>
            </a:extLst>
          </p:cNvPr>
          <p:cNvPicPr>
            <a:picLocks noChangeAspect="1"/>
          </p:cNvPicPr>
          <p:nvPr/>
        </p:nvPicPr>
        <p:blipFill>
          <a:blip r:embed="rId4"/>
          <a:stretch>
            <a:fillRect/>
          </a:stretch>
        </p:blipFill>
        <p:spPr>
          <a:xfrm>
            <a:off x="123789" y="1669871"/>
            <a:ext cx="3820058" cy="371527"/>
          </a:xfrm>
          <a:prstGeom prst="rect">
            <a:avLst/>
          </a:prstGeom>
        </p:spPr>
      </p:pic>
    </p:spTree>
    <p:extLst>
      <p:ext uri="{BB962C8B-B14F-4D97-AF65-F5344CB8AC3E}">
        <p14:creationId xmlns:p14="http://schemas.microsoft.com/office/powerpoint/2010/main" val="6981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(Feature Engineering)</a:t>
            </a:r>
            <a:endParaRPr dirty="0"/>
          </a:p>
        </p:txBody>
      </p:sp>
      <p:sp>
        <p:nvSpPr>
          <p:cNvPr id="291" name="Google Shape;291;p43"/>
          <p:cNvSpPr txBox="1">
            <a:spLocks noGrp="1"/>
          </p:cNvSpPr>
          <p:nvPr>
            <p:ph type="subTitle" idx="1"/>
          </p:nvPr>
        </p:nvSpPr>
        <p:spPr>
          <a:xfrm>
            <a:off x="166762" y="1392251"/>
            <a:ext cx="4528183"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400" dirty="0"/>
              <a:t>Attempt to perform some feature engineering to see if utilizing </a:t>
            </a:r>
            <a:r>
              <a:rPr lang="en-US" sz="1400" b="1" dirty="0"/>
              <a:t>Product ID </a:t>
            </a:r>
            <a:r>
              <a:rPr lang="en-US" sz="1400" dirty="0"/>
              <a:t>will help the model</a:t>
            </a:r>
          </a:p>
          <a:p>
            <a:pPr marL="285750" lvl="0" indent="-285750" algn="l" rtl="0">
              <a:spcBef>
                <a:spcPts val="0"/>
              </a:spcBef>
              <a:spcAft>
                <a:spcPts val="1200"/>
              </a:spcAft>
              <a:buFont typeface="Arial" panose="020B0604020202020204" pitchFamily="34" charset="0"/>
              <a:buChar char="•"/>
            </a:pPr>
            <a:r>
              <a:rPr lang="en-US" sz="1400" dirty="0"/>
              <a:t>Attempt to perform the </a:t>
            </a:r>
            <a:r>
              <a:rPr lang="en-US" sz="1400" b="1" dirty="0"/>
              <a:t>Hashing Trick on </a:t>
            </a:r>
            <a:r>
              <a:rPr lang="en-US" sz="1400" dirty="0"/>
              <a:t>Product ID.</a:t>
            </a:r>
          </a:p>
          <a:p>
            <a:pPr marL="285750" lvl="0" indent="-285750" algn="l" rtl="0">
              <a:spcBef>
                <a:spcPts val="0"/>
              </a:spcBef>
              <a:spcAft>
                <a:spcPts val="1200"/>
              </a:spcAft>
              <a:buFont typeface="Arial" panose="020B0604020202020204" pitchFamily="34" charset="0"/>
              <a:buChar char="•"/>
            </a:pPr>
            <a:r>
              <a:rPr lang="en-US" sz="1400" dirty="0"/>
              <a:t>Use of </a:t>
            </a:r>
            <a:r>
              <a:rPr lang="en-US" sz="1400" b="1" dirty="0" err="1"/>
              <a:t>FeatureHasher</a:t>
            </a:r>
            <a:r>
              <a:rPr lang="en-US" sz="1400" b="1" dirty="0"/>
              <a:t> </a:t>
            </a:r>
            <a:r>
              <a:rPr lang="en-US" sz="1400" dirty="0"/>
              <a:t>to convert into a vector of features</a:t>
            </a:r>
            <a:endParaRPr lang="en-US" sz="1400" b="1" dirty="0"/>
          </a:p>
          <a:p>
            <a:pPr marL="285750" lvl="0" indent="-285750" algn="l" rtl="0">
              <a:spcBef>
                <a:spcPts val="0"/>
              </a:spcBef>
              <a:spcAft>
                <a:spcPts val="1200"/>
              </a:spcAft>
              <a:buFont typeface="Arial" panose="020B0604020202020204" pitchFamily="34" charset="0"/>
              <a:buChar char="•"/>
            </a:pPr>
            <a:r>
              <a:rPr lang="en-US" sz="1400" dirty="0"/>
              <a:t>Scores however did not improve.</a:t>
            </a:r>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54AF93D1-FF6D-4D94-341C-3FBCB6D360C6}"/>
              </a:ext>
            </a:extLst>
          </p:cNvPr>
          <p:cNvPicPr>
            <a:picLocks noChangeAspect="1"/>
          </p:cNvPicPr>
          <p:nvPr/>
        </p:nvPicPr>
        <p:blipFill>
          <a:blip r:embed="rId3"/>
          <a:stretch>
            <a:fillRect/>
          </a:stretch>
        </p:blipFill>
        <p:spPr>
          <a:xfrm>
            <a:off x="5317351" y="1006609"/>
            <a:ext cx="3547017" cy="3606695"/>
          </a:xfrm>
          <a:prstGeom prst="rect">
            <a:avLst/>
          </a:prstGeom>
        </p:spPr>
      </p:pic>
    </p:spTree>
    <p:extLst>
      <p:ext uri="{BB962C8B-B14F-4D97-AF65-F5344CB8AC3E}">
        <p14:creationId xmlns:p14="http://schemas.microsoft.com/office/powerpoint/2010/main" val="2187524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3381" y="596551"/>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Validation Curve (Model evaluation)</a:t>
            </a:r>
            <a:br>
              <a:rPr lang="en-US" dirty="0"/>
            </a:br>
            <a:endParaRPr dirty="0"/>
          </a:p>
        </p:txBody>
      </p:sp>
      <p:sp>
        <p:nvSpPr>
          <p:cNvPr id="291" name="Google Shape;291;p43"/>
          <p:cNvSpPr txBox="1">
            <a:spLocks noGrp="1"/>
          </p:cNvSpPr>
          <p:nvPr>
            <p:ph type="subTitle" idx="1"/>
          </p:nvPr>
        </p:nvSpPr>
        <p:spPr>
          <a:xfrm>
            <a:off x="166762" y="1392251"/>
            <a:ext cx="4528183"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5" name="TextBox 4">
            <a:extLst>
              <a:ext uri="{FF2B5EF4-FFF2-40B4-BE49-F238E27FC236}">
                <a16:creationId xmlns:a16="http://schemas.microsoft.com/office/drawing/2014/main" id="{8B9D6A90-AFC8-0509-26D4-99C3AA5E9A98}"/>
              </a:ext>
            </a:extLst>
          </p:cNvPr>
          <p:cNvSpPr txBox="1"/>
          <p:nvPr/>
        </p:nvSpPr>
        <p:spPr>
          <a:xfrm>
            <a:off x="83381" y="1186771"/>
            <a:ext cx="4259241" cy="2677656"/>
          </a:xfrm>
          <a:prstGeom prst="rect">
            <a:avLst/>
          </a:prstGeom>
          <a:noFill/>
        </p:spPr>
        <p:txBody>
          <a:bodyPr wrap="square" rtlCol="0">
            <a:spAutoFit/>
          </a:bodyPr>
          <a:lstStyle/>
          <a:p>
            <a:pPr marL="285750" indent="-285750">
              <a:buFont typeface="Arial" panose="020B0604020202020204" pitchFamily="34" charset="0"/>
              <a:buChar char="•"/>
            </a:pPr>
            <a:r>
              <a:rPr lang="en-US" dirty="0"/>
              <a:t>Done using TRAIN SET to check validity of hyperparameters.</a:t>
            </a:r>
          </a:p>
          <a:p>
            <a:pPr marL="285750" indent="-285750">
              <a:buFont typeface="Arial" panose="020B0604020202020204" pitchFamily="34" charset="0"/>
              <a:buChar char="•"/>
            </a:pPr>
            <a:r>
              <a:rPr lang="en-US" dirty="0"/>
              <a:t>Plot VC to visualize model performance over a range of hyperparameters.</a:t>
            </a:r>
          </a:p>
          <a:p>
            <a:pPr marL="285750" indent="-285750">
              <a:buFont typeface="Arial" panose="020B0604020202020204" pitchFamily="34" charset="0"/>
              <a:buChar char="•"/>
            </a:pPr>
            <a:r>
              <a:rPr lang="en-US" dirty="0" err="1"/>
              <a:t>Visualise</a:t>
            </a:r>
            <a:r>
              <a:rPr lang="en-US" dirty="0"/>
              <a:t> </a:t>
            </a:r>
            <a:r>
              <a:rPr lang="en-US" dirty="0" err="1"/>
              <a:t>n_estimators</a:t>
            </a:r>
            <a:r>
              <a:rPr lang="en-US" dirty="0"/>
              <a:t> and </a:t>
            </a:r>
            <a:r>
              <a:rPr lang="en-US" dirty="0" err="1"/>
              <a:t>max_depth</a:t>
            </a:r>
            <a:endParaRPr lang="en-US" dirty="0"/>
          </a:p>
          <a:p>
            <a:pPr marL="285750" indent="-285750">
              <a:buFont typeface="Arial" panose="020B0604020202020204" pitchFamily="34" charset="0"/>
              <a:buChar char="•"/>
            </a:pPr>
            <a:r>
              <a:rPr lang="en-US" dirty="0"/>
              <a:t>Can increase max depth a little more, too much may result in overfitting.</a:t>
            </a:r>
          </a:p>
          <a:p>
            <a:pPr marL="285750" indent="-285750">
              <a:buFont typeface="Arial" panose="020B0604020202020204" pitchFamily="34" charset="0"/>
              <a:buChar char="•"/>
            </a:pPr>
            <a:r>
              <a:rPr lang="en-US" dirty="0"/>
              <a:t>Proper tuning of max depth needed to balance bias and variance.</a:t>
            </a:r>
          </a:p>
          <a:p>
            <a:pPr marL="285750" indent="-285750">
              <a:buFont typeface="Arial" panose="020B0604020202020204" pitchFamily="34" charset="0"/>
              <a:buChar char="•"/>
            </a:pPr>
            <a:r>
              <a:rPr lang="en-US" dirty="0"/>
              <a:t>Can further reduce </a:t>
            </a:r>
            <a:r>
              <a:rPr lang="en-US" dirty="0" err="1"/>
              <a:t>n_estimators</a:t>
            </a:r>
            <a:r>
              <a:rPr lang="en-US" dirty="0"/>
              <a:t> to simplify model</a:t>
            </a: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50E87A22-37A7-FCEF-67B2-42F814B8F9D1}"/>
              </a:ext>
            </a:extLst>
          </p:cNvPr>
          <p:cNvPicPr>
            <a:picLocks noChangeAspect="1"/>
          </p:cNvPicPr>
          <p:nvPr/>
        </p:nvPicPr>
        <p:blipFill>
          <a:blip r:embed="rId3"/>
          <a:stretch>
            <a:fillRect/>
          </a:stretch>
        </p:blipFill>
        <p:spPr>
          <a:xfrm>
            <a:off x="4342622" y="1096928"/>
            <a:ext cx="4634616" cy="2103116"/>
          </a:xfrm>
          <a:prstGeom prst="rect">
            <a:avLst/>
          </a:prstGeom>
        </p:spPr>
      </p:pic>
      <p:pic>
        <p:nvPicPr>
          <p:cNvPr id="8" name="Picture 7">
            <a:extLst>
              <a:ext uri="{FF2B5EF4-FFF2-40B4-BE49-F238E27FC236}">
                <a16:creationId xmlns:a16="http://schemas.microsoft.com/office/drawing/2014/main" id="{915B059C-CE50-56B0-F51F-80483C418F69}"/>
              </a:ext>
            </a:extLst>
          </p:cNvPr>
          <p:cNvPicPr>
            <a:picLocks noChangeAspect="1"/>
          </p:cNvPicPr>
          <p:nvPr/>
        </p:nvPicPr>
        <p:blipFill>
          <a:blip r:embed="rId4"/>
          <a:stretch>
            <a:fillRect/>
          </a:stretch>
        </p:blipFill>
        <p:spPr>
          <a:xfrm>
            <a:off x="83381" y="3649649"/>
            <a:ext cx="9144000" cy="1493851"/>
          </a:xfrm>
          <a:prstGeom prst="rect">
            <a:avLst/>
          </a:prstGeom>
        </p:spPr>
      </p:pic>
    </p:spTree>
    <p:extLst>
      <p:ext uri="{BB962C8B-B14F-4D97-AF65-F5344CB8AC3E}">
        <p14:creationId xmlns:p14="http://schemas.microsoft.com/office/powerpoint/2010/main" val="95308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(Hyperparameter tuning)</a:t>
            </a:r>
            <a:endParaRPr dirty="0"/>
          </a:p>
        </p:txBody>
      </p:sp>
      <p:sp>
        <p:nvSpPr>
          <p:cNvPr id="291" name="Google Shape;291;p43"/>
          <p:cNvSpPr txBox="1">
            <a:spLocks noGrp="1"/>
          </p:cNvSpPr>
          <p:nvPr>
            <p:ph type="subTitle" idx="1"/>
          </p:nvPr>
        </p:nvSpPr>
        <p:spPr>
          <a:xfrm>
            <a:off x="166763" y="961945"/>
            <a:ext cx="4305346" cy="341027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400" dirty="0"/>
              <a:t>Tuning the hyperparameters of the model through </a:t>
            </a:r>
            <a:r>
              <a:rPr lang="en-US" sz="1400" b="1" dirty="0" err="1"/>
              <a:t>GridSearchCV</a:t>
            </a:r>
            <a:r>
              <a:rPr lang="en-US" sz="1400" b="1" dirty="0"/>
              <a:t> </a:t>
            </a:r>
            <a:r>
              <a:rPr lang="en-US" sz="1400" dirty="0"/>
              <a:t>to prevent the model from being too complex</a:t>
            </a:r>
          </a:p>
          <a:p>
            <a:pPr marL="285750" lvl="0" indent="-285750" algn="l" rtl="0">
              <a:spcBef>
                <a:spcPts val="0"/>
              </a:spcBef>
              <a:spcAft>
                <a:spcPts val="1200"/>
              </a:spcAft>
              <a:buFont typeface="Arial" panose="020B0604020202020204" pitchFamily="34" charset="0"/>
              <a:buChar char="•"/>
            </a:pPr>
            <a:r>
              <a:rPr lang="en-US" sz="1400" dirty="0"/>
              <a:t>I made sure to carefully pick the number of </a:t>
            </a:r>
            <a:r>
              <a:rPr lang="en-US" sz="1400" dirty="0" err="1"/>
              <a:t>n_estimators</a:t>
            </a:r>
            <a:r>
              <a:rPr lang="en-US" sz="1400" dirty="0"/>
              <a:t>, as generally too many will lead to diminishing returns which we want to avoid.</a:t>
            </a:r>
          </a:p>
          <a:p>
            <a:pPr marL="285750" lvl="0" indent="-285750" algn="l" rtl="0">
              <a:spcBef>
                <a:spcPts val="0"/>
              </a:spcBef>
              <a:spcAft>
                <a:spcPts val="1200"/>
              </a:spcAft>
              <a:buFont typeface="Arial" panose="020B0604020202020204" pitchFamily="34" charset="0"/>
              <a:buChar char="•"/>
            </a:pPr>
            <a:r>
              <a:rPr lang="en-US" sz="1400" dirty="0" err="1"/>
              <a:t>Max_depth</a:t>
            </a:r>
            <a:r>
              <a:rPr lang="en-US" sz="1400" dirty="0"/>
              <a:t> parameter is also tuned to reduce the overfitting risk.</a:t>
            </a:r>
          </a:p>
          <a:p>
            <a:pPr marL="285750" lvl="0" indent="-285750" algn="l" rtl="0">
              <a:spcBef>
                <a:spcPts val="0"/>
              </a:spcBef>
              <a:spcAft>
                <a:spcPts val="1200"/>
              </a:spcAft>
              <a:buFont typeface="Arial" panose="020B0604020202020204" pitchFamily="34" charset="0"/>
              <a:buChar char="•"/>
            </a:pPr>
            <a:r>
              <a:rPr lang="en-US" sz="1400" dirty="0"/>
              <a:t>Gini and entropy criterion also included.</a:t>
            </a:r>
          </a:p>
          <a:p>
            <a:pPr marL="285750" lvl="0" indent="-285750" algn="l" rtl="0">
              <a:spcBef>
                <a:spcPts val="0"/>
              </a:spcBef>
              <a:spcAft>
                <a:spcPts val="1200"/>
              </a:spcAft>
              <a:buFont typeface="Arial" panose="020B0604020202020204" pitchFamily="34" charset="0"/>
              <a:buChar char="•"/>
            </a:pPr>
            <a:r>
              <a:rPr lang="en-US" sz="1400" dirty="0"/>
              <a:t>Bootstrap is also set to false, due to an imbalanced dataset. Setting to true may result in samples not containing the minority class, severely limiting model ability to predict for minority class.</a:t>
            </a:r>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6" name="Picture 5">
            <a:extLst>
              <a:ext uri="{FF2B5EF4-FFF2-40B4-BE49-F238E27FC236}">
                <a16:creationId xmlns:a16="http://schemas.microsoft.com/office/drawing/2014/main" id="{FB5FCDC8-1353-9E54-A833-D2A6507136C1}"/>
              </a:ext>
            </a:extLst>
          </p:cNvPr>
          <p:cNvPicPr>
            <a:picLocks noChangeAspect="1"/>
          </p:cNvPicPr>
          <p:nvPr/>
        </p:nvPicPr>
        <p:blipFill>
          <a:blip r:embed="rId3"/>
          <a:stretch>
            <a:fillRect/>
          </a:stretch>
        </p:blipFill>
        <p:spPr>
          <a:xfrm>
            <a:off x="4472109" y="1576668"/>
            <a:ext cx="4671892" cy="1684752"/>
          </a:xfrm>
          <a:prstGeom prst="rect">
            <a:avLst/>
          </a:prstGeom>
        </p:spPr>
      </p:pic>
    </p:spTree>
    <p:extLst>
      <p:ext uri="{BB962C8B-B14F-4D97-AF65-F5344CB8AC3E}">
        <p14:creationId xmlns:p14="http://schemas.microsoft.com/office/powerpoint/2010/main" val="106173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subTitle" idx="1"/>
          </p:nvPr>
        </p:nvSpPr>
        <p:spPr>
          <a:xfrm>
            <a:off x="713224" y="1655500"/>
            <a:ext cx="7627034" cy="2379900"/>
          </a:xfrm>
          <a:prstGeom prst="rect">
            <a:avLst/>
          </a:prstGeom>
        </p:spPr>
        <p:txBody>
          <a:bodyPr spcFirstLastPara="1" wrap="square" lIns="91425" tIns="91425" rIns="91425" bIns="91425" anchor="t" anchorCtr="0">
            <a:noAutofit/>
          </a:bodyPr>
          <a:lstStyle/>
          <a:p>
            <a:pPr marL="285750" indent="-285750"/>
            <a:r>
              <a:rPr lang="en-SG" b="1" u="sng" dirty="0"/>
              <a:t>Can we utilize machine learning to help indicate which machine/component will fail before it actually fails?</a:t>
            </a:r>
          </a:p>
          <a:p>
            <a:pPr marL="285750" indent="-285750"/>
            <a:r>
              <a:rPr lang="en-SG" dirty="0"/>
              <a:t>Dataset – Collected from manufacturing company, with </a:t>
            </a:r>
            <a:r>
              <a:rPr lang="en-SG" b="1" dirty="0"/>
              <a:t>Machine Status</a:t>
            </a:r>
            <a:r>
              <a:rPr lang="en-SG" dirty="0"/>
              <a:t> as target variable ( 0 as Normal, 1 as Fail)</a:t>
            </a:r>
          </a:p>
          <a:p>
            <a:pPr marL="285750" indent="-285750"/>
            <a:endParaRPr lang="en-SG" dirty="0"/>
          </a:p>
          <a:p>
            <a:pPr marL="285750" indent="-285750"/>
            <a:r>
              <a:rPr lang="en-SG" dirty="0"/>
              <a:t>Given a set of features, our goal is to correctly classify whether machine status is ‘normal’ or ‘failure’ accurately.</a:t>
            </a:r>
          </a:p>
          <a:p>
            <a:pPr marL="285750" indent="-285750"/>
            <a:endParaRPr lang="en-SG" dirty="0"/>
          </a:p>
        </p:txBody>
      </p:sp>
      <p:sp>
        <p:nvSpPr>
          <p:cNvPr id="303" name="Google Shape;303;p45"/>
          <p:cNvSpPr txBox="1">
            <a:spLocks noGrp="1"/>
          </p:cNvSpPr>
          <p:nvPr>
            <p:ph type="title"/>
          </p:nvPr>
        </p:nvSpPr>
        <p:spPr>
          <a:xfrm>
            <a:off x="713224" y="445025"/>
            <a:ext cx="80573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Prediction task and background research</a:t>
            </a:r>
            <a:endParaRPr dirty="0"/>
          </a:p>
        </p:txBody>
      </p:sp>
      <p:pic>
        <p:nvPicPr>
          <p:cNvPr id="3" name="Picture 2">
            <a:extLst>
              <a:ext uri="{FF2B5EF4-FFF2-40B4-BE49-F238E27FC236}">
                <a16:creationId xmlns:a16="http://schemas.microsoft.com/office/drawing/2014/main" id="{309FF474-8D88-27E2-CC3A-0A0E0A7F57F3}"/>
              </a:ext>
            </a:extLst>
          </p:cNvPr>
          <p:cNvPicPr>
            <a:picLocks noChangeAspect="1"/>
          </p:cNvPicPr>
          <p:nvPr/>
        </p:nvPicPr>
        <p:blipFill>
          <a:blip r:embed="rId3"/>
          <a:stretch>
            <a:fillRect/>
          </a:stretch>
        </p:blipFill>
        <p:spPr>
          <a:xfrm>
            <a:off x="0" y="3398644"/>
            <a:ext cx="9144000" cy="15888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(Threshold Tuning)</a:t>
            </a:r>
            <a:endParaRPr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400" dirty="0"/>
              <a:t>Since our dataset is imbalanced, the original threshold may not work well, we will attempt to select the optimal threshold value.</a:t>
            </a:r>
          </a:p>
          <a:p>
            <a:pPr marL="285750" lvl="0" indent="-285750" algn="l" rtl="0">
              <a:spcBef>
                <a:spcPts val="0"/>
              </a:spcBef>
              <a:spcAft>
                <a:spcPts val="1200"/>
              </a:spcAft>
              <a:buFont typeface="Arial" panose="020B0604020202020204" pitchFamily="34" charset="0"/>
              <a:buChar char="•"/>
            </a:pPr>
            <a:r>
              <a:rPr lang="en-US" sz="1400" dirty="0"/>
              <a:t>Perform </a:t>
            </a:r>
            <a:r>
              <a:rPr lang="en-US" sz="1400" dirty="0" err="1"/>
              <a:t>stratifiedKfold</a:t>
            </a:r>
            <a:r>
              <a:rPr lang="en-US" sz="1400" dirty="0"/>
              <a:t> CV to select optimal threshold.</a:t>
            </a:r>
          </a:p>
          <a:p>
            <a:pPr marL="285750" lvl="0" indent="-285750" algn="l" rtl="0">
              <a:spcBef>
                <a:spcPts val="0"/>
              </a:spcBef>
              <a:spcAft>
                <a:spcPts val="1200"/>
              </a:spcAft>
              <a:buFont typeface="Arial" panose="020B0604020202020204" pitchFamily="34" charset="0"/>
              <a:buChar char="•"/>
            </a:pPr>
            <a:r>
              <a:rPr lang="en-US" sz="1400" b="1" dirty="0" err="1"/>
              <a:t>Predict_proba</a:t>
            </a:r>
            <a:r>
              <a:rPr lang="en-US" sz="1400" b="1" dirty="0"/>
              <a:t> </a:t>
            </a:r>
            <a:r>
              <a:rPr lang="en-US" sz="1400" dirty="0"/>
              <a:t>to get probabilities of prediction</a:t>
            </a:r>
          </a:p>
          <a:p>
            <a:pPr marL="285750" lvl="0" indent="-285750" algn="l" rtl="0">
              <a:spcBef>
                <a:spcPts val="0"/>
              </a:spcBef>
              <a:spcAft>
                <a:spcPts val="1200"/>
              </a:spcAft>
              <a:buFont typeface="Arial" panose="020B0604020202020204" pitchFamily="34" charset="0"/>
              <a:buChar char="•"/>
            </a:pPr>
            <a:r>
              <a:rPr lang="en-US" sz="1400" dirty="0"/>
              <a:t>Through this, we have discovered that the optimal threshold is 0.45.</a:t>
            </a:r>
          </a:p>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7D6A094C-7624-29D1-F587-2FACA9204909}"/>
              </a:ext>
            </a:extLst>
          </p:cNvPr>
          <p:cNvPicPr>
            <a:picLocks noChangeAspect="1"/>
          </p:cNvPicPr>
          <p:nvPr/>
        </p:nvPicPr>
        <p:blipFill>
          <a:blip r:embed="rId3"/>
          <a:stretch>
            <a:fillRect/>
          </a:stretch>
        </p:blipFill>
        <p:spPr>
          <a:xfrm>
            <a:off x="983556" y="1000036"/>
            <a:ext cx="6639005" cy="1804636"/>
          </a:xfrm>
          <a:prstGeom prst="rect">
            <a:avLst/>
          </a:prstGeom>
        </p:spPr>
      </p:pic>
    </p:spTree>
    <p:extLst>
      <p:ext uri="{BB962C8B-B14F-4D97-AF65-F5344CB8AC3E}">
        <p14:creationId xmlns:p14="http://schemas.microsoft.com/office/powerpoint/2010/main" val="2892457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67272"/>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Random Forest Classifier Evaluation</a:t>
            </a:r>
            <a:endParaRPr sz="2500"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7" name="TextBox 6">
            <a:extLst>
              <a:ext uri="{FF2B5EF4-FFF2-40B4-BE49-F238E27FC236}">
                <a16:creationId xmlns:a16="http://schemas.microsoft.com/office/drawing/2014/main" id="{0786F375-69C3-0BDA-7620-9D3BE0790A97}"/>
              </a:ext>
            </a:extLst>
          </p:cNvPr>
          <p:cNvSpPr txBox="1"/>
          <p:nvPr/>
        </p:nvSpPr>
        <p:spPr>
          <a:xfrm>
            <a:off x="-67733" y="545543"/>
            <a:ext cx="5296812" cy="2677656"/>
          </a:xfrm>
          <a:prstGeom prst="rect">
            <a:avLst/>
          </a:prstGeom>
          <a:noFill/>
        </p:spPr>
        <p:txBody>
          <a:bodyPr wrap="square" rtlCol="0">
            <a:spAutoFit/>
          </a:bodyPr>
          <a:lstStyle/>
          <a:p>
            <a:pPr marL="285750" indent="-285750">
              <a:buFont typeface="Arial" panose="020B0604020202020204" pitchFamily="34" charset="0"/>
              <a:buChar char="•"/>
            </a:pPr>
            <a:r>
              <a:rPr lang="en-US" dirty="0"/>
              <a:t>Using an independent unseen test set, to evaluate the final classification model.</a:t>
            </a:r>
          </a:p>
          <a:p>
            <a:pPr marL="285750" indent="-285750">
              <a:buFont typeface="Arial" panose="020B0604020202020204" pitchFamily="34" charset="0"/>
              <a:buChar char="•"/>
            </a:pPr>
            <a:r>
              <a:rPr lang="en-US" dirty="0"/>
              <a:t>Use of newly selected threshold of 0.45</a:t>
            </a:r>
          </a:p>
          <a:p>
            <a:pPr marL="285750" indent="-285750">
              <a:buFont typeface="Arial" panose="020B0604020202020204" pitchFamily="34" charset="0"/>
              <a:buChar char="•"/>
            </a:pPr>
            <a:r>
              <a:rPr lang="en-US" dirty="0"/>
              <a:t>Both confusion matrix and classification report helps us to have a deeper understanding of how the model performs.</a:t>
            </a:r>
          </a:p>
          <a:p>
            <a:pPr marL="285750" indent="-285750">
              <a:buFont typeface="Arial" panose="020B0604020202020204" pitchFamily="34" charset="0"/>
              <a:buChar char="•"/>
            </a:pPr>
            <a:r>
              <a:rPr lang="en-US" dirty="0"/>
              <a:t>Confusion matrix – Tells us the correct and incorrect classifications.</a:t>
            </a:r>
          </a:p>
          <a:p>
            <a:pPr marL="285750" indent="-285750">
              <a:buFont typeface="Arial" panose="020B0604020202020204" pitchFamily="34" charset="0"/>
              <a:buChar char="•"/>
            </a:pPr>
            <a:r>
              <a:rPr lang="en-US" dirty="0"/>
              <a:t>Values on diagonal represents no. of times where predicted label matches true label, Values in other cells indicate instances where model misclassified observations</a:t>
            </a:r>
          </a:p>
          <a:p>
            <a:pPr marL="285750" indent="-285750">
              <a:buFont typeface="Arial" panose="020B0604020202020204" pitchFamily="34" charset="0"/>
              <a:buChar char="•"/>
            </a:pPr>
            <a:r>
              <a:rPr lang="en-US" dirty="0"/>
              <a:t>For errors, the model predicts machine of failure status, but actually the machine is normal. ( 5 FP)</a:t>
            </a:r>
          </a:p>
        </p:txBody>
      </p:sp>
      <p:pic>
        <p:nvPicPr>
          <p:cNvPr id="3" name="Picture 2">
            <a:extLst>
              <a:ext uri="{FF2B5EF4-FFF2-40B4-BE49-F238E27FC236}">
                <a16:creationId xmlns:a16="http://schemas.microsoft.com/office/drawing/2014/main" id="{11671745-31F2-10FE-79B0-545FC130CAAB}"/>
              </a:ext>
            </a:extLst>
          </p:cNvPr>
          <p:cNvPicPr>
            <a:picLocks noChangeAspect="1"/>
          </p:cNvPicPr>
          <p:nvPr/>
        </p:nvPicPr>
        <p:blipFill>
          <a:blip r:embed="rId3"/>
          <a:stretch>
            <a:fillRect/>
          </a:stretch>
        </p:blipFill>
        <p:spPr>
          <a:xfrm>
            <a:off x="5463574" y="-230458"/>
            <a:ext cx="3738442" cy="2976603"/>
          </a:xfrm>
          <a:prstGeom prst="rect">
            <a:avLst/>
          </a:prstGeom>
        </p:spPr>
      </p:pic>
      <p:pic>
        <p:nvPicPr>
          <p:cNvPr id="8" name="Picture 7">
            <a:extLst>
              <a:ext uri="{FF2B5EF4-FFF2-40B4-BE49-F238E27FC236}">
                <a16:creationId xmlns:a16="http://schemas.microsoft.com/office/drawing/2014/main" id="{D51B6585-2B28-9F73-1231-139F4A8B5CA2}"/>
              </a:ext>
            </a:extLst>
          </p:cNvPr>
          <p:cNvPicPr>
            <a:picLocks noChangeAspect="1"/>
          </p:cNvPicPr>
          <p:nvPr/>
        </p:nvPicPr>
        <p:blipFill>
          <a:blip r:embed="rId4"/>
          <a:stretch>
            <a:fillRect/>
          </a:stretch>
        </p:blipFill>
        <p:spPr>
          <a:xfrm>
            <a:off x="5521590" y="2744647"/>
            <a:ext cx="3680426" cy="2397355"/>
          </a:xfrm>
          <a:prstGeom prst="rect">
            <a:avLst/>
          </a:prstGeom>
        </p:spPr>
      </p:pic>
      <p:pic>
        <p:nvPicPr>
          <p:cNvPr id="10" name="Picture 9">
            <a:extLst>
              <a:ext uri="{FF2B5EF4-FFF2-40B4-BE49-F238E27FC236}">
                <a16:creationId xmlns:a16="http://schemas.microsoft.com/office/drawing/2014/main" id="{F6F4D97F-795F-686E-4385-1DE34E43754F}"/>
              </a:ext>
            </a:extLst>
          </p:cNvPr>
          <p:cNvPicPr>
            <a:picLocks noChangeAspect="1"/>
          </p:cNvPicPr>
          <p:nvPr/>
        </p:nvPicPr>
        <p:blipFill>
          <a:blip r:embed="rId5"/>
          <a:stretch>
            <a:fillRect/>
          </a:stretch>
        </p:blipFill>
        <p:spPr>
          <a:xfrm>
            <a:off x="3173506" y="3542339"/>
            <a:ext cx="2290068" cy="1631921"/>
          </a:xfrm>
          <a:prstGeom prst="rect">
            <a:avLst/>
          </a:prstGeom>
        </p:spPr>
      </p:pic>
      <p:sp>
        <p:nvSpPr>
          <p:cNvPr id="16" name="Oval 15">
            <a:extLst>
              <a:ext uri="{FF2B5EF4-FFF2-40B4-BE49-F238E27FC236}">
                <a16:creationId xmlns:a16="http://schemas.microsoft.com/office/drawing/2014/main" id="{364CF881-340B-2938-FA21-25D1C241AEC8}"/>
              </a:ext>
            </a:extLst>
          </p:cNvPr>
          <p:cNvSpPr/>
          <p:nvPr/>
        </p:nvSpPr>
        <p:spPr>
          <a:xfrm>
            <a:off x="3501801" y="4860549"/>
            <a:ext cx="376518" cy="31371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9503DDD4-37F1-B0E8-5036-54DC06B28412}"/>
              </a:ext>
            </a:extLst>
          </p:cNvPr>
          <p:cNvSpPr/>
          <p:nvPr/>
        </p:nvSpPr>
        <p:spPr>
          <a:xfrm>
            <a:off x="4447117" y="4684183"/>
            <a:ext cx="316984" cy="2182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67193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67272"/>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Random Forest Classifier Conclusion</a:t>
            </a:r>
            <a:endParaRPr sz="2500"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7" name="TextBox 6">
            <a:extLst>
              <a:ext uri="{FF2B5EF4-FFF2-40B4-BE49-F238E27FC236}">
                <a16:creationId xmlns:a16="http://schemas.microsoft.com/office/drawing/2014/main" id="{0786F375-69C3-0BDA-7620-9D3BE0790A97}"/>
              </a:ext>
            </a:extLst>
          </p:cNvPr>
          <p:cNvSpPr txBox="1"/>
          <p:nvPr/>
        </p:nvSpPr>
        <p:spPr>
          <a:xfrm>
            <a:off x="224778" y="965288"/>
            <a:ext cx="5296812" cy="1815882"/>
          </a:xfrm>
          <a:prstGeom prst="rect">
            <a:avLst/>
          </a:prstGeom>
          <a:noFill/>
        </p:spPr>
        <p:txBody>
          <a:bodyPr wrap="square" rtlCol="0">
            <a:spAutoFit/>
          </a:bodyPr>
          <a:lstStyle/>
          <a:p>
            <a:pPr marL="285750" indent="-285750">
              <a:buFont typeface="Arial" panose="020B0604020202020204" pitchFamily="34" charset="0"/>
              <a:buChar char="•"/>
            </a:pPr>
            <a:r>
              <a:rPr lang="en-US" dirty="0"/>
              <a:t>Managed to balance the Precision/recall trade off (excellent recall).</a:t>
            </a:r>
          </a:p>
          <a:p>
            <a:pPr marL="285750" indent="-285750">
              <a:buFont typeface="Arial" panose="020B0604020202020204" pitchFamily="34" charset="0"/>
              <a:buChar char="•"/>
            </a:pPr>
            <a:r>
              <a:rPr lang="en-US"/>
              <a:t>F2 score of 0.99</a:t>
            </a:r>
            <a:endParaRPr lang="en-US" dirty="0"/>
          </a:p>
          <a:p>
            <a:pPr marL="285750" indent="-285750">
              <a:buFont typeface="Arial" panose="020B0604020202020204" pitchFamily="34" charset="0"/>
              <a:buChar char="•"/>
            </a:pPr>
            <a:r>
              <a:rPr lang="en-US" dirty="0"/>
              <a:t>Model is able to accurately </a:t>
            </a:r>
            <a:r>
              <a:rPr lang="en-SG" dirty="0"/>
              <a:t>Predict machines that fail and able to generalize well</a:t>
            </a:r>
          </a:p>
          <a:p>
            <a:pPr marL="285750" indent="-285750">
              <a:buFont typeface="Arial" panose="020B0604020202020204" pitchFamily="34" charset="0"/>
              <a:buChar char="•"/>
            </a:pPr>
            <a:r>
              <a:rPr lang="en-SG" dirty="0"/>
              <a:t>Rest assured that model is NOT</a:t>
            </a:r>
          </a:p>
          <a:p>
            <a:r>
              <a:rPr lang="en-SG" dirty="0"/>
              <a:t>Finding shortcuts, (predicting every</a:t>
            </a:r>
          </a:p>
          <a:p>
            <a:r>
              <a:rPr lang="en-SG" dirty="0"/>
              <a:t>Thing as observations of majority class)</a:t>
            </a:r>
            <a:endParaRPr lang="en-US" dirty="0"/>
          </a:p>
        </p:txBody>
      </p:sp>
      <p:pic>
        <p:nvPicPr>
          <p:cNvPr id="3" name="Picture 2">
            <a:extLst>
              <a:ext uri="{FF2B5EF4-FFF2-40B4-BE49-F238E27FC236}">
                <a16:creationId xmlns:a16="http://schemas.microsoft.com/office/drawing/2014/main" id="{11671745-31F2-10FE-79B0-545FC130CAAB}"/>
              </a:ext>
            </a:extLst>
          </p:cNvPr>
          <p:cNvPicPr>
            <a:picLocks noChangeAspect="1"/>
          </p:cNvPicPr>
          <p:nvPr/>
        </p:nvPicPr>
        <p:blipFill>
          <a:blip r:embed="rId3"/>
          <a:stretch>
            <a:fillRect/>
          </a:stretch>
        </p:blipFill>
        <p:spPr>
          <a:xfrm>
            <a:off x="5463574" y="-230458"/>
            <a:ext cx="3738442" cy="2976603"/>
          </a:xfrm>
          <a:prstGeom prst="rect">
            <a:avLst/>
          </a:prstGeom>
        </p:spPr>
      </p:pic>
      <p:pic>
        <p:nvPicPr>
          <p:cNvPr id="8" name="Picture 7">
            <a:extLst>
              <a:ext uri="{FF2B5EF4-FFF2-40B4-BE49-F238E27FC236}">
                <a16:creationId xmlns:a16="http://schemas.microsoft.com/office/drawing/2014/main" id="{D51B6585-2B28-9F73-1231-139F4A8B5CA2}"/>
              </a:ext>
            </a:extLst>
          </p:cNvPr>
          <p:cNvPicPr>
            <a:picLocks noChangeAspect="1"/>
          </p:cNvPicPr>
          <p:nvPr/>
        </p:nvPicPr>
        <p:blipFill>
          <a:blip r:embed="rId4"/>
          <a:stretch>
            <a:fillRect/>
          </a:stretch>
        </p:blipFill>
        <p:spPr>
          <a:xfrm>
            <a:off x="5521590" y="2744647"/>
            <a:ext cx="3680426" cy="2397355"/>
          </a:xfrm>
          <a:prstGeom prst="rect">
            <a:avLst/>
          </a:prstGeom>
        </p:spPr>
      </p:pic>
      <p:pic>
        <p:nvPicPr>
          <p:cNvPr id="10" name="Picture 9">
            <a:extLst>
              <a:ext uri="{FF2B5EF4-FFF2-40B4-BE49-F238E27FC236}">
                <a16:creationId xmlns:a16="http://schemas.microsoft.com/office/drawing/2014/main" id="{F6F4D97F-795F-686E-4385-1DE34E43754F}"/>
              </a:ext>
            </a:extLst>
          </p:cNvPr>
          <p:cNvPicPr>
            <a:picLocks noChangeAspect="1"/>
          </p:cNvPicPr>
          <p:nvPr/>
        </p:nvPicPr>
        <p:blipFill>
          <a:blip r:embed="rId5"/>
          <a:stretch>
            <a:fillRect/>
          </a:stretch>
        </p:blipFill>
        <p:spPr>
          <a:xfrm>
            <a:off x="3173506" y="3542339"/>
            <a:ext cx="2290068" cy="1631921"/>
          </a:xfrm>
          <a:prstGeom prst="rect">
            <a:avLst/>
          </a:prstGeom>
        </p:spPr>
      </p:pic>
      <p:sp>
        <p:nvSpPr>
          <p:cNvPr id="16" name="Oval 15">
            <a:extLst>
              <a:ext uri="{FF2B5EF4-FFF2-40B4-BE49-F238E27FC236}">
                <a16:creationId xmlns:a16="http://schemas.microsoft.com/office/drawing/2014/main" id="{364CF881-340B-2938-FA21-25D1C241AEC8}"/>
              </a:ext>
            </a:extLst>
          </p:cNvPr>
          <p:cNvSpPr/>
          <p:nvPr/>
        </p:nvSpPr>
        <p:spPr>
          <a:xfrm>
            <a:off x="3501801" y="4860549"/>
            <a:ext cx="376518" cy="31371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9503DDD4-37F1-B0E8-5036-54DC06B28412}"/>
              </a:ext>
            </a:extLst>
          </p:cNvPr>
          <p:cNvSpPr/>
          <p:nvPr/>
        </p:nvSpPr>
        <p:spPr>
          <a:xfrm>
            <a:off x="4447117" y="4684183"/>
            <a:ext cx="316984" cy="2182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7669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Feature </a:t>
            </a:r>
            <a:r>
              <a:rPr lang="en-US" sz="2500" dirty="0" err="1"/>
              <a:t>importances</a:t>
            </a:r>
            <a:endParaRPr sz="2500"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1E58AE90-9A78-48C2-C5FE-77FEA72C63A6}"/>
              </a:ext>
            </a:extLst>
          </p:cNvPr>
          <p:cNvPicPr>
            <a:picLocks noChangeAspect="1"/>
          </p:cNvPicPr>
          <p:nvPr/>
        </p:nvPicPr>
        <p:blipFill>
          <a:blip r:embed="rId3"/>
          <a:stretch>
            <a:fillRect/>
          </a:stretch>
        </p:blipFill>
        <p:spPr>
          <a:xfrm>
            <a:off x="4022416" y="638811"/>
            <a:ext cx="5152320" cy="3261721"/>
          </a:xfrm>
          <a:prstGeom prst="rect">
            <a:avLst/>
          </a:prstGeom>
        </p:spPr>
      </p:pic>
      <p:sp>
        <p:nvSpPr>
          <p:cNvPr id="5" name="TextBox 4">
            <a:extLst>
              <a:ext uri="{FF2B5EF4-FFF2-40B4-BE49-F238E27FC236}">
                <a16:creationId xmlns:a16="http://schemas.microsoft.com/office/drawing/2014/main" id="{FC716E00-FE79-CE9F-7064-31495A7A081F}"/>
              </a:ext>
            </a:extLst>
          </p:cNvPr>
          <p:cNvSpPr txBox="1"/>
          <p:nvPr/>
        </p:nvSpPr>
        <p:spPr>
          <a:xfrm>
            <a:off x="166762" y="968188"/>
            <a:ext cx="3790515" cy="3108543"/>
          </a:xfrm>
          <a:prstGeom prst="rect">
            <a:avLst/>
          </a:prstGeom>
          <a:noFill/>
        </p:spPr>
        <p:txBody>
          <a:bodyPr wrap="square" rtlCol="0">
            <a:spAutoFit/>
          </a:bodyPr>
          <a:lstStyle/>
          <a:p>
            <a:pPr marL="285750" indent="-285750">
              <a:buFont typeface="Arial" panose="020B0604020202020204" pitchFamily="34" charset="0"/>
              <a:buChar char="•"/>
            </a:pPr>
            <a:r>
              <a:rPr lang="en-US" b="0" dirty="0" err="1">
                <a:solidFill>
                  <a:schemeClr val="tx1"/>
                </a:solidFill>
                <a:effectLst/>
                <a:latin typeface="+mj-lt"/>
              </a:rPr>
              <a:t>RandomForest</a:t>
            </a:r>
            <a:r>
              <a:rPr lang="en-US" b="0" dirty="0">
                <a:solidFill>
                  <a:schemeClr val="tx1"/>
                </a:solidFill>
                <a:effectLst/>
                <a:latin typeface="+mj-lt"/>
              </a:rPr>
              <a:t> Classifier does provide its importance of features which is important for interpretability.</a:t>
            </a:r>
          </a:p>
          <a:p>
            <a:pPr marL="285750" indent="-285750">
              <a:buFont typeface="Arial" panose="020B0604020202020204" pitchFamily="34" charset="0"/>
              <a:buChar char="•"/>
            </a:pPr>
            <a:r>
              <a:rPr lang="en-US" b="0" dirty="0">
                <a:solidFill>
                  <a:schemeClr val="tx1"/>
                </a:solidFill>
                <a:effectLst/>
                <a:latin typeface="+mj-lt"/>
              </a:rPr>
              <a:t>We can see that rotation speed and power are the best features given its high feature importance, which suggests its high relevance by the model, showing that feature engineering was useful.</a:t>
            </a:r>
          </a:p>
          <a:p>
            <a:pPr marL="285750" indent="-285750">
              <a:buFont typeface="Arial" panose="020B0604020202020204" pitchFamily="34" charset="0"/>
              <a:buChar char="•"/>
            </a:pPr>
            <a:r>
              <a:rPr lang="en-US" b="0" dirty="0">
                <a:solidFill>
                  <a:schemeClr val="tx1"/>
                </a:solidFill>
                <a:effectLst/>
                <a:latin typeface="+mj-lt"/>
              </a:rPr>
              <a:t>Insight: Power, rotation speed and torque are very relevant in deciding the status of factory machines</a:t>
            </a:r>
          </a:p>
          <a:p>
            <a:pPr marL="285750" indent="-285750">
              <a:buFont typeface="Arial" panose="020B0604020202020204" pitchFamily="34" charset="0"/>
              <a:buChar char="•"/>
            </a:pPr>
            <a:r>
              <a:rPr lang="en-US" b="0" dirty="0">
                <a:solidFill>
                  <a:schemeClr val="tx1"/>
                </a:solidFill>
                <a:effectLst/>
                <a:latin typeface="+mj-lt"/>
              </a:rPr>
              <a:t>`Quality` is not very important as suggested by model</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596096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567354"/>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Conclusion</a:t>
            </a:r>
            <a:br>
              <a:rPr lang="en-US" sz="2500" dirty="0"/>
            </a:br>
            <a:endParaRPr lang="en-US" sz="2500" dirty="0"/>
          </a:p>
        </p:txBody>
      </p:sp>
      <p:sp>
        <p:nvSpPr>
          <p:cNvPr id="291" name="Google Shape;291;p43"/>
          <p:cNvSpPr txBox="1">
            <a:spLocks noGrp="1"/>
          </p:cNvSpPr>
          <p:nvPr>
            <p:ph type="subTitle" idx="1"/>
          </p:nvPr>
        </p:nvSpPr>
        <p:spPr>
          <a:xfrm>
            <a:off x="-23051" y="3857385"/>
            <a:ext cx="9167051" cy="1435032"/>
          </a:xfrm>
          <a:prstGeom prst="rect">
            <a:avLst/>
          </a:prstGeom>
        </p:spPr>
        <p:txBody>
          <a:bodyPr spcFirstLastPara="1" wrap="square" lIns="91425" tIns="91425" rIns="91425" bIns="91425" anchor="t" anchorCtr="0">
            <a:noAutofit/>
          </a:bodyPr>
          <a:lstStyle/>
          <a:p>
            <a:pPr algn="l"/>
            <a:r>
              <a:rPr lang="en-US" sz="1200" b="0" dirty="0">
                <a:solidFill>
                  <a:schemeClr val="tx1"/>
                </a:solidFill>
                <a:effectLst/>
                <a:latin typeface="Consolas" panose="020B0609020204030204" pitchFamily="49" charset="0"/>
              </a:rPr>
              <a:t>1. </a:t>
            </a:r>
            <a:r>
              <a:rPr lang="en-US" sz="1200" b="0" dirty="0">
                <a:solidFill>
                  <a:schemeClr val="tx1"/>
                </a:solidFill>
                <a:effectLst/>
                <a:latin typeface="+mj-lt"/>
              </a:rPr>
              <a:t>https://tulip.co/blog/machine-learning-in-manufacturing-an-introduction-to-industrial-ai/</a:t>
            </a:r>
          </a:p>
          <a:p>
            <a:pPr algn="l"/>
            <a:r>
              <a:rPr lang="en-US" sz="1200" b="0" dirty="0">
                <a:solidFill>
                  <a:schemeClr val="tx1"/>
                </a:solidFill>
                <a:effectLst/>
                <a:latin typeface="+mj-lt"/>
              </a:rPr>
              <a:t>2. </a:t>
            </a:r>
            <a:r>
              <a:rPr lang="en-US" sz="1200" b="0" dirty="0">
                <a:solidFill>
                  <a:schemeClr val="tx1"/>
                </a:solidFill>
                <a:effectLst/>
                <a:latin typeface="+mj-lt"/>
                <a:hlinkClick r:id="rId3"/>
              </a:rPr>
              <a:t>https://limblecmms.com/blog/equipment-failure/</a:t>
            </a:r>
            <a:r>
              <a:rPr lang="en-US" sz="1200" b="0" dirty="0">
                <a:solidFill>
                  <a:schemeClr val="tx1"/>
                </a:solidFill>
                <a:effectLst/>
                <a:latin typeface="+mj-lt"/>
              </a:rPr>
              <a:t> </a:t>
            </a:r>
          </a:p>
          <a:p>
            <a:pPr algn="l"/>
            <a:r>
              <a:rPr lang="en-US" sz="1200" b="0" dirty="0">
                <a:solidFill>
                  <a:schemeClr val="tx1"/>
                </a:solidFill>
                <a:effectLst/>
                <a:latin typeface="+mj-lt"/>
              </a:rPr>
              <a:t>3. </a:t>
            </a:r>
            <a:r>
              <a:rPr lang="en-US" sz="1200" b="0" dirty="0">
                <a:solidFill>
                  <a:schemeClr val="tx1"/>
                </a:solidFill>
                <a:effectLst/>
                <a:latin typeface="+mj-lt"/>
                <a:hlinkClick r:id="rId4"/>
              </a:rPr>
              <a:t>https://www.assemblymag.com/articles/96518-equipment-failure-is-costly-for-manufacturers</a:t>
            </a:r>
            <a:r>
              <a:rPr lang="en-US" sz="1200" b="0" dirty="0">
                <a:solidFill>
                  <a:schemeClr val="tx1"/>
                </a:solidFill>
                <a:effectLst/>
                <a:latin typeface="+mj-lt"/>
              </a:rPr>
              <a:t> </a:t>
            </a:r>
          </a:p>
          <a:p>
            <a:pPr algn="l"/>
            <a:r>
              <a:rPr lang="en-US" sz="1200" b="0" dirty="0">
                <a:solidFill>
                  <a:schemeClr val="tx1"/>
                </a:solidFill>
                <a:effectLst/>
                <a:latin typeface="+mj-lt"/>
              </a:rPr>
              <a:t>4. [API design for machine learning software: experiences from the scikit-learn project](</a:t>
            </a:r>
            <a:r>
              <a:rPr lang="en-US" sz="1200" b="0" u="sng" dirty="0">
                <a:solidFill>
                  <a:schemeClr val="tx1"/>
                </a:solidFill>
                <a:effectLst/>
                <a:latin typeface="+mj-lt"/>
              </a:rPr>
              <a:t>https://scikit-learn.org/stable/</a:t>
            </a:r>
            <a:r>
              <a:rPr lang="en-US" sz="1200" b="0" dirty="0">
                <a:solidFill>
                  <a:schemeClr val="tx1"/>
                </a:solidFill>
                <a:effectLst/>
                <a:latin typeface="+mj-lt"/>
              </a:rPr>
              <a:t>), </a:t>
            </a:r>
            <a:r>
              <a:rPr lang="en-US" sz="1200" b="0" dirty="0" err="1">
                <a:solidFill>
                  <a:schemeClr val="tx1"/>
                </a:solidFill>
                <a:effectLst/>
                <a:latin typeface="+mj-lt"/>
              </a:rPr>
              <a:t>Buitinck</a:t>
            </a:r>
            <a:r>
              <a:rPr lang="en-US" sz="1200" b="0" dirty="0">
                <a:solidFill>
                  <a:schemeClr val="tx1"/>
                </a:solidFill>
                <a:effectLst/>
                <a:latin typeface="+mj-lt"/>
              </a:rPr>
              <a:t> et al., 2013.</a:t>
            </a:r>
          </a:p>
          <a:p>
            <a:pPr algn="l"/>
            <a:r>
              <a:rPr lang="en-US" sz="1200" b="0" dirty="0">
                <a:solidFill>
                  <a:schemeClr val="tx1"/>
                </a:solidFill>
                <a:effectLst/>
                <a:latin typeface="+mj-lt"/>
              </a:rPr>
              <a:t>5. </a:t>
            </a:r>
            <a:r>
              <a:rPr lang="en-US" sz="1200" b="0" dirty="0">
                <a:solidFill>
                  <a:schemeClr val="tx1"/>
                </a:solidFill>
                <a:effectLst/>
                <a:latin typeface="+mj-lt"/>
                <a:hlinkClick r:id="rId5"/>
              </a:rPr>
              <a:t>https://towardsdatascience.com/how-to-implement-machine-learning-for-predictive-maintenance-4633cdbe4860</a:t>
            </a:r>
            <a:r>
              <a:rPr lang="en-US" sz="1200" b="0" dirty="0">
                <a:solidFill>
                  <a:schemeClr val="tx1"/>
                </a:solidFill>
                <a:effectLst/>
                <a:latin typeface="+mj-lt"/>
              </a:rPr>
              <a:t> </a:t>
            </a:r>
          </a:p>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4" name="TextBox 3">
            <a:extLst>
              <a:ext uri="{FF2B5EF4-FFF2-40B4-BE49-F238E27FC236}">
                <a16:creationId xmlns:a16="http://schemas.microsoft.com/office/drawing/2014/main" id="{70CA2B54-071C-EC43-9921-800D1C1770BA}"/>
              </a:ext>
            </a:extLst>
          </p:cNvPr>
          <p:cNvSpPr txBox="1"/>
          <p:nvPr/>
        </p:nvSpPr>
        <p:spPr>
          <a:xfrm>
            <a:off x="407254" y="783771"/>
            <a:ext cx="8291072" cy="1815882"/>
          </a:xfrm>
          <a:prstGeom prst="rect">
            <a:avLst/>
          </a:prstGeom>
          <a:noFill/>
        </p:spPr>
        <p:txBody>
          <a:bodyPr wrap="square" rtlCol="0">
            <a:spAutoFit/>
          </a:bodyPr>
          <a:lstStyle/>
          <a:p>
            <a:r>
              <a:rPr lang="en-US" b="0" dirty="0">
                <a:solidFill>
                  <a:schemeClr val="tx1"/>
                </a:solidFill>
                <a:effectLst/>
                <a:latin typeface="+mj-lt"/>
              </a:rPr>
              <a:t>We have successfully developed a binary classification model. Moreover, a model with high bias is limited from learning the true trend, hence underfitting, while high variance overfits the training data. With this, we managed to overcome the bias-variance trade-off and our model sits somewhere between the 2 extremes. Moreover, along with extensive feature engineering and model improvement attempts, we managed to obtain a relatively near perfect F2 score. Through extensive research about common problems about classification problems, </a:t>
            </a:r>
            <a:r>
              <a:rPr lang="en-US" b="0" dirty="0" err="1">
                <a:solidFill>
                  <a:schemeClr val="tx1"/>
                </a:solidFill>
                <a:effectLst/>
                <a:latin typeface="+mj-lt"/>
              </a:rPr>
              <a:t>i</a:t>
            </a:r>
            <a:r>
              <a:rPr lang="en-US" b="0" dirty="0">
                <a:solidFill>
                  <a:schemeClr val="tx1"/>
                </a:solidFill>
                <a:effectLst/>
                <a:latin typeface="+mj-lt"/>
              </a:rPr>
              <a:t> have also managed to gain more insights on imbalanced datasets, and how to handle them.</a:t>
            </a:r>
          </a:p>
          <a:p>
            <a:endParaRPr lang="en-SG" dirty="0"/>
          </a:p>
        </p:txBody>
      </p:sp>
    </p:spTree>
    <p:extLst>
      <p:ext uri="{BB962C8B-B14F-4D97-AF65-F5344CB8AC3E}">
        <p14:creationId xmlns:p14="http://schemas.microsoft.com/office/powerpoint/2010/main" val="127763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389598" y="320202"/>
            <a:ext cx="8531565" cy="113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Understanding the financial cost of machine downtime in manufacturing</a:t>
            </a:r>
            <a:endParaRPr dirty="0"/>
          </a:p>
        </p:txBody>
      </p:sp>
      <p:sp>
        <p:nvSpPr>
          <p:cNvPr id="291" name="Google Shape;291;p43"/>
          <p:cNvSpPr txBox="1">
            <a:spLocks noGrp="1"/>
          </p:cNvSpPr>
          <p:nvPr>
            <p:ph type="subTitle" idx="1"/>
          </p:nvPr>
        </p:nvSpPr>
        <p:spPr>
          <a:xfrm>
            <a:off x="222837" y="1237128"/>
            <a:ext cx="8531564" cy="997200"/>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Natural for manufacturing companies to have their functioning machines working at full efficiency, such that productivity is maximised, leading to increase in profits.</a:t>
            </a:r>
          </a:p>
          <a:p>
            <a:pPr marL="342900" lvl="0" algn="l" rtl="0">
              <a:spcBef>
                <a:spcPts val="0"/>
              </a:spcBef>
              <a:spcAft>
                <a:spcPts val="1200"/>
              </a:spcAft>
              <a:buFont typeface="Arial" panose="020B0604020202020204" pitchFamily="34" charset="0"/>
              <a:buChar char="•"/>
            </a:pPr>
            <a:r>
              <a:rPr lang="en-SG" sz="1400" dirty="0"/>
              <a:t> However, machine downtime is the biggest concern in every manufacturer’s mind.</a:t>
            </a:r>
          </a:p>
          <a:p>
            <a:pPr marL="342900" lvl="0" algn="l" rtl="0">
              <a:spcBef>
                <a:spcPts val="0"/>
              </a:spcBef>
              <a:spcAft>
                <a:spcPts val="1200"/>
              </a:spcAft>
              <a:buFont typeface="Arial" panose="020B0604020202020204" pitchFamily="34" charset="0"/>
              <a:buChar char="•"/>
            </a:pPr>
            <a:r>
              <a:rPr lang="en-SG" sz="1400" dirty="0"/>
              <a:t>Negative impacts include impact in production, jeopardizing the safety of workers, etc.</a:t>
            </a:r>
          </a:p>
          <a:p>
            <a:pPr marL="342900" lvl="0" algn="l" rtl="0">
              <a:spcBef>
                <a:spcPts val="0"/>
              </a:spcBef>
              <a:spcAft>
                <a:spcPts val="1200"/>
              </a:spcAft>
              <a:buFont typeface="Arial" panose="020B0604020202020204" pitchFamily="34" charset="0"/>
              <a:buChar char="•"/>
            </a:pPr>
            <a:r>
              <a:rPr lang="en-SG" sz="1400" dirty="0"/>
              <a:t>Research shows that average manufacturer deals with 800 hours of downtime per year, and considering an average manufacturer losing $22,000 per minute of downtime. This is very shocking.</a:t>
            </a:r>
          </a:p>
          <a:p>
            <a:pPr marL="342900" lvl="0" algn="l" rtl="0">
              <a:spcBef>
                <a:spcPts val="0"/>
              </a:spcBef>
              <a:spcAft>
                <a:spcPts val="1200"/>
              </a:spcAft>
              <a:buFont typeface="Arial" panose="020B0604020202020204" pitchFamily="34" charset="0"/>
              <a:buChar char="•"/>
            </a:pPr>
            <a:r>
              <a:rPr lang="en-SG" sz="1400" dirty="0"/>
              <a:t>A Study was conducted on major manufacturing firms – found that large facilities lose ‘27 hours a month to machine failure, on the cost of $532,000 for each hour of machine downtime.</a:t>
            </a:r>
          </a:p>
          <a:p>
            <a:pPr marL="342900" lvl="0" algn="l" rtl="0">
              <a:spcBef>
                <a:spcPts val="0"/>
              </a:spcBef>
              <a:spcAft>
                <a:spcPts val="1200"/>
              </a:spcAft>
              <a:buFont typeface="Arial" panose="020B0604020202020204" pitchFamily="34" charset="0"/>
              <a:buChar char="•"/>
            </a:pPr>
            <a:r>
              <a:rPr lang="en-SG" sz="1400" dirty="0"/>
              <a:t>Given the drastic impact machine failure can have, and that ignoring the financial costs of machine downtime is not a viable option,  we need to recognise the significance of machine failure</a:t>
            </a:r>
          </a:p>
          <a:p>
            <a:pPr marL="342900" lvl="0" algn="l" rtl="0">
              <a:spcBef>
                <a:spcPts val="0"/>
              </a:spcBef>
              <a:spcAft>
                <a:spcPts val="1200"/>
              </a:spcAft>
              <a:buFont typeface="Arial" panose="020B0604020202020204" pitchFamily="34" charset="0"/>
              <a:buChar char="•"/>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9921" y="361023"/>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Integrating the idea of predictive maintenance </a:t>
            </a:r>
            <a:endParaRPr dirty="0"/>
          </a:p>
        </p:txBody>
      </p:sp>
      <p:sp>
        <p:nvSpPr>
          <p:cNvPr id="291" name="Google Shape;291;p43"/>
          <p:cNvSpPr txBox="1">
            <a:spLocks noGrp="1"/>
          </p:cNvSpPr>
          <p:nvPr>
            <p:ph type="subTitle" idx="1"/>
          </p:nvPr>
        </p:nvSpPr>
        <p:spPr>
          <a:xfrm>
            <a:off x="89921" y="1108852"/>
            <a:ext cx="8531564"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By leveraging on labelled data to build predictive models, companies can efficiently carry out maintenance before it actually fails. (prevent failure by providing early warnings)</a:t>
            </a:r>
          </a:p>
          <a:p>
            <a:pPr marL="342900" lvl="0" algn="l" rtl="0">
              <a:spcBef>
                <a:spcPts val="0"/>
              </a:spcBef>
              <a:spcAft>
                <a:spcPts val="1200"/>
              </a:spcAft>
              <a:buFont typeface="Arial" panose="020B0604020202020204" pitchFamily="34" charset="0"/>
              <a:buChar char="•"/>
            </a:pPr>
            <a:r>
              <a:rPr lang="en-SG" sz="1400" dirty="0"/>
              <a:t>This helps to maximise machine uptime and operational efficiency, as well as minimising loss</a:t>
            </a:r>
          </a:p>
          <a:p>
            <a:pPr marL="342900" lvl="0" algn="l" rtl="0">
              <a:spcBef>
                <a:spcPts val="0"/>
              </a:spcBef>
              <a:spcAft>
                <a:spcPts val="1200"/>
              </a:spcAft>
              <a:buFont typeface="Arial" panose="020B0604020202020204" pitchFamily="34" charset="0"/>
              <a:buChar char="•"/>
            </a:pPr>
            <a:r>
              <a:rPr lang="en-SG" sz="1400" dirty="0"/>
              <a:t>Also to discover factors that contribute to machine failure</a:t>
            </a:r>
          </a:p>
          <a:p>
            <a:pPr marL="342900" lvl="0" algn="l" rtl="0">
              <a:spcBef>
                <a:spcPts val="0"/>
              </a:spcBef>
              <a:spcAft>
                <a:spcPts val="1200"/>
              </a:spcAft>
              <a:buFont typeface="Arial" panose="020B0604020202020204" pitchFamily="34" charset="0"/>
              <a:buChar char="•"/>
            </a:pPr>
            <a:endParaRPr lang="en-SG" sz="1400" dirty="0"/>
          </a:p>
        </p:txBody>
      </p:sp>
      <p:sp>
        <p:nvSpPr>
          <p:cNvPr id="6" name="Google Shape;290;p43">
            <a:extLst>
              <a:ext uri="{FF2B5EF4-FFF2-40B4-BE49-F238E27FC236}">
                <a16:creationId xmlns:a16="http://schemas.microsoft.com/office/drawing/2014/main" id="{C87C56AF-A8C3-EC8E-0124-3B474FBFDA36}"/>
              </a:ext>
            </a:extLst>
          </p:cNvPr>
          <p:cNvSpPr txBox="1">
            <a:spLocks/>
          </p:cNvSpPr>
          <p:nvPr/>
        </p:nvSpPr>
        <p:spPr>
          <a:xfrm>
            <a:off x="166762" y="3257917"/>
            <a:ext cx="8531565" cy="432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US" dirty="0"/>
              <a:t>Interpretability of the model</a:t>
            </a:r>
          </a:p>
        </p:txBody>
      </p:sp>
      <p:sp>
        <p:nvSpPr>
          <p:cNvPr id="4" name="TextBox 3">
            <a:extLst>
              <a:ext uri="{FF2B5EF4-FFF2-40B4-BE49-F238E27FC236}">
                <a16:creationId xmlns:a16="http://schemas.microsoft.com/office/drawing/2014/main" id="{2348935B-1BE4-F179-CF2D-69616776125C}"/>
              </a:ext>
            </a:extLst>
          </p:cNvPr>
          <p:cNvSpPr txBox="1"/>
          <p:nvPr/>
        </p:nvSpPr>
        <p:spPr>
          <a:xfrm>
            <a:off x="89921" y="3819393"/>
            <a:ext cx="8823558" cy="523220"/>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Montserrat" panose="00000500000000000000" pitchFamily="2" charset="0"/>
              </a:rPr>
              <a:t>Ultimately, we want a model that exposes its feature importance, so that we can better relate the features and target variable</a:t>
            </a:r>
          </a:p>
        </p:txBody>
      </p:sp>
    </p:spTree>
    <p:extLst>
      <p:ext uri="{BB962C8B-B14F-4D97-AF65-F5344CB8AC3E}">
        <p14:creationId xmlns:p14="http://schemas.microsoft.com/office/powerpoint/2010/main" val="179875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SG" sz="1400" b="1" dirty="0"/>
              <a:t>Null values observed from ‘Quality’, ‘Process T (C)’, ‘Rotation Speed (rpm)’ columns.</a:t>
            </a:r>
          </a:p>
          <a:p>
            <a:pPr marL="285750" lvl="0" indent="-285750" algn="l" rtl="0">
              <a:spcBef>
                <a:spcPts val="0"/>
              </a:spcBef>
              <a:spcAft>
                <a:spcPts val="1200"/>
              </a:spcAft>
              <a:buFont typeface="Arial" panose="020B0604020202020204" pitchFamily="34" charset="0"/>
              <a:buChar char="•"/>
            </a:pPr>
            <a:r>
              <a:rPr lang="en-SG" sz="1400" b="1" dirty="0"/>
              <a:t>Unique ID – </a:t>
            </a:r>
            <a:r>
              <a:rPr lang="en-SG" sz="1400" dirty="0"/>
              <a:t>representation of each row, likely does not provide any information towards the target variable. </a:t>
            </a:r>
          </a:p>
          <a:p>
            <a:pPr marL="285750" lvl="0" indent="-285750" algn="l" rtl="0">
              <a:spcBef>
                <a:spcPts val="0"/>
              </a:spcBef>
              <a:spcAft>
                <a:spcPts val="1200"/>
              </a:spcAft>
              <a:buFont typeface="Arial" panose="020B0604020202020204" pitchFamily="34" charset="0"/>
              <a:buChar char="•"/>
            </a:pPr>
            <a:r>
              <a:rPr lang="en-SG" sz="1400" b="1" dirty="0"/>
              <a:t>Product ID </a:t>
            </a:r>
            <a:r>
              <a:rPr lang="en-SG" sz="1400" dirty="0"/>
              <a:t>– may not directly provide any information, but may be useful later on. (contain duplicates as well)</a:t>
            </a:r>
          </a:p>
          <a:p>
            <a:pPr marL="285750" lvl="0" indent="-285750" algn="l" rtl="0">
              <a:spcBef>
                <a:spcPts val="0"/>
              </a:spcBef>
              <a:spcAft>
                <a:spcPts val="1200"/>
              </a:spcAft>
              <a:buFont typeface="Arial" panose="020B0604020202020204" pitchFamily="34" charset="0"/>
              <a:buChar char="•"/>
            </a:pPr>
            <a:r>
              <a:rPr lang="en-SG" sz="1400" b="1" dirty="0"/>
              <a:t>Other columns – </a:t>
            </a:r>
            <a:r>
              <a:rPr lang="en-SG" sz="1400" dirty="0"/>
              <a:t>All other columns except </a:t>
            </a:r>
            <a:r>
              <a:rPr lang="en-SG" sz="1400" b="1" dirty="0"/>
              <a:t>Quality, and ID </a:t>
            </a:r>
            <a:r>
              <a:rPr lang="en-SG" sz="1400" dirty="0"/>
              <a:t>are numerical in nature</a:t>
            </a:r>
          </a:p>
          <a:p>
            <a:pPr marL="285750" lvl="0" indent="-285750" algn="l" rtl="0">
              <a:spcBef>
                <a:spcPts val="0"/>
              </a:spcBef>
              <a:spcAft>
                <a:spcPts val="1200"/>
              </a:spcAft>
              <a:buFont typeface="Arial" panose="020B0604020202020204" pitchFamily="34" charset="0"/>
              <a:buChar char="•"/>
            </a:pPr>
            <a:r>
              <a:rPr lang="en-SG" sz="1400" dirty="0"/>
              <a:t>Drastic jump in values for Torque and rotation speed from 75</a:t>
            </a:r>
            <a:r>
              <a:rPr lang="en-SG" sz="1400" baseline="30000" dirty="0"/>
              <a:t>th</a:t>
            </a:r>
            <a:r>
              <a:rPr lang="en-SG" sz="1400" dirty="0"/>
              <a:t> percentile to max, suggests presence of outliers.</a:t>
            </a:r>
          </a:p>
          <a:p>
            <a:pPr marL="285750" lvl="0" indent="-285750" algn="l" rtl="0">
              <a:spcBef>
                <a:spcPts val="0"/>
              </a:spcBef>
              <a:spcAft>
                <a:spcPts val="1200"/>
              </a:spcAft>
              <a:buFont typeface="Arial" panose="020B0604020202020204" pitchFamily="34" charset="0"/>
              <a:buChar char="•"/>
            </a:pPr>
            <a:r>
              <a:rPr lang="en-SG" sz="1400" b="1" dirty="0"/>
              <a:t>Machine Status – </a:t>
            </a:r>
            <a:r>
              <a:rPr lang="en-SG" sz="1400" dirty="0"/>
              <a:t>Target Variable we are trying to predict. </a:t>
            </a: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7837AC7E-6A81-4DBC-3301-E03D1972CCA7}"/>
              </a:ext>
            </a:extLst>
          </p:cNvPr>
          <p:cNvPicPr>
            <a:picLocks noChangeAspect="1"/>
          </p:cNvPicPr>
          <p:nvPr/>
        </p:nvPicPr>
        <p:blipFill>
          <a:blip r:embed="rId3"/>
          <a:stretch>
            <a:fillRect/>
          </a:stretch>
        </p:blipFill>
        <p:spPr>
          <a:xfrm>
            <a:off x="5670162" y="253572"/>
            <a:ext cx="3307076" cy="3193287"/>
          </a:xfrm>
          <a:prstGeom prst="rect">
            <a:avLst/>
          </a:prstGeom>
        </p:spPr>
      </p:pic>
      <p:pic>
        <p:nvPicPr>
          <p:cNvPr id="7" name="Picture 6">
            <a:extLst>
              <a:ext uri="{FF2B5EF4-FFF2-40B4-BE49-F238E27FC236}">
                <a16:creationId xmlns:a16="http://schemas.microsoft.com/office/drawing/2014/main" id="{56EFCEA9-3838-41C5-9140-CC04E36C037B}"/>
              </a:ext>
            </a:extLst>
          </p:cNvPr>
          <p:cNvPicPr>
            <a:picLocks noChangeAspect="1"/>
          </p:cNvPicPr>
          <p:nvPr/>
        </p:nvPicPr>
        <p:blipFill>
          <a:blip r:embed="rId4"/>
          <a:stretch>
            <a:fillRect/>
          </a:stretch>
        </p:blipFill>
        <p:spPr>
          <a:xfrm>
            <a:off x="4280007" y="3446859"/>
            <a:ext cx="4863993" cy="1696641"/>
          </a:xfrm>
          <a:prstGeom prst="rect">
            <a:avLst/>
          </a:prstGeom>
        </p:spPr>
      </p:pic>
    </p:spTree>
    <p:extLst>
      <p:ext uri="{BB962C8B-B14F-4D97-AF65-F5344CB8AC3E}">
        <p14:creationId xmlns:p14="http://schemas.microsoft.com/office/powerpoint/2010/main" val="327174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51046"/>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0" y="560934"/>
            <a:ext cx="4751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SG" sz="1400" dirty="0"/>
              <a:t>Target variable encoded in its binary form</a:t>
            </a:r>
          </a:p>
          <a:p>
            <a:pPr marL="285750" lvl="0" indent="-285750" algn="l" rtl="0">
              <a:spcBef>
                <a:spcPts val="0"/>
              </a:spcBef>
              <a:spcAft>
                <a:spcPts val="1200"/>
              </a:spcAft>
              <a:buFont typeface="Arial" panose="020B0604020202020204" pitchFamily="34" charset="0"/>
              <a:buChar char="•"/>
            </a:pPr>
            <a:r>
              <a:rPr lang="en-SG" sz="1400" dirty="0"/>
              <a:t>Imbalanced target variable</a:t>
            </a:r>
          </a:p>
          <a:p>
            <a:pPr marL="285750" lvl="0" indent="-285750" algn="l" rtl="0">
              <a:spcBef>
                <a:spcPts val="0"/>
              </a:spcBef>
              <a:spcAft>
                <a:spcPts val="1200"/>
              </a:spcAft>
              <a:buFont typeface="Arial" panose="020B0604020202020204" pitchFamily="34" charset="0"/>
              <a:buChar char="•"/>
            </a:pPr>
            <a:r>
              <a:rPr lang="en-SG" sz="1400" dirty="0"/>
              <a:t>Disproportionate ratio of observations for ‘Machine Status’. </a:t>
            </a:r>
          </a:p>
          <a:p>
            <a:pPr marL="285750" lvl="0" indent="-285750" algn="l" rtl="0">
              <a:spcBef>
                <a:spcPts val="0"/>
              </a:spcBef>
              <a:spcAft>
                <a:spcPts val="1200"/>
              </a:spcAft>
              <a:buFont typeface="Arial" panose="020B0604020202020204" pitchFamily="34" charset="0"/>
              <a:buChar char="•"/>
            </a:pPr>
            <a:r>
              <a:rPr lang="en-SG" sz="1400" dirty="0"/>
              <a:t>We can address via techniques like over sampling, stratification or a more nuanced performance metrics.</a:t>
            </a:r>
          </a:p>
          <a:p>
            <a:pPr marL="285750" lvl="0" indent="-285750" algn="l" rtl="0">
              <a:spcBef>
                <a:spcPts val="0"/>
              </a:spcBef>
              <a:spcAft>
                <a:spcPts val="1200"/>
              </a:spcAft>
              <a:buFont typeface="Arial" panose="020B0604020202020204" pitchFamily="34" charset="0"/>
              <a:buChar char="•"/>
            </a:pPr>
            <a:r>
              <a:rPr lang="en-SG" sz="1400" dirty="0"/>
              <a:t>Ultimately, we do not want the model to be severely limited in predicting the minority class.</a:t>
            </a:r>
          </a:p>
          <a:p>
            <a:pPr marL="285750" lvl="0" indent="-285750" algn="l" rtl="0">
              <a:spcBef>
                <a:spcPts val="0"/>
              </a:spcBef>
              <a:spcAft>
                <a:spcPts val="1200"/>
              </a:spcAft>
              <a:buFont typeface="Arial" panose="020B0604020202020204" pitchFamily="34" charset="0"/>
              <a:buChar char="•"/>
            </a:pPr>
            <a:r>
              <a:rPr lang="en-SG" sz="1400" b="1" dirty="0"/>
              <a:t>Quality </a:t>
            </a:r>
            <a:r>
              <a:rPr lang="en-SG" sz="1400" dirty="0"/>
              <a:t>is a categorical variable that has a clear ordering of {L : Low, M:Medium, H:High}. </a:t>
            </a:r>
          </a:p>
          <a:p>
            <a:pPr marL="285750" lvl="0" indent="-285750" algn="l" rtl="0">
              <a:spcBef>
                <a:spcPts val="0"/>
              </a:spcBef>
              <a:spcAft>
                <a:spcPts val="1200"/>
              </a:spcAft>
              <a:buFont typeface="Arial" panose="020B0604020202020204" pitchFamily="34" charset="0"/>
              <a:buChar char="•"/>
            </a:pPr>
            <a:r>
              <a:rPr lang="en-SG" sz="1400" dirty="0"/>
              <a:t>Highest number of low quality machines.</a:t>
            </a:r>
          </a:p>
          <a:p>
            <a:pPr marL="342900" lvl="0" algn="l" rtl="0">
              <a:spcBef>
                <a:spcPts val="0"/>
              </a:spcBef>
              <a:spcAft>
                <a:spcPts val="1200"/>
              </a:spcAft>
              <a:buFont typeface="Arial" panose="020B0604020202020204" pitchFamily="34" charset="0"/>
              <a:buChar char="•"/>
            </a:pPr>
            <a:r>
              <a:rPr lang="en-SG" sz="1400" dirty="0"/>
              <a:t>More normal machines than faulty machines for all 3 classes.</a:t>
            </a:r>
          </a:p>
          <a:p>
            <a:pPr marL="285750" lvl="0" indent="-285750" algn="l" rtl="0">
              <a:spcBef>
                <a:spcPts val="0"/>
              </a:spcBef>
              <a:spcAft>
                <a:spcPts val="1200"/>
              </a:spcAft>
              <a:buFont typeface="Arial" panose="020B0604020202020204" pitchFamily="34" charset="0"/>
              <a:buChar char="•"/>
            </a:pPr>
            <a:endParaRPr lang="en-SG" sz="1400"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417DF0FD-1EA3-7BD7-5481-249C066F84C5}"/>
              </a:ext>
            </a:extLst>
          </p:cNvPr>
          <p:cNvPicPr>
            <a:picLocks noChangeAspect="1"/>
          </p:cNvPicPr>
          <p:nvPr/>
        </p:nvPicPr>
        <p:blipFill>
          <a:blip r:embed="rId3"/>
          <a:stretch>
            <a:fillRect/>
          </a:stretch>
        </p:blipFill>
        <p:spPr>
          <a:xfrm>
            <a:off x="4679576" y="350938"/>
            <a:ext cx="4297662" cy="2517902"/>
          </a:xfrm>
          <a:prstGeom prst="rect">
            <a:avLst/>
          </a:prstGeom>
        </p:spPr>
      </p:pic>
      <p:pic>
        <p:nvPicPr>
          <p:cNvPr id="7" name="Picture 6">
            <a:extLst>
              <a:ext uri="{FF2B5EF4-FFF2-40B4-BE49-F238E27FC236}">
                <a16:creationId xmlns:a16="http://schemas.microsoft.com/office/drawing/2014/main" id="{47E65BE9-BDD8-A878-70E8-39950C3C4B2C}"/>
              </a:ext>
            </a:extLst>
          </p:cNvPr>
          <p:cNvPicPr>
            <a:picLocks noChangeAspect="1"/>
          </p:cNvPicPr>
          <p:nvPr/>
        </p:nvPicPr>
        <p:blipFill>
          <a:blip r:embed="rId4"/>
          <a:stretch>
            <a:fillRect/>
          </a:stretch>
        </p:blipFill>
        <p:spPr>
          <a:xfrm>
            <a:off x="4679576" y="2935301"/>
            <a:ext cx="4464424" cy="2096732"/>
          </a:xfrm>
          <a:prstGeom prst="rect">
            <a:avLst/>
          </a:prstGeom>
        </p:spPr>
      </p:pic>
      <p:pic>
        <p:nvPicPr>
          <p:cNvPr id="11" name="Picture 10">
            <a:extLst>
              <a:ext uri="{FF2B5EF4-FFF2-40B4-BE49-F238E27FC236}">
                <a16:creationId xmlns:a16="http://schemas.microsoft.com/office/drawing/2014/main" id="{EC10C528-4627-F232-23AD-AE84EB5CC849}"/>
              </a:ext>
            </a:extLst>
          </p:cNvPr>
          <p:cNvPicPr>
            <a:picLocks noChangeAspect="1"/>
          </p:cNvPicPr>
          <p:nvPr/>
        </p:nvPicPr>
        <p:blipFill>
          <a:blip r:embed="rId5"/>
          <a:stretch>
            <a:fillRect/>
          </a:stretch>
        </p:blipFill>
        <p:spPr>
          <a:xfrm>
            <a:off x="1861076" y="1559942"/>
            <a:ext cx="2818500" cy="432834"/>
          </a:xfrm>
          <a:prstGeom prst="rect">
            <a:avLst/>
          </a:prstGeom>
        </p:spPr>
      </p:pic>
    </p:spTree>
    <p:extLst>
      <p:ext uri="{BB962C8B-B14F-4D97-AF65-F5344CB8AC3E}">
        <p14:creationId xmlns:p14="http://schemas.microsoft.com/office/powerpoint/2010/main" val="120465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Exploring continuous/discrete features</a:t>
            </a:r>
            <a:endParaRPr dirty="0"/>
          </a:p>
        </p:txBody>
      </p:sp>
      <p:sp>
        <p:nvSpPr>
          <p:cNvPr id="291" name="Google Shape;291;p43"/>
          <p:cNvSpPr txBox="1">
            <a:spLocks noGrp="1"/>
          </p:cNvSpPr>
          <p:nvPr>
            <p:ph type="subTitle" idx="1"/>
          </p:nvPr>
        </p:nvSpPr>
        <p:spPr>
          <a:xfrm>
            <a:off x="166762" y="929766"/>
            <a:ext cx="4113245"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b="1" dirty="0"/>
              <a:t>For feature engineering, we will create 3 new features, that can provide more information towards model.</a:t>
            </a:r>
          </a:p>
          <a:p>
            <a:pPr marL="342900" lvl="0" algn="l" rtl="0">
              <a:spcBef>
                <a:spcPts val="0"/>
              </a:spcBef>
              <a:spcAft>
                <a:spcPts val="1200"/>
              </a:spcAft>
              <a:buFont typeface="Arial" panose="020B0604020202020204" pitchFamily="34" charset="0"/>
              <a:buChar char="•"/>
            </a:pPr>
            <a:r>
              <a:rPr lang="en-SG" sz="1400" dirty="0"/>
              <a:t>Tool wear/Power output – Uniform distribution </a:t>
            </a:r>
          </a:p>
          <a:p>
            <a:pPr marL="342900" lvl="0" algn="l" rtl="0">
              <a:spcBef>
                <a:spcPts val="0"/>
              </a:spcBef>
              <a:spcAft>
                <a:spcPts val="1200"/>
              </a:spcAft>
              <a:buFont typeface="Arial" panose="020B0604020202020204" pitchFamily="34" charset="0"/>
              <a:buChar char="•"/>
            </a:pPr>
            <a:r>
              <a:rPr lang="en-SG" sz="1400" dirty="0"/>
              <a:t>Rotation speed – positively skewed (may contain outliers)</a:t>
            </a:r>
          </a:p>
          <a:p>
            <a:pPr marL="342900" lvl="0" algn="l" rtl="0">
              <a:spcBef>
                <a:spcPts val="0"/>
              </a:spcBef>
              <a:spcAft>
                <a:spcPts val="1200"/>
              </a:spcAft>
              <a:buFont typeface="Arial" panose="020B0604020202020204" pitchFamily="34" charset="0"/>
              <a:buChar char="•"/>
            </a:pPr>
            <a:r>
              <a:rPr lang="en-SG" sz="1400" dirty="0"/>
              <a:t>Torque follows normal distribution – most machines have turning force of around 37-40 </a:t>
            </a:r>
            <a:r>
              <a:rPr lang="en-SG" sz="1400" dirty="0" err="1"/>
              <a:t>Newtonmeter</a:t>
            </a:r>
            <a:endParaRPr lang="en-SG" sz="1400" dirty="0"/>
          </a:p>
          <a:p>
            <a:pPr marL="342900" lvl="0" algn="l" rtl="0">
              <a:spcBef>
                <a:spcPts val="0"/>
              </a:spcBef>
              <a:spcAft>
                <a:spcPts val="1200"/>
              </a:spcAft>
              <a:buFont typeface="Arial" panose="020B0604020202020204" pitchFamily="34" charset="0"/>
              <a:buChar char="•"/>
            </a:pPr>
            <a:r>
              <a:rPr lang="en-SG" sz="1400" dirty="0"/>
              <a:t>From boxplots, outliers exist in rotation speed, torque and power output.</a:t>
            </a:r>
          </a:p>
          <a:p>
            <a:pPr marL="342900" lvl="0" algn="l" rtl="0">
              <a:spcBef>
                <a:spcPts val="0"/>
              </a:spcBef>
              <a:spcAft>
                <a:spcPts val="1200"/>
              </a:spcAft>
              <a:buFont typeface="Arial" panose="020B0604020202020204" pitchFamily="34" charset="0"/>
              <a:buChar char="•"/>
            </a:pPr>
            <a:r>
              <a:rPr lang="en-SG" sz="1400" dirty="0"/>
              <a:t>Multimodal distribution for temp diff.</a:t>
            </a:r>
          </a:p>
          <a:p>
            <a:pPr marL="342900" lvl="0" algn="l" rtl="0">
              <a:spcBef>
                <a:spcPts val="0"/>
              </a:spcBef>
              <a:spcAft>
                <a:spcPts val="1200"/>
              </a:spcAft>
              <a:buFont typeface="Arial" panose="020B0604020202020204" pitchFamily="34" charset="0"/>
              <a:buChar char="•"/>
            </a:pPr>
            <a:endParaRPr sz="1400" dirty="0"/>
          </a:p>
        </p:txBody>
      </p:sp>
      <p:pic>
        <p:nvPicPr>
          <p:cNvPr id="6" name="Picture 5">
            <a:extLst>
              <a:ext uri="{FF2B5EF4-FFF2-40B4-BE49-F238E27FC236}">
                <a16:creationId xmlns:a16="http://schemas.microsoft.com/office/drawing/2014/main" id="{C425B628-4560-8E16-EB76-D2416FB901A9}"/>
              </a:ext>
            </a:extLst>
          </p:cNvPr>
          <p:cNvPicPr>
            <a:picLocks noChangeAspect="1"/>
          </p:cNvPicPr>
          <p:nvPr/>
        </p:nvPicPr>
        <p:blipFill>
          <a:blip r:embed="rId3"/>
          <a:stretch>
            <a:fillRect/>
          </a:stretch>
        </p:blipFill>
        <p:spPr>
          <a:xfrm>
            <a:off x="4787153" y="1690488"/>
            <a:ext cx="4356847" cy="1756296"/>
          </a:xfrm>
          <a:prstGeom prst="rect">
            <a:avLst/>
          </a:prstGeom>
        </p:spPr>
      </p:pic>
      <p:pic>
        <p:nvPicPr>
          <p:cNvPr id="8" name="Picture 7">
            <a:extLst>
              <a:ext uri="{FF2B5EF4-FFF2-40B4-BE49-F238E27FC236}">
                <a16:creationId xmlns:a16="http://schemas.microsoft.com/office/drawing/2014/main" id="{41A765A2-F07E-DCC8-476F-3FA076DF6D0B}"/>
              </a:ext>
            </a:extLst>
          </p:cNvPr>
          <p:cNvPicPr>
            <a:picLocks noChangeAspect="1"/>
          </p:cNvPicPr>
          <p:nvPr/>
        </p:nvPicPr>
        <p:blipFill>
          <a:blip r:embed="rId4"/>
          <a:stretch>
            <a:fillRect/>
          </a:stretch>
        </p:blipFill>
        <p:spPr>
          <a:xfrm>
            <a:off x="4625789" y="3446784"/>
            <a:ext cx="4479789" cy="1696716"/>
          </a:xfrm>
          <a:prstGeom prst="rect">
            <a:avLst/>
          </a:prstGeom>
        </p:spPr>
      </p:pic>
      <p:pic>
        <p:nvPicPr>
          <p:cNvPr id="4" name="Picture 3">
            <a:extLst>
              <a:ext uri="{FF2B5EF4-FFF2-40B4-BE49-F238E27FC236}">
                <a16:creationId xmlns:a16="http://schemas.microsoft.com/office/drawing/2014/main" id="{523639FF-0EC9-2684-8AAB-7FAF056D4079}"/>
              </a:ext>
            </a:extLst>
          </p:cNvPr>
          <p:cNvPicPr>
            <a:picLocks noChangeAspect="1"/>
          </p:cNvPicPr>
          <p:nvPr/>
        </p:nvPicPr>
        <p:blipFill>
          <a:blip r:embed="rId5"/>
          <a:stretch>
            <a:fillRect/>
          </a:stretch>
        </p:blipFill>
        <p:spPr>
          <a:xfrm>
            <a:off x="4747592" y="783771"/>
            <a:ext cx="4479789" cy="906717"/>
          </a:xfrm>
          <a:prstGeom prst="rect">
            <a:avLst/>
          </a:prstGeom>
        </p:spPr>
      </p:pic>
    </p:spTree>
    <p:extLst>
      <p:ext uri="{BB962C8B-B14F-4D97-AF65-F5344CB8AC3E}">
        <p14:creationId xmlns:p14="http://schemas.microsoft.com/office/powerpoint/2010/main" val="250653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53788" y="783771"/>
            <a:ext cx="5586292" cy="3453013"/>
          </a:xfrm>
          <a:prstGeom prst="rect">
            <a:avLst/>
          </a:prstGeom>
        </p:spPr>
        <p:txBody>
          <a:bodyPr spcFirstLastPara="1" wrap="square" lIns="91425" tIns="91425" rIns="91425" bIns="91425" anchor="t" anchorCtr="0">
            <a:noAutofit/>
          </a:bodyPr>
          <a:lstStyle/>
          <a:p>
            <a:pPr marL="342900" algn="l">
              <a:spcAft>
                <a:spcPts val="1200"/>
              </a:spcAft>
              <a:buFont typeface="Arial" panose="020B0604020202020204" pitchFamily="34" charset="0"/>
              <a:buChar char="•"/>
            </a:pPr>
            <a:r>
              <a:rPr lang="en-US" sz="1400" dirty="0">
                <a:latin typeface="+mj-lt"/>
              </a:rPr>
              <a:t>Observe strong correlation between torque and rotation speed </a:t>
            </a:r>
          </a:p>
          <a:p>
            <a:pPr marL="342900" algn="l">
              <a:spcAft>
                <a:spcPts val="1200"/>
              </a:spcAft>
              <a:buFont typeface="Arial" panose="020B0604020202020204" pitchFamily="34" charset="0"/>
              <a:buChar char="•"/>
            </a:pPr>
            <a:r>
              <a:rPr lang="en-US" sz="1400" dirty="0">
                <a:latin typeface="+mj-lt"/>
              </a:rPr>
              <a:t>Presence of outliers which are mostly machines that fail,  we will not drop them as it will reduce the minority class even more, leading to greater imbalance dataset, severely limiting the model to predict observations from minority class.</a:t>
            </a:r>
            <a:endParaRPr lang="en-SG" sz="1400" dirty="0">
              <a:latin typeface="+mj-lt"/>
            </a:endParaRPr>
          </a:p>
          <a:p>
            <a:pPr marL="342900" lvl="0" algn="l" rtl="0">
              <a:spcBef>
                <a:spcPts val="0"/>
              </a:spcBef>
              <a:spcAft>
                <a:spcPts val="1200"/>
              </a:spcAft>
              <a:buFont typeface="Arial" panose="020B0604020202020204" pitchFamily="34" charset="0"/>
              <a:buChar char="•"/>
            </a:pPr>
            <a:r>
              <a:rPr lang="en-SG" sz="1400" dirty="0" err="1">
                <a:latin typeface="+mj-lt"/>
              </a:rPr>
              <a:t>Phik</a:t>
            </a:r>
            <a:r>
              <a:rPr lang="en-SG" sz="1400" dirty="0">
                <a:latin typeface="+mj-lt"/>
              </a:rPr>
              <a:t> correlation works well with numerical and categorical values.</a:t>
            </a:r>
          </a:p>
          <a:p>
            <a:pPr marL="342900" lvl="0" algn="l" rtl="0">
              <a:spcBef>
                <a:spcPts val="0"/>
              </a:spcBef>
              <a:spcAft>
                <a:spcPts val="1200"/>
              </a:spcAft>
              <a:buFont typeface="Arial" panose="020B0604020202020204" pitchFamily="34" charset="0"/>
              <a:buChar char="•"/>
            </a:pPr>
            <a:r>
              <a:rPr lang="en-SG" sz="1400" dirty="0">
                <a:latin typeface="+mj-lt"/>
              </a:rPr>
              <a:t>Several highly correlated features suggest presence of multicollinearity. Such as Process T and Ambient T (0.92), Torque and rotation speed (0.94)</a:t>
            </a:r>
          </a:p>
          <a:p>
            <a:pPr marL="342900" algn="l">
              <a:spcAft>
                <a:spcPts val="1200"/>
              </a:spcAft>
              <a:buFont typeface="Arial" panose="020B0604020202020204" pitchFamily="34" charset="0"/>
              <a:buChar char="•"/>
            </a:pPr>
            <a:r>
              <a:rPr lang="en-SG" sz="1400" dirty="0">
                <a:latin typeface="+mj-lt"/>
              </a:rPr>
              <a:t>May contain redundant information, hence feature selection may benefit us.</a:t>
            </a:r>
          </a:p>
          <a:p>
            <a:pPr marL="342900" lvl="0" algn="l" rtl="0">
              <a:spcBef>
                <a:spcPts val="0"/>
              </a:spcBef>
              <a:spcAft>
                <a:spcPts val="1200"/>
              </a:spcAft>
              <a:buFont typeface="Arial" panose="020B0604020202020204" pitchFamily="34" charset="0"/>
              <a:buChar char="•"/>
            </a:pPr>
            <a:r>
              <a:rPr lang="en-SG" sz="1400" b="1" dirty="0">
                <a:latin typeface="+mj-lt"/>
              </a:rPr>
              <a:t>Power output, torque and rotation speed </a:t>
            </a:r>
            <a:r>
              <a:rPr lang="en-SG" sz="1400" dirty="0">
                <a:latin typeface="+mj-lt"/>
              </a:rPr>
              <a:t>are highly correlated with machine status, which is logical as they could determine if a machine is functioning.</a:t>
            </a:r>
          </a:p>
        </p:txBody>
      </p:sp>
      <p:pic>
        <p:nvPicPr>
          <p:cNvPr id="3" name="Picture 2">
            <a:extLst>
              <a:ext uri="{FF2B5EF4-FFF2-40B4-BE49-F238E27FC236}">
                <a16:creationId xmlns:a16="http://schemas.microsoft.com/office/drawing/2014/main" id="{50929189-EC58-1F9B-0CC8-51538D515A84}"/>
              </a:ext>
            </a:extLst>
          </p:cNvPr>
          <p:cNvPicPr>
            <a:picLocks noChangeAspect="1"/>
          </p:cNvPicPr>
          <p:nvPr/>
        </p:nvPicPr>
        <p:blipFill>
          <a:blip r:embed="rId3"/>
          <a:stretch>
            <a:fillRect/>
          </a:stretch>
        </p:blipFill>
        <p:spPr>
          <a:xfrm>
            <a:off x="5615796" y="2481942"/>
            <a:ext cx="3528204" cy="2661557"/>
          </a:xfrm>
          <a:prstGeom prst="rect">
            <a:avLst/>
          </a:prstGeom>
        </p:spPr>
      </p:pic>
      <p:pic>
        <p:nvPicPr>
          <p:cNvPr id="5" name="Picture 4">
            <a:extLst>
              <a:ext uri="{FF2B5EF4-FFF2-40B4-BE49-F238E27FC236}">
                <a16:creationId xmlns:a16="http://schemas.microsoft.com/office/drawing/2014/main" id="{9DDAE1CF-2D5A-58E0-E10E-A7593C7E55F3}"/>
              </a:ext>
            </a:extLst>
          </p:cNvPr>
          <p:cNvPicPr>
            <a:picLocks noChangeAspect="1"/>
          </p:cNvPicPr>
          <p:nvPr/>
        </p:nvPicPr>
        <p:blipFill>
          <a:blip r:embed="rId4"/>
          <a:stretch>
            <a:fillRect/>
          </a:stretch>
        </p:blipFill>
        <p:spPr>
          <a:xfrm>
            <a:off x="5417244" y="537881"/>
            <a:ext cx="3726756" cy="1882589"/>
          </a:xfrm>
          <a:prstGeom prst="rect">
            <a:avLst/>
          </a:prstGeom>
        </p:spPr>
      </p:pic>
      <p:sp>
        <p:nvSpPr>
          <p:cNvPr id="2" name="Oval 1">
            <a:extLst>
              <a:ext uri="{FF2B5EF4-FFF2-40B4-BE49-F238E27FC236}">
                <a16:creationId xmlns:a16="http://schemas.microsoft.com/office/drawing/2014/main" id="{BDD5EB73-7E7F-8921-E4CD-204A4C053921}"/>
              </a:ext>
            </a:extLst>
          </p:cNvPr>
          <p:cNvSpPr/>
          <p:nvPr/>
        </p:nvSpPr>
        <p:spPr>
          <a:xfrm rot="7798014">
            <a:off x="5600698" y="737028"/>
            <a:ext cx="269651" cy="45817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58896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endParaRPr dirty="0"/>
          </a:p>
        </p:txBody>
      </p:sp>
      <p:sp>
        <p:nvSpPr>
          <p:cNvPr id="291" name="Google Shape;291;p43"/>
          <p:cNvSpPr txBox="1">
            <a:spLocks noGrp="1"/>
          </p:cNvSpPr>
          <p:nvPr>
            <p:ph type="subTitle" idx="1"/>
          </p:nvPr>
        </p:nvSpPr>
        <p:spPr>
          <a:xfrm>
            <a:off x="166762" y="929766"/>
            <a:ext cx="9095771"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Drop Product ID ( does not provide info towards target variable)</a:t>
            </a:r>
          </a:p>
          <a:p>
            <a:pPr marL="342900" lvl="0" algn="l" rtl="0">
              <a:spcBef>
                <a:spcPts val="0"/>
              </a:spcBef>
              <a:spcAft>
                <a:spcPts val="1200"/>
              </a:spcAft>
              <a:buFont typeface="Arial" panose="020B0604020202020204" pitchFamily="34" charset="0"/>
              <a:buChar char="•"/>
            </a:pPr>
            <a:r>
              <a:rPr lang="en-SG" sz="1400" dirty="0"/>
              <a:t>Directly dropping rows with NULL values may introduce a larger imbalance dataset. Hence we recognize the need to retain precious data, we will carry out imputation. Furthermore, dropping will lead to a loss of more than 10% of dataset.</a:t>
            </a:r>
          </a:p>
          <a:p>
            <a:pPr marL="342900" lvl="0" algn="l" rtl="0">
              <a:spcBef>
                <a:spcPts val="0"/>
              </a:spcBef>
              <a:spcAft>
                <a:spcPts val="1200"/>
              </a:spcAft>
              <a:buFont typeface="Arial" panose="020B0604020202020204" pitchFamily="34" charset="0"/>
              <a:buChar char="•"/>
            </a:pPr>
            <a:r>
              <a:rPr lang="en-SG" sz="1400" dirty="0"/>
              <a:t>Can consider {</a:t>
            </a:r>
            <a:r>
              <a:rPr lang="en-SG" sz="1400" dirty="0" err="1"/>
              <a:t>KNNImputer</a:t>
            </a:r>
            <a:r>
              <a:rPr lang="en-SG" sz="1400" dirty="0"/>
              <a:t>, </a:t>
            </a:r>
            <a:r>
              <a:rPr lang="en-SG" sz="1400" dirty="0" err="1"/>
              <a:t>IterativeImputer,SimpleImputer</a:t>
            </a:r>
            <a:r>
              <a:rPr lang="en-SG" sz="1400" dirty="0"/>
              <a:t>}</a:t>
            </a:r>
          </a:p>
          <a:p>
            <a:pPr marL="342900" lvl="0" algn="l" rtl="0">
              <a:spcBef>
                <a:spcPts val="0"/>
              </a:spcBef>
              <a:spcAft>
                <a:spcPts val="1200"/>
              </a:spcAft>
              <a:buFont typeface="Arial" panose="020B0604020202020204" pitchFamily="34" charset="0"/>
              <a:buChar char="•"/>
            </a:pPr>
            <a:r>
              <a:rPr lang="en-SG" sz="1400" dirty="0"/>
              <a:t>Imputation SHOULD NOT distort original distribution</a:t>
            </a:r>
          </a:p>
          <a:p>
            <a:pPr marL="342900" lvl="0" algn="l" rtl="0">
              <a:spcBef>
                <a:spcPts val="0"/>
              </a:spcBef>
              <a:spcAft>
                <a:spcPts val="1200"/>
              </a:spcAft>
              <a:buFont typeface="Arial" panose="020B0604020202020204" pitchFamily="34" charset="0"/>
              <a:buChar char="•"/>
            </a:pPr>
            <a:r>
              <a:rPr lang="en-SG" sz="1400" dirty="0"/>
              <a:t>Separating features from target variable, and using </a:t>
            </a:r>
            <a:r>
              <a:rPr lang="en-SG" sz="1400" b="1" dirty="0" err="1"/>
              <a:t>train_test_split</a:t>
            </a:r>
            <a:r>
              <a:rPr lang="en-SG" sz="1400" b="1" dirty="0"/>
              <a:t> so </a:t>
            </a:r>
            <a:r>
              <a:rPr lang="en-SG" sz="1400" dirty="0"/>
              <a:t>that training set have no idea of test set. </a:t>
            </a:r>
          </a:p>
          <a:p>
            <a:pPr marL="342900" lvl="0" algn="l" rtl="0">
              <a:spcBef>
                <a:spcPts val="0"/>
              </a:spcBef>
              <a:spcAft>
                <a:spcPts val="1200"/>
              </a:spcAft>
              <a:buFont typeface="Arial" panose="020B0604020202020204" pitchFamily="34" charset="0"/>
              <a:buChar char="•"/>
            </a:pPr>
            <a:r>
              <a:rPr lang="en-SG" sz="1400" dirty="0"/>
              <a:t>Test set is to used for final evaluation, train set is used for training</a:t>
            </a:r>
          </a:p>
          <a:p>
            <a:pPr marL="342900" lvl="0" algn="l" rtl="0">
              <a:spcBef>
                <a:spcPts val="0"/>
              </a:spcBef>
              <a:spcAft>
                <a:spcPts val="1200"/>
              </a:spcAft>
              <a:buFont typeface="Arial" panose="020B0604020202020204" pitchFamily="34" charset="0"/>
              <a:buChar char="•"/>
            </a:pPr>
            <a:endParaRPr lang="en-SG" sz="1400" dirty="0"/>
          </a:p>
        </p:txBody>
      </p:sp>
    </p:spTree>
    <p:extLst>
      <p:ext uri="{BB962C8B-B14F-4D97-AF65-F5344CB8AC3E}">
        <p14:creationId xmlns:p14="http://schemas.microsoft.com/office/powerpoint/2010/main" val="3992229806"/>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3044</TotalTime>
  <Words>2410</Words>
  <Application>Microsoft Office PowerPoint</Application>
  <PresentationFormat>On-screen Show (16:9)</PresentationFormat>
  <Paragraphs>185</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Consolas</vt:lpstr>
      <vt:lpstr>Crimson Text</vt:lpstr>
      <vt:lpstr>Vidaloka</vt:lpstr>
      <vt:lpstr>Montserrat</vt:lpstr>
      <vt:lpstr>Arial</vt:lpstr>
      <vt:lpstr>Whitney</vt:lpstr>
      <vt:lpstr>Minimalist Business Slides by Slidesgo</vt:lpstr>
      <vt:lpstr>Factory Machine Classification</vt:lpstr>
      <vt:lpstr>Prediction task and background research</vt:lpstr>
      <vt:lpstr>Understanding the financial cost of machine downtime in manufacturing</vt:lpstr>
      <vt:lpstr>Integrating the idea of predictive maintenance </vt:lpstr>
      <vt:lpstr>Exploratory Data Analysis</vt:lpstr>
      <vt:lpstr>Exploratory Data Analysis</vt:lpstr>
      <vt:lpstr>Exploring continuous/discrete features</vt:lpstr>
      <vt:lpstr>Exploratory Data Analysis</vt:lpstr>
      <vt:lpstr>Preprocessing</vt:lpstr>
      <vt:lpstr>Evaluation metrics (Why F2 is better than the General F1)</vt:lpstr>
      <vt:lpstr>Preprocessing in a pipeline to prevent data leakage</vt:lpstr>
      <vt:lpstr>Modelling</vt:lpstr>
      <vt:lpstr>Modelling</vt:lpstr>
      <vt:lpstr>Modelling</vt:lpstr>
      <vt:lpstr>Thorough Model Evaluation</vt:lpstr>
      <vt:lpstr>Model Improvement  (Feature Scaling)</vt:lpstr>
      <vt:lpstr>Model Improvement (Feature Engineering)</vt:lpstr>
      <vt:lpstr>Validation Curve (Model evaluation) </vt:lpstr>
      <vt:lpstr>Model Improvement (Hyperparameter tuning)</vt:lpstr>
      <vt:lpstr>Model Improvement (Threshold Tuning)</vt:lpstr>
      <vt:lpstr>Random Forest Classifier Evaluation</vt:lpstr>
      <vt:lpstr>Random Forest Classifier Conclusion</vt:lpstr>
      <vt:lpstr>Feature importances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LIM HUR</cp:lastModifiedBy>
  <cp:revision>149</cp:revision>
  <dcterms:modified xsi:type="dcterms:W3CDTF">2022-06-10T14:39:48Z</dcterms:modified>
</cp:coreProperties>
</file>