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sldIdLst>
    <p:sldId id="256" r:id="rId2"/>
    <p:sldId id="262" r:id="rId3"/>
    <p:sldId id="327" r:id="rId4"/>
    <p:sldId id="329" r:id="rId5"/>
    <p:sldId id="328" r:id="rId6"/>
    <p:sldId id="330" r:id="rId7"/>
    <p:sldId id="331" r:id="rId8"/>
    <p:sldId id="332" r:id="rId9"/>
    <p:sldId id="354" r:id="rId10"/>
    <p:sldId id="334" r:id="rId11"/>
    <p:sldId id="335" r:id="rId12"/>
    <p:sldId id="336" r:id="rId13"/>
    <p:sldId id="339" r:id="rId14"/>
    <p:sldId id="337" r:id="rId15"/>
    <p:sldId id="338" r:id="rId16"/>
    <p:sldId id="340" r:id="rId17"/>
    <p:sldId id="341" r:id="rId18"/>
    <p:sldId id="342" r:id="rId19"/>
    <p:sldId id="345" r:id="rId20"/>
    <p:sldId id="353" r:id="rId21"/>
    <p:sldId id="343" r:id="rId22"/>
    <p:sldId id="344" r:id="rId23"/>
    <p:sldId id="355" r:id="rId24"/>
    <p:sldId id="348" r:id="rId25"/>
    <p:sldId id="350" r:id="rId26"/>
    <p:sldId id="351" r:id="rId27"/>
    <p:sldId id="352" r:id="rId28"/>
    <p:sldId id="346" r:id="rId29"/>
    <p:sldId id="347"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
      <p:font typeface="Vidaloka"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2859C6-EF2E-4174-8066-E6EDE496305D}">
  <a:tblStyle styleId="{852859C6-EF2E-4174-8066-E6EDE4963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snapToGrid="0">
      <p:cViewPr varScale="1">
        <p:scale>
          <a:sx n="83" d="100"/>
          <a:sy n="83"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28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77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2467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86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6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90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419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848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17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86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62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78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41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798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1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773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621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558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238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847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77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21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33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58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2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488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87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0"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hp.com/us-en/shop/tech-takes/what-are-typical-monitor-siz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dlabs.ai/blog/price-prediction-how-machine-learning-can-help-you-grow-your-sa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ctrTitle"/>
          </p:nvPr>
        </p:nvSpPr>
        <p:spPr>
          <a:xfrm>
            <a:off x="1039925" y="808824"/>
            <a:ext cx="7064100" cy="2052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PC Price Regression</a:t>
            </a:r>
            <a:endParaRPr dirty="0"/>
          </a:p>
        </p:txBody>
      </p:sp>
      <p:sp>
        <p:nvSpPr>
          <p:cNvPr id="256" name="Google Shape;256;p39"/>
          <p:cNvSpPr txBox="1">
            <a:spLocks noGrp="1"/>
          </p:cNvSpPr>
          <p:nvPr>
            <p:ph type="subTitle" idx="1"/>
          </p:nvPr>
        </p:nvSpPr>
        <p:spPr>
          <a:xfrm>
            <a:off x="1039950" y="407814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a:t>Lim Hur 2112589 </a:t>
            </a:r>
            <a:endParaRPr lang="en-SG" dirty="0"/>
          </a:p>
          <a:p>
            <a:pPr marL="0" lvl="0" indent="0" algn="ctr" rtl="0">
              <a:spcBef>
                <a:spcPts val="0"/>
              </a:spcBef>
              <a:spcAft>
                <a:spcPts val="0"/>
              </a:spcAft>
              <a:buNone/>
            </a:pPr>
            <a:r>
              <a:rPr lang="en-SG" dirty="0"/>
              <a:t>DAAA2A02</a:t>
            </a:r>
            <a:endParaRPr dirty="0"/>
          </a:p>
        </p:txBody>
      </p:sp>
      <p:sp>
        <p:nvSpPr>
          <p:cNvPr id="2" name="TextBox 1">
            <a:extLst>
              <a:ext uri="{FF2B5EF4-FFF2-40B4-BE49-F238E27FC236}">
                <a16:creationId xmlns:a16="http://schemas.microsoft.com/office/drawing/2014/main" id="{C3DC0D1C-8232-FD9D-CEEF-3B8C35B814FC}"/>
              </a:ext>
            </a:extLst>
          </p:cNvPr>
          <p:cNvSpPr txBox="1"/>
          <p:nvPr/>
        </p:nvSpPr>
        <p:spPr>
          <a:xfrm>
            <a:off x="4792980" y="315683"/>
            <a:ext cx="5775960" cy="307777"/>
          </a:xfrm>
          <a:prstGeom prst="rect">
            <a:avLst/>
          </a:prstGeom>
          <a:noFill/>
        </p:spPr>
        <p:txBody>
          <a:bodyPr wrap="square" rtlCol="0">
            <a:spAutoFit/>
          </a:bodyPr>
          <a:lstStyle/>
          <a:p>
            <a:pPr algn="ctr"/>
            <a:r>
              <a:rPr lang="en-SG" b="1" dirty="0"/>
              <a:t>Supervised Learning AIML CA1</a:t>
            </a:r>
          </a:p>
        </p:txBody>
      </p:sp>
      <p:sp>
        <p:nvSpPr>
          <p:cNvPr id="3" name="TextBox 2">
            <a:extLst>
              <a:ext uri="{FF2B5EF4-FFF2-40B4-BE49-F238E27FC236}">
                <a16:creationId xmlns:a16="http://schemas.microsoft.com/office/drawing/2014/main" id="{FFDCA992-4AC7-1061-13AA-144B0304456B}"/>
              </a:ext>
            </a:extLst>
          </p:cNvPr>
          <p:cNvSpPr txBox="1"/>
          <p:nvPr/>
        </p:nvSpPr>
        <p:spPr>
          <a:xfrm>
            <a:off x="1039925" y="3046788"/>
            <a:ext cx="7064100" cy="954107"/>
          </a:xfrm>
          <a:prstGeom prst="rect">
            <a:avLst/>
          </a:prstGeom>
          <a:noFill/>
        </p:spPr>
        <p:txBody>
          <a:bodyPr wrap="square" rtlCol="0">
            <a:spAutoFit/>
          </a:bodyPr>
          <a:lstStyle/>
          <a:p>
            <a:pPr algn="ctr"/>
            <a:r>
              <a:rPr lang="en-SG" b="1" dirty="0"/>
              <a:t>Modelling objective: </a:t>
            </a:r>
          </a:p>
          <a:p>
            <a:pPr algn="ctr"/>
            <a:r>
              <a:rPr lang="en-US" b="0" dirty="0">
                <a:solidFill>
                  <a:schemeClr val="tx1"/>
                </a:solidFill>
                <a:effectLst/>
                <a:latin typeface="+mj-lt"/>
              </a:rPr>
              <a:t>To build an </a:t>
            </a:r>
            <a:r>
              <a:rPr lang="en-US" b="1" dirty="0">
                <a:solidFill>
                  <a:schemeClr val="tx1"/>
                </a:solidFill>
                <a:effectLst/>
                <a:latin typeface="+mj-lt"/>
              </a:rPr>
              <a:t>optimal</a:t>
            </a:r>
            <a:r>
              <a:rPr lang="en-US" b="0" dirty="0">
                <a:solidFill>
                  <a:schemeClr val="tx1"/>
                </a:solidFill>
                <a:effectLst/>
                <a:latin typeface="+mj-lt"/>
              </a:rPr>
              <a:t> and accurate model to estimate computer prices, by using Root Mean Squared Error (RMSE) as our main metric for evaluation</a:t>
            </a:r>
          </a:p>
          <a:p>
            <a:pPr algn="ctr"/>
            <a:endParaRPr lang="en-SG"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Exploratory Data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D72E772A-EE01-9445-6EC6-7EE8D43BE0C6}"/>
              </a:ext>
            </a:extLst>
          </p:cNvPr>
          <p:cNvSpPr txBox="1"/>
          <p:nvPr/>
        </p:nvSpPr>
        <p:spPr>
          <a:xfrm>
            <a:off x="0" y="3321159"/>
            <a:ext cx="4643777" cy="1815882"/>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For weight, we can see a non </a:t>
            </a:r>
            <a:r>
              <a:rPr lang="en-US" b="0" dirty="0" err="1">
                <a:solidFill>
                  <a:schemeClr val="tx1"/>
                </a:solidFill>
                <a:effectLst/>
                <a:latin typeface="+mj-lt"/>
              </a:rPr>
              <a:t>guassian</a:t>
            </a:r>
            <a:r>
              <a:rPr lang="en-US" b="0" dirty="0">
                <a:solidFill>
                  <a:schemeClr val="tx1"/>
                </a:solidFill>
                <a:effectLst/>
                <a:latin typeface="+mj-lt"/>
              </a:rPr>
              <a:t> distribution with most PCs weighing around 2.2KG.</a:t>
            </a:r>
          </a:p>
          <a:p>
            <a:pPr marL="285750" indent="-285750">
              <a:buFont typeface="Arial" panose="020B0604020202020204" pitchFamily="34" charset="0"/>
              <a:buChar char="•"/>
            </a:pPr>
            <a:r>
              <a:rPr lang="en-US" b="0" dirty="0">
                <a:solidFill>
                  <a:schemeClr val="tx1"/>
                </a:solidFill>
                <a:effectLst/>
                <a:latin typeface="+mj-lt"/>
              </a:rPr>
              <a:t>Presence of outliers, with PCs weighing above 4.5kg. </a:t>
            </a:r>
          </a:p>
          <a:p>
            <a:pPr marL="285750" indent="-285750">
              <a:buFont typeface="Arial" panose="020B0604020202020204" pitchFamily="34" charset="0"/>
              <a:buChar char="•"/>
            </a:pPr>
            <a:r>
              <a:rPr lang="en-SG" dirty="0"/>
              <a:t>Diving deeper, we can see that those PC above 4.5 kg are generally used for gaming purposes, which can explain their heavy weight.</a:t>
            </a: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AF47EC61-4BED-426B-ED0F-15B13345BC2E}"/>
              </a:ext>
            </a:extLst>
          </p:cNvPr>
          <p:cNvPicPr>
            <a:picLocks noChangeAspect="1"/>
          </p:cNvPicPr>
          <p:nvPr/>
        </p:nvPicPr>
        <p:blipFill>
          <a:blip r:embed="rId3"/>
          <a:stretch>
            <a:fillRect/>
          </a:stretch>
        </p:blipFill>
        <p:spPr>
          <a:xfrm>
            <a:off x="84691" y="847862"/>
            <a:ext cx="3811448" cy="1298990"/>
          </a:xfrm>
          <a:prstGeom prst="rect">
            <a:avLst/>
          </a:prstGeom>
        </p:spPr>
      </p:pic>
      <p:pic>
        <p:nvPicPr>
          <p:cNvPr id="9" name="Picture 8">
            <a:extLst>
              <a:ext uri="{FF2B5EF4-FFF2-40B4-BE49-F238E27FC236}">
                <a16:creationId xmlns:a16="http://schemas.microsoft.com/office/drawing/2014/main" id="{B183391A-8D71-F5FA-7FE4-2253C0E8B997}"/>
              </a:ext>
            </a:extLst>
          </p:cNvPr>
          <p:cNvPicPr>
            <a:picLocks noChangeAspect="1"/>
          </p:cNvPicPr>
          <p:nvPr/>
        </p:nvPicPr>
        <p:blipFill>
          <a:blip r:embed="rId4"/>
          <a:stretch>
            <a:fillRect/>
          </a:stretch>
        </p:blipFill>
        <p:spPr>
          <a:xfrm>
            <a:off x="0" y="2146851"/>
            <a:ext cx="3983603" cy="1174307"/>
          </a:xfrm>
          <a:prstGeom prst="rect">
            <a:avLst/>
          </a:prstGeom>
        </p:spPr>
      </p:pic>
      <p:sp>
        <p:nvSpPr>
          <p:cNvPr id="13" name="TextBox 12">
            <a:extLst>
              <a:ext uri="{FF2B5EF4-FFF2-40B4-BE49-F238E27FC236}">
                <a16:creationId xmlns:a16="http://schemas.microsoft.com/office/drawing/2014/main" id="{325B8921-D971-B312-9371-6D77D06AEE5C}"/>
              </a:ext>
            </a:extLst>
          </p:cNvPr>
          <p:cNvSpPr txBox="1"/>
          <p:nvPr/>
        </p:nvSpPr>
        <p:spPr>
          <a:xfrm>
            <a:off x="4643777" y="3321158"/>
            <a:ext cx="4333461" cy="1169551"/>
          </a:xfrm>
          <a:prstGeom prst="rect">
            <a:avLst/>
          </a:prstGeom>
          <a:noFill/>
        </p:spPr>
        <p:txBody>
          <a:bodyPr wrap="square" rtlCol="0">
            <a:spAutoFit/>
          </a:bodyPr>
          <a:lstStyle/>
          <a:p>
            <a:pPr marL="285750" indent="-285750">
              <a:buFont typeface="Arial" panose="020B0604020202020204" pitchFamily="34" charset="0"/>
              <a:buChar char="•"/>
            </a:pPr>
            <a:r>
              <a:rPr lang="en-SG" dirty="0"/>
              <a:t>Screen size, processor clock speed generally follows a normal distribution, with little outliers.</a:t>
            </a:r>
          </a:p>
          <a:p>
            <a:pPr marL="285750" indent="-285750">
              <a:buFont typeface="Arial" panose="020B0604020202020204" pitchFamily="34" charset="0"/>
              <a:buChar char="•"/>
            </a:pPr>
            <a:r>
              <a:rPr lang="en-US" b="0" dirty="0" err="1">
                <a:solidFill>
                  <a:schemeClr val="tx1"/>
                </a:solidFill>
                <a:effectLst/>
                <a:latin typeface="+mj-lt"/>
              </a:rPr>
              <a:t>Prescense</a:t>
            </a:r>
            <a:r>
              <a:rPr lang="en-US" b="0" dirty="0">
                <a:solidFill>
                  <a:schemeClr val="tx1"/>
                </a:solidFill>
                <a:effectLst/>
                <a:latin typeface="+mj-lt"/>
              </a:rPr>
              <a:t> of univariate outliers from ['Weight', 'Pixel']</a:t>
            </a:r>
          </a:p>
          <a:p>
            <a:pPr marL="285750" indent="-285750">
              <a:buFont typeface="Arial" panose="020B0604020202020204" pitchFamily="34" charset="0"/>
              <a:buChar char="•"/>
            </a:pPr>
            <a:endParaRPr lang="en-SG" dirty="0"/>
          </a:p>
        </p:txBody>
      </p:sp>
      <p:pic>
        <p:nvPicPr>
          <p:cNvPr id="15" name="Picture 14">
            <a:extLst>
              <a:ext uri="{FF2B5EF4-FFF2-40B4-BE49-F238E27FC236}">
                <a16:creationId xmlns:a16="http://schemas.microsoft.com/office/drawing/2014/main" id="{AC7AEA1D-5EAC-632C-88BD-41B268D12107}"/>
              </a:ext>
            </a:extLst>
          </p:cNvPr>
          <p:cNvPicPr>
            <a:picLocks noChangeAspect="1"/>
          </p:cNvPicPr>
          <p:nvPr/>
        </p:nvPicPr>
        <p:blipFill>
          <a:blip r:embed="rId5"/>
          <a:stretch>
            <a:fillRect/>
          </a:stretch>
        </p:blipFill>
        <p:spPr>
          <a:xfrm>
            <a:off x="4572000" y="1191465"/>
            <a:ext cx="4572000" cy="1889832"/>
          </a:xfrm>
          <a:prstGeom prst="rect">
            <a:avLst/>
          </a:prstGeom>
        </p:spPr>
      </p:pic>
    </p:spTree>
    <p:extLst>
      <p:ext uri="{BB962C8B-B14F-4D97-AF65-F5344CB8AC3E}">
        <p14:creationId xmlns:p14="http://schemas.microsoft.com/office/powerpoint/2010/main" val="161259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Bivariate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7895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C448C1B0-8162-2C8D-3184-0FC1F261A811}"/>
              </a:ext>
            </a:extLst>
          </p:cNvPr>
          <p:cNvSpPr txBox="1"/>
          <p:nvPr/>
        </p:nvSpPr>
        <p:spPr>
          <a:xfrm>
            <a:off x="166762" y="839962"/>
            <a:ext cx="4502844" cy="4401205"/>
          </a:xfrm>
          <a:prstGeom prst="rect">
            <a:avLst/>
          </a:prstGeom>
          <a:noFill/>
        </p:spPr>
        <p:txBody>
          <a:bodyPr wrap="square" rtlCol="0">
            <a:spAutoFit/>
          </a:bodyPr>
          <a:lstStyle/>
          <a:p>
            <a:pPr marL="285750" indent="-285750">
              <a:buFont typeface="Arial" panose="020B0604020202020204" pitchFamily="34" charset="0"/>
              <a:buChar char="•"/>
            </a:pPr>
            <a:r>
              <a:rPr lang="en-SG" dirty="0"/>
              <a:t>Bivariate outliers observed between price and RAM</a:t>
            </a:r>
          </a:p>
          <a:p>
            <a:pPr marL="285750" indent="-285750">
              <a:buFont typeface="Arial" panose="020B0604020202020204" pitchFamily="34" charset="0"/>
              <a:buChar char="•"/>
            </a:pPr>
            <a:r>
              <a:rPr lang="en-US" b="0" dirty="0">
                <a:solidFill>
                  <a:schemeClr val="tx1"/>
                </a:solidFill>
                <a:effectLst/>
                <a:latin typeface="+mj-lt"/>
              </a:rPr>
              <a:t>Generally there are not many extreme outliers between the variables</a:t>
            </a:r>
          </a:p>
          <a:p>
            <a:pPr marL="285750" indent="-285750">
              <a:buFont typeface="Arial" panose="020B0604020202020204" pitchFamily="34" charset="0"/>
              <a:buChar char="•"/>
            </a:pPr>
            <a:r>
              <a:rPr lang="en-US" b="0" dirty="0">
                <a:solidFill>
                  <a:schemeClr val="tx1"/>
                </a:solidFill>
                <a:effectLst/>
                <a:latin typeface="+mj-lt"/>
              </a:rPr>
              <a:t>We note that there is an extreme outlier observed, with 64GB ram</a:t>
            </a:r>
          </a:p>
          <a:p>
            <a:pPr marL="285750" indent="-285750">
              <a:buFont typeface="Arial" panose="020B0604020202020204" pitchFamily="34" charset="0"/>
              <a:buChar char="•"/>
            </a:pPr>
            <a:r>
              <a:rPr lang="en-US" b="0" dirty="0">
                <a:solidFill>
                  <a:schemeClr val="tx1"/>
                </a:solidFill>
                <a:effectLst/>
                <a:latin typeface="+mj-lt"/>
              </a:rPr>
              <a:t>We observe that </a:t>
            </a:r>
            <a:r>
              <a:rPr lang="en-US" dirty="0">
                <a:solidFill>
                  <a:schemeClr val="tx1"/>
                </a:solidFill>
                <a:latin typeface="+mj-lt"/>
              </a:rPr>
              <a:t>PCs with 64gb ram</a:t>
            </a:r>
            <a:r>
              <a:rPr lang="en-US" b="0" dirty="0">
                <a:solidFill>
                  <a:schemeClr val="tx1"/>
                </a:solidFill>
                <a:effectLst/>
                <a:latin typeface="+mj-lt"/>
              </a:rPr>
              <a:t> are mainly high end PCs, that are running a more expensive GPU, as well as slightly big screen size. We will not drop as these PCs are the only instances of 64GB, dropping them may limit the model to be familiar with such observations in the future during deployment</a:t>
            </a:r>
          </a:p>
          <a:p>
            <a:pPr marL="285750" indent="-285750">
              <a:buFont typeface="Arial" panose="020B0604020202020204" pitchFamily="34" charset="0"/>
              <a:buChar char="•"/>
            </a:pPr>
            <a:r>
              <a:rPr lang="en-US" b="0" dirty="0">
                <a:solidFill>
                  <a:schemeClr val="tx1"/>
                </a:solidFill>
                <a:effectLst/>
                <a:latin typeface="+mj-lt"/>
              </a:rPr>
              <a:t>Generally most values that are 'outliers' possess a very high price, hence we may be able to utilize Log transformation to help our model later.</a:t>
            </a:r>
          </a:p>
          <a:p>
            <a:pPr marL="285750" indent="-285750">
              <a:buFont typeface="Arial" panose="020B0604020202020204" pitchFamily="34" charset="0"/>
              <a:buChar char="•"/>
            </a:pPr>
            <a:r>
              <a:rPr lang="en-US" b="0" dirty="0">
                <a:solidFill>
                  <a:schemeClr val="tx1"/>
                </a:solidFill>
                <a:effectLst/>
                <a:latin typeface="+mj-lt"/>
              </a:rPr>
              <a:t>Several outliers observed under `processor clock speed`. however, they are not very extreme, hence we do not need to worry</a:t>
            </a:r>
          </a:p>
          <a:p>
            <a:pPr marL="285750" indent="-285750">
              <a:buFont typeface="Arial" panose="020B0604020202020204" pitchFamily="34" charset="0"/>
              <a:buChar char="•"/>
            </a:pPr>
            <a:endParaRPr lang="en-SG" dirty="0">
              <a:solidFill>
                <a:schemeClr val="tx1"/>
              </a:solidFill>
              <a:latin typeface="+mj-lt"/>
            </a:endParaRPr>
          </a:p>
          <a:p>
            <a:pPr marL="285750" indent="-285750">
              <a:buFont typeface="Arial" panose="020B0604020202020204" pitchFamily="34" charset="0"/>
              <a:buChar char="•"/>
            </a:pPr>
            <a:endParaRPr lang="en-SG" dirty="0"/>
          </a:p>
        </p:txBody>
      </p:sp>
      <p:pic>
        <p:nvPicPr>
          <p:cNvPr id="10" name="Picture 9">
            <a:extLst>
              <a:ext uri="{FF2B5EF4-FFF2-40B4-BE49-F238E27FC236}">
                <a16:creationId xmlns:a16="http://schemas.microsoft.com/office/drawing/2014/main" id="{F590A8E6-45BE-BD00-39EB-B5DF54688D24}"/>
              </a:ext>
            </a:extLst>
          </p:cNvPr>
          <p:cNvPicPr>
            <a:picLocks noChangeAspect="1"/>
          </p:cNvPicPr>
          <p:nvPr/>
        </p:nvPicPr>
        <p:blipFill>
          <a:blip r:embed="rId3"/>
          <a:stretch>
            <a:fillRect/>
          </a:stretch>
        </p:blipFill>
        <p:spPr>
          <a:xfrm>
            <a:off x="4572000" y="834233"/>
            <a:ext cx="4502842" cy="2986562"/>
          </a:xfrm>
          <a:prstGeom prst="rect">
            <a:avLst/>
          </a:prstGeom>
        </p:spPr>
      </p:pic>
    </p:spTree>
    <p:extLst>
      <p:ext uri="{BB962C8B-B14F-4D97-AF65-F5344CB8AC3E}">
        <p14:creationId xmlns:p14="http://schemas.microsoft.com/office/powerpoint/2010/main" val="2570893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Phik</a:t>
            </a:r>
            <a:r>
              <a:rPr lang="en-SG" dirty="0"/>
              <a:t> Correlation Matrix</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5" name="TextBox 4">
            <a:extLst>
              <a:ext uri="{FF2B5EF4-FFF2-40B4-BE49-F238E27FC236}">
                <a16:creationId xmlns:a16="http://schemas.microsoft.com/office/drawing/2014/main" id="{116302EB-E0DB-DBE3-B9C4-B666059F6131}"/>
              </a:ext>
            </a:extLst>
          </p:cNvPr>
          <p:cNvSpPr txBox="1"/>
          <p:nvPr/>
        </p:nvSpPr>
        <p:spPr>
          <a:xfrm>
            <a:off x="-92208" y="645459"/>
            <a:ext cx="5002305" cy="397031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(𝜙k) is a correlation coefficient that works consistently between numerical, ordinal variables. This is very useful for this current dataset.</a:t>
            </a:r>
          </a:p>
          <a:p>
            <a:pPr marL="285750" indent="-285750">
              <a:buFont typeface="Arial" panose="020B0604020202020204" pitchFamily="34" charset="0"/>
              <a:buChar char="•"/>
            </a:pPr>
            <a:r>
              <a:rPr lang="en-US" b="0" dirty="0">
                <a:solidFill>
                  <a:schemeClr val="tx1"/>
                </a:solidFill>
                <a:effectLst/>
                <a:latin typeface="+mj-lt"/>
              </a:rPr>
              <a:t>We notice that some features are highly correlated in our model, which may pose a slight problem for our model. </a:t>
            </a:r>
          </a:p>
          <a:p>
            <a:pPr marL="285750" indent="-285750">
              <a:buFont typeface="Arial" panose="020B0604020202020204" pitchFamily="34" charset="0"/>
              <a:buChar char="•"/>
            </a:pPr>
            <a:r>
              <a:rPr lang="en-US" b="0" dirty="0">
                <a:solidFill>
                  <a:schemeClr val="tx1"/>
                </a:solidFill>
                <a:effectLst/>
                <a:latin typeface="+mj-lt"/>
              </a:rPr>
              <a:t>- Features like pixel (width) and pixel (height) are highly correlated. (May result in an unstable model.)</a:t>
            </a:r>
          </a:p>
          <a:p>
            <a:pPr marL="285750" indent="-285750">
              <a:buFont typeface="Arial" panose="020B0604020202020204" pitchFamily="34" charset="0"/>
              <a:buChar char="•"/>
            </a:pPr>
            <a:r>
              <a:rPr lang="en-US" b="0" dirty="0">
                <a:solidFill>
                  <a:schemeClr val="tx1"/>
                </a:solidFill>
                <a:effectLst/>
                <a:latin typeface="+mj-lt"/>
              </a:rPr>
              <a:t>- This may suggest that there are redundant information and noise in the data, and </a:t>
            </a:r>
            <a:r>
              <a:rPr lang="en-US" b="0" dirty="0">
                <a:solidFill>
                  <a:schemeClr val="tx1"/>
                </a:solidFill>
                <a:effectLst/>
                <a:highlight>
                  <a:srgbClr val="FFFF00"/>
                </a:highlight>
                <a:latin typeface="+mj-lt"/>
              </a:rPr>
              <a:t>feature selection can be useful and can benefit our model.</a:t>
            </a:r>
          </a:p>
          <a:p>
            <a:pPr marL="285750" indent="-285750">
              <a:buFont typeface="Arial" panose="020B0604020202020204" pitchFamily="34" charset="0"/>
              <a:buChar char="•"/>
            </a:pPr>
            <a:r>
              <a:rPr lang="en-US" b="0" dirty="0">
                <a:solidFill>
                  <a:schemeClr val="tx1"/>
                </a:solidFill>
                <a:effectLst/>
                <a:latin typeface="+mj-lt"/>
              </a:rPr>
              <a:t>- Features like ['Weight', 'RAM', 'CPU Series'] are highly correlated with target variable (price ($) ).</a:t>
            </a:r>
          </a:p>
          <a:p>
            <a:pPr marL="285750" indent="-285750">
              <a:buFont typeface="Arial" panose="020B0604020202020204" pitchFamily="34" charset="0"/>
              <a:buChar char="•"/>
            </a:pPr>
            <a:r>
              <a:rPr lang="en-US" b="0" dirty="0">
                <a:solidFill>
                  <a:schemeClr val="tx1"/>
                </a:solidFill>
                <a:effectLst/>
                <a:latin typeface="+mj-lt"/>
              </a:rPr>
              <a:t>- This is logical as these are the specifications many would look out for in buying a PC. For example, higher RAM(random access memory) may indicate a higher end product, with more efficient processing speeds which are generally more costly.</a:t>
            </a:r>
          </a:p>
          <a:p>
            <a:pPr marL="285750" indent="-285750">
              <a:buFont typeface="Arial" panose="020B0604020202020204" pitchFamily="34" charset="0"/>
              <a:buChar char="•"/>
            </a:pPr>
            <a:endParaRPr lang="en-SG" dirty="0"/>
          </a:p>
        </p:txBody>
      </p:sp>
      <p:pic>
        <p:nvPicPr>
          <p:cNvPr id="7" name="Picture 6">
            <a:extLst>
              <a:ext uri="{FF2B5EF4-FFF2-40B4-BE49-F238E27FC236}">
                <a16:creationId xmlns:a16="http://schemas.microsoft.com/office/drawing/2014/main" id="{F0059EEB-B7D1-C0F0-C2EB-EE944511EF0A}"/>
              </a:ext>
            </a:extLst>
          </p:cNvPr>
          <p:cNvPicPr>
            <a:picLocks noChangeAspect="1"/>
          </p:cNvPicPr>
          <p:nvPr/>
        </p:nvPicPr>
        <p:blipFill>
          <a:blip r:embed="rId3"/>
          <a:stretch>
            <a:fillRect/>
          </a:stretch>
        </p:blipFill>
        <p:spPr>
          <a:xfrm>
            <a:off x="4817888" y="1260182"/>
            <a:ext cx="4326111" cy="2653520"/>
          </a:xfrm>
          <a:prstGeom prst="rect">
            <a:avLst/>
          </a:prstGeom>
        </p:spPr>
      </p:pic>
    </p:spTree>
    <p:extLst>
      <p:ext uri="{BB962C8B-B14F-4D97-AF65-F5344CB8AC3E}">
        <p14:creationId xmlns:p14="http://schemas.microsoft.com/office/powerpoint/2010/main" val="384430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Comparing price against PC components/aspects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5" name="TextBox 4">
            <a:extLst>
              <a:ext uri="{FF2B5EF4-FFF2-40B4-BE49-F238E27FC236}">
                <a16:creationId xmlns:a16="http://schemas.microsoft.com/office/drawing/2014/main" id="{116302EB-E0DB-DBE3-B9C4-B666059F6131}"/>
              </a:ext>
            </a:extLst>
          </p:cNvPr>
          <p:cNvSpPr txBox="1"/>
          <p:nvPr/>
        </p:nvSpPr>
        <p:spPr>
          <a:xfrm>
            <a:off x="0" y="801666"/>
            <a:ext cx="5169067" cy="3631763"/>
          </a:xfrm>
          <a:prstGeom prst="rect">
            <a:avLst/>
          </a:prstGeom>
          <a:noFill/>
        </p:spPr>
        <p:txBody>
          <a:bodyPr wrap="square" rtlCol="0">
            <a:spAutoFit/>
          </a:bodyPr>
          <a:lstStyle/>
          <a:p>
            <a:pPr marL="285750" indent="-285750">
              <a:buFont typeface="Arial" panose="020B0604020202020204" pitchFamily="34" charset="0"/>
              <a:buChar char="•"/>
            </a:pPr>
            <a:r>
              <a:rPr lang="en-US" sz="1200" b="0" dirty="0">
                <a:solidFill>
                  <a:schemeClr val="tx1"/>
                </a:solidFill>
                <a:effectLst/>
                <a:latin typeface="+mj-lt"/>
              </a:rPr>
              <a:t>Razor is the most expensive brand of PCs, this would be logical as they </a:t>
            </a:r>
            <a:r>
              <a:rPr lang="en-US" sz="1200" b="0" dirty="0" err="1">
                <a:solidFill>
                  <a:schemeClr val="tx1"/>
                </a:solidFill>
                <a:effectLst/>
                <a:latin typeface="+mj-lt"/>
              </a:rPr>
              <a:t>specialise</a:t>
            </a:r>
            <a:r>
              <a:rPr lang="en-US" sz="1200" b="0" dirty="0">
                <a:solidFill>
                  <a:schemeClr val="tx1"/>
                </a:solidFill>
                <a:effectLst/>
                <a:latin typeface="+mj-lt"/>
              </a:rPr>
              <a:t> in high end gaming laptops, with good performances.</a:t>
            </a:r>
          </a:p>
          <a:p>
            <a:pPr marL="285750" indent="-285750">
              <a:buFont typeface="Arial" panose="020B0604020202020204" pitchFamily="34" charset="0"/>
              <a:buChar char="•"/>
            </a:pPr>
            <a:r>
              <a:rPr lang="en-US" sz="1200" b="0" dirty="0">
                <a:solidFill>
                  <a:schemeClr val="tx1"/>
                </a:solidFill>
                <a:effectLst/>
                <a:latin typeface="+mj-lt"/>
              </a:rPr>
              <a:t>Generally less well known brands such as </a:t>
            </a:r>
            <a:r>
              <a:rPr lang="en-US" sz="1200" b="0" dirty="0" err="1">
                <a:solidFill>
                  <a:schemeClr val="tx1"/>
                </a:solidFill>
                <a:effectLst/>
                <a:latin typeface="+mj-lt"/>
              </a:rPr>
              <a:t>Chuwi</a:t>
            </a:r>
            <a:r>
              <a:rPr lang="en-US" sz="1200" b="0" dirty="0">
                <a:solidFill>
                  <a:schemeClr val="tx1"/>
                </a:solidFill>
                <a:effectLst/>
                <a:latin typeface="+mj-lt"/>
              </a:rPr>
              <a:t> &amp; Vero costs cheaper.</a:t>
            </a:r>
          </a:p>
          <a:p>
            <a:pPr marL="285750" indent="-285750">
              <a:buFont typeface="Arial" panose="020B0604020202020204" pitchFamily="34" charset="0"/>
              <a:buChar char="•"/>
            </a:pPr>
            <a:r>
              <a:rPr lang="en-US" sz="1200" b="0" dirty="0">
                <a:solidFill>
                  <a:schemeClr val="tx1"/>
                </a:solidFill>
                <a:effectLst/>
                <a:latin typeface="+mj-lt"/>
              </a:rPr>
              <a:t>Workstation type PC are most expensive, likely as they are used for high end computers that are used for scientific or any other heavy usage application.</a:t>
            </a:r>
          </a:p>
          <a:p>
            <a:pPr marL="285750" indent="-285750">
              <a:buFont typeface="Arial" panose="020B0604020202020204" pitchFamily="34" charset="0"/>
              <a:buChar char="•"/>
            </a:pPr>
            <a:r>
              <a:rPr lang="en-US" sz="1200" b="0" dirty="0">
                <a:solidFill>
                  <a:schemeClr val="tx1"/>
                </a:solidFill>
                <a:effectLst/>
                <a:latin typeface="+mj-lt"/>
              </a:rPr>
              <a:t>Generally, we can see a direct relationship between RAM and price, with 64GB PCs being the most expensive, while 2GB PCs costing very little. </a:t>
            </a:r>
          </a:p>
          <a:p>
            <a:pPr marL="285750" indent="-285750">
              <a:buFont typeface="Arial" panose="020B0604020202020204" pitchFamily="34" charset="0"/>
              <a:buChar char="•"/>
            </a:pPr>
            <a:r>
              <a:rPr lang="en-US" sz="1200" b="0" dirty="0">
                <a:solidFill>
                  <a:schemeClr val="tx1"/>
                </a:solidFill>
                <a:effectLst/>
                <a:latin typeface="+mj-lt"/>
              </a:rPr>
              <a:t>Intel brand of CPU costs the most expensive.</a:t>
            </a:r>
          </a:p>
          <a:p>
            <a:pPr marL="285750" indent="-285750">
              <a:buFont typeface="Arial" panose="020B0604020202020204" pitchFamily="34" charset="0"/>
              <a:buChar char="•"/>
            </a:pPr>
            <a:r>
              <a:rPr lang="en-US" sz="1200" b="0" dirty="0">
                <a:solidFill>
                  <a:schemeClr val="tx1"/>
                </a:solidFill>
                <a:effectLst/>
                <a:latin typeface="+mj-lt"/>
              </a:rPr>
              <a:t>Intel Xeon CPU series is the most expensive category with prices over 10000, perhaps it has top tier and </a:t>
            </a:r>
            <a:r>
              <a:rPr lang="en-US" sz="1200" b="0" dirty="0" err="1">
                <a:solidFill>
                  <a:schemeClr val="tx1"/>
                </a:solidFill>
                <a:effectLst/>
                <a:latin typeface="+mj-lt"/>
              </a:rPr>
              <a:t>permium</a:t>
            </a:r>
            <a:r>
              <a:rPr lang="en-US" sz="1200" b="0" dirty="0">
                <a:solidFill>
                  <a:schemeClr val="tx1"/>
                </a:solidFill>
                <a:effectLst/>
                <a:latin typeface="+mj-lt"/>
              </a:rPr>
              <a:t> in performance, and are usually used by businesses as server class chips.</a:t>
            </a:r>
          </a:p>
          <a:p>
            <a:pPr marL="285750" indent="-285750">
              <a:buFont typeface="Arial" panose="020B0604020202020204" pitchFamily="34" charset="0"/>
              <a:buChar char="•"/>
            </a:pPr>
            <a:r>
              <a:rPr lang="en-US" sz="1200" dirty="0">
                <a:solidFill>
                  <a:schemeClr val="tx1"/>
                </a:solidFill>
                <a:latin typeface="+mj-lt"/>
              </a:rPr>
              <a:t>For GPU, </a:t>
            </a:r>
            <a:r>
              <a:rPr lang="en-US" sz="1200" b="0" dirty="0">
                <a:solidFill>
                  <a:schemeClr val="tx1"/>
                </a:solidFill>
                <a:effectLst/>
                <a:latin typeface="+mj-lt"/>
              </a:rPr>
              <a:t>Nvidia GTX costs very expensive as well, while the cheapest is AMD R4.</a:t>
            </a:r>
          </a:p>
          <a:p>
            <a:pPr marL="285750" indent="-285750">
              <a:buFont typeface="Arial" panose="020B0604020202020204" pitchFamily="34" charset="0"/>
              <a:buChar char="•"/>
            </a:pPr>
            <a:r>
              <a:rPr lang="en-US" sz="1200" dirty="0">
                <a:solidFill>
                  <a:schemeClr val="tx1"/>
                </a:solidFill>
                <a:latin typeface="+mj-lt"/>
              </a:rPr>
              <a:t>With T</a:t>
            </a:r>
            <a:r>
              <a:rPr lang="en-US" sz="1200" b="0" dirty="0">
                <a:solidFill>
                  <a:schemeClr val="tx1"/>
                </a:solidFill>
                <a:effectLst/>
                <a:latin typeface="+mj-lt"/>
              </a:rPr>
              <a:t>ouchscreen or IPS Panels generally cost more than without as panels are expensive to make.</a:t>
            </a:r>
          </a:p>
          <a:p>
            <a:pPr marL="285750" indent="-285750">
              <a:buFont typeface="Arial" panose="020B0604020202020204" pitchFamily="34" charset="0"/>
              <a:buChar char="•"/>
            </a:pPr>
            <a:endParaRPr lang="en-US" b="0" dirty="0">
              <a:solidFill>
                <a:schemeClr val="tx1"/>
              </a:solidFill>
              <a:effectLst/>
              <a:latin typeface="+mj-lt"/>
            </a:endParaRPr>
          </a:p>
        </p:txBody>
      </p:sp>
      <p:pic>
        <p:nvPicPr>
          <p:cNvPr id="7" name="Picture 6">
            <a:extLst>
              <a:ext uri="{FF2B5EF4-FFF2-40B4-BE49-F238E27FC236}">
                <a16:creationId xmlns:a16="http://schemas.microsoft.com/office/drawing/2014/main" id="{11BE8328-6A19-9648-0BD5-D4A992AF705A}"/>
              </a:ext>
            </a:extLst>
          </p:cNvPr>
          <p:cNvPicPr>
            <a:picLocks noChangeAspect="1"/>
          </p:cNvPicPr>
          <p:nvPr/>
        </p:nvPicPr>
        <p:blipFill>
          <a:blip r:embed="rId3"/>
          <a:stretch>
            <a:fillRect/>
          </a:stretch>
        </p:blipFill>
        <p:spPr>
          <a:xfrm>
            <a:off x="5048410" y="1481323"/>
            <a:ext cx="4095590" cy="2266083"/>
          </a:xfrm>
          <a:prstGeom prst="rect">
            <a:avLst/>
          </a:prstGeom>
        </p:spPr>
      </p:pic>
    </p:spTree>
    <p:extLst>
      <p:ext uri="{BB962C8B-B14F-4D97-AF65-F5344CB8AC3E}">
        <p14:creationId xmlns:p14="http://schemas.microsoft.com/office/powerpoint/2010/main" val="155229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Exploring general features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4405238" cy="440120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In </a:t>
            </a:r>
            <a:r>
              <a:rPr lang="en-US" b="0" dirty="0" err="1">
                <a:solidFill>
                  <a:schemeClr val="tx1"/>
                </a:solidFill>
                <a:effectLst/>
                <a:latin typeface="+mj-lt"/>
              </a:rPr>
              <a:t>constrast</a:t>
            </a:r>
            <a:r>
              <a:rPr lang="en-US" b="0" dirty="0">
                <a:solidFill>
                  <a:schemeClr val="tx1"/>
                </a:solidFill>
                <a:effectLst/>
                <a:latin typeface="+mj-lt"/>
              </a:rPr>
              <a:t> to the previous plot, we note that the most expensive one is not always the most common. From the data, there are very little PCs with 64GB, which may explain the exorbitant costs. (Similar case with Intel Xeon.)</a:t>
            </a:r>
          </a:p>
          <a:p>
            <a:pPr marL="285750" indent="-285750">
              <a:buFont typeface="Arial" panose="020B0604020202020204" pitchFamily="34" charset="0"/>
              <a:buChar char="•"/>
            </a:pPr>
            <a:r>
              <a:rPr lang="en-US" b="0" dirty="0">
                <a:solidFill>
                  <a:schemeClr val="tx1"/>
                </a:solidFill>
                <a:effectLst/>
                <a:latin typeface="+mj-lt"/>
              </a:rPr>
              <a:t>This may be because the PC website may generally cater to general public, hence such </a:t>
            </a:r>
            <a:r>
              <a:rPr lang="en-US" b="0" dirty="0" err="1">
                <a:solidFill>
                  <a:schemeClr val="tx1"/>
                </a:solidFill>
                <a:effectLst/>
                <a:latin typeface="+mj-lt"/>
              </a:rPr>
              <a:t>specialised</a:t>
            </a:r>
            <a:r>
              <a:rPr lang="en-US" b="0" dirty="0">
                <a:solidFill>
                  <a:schemeClr val="tx1"/>
                </a:solidFill>
                <a:effectLst/>
                <a:latin typeface="+mj-lt"/>
              </a:rPr>
              <a:t> components may not listed, hence may be more uncommon, which explains the low counts.</a:t>
            </a:r>
          </a:p>
          <a:p>
            <a:pPr marL="285750" indent="-285750">
              <a:buFont typeface="Arial" panose="020B0604020202020204" pitchFamily="34" charset="0"/>
              <a:buChar char="•"/>
            </a:pPr>
            <a:r>
              <a:rPr lang="en-US" b="0" dirty="0">
                <a:solidFill>
                  <a:schemeClr val="tx1"/>
                </a:solidFill>
                <a:effectLst/>
                <a:latin typeface="+mj-lt"/>
              </a:rPr>
              <a:t>More common CPU sub categories or components like Intel Core i7 are listed, as well as common OS like Win10, which </a:t>
            </a:r>
            <a:r>
              <a:rPr lang="en-US" dirty="0">
                <a:solidFill>
                  <a:schemeClr val="tx1"/>
                </a:solidFill>
                <a:latin typeface="+mj-lt"/>
              </a:rPr>
              <a:t>is the OS for majority of PCs</a:t>
            </a:r>
            <a:r>
              <a:rPr lang="en-US" b="0" dirty="0">
                <a:solidFill>
                  <a:schemeClr val="tx1"/>
                </a:solidFill>
                <a:effectLst/>
                <a:latin typeface="+mj-lt"/>
              </a:rPr>
              <a:t>. </a:t>
            </a:r>
          </a:p>
          <a:p>
            <a:pPr marL="285750" indent="-285750">
              <a:buFont typeface="Arial" panose="020B0604020202020204" pitchFamily="34" charset="0"/>
              <a:buChar char="•"/>
            </a:pPr>
            <a:r>
              <a:rPr lang="en-US" b="0" dirty="0">
                <a:solidFill>
                  <a:schemeClr val="tx1"/>
                </a:solidFill>
                <a:effectLst/>
                <a:latin typeface="+mj-lt"/>
              </a:rPr>
              <a:t>Less touchscreens and IPS panels PCs</a:t>
            </a:r>
          </a:p>
          <a:p>
            <a:pPr marL="285750" indent="-285750">
              <a:buFont typeface="Arial" panose="020B0604020202020204" pitchFamily="34" charset="0"/>
              <a:buChar char="•"/>
            </a:pPr>
            <a:r>
              <a:rPr lang="en-US" b="0" dirty="0">
                <a:solidFill>
                  <a:schemeClr val="tx1"/>
                </a:solidFill>
                <a:effectLst/>
                <a:latin typeface="+mj-lt"/>
              </a:rPr>
              <a:t>For brand, there are several categories with very low counts, Lenovo being the most popular with highest counts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889C5CD7-F610-0149-9848-116D0920B1B7}"/>
              </a:ext>
            </a:extLst>
          </p:cNvPr>
          <p:cNvPicPr>
            <a:picLocks noChangeAspect="1"/>
          </p:cNvPicPr>
          <p:nvPr/>
        </p:nvPicPr>
        <p:blipFill>
          <a:blip r:embed="rId3"/>
          <a:stretch>
            <a:fillRect/>
          </a:stretch>
        </p:blipFill>
        <p:spPr>
          <a:xfrm>
            <a:off x="4669606" y="1437620"/>
            <a:ext cx="4474394" cy="2527341"/>
          </a:xfrm>
          <a:prstGeom prst="rect">
            <a:avLst/>
          </a:prstGeom>
        </p:spPr>
      </p:pic>
    </p:spTree>
    <p:extLst>
      <p:ext uri="{BB962C8B-B14F-4D97-AF65-F5344CB8AC3E}">
        <p14:creationId xmlns:p14="http://schemas.microsoft.com/office/powerpoint/2010/main" val="49478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Evaluation Metrics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2006869"/>
            <a:ext cx="3114320"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Drop Product ID as it does not provide information towards target variable</a:t>
            </a:r>
          </a:p>
          <a:p>
            <a:pPr marL="285750" indent="-285750">
              <a:buFont typeface="Arial" panose="020B0604020202020204" pitchFamily="34" charset="0"/>
              <a:buChar char="•"/>
            </a:pPr>
            <a:r>
              <a:rPr lang="en-US" b="1" dirty="0" err="1"/>
              <a:t>Train_test_split</a:t>
            </a:r>
            <a:r>
              <a:rPr lang="en-US" dirty="0"/>
              <a:t> to create hold out sets. Test set used to determine how good model generalizes.</a:t>
            </a:r>
            <a:endParaRPr lang="en-US" b="1" dirty="0"/>
          </a:p>
          <a:p>
            <a:pPr marL="285750" indent="-285750">
              <a:buFont typeface="Arial" panose="020B0604020202020204" pitchFamily="34" charset="0"/>
              <a:buChar char="•"/>
            </a:pPr>
            <a:endParaRPr lang="en-SG" dirty="0"/>
          </a:p>
        </p:txBody>
      </p:sp>
      <p:sp>
        <p:nvSpPr>
          <p:cNvPr id="4" name="TextBox 3">
            <a:extLst>
              <a:ext uri="{FF2B5EF4-FFF2-40B4-BE49-F238E27FC236}">
                <a16:creationId xmlns:a16="http://schemas.microsoft.com/office/drawing/2014/main" id="{47E6C6C5-7481-E64B-EEAF-A3BDD7403875}"/>
              </a:ext>
            </a:extLst>
          </p:cNvPr>
          <p:cNvSpPr txBox="1"/>
          <p:nvPr/>
        </p:nvSpPr>
        <p:spPr>
          <a:xfrm>
            <a:off x="4233903" y="868296"/>
            <a:ext cx="4694944" cy="3970318"/>
          </a:xfrm>
          <a:prstGeom prst="rect">
            <a:avLst/>
          </a:prstGeom>
          <a:noFill/>
        </p:spPr>
        <p:txBody>
          <a:bodyPr wrap="square" rtlCol="0">
            <a:spAutoFit/>
          </a:bodyPr>
          <a:lstStyle/>
          <a:p>
            <a:r>
              <a:rPr lang="en-SG" dirty="0"/>
              <a:t>Why RMSE?</a:t>
            </a:r>
          </a:p>
          <a:p>
            <a:pPr marL="285750" indent="-285750">
              <a:buFont typeface="Arial" panose="020B0604020202020204" pitchFamily="34" charset="0"/>
              <a:buChar char="•"/>
            </a:pPr>
            <a:r>
              <a:rPr lang="en-SG" dirty="0"/>
              <a:t>Can consider metrics like MSE, MAE, where MSE penalize errors, by squaring the errors, and MAE do not really penalize the model for making large errors.</a:t>
            </a:r>
          </a:p>
          <a:p>
            <a:pPr marL="285750" indent="-285750">
              <a:buFont typeface="Arial" panose="020B0604020202020204" pitchFamily="34" charset="0"/>
              <a:buChar char="•"/>
            </a:pPr>
            <a:r>
              <a:rPr lang="en-SG" dirty="0"/>
              <a:t>RMSE is better indicator to reflect how well our model deals with outliers, large error values.</a:t>
            </a:r>
          </a:p>
          <a:p>
            <a:pPr marL="285750" indent="-285750">
              <a:buFont typeface="Arial" panose="020B0604020202020204" pitchFamily="34" charset="0"/>
              <a:buChar char="•"/>
            </a:pPr>
            <a:r>
              <a:rPr lang="en-SG" dirty="0"/>
              <a:t>RMSE tells us how accurate our predictions are, and the amount of deviation from actual values.</a:t>
            </a:r>
          </a:p>
          <a:p>
            <a:pPr marL="285750" indent="-285750">
              <a:buFont typeface="Arial" panose="020B0604020202020204" pitchFamily="34" charset="0"/>
              <a:buChar char="•"/>
            </a:pPr>
            <a:r>
              <a:rPr lang="en-SG" dirty="0"/>
              <a:t>Since our goal is to predict PC prices for buyers who may not be familiar with market price, </a:t>
            </a:r>
          </a:p>
          <a:p>
            <a:pPr marL="285750" indent="-285750">
              <a:buFont typeface="Arial" panose="020B0604020202020204" pitchFamily="34" charset="0"/>
              <a:buChar char="•"/>
            </a:pPr>
            <a:r>
              <a:rPr lang="en-US" dirty="0">
                <a:solidFill>
                  <a:schemeClr val="tx1"/>
                </a:solidFill>
                <a:latin typeface="+mj-lt"/>
              </a:rPr>
              <a:t>W</a:t>
            </a:r>
            <a:r>
              <a:rPr lang="en-US" dirty="0">
                <a:solidFill>
                  <a:schemeClr val="tx1"/>
                </a:solidFill>
                <a:effectLst/>
                <a:latin typeface="+mj-lt"/>
              </a:rPr>
              <a:t>e want to be penalized due to large errors made by the model. </a:t>
            </a:r>
          </a:p>
          <a:p>
            <a:pPr marL="285750" indent="-285750">
              <a:buFont typeface="Arial" panose="020B0604020202020204" pitchFamily="34" charset="0"/>
              <a:buChar char="•"/>
            </a:pPr>
            <a:r>
              <a:rPr lang="en-US" dirty="0">
                <a:solidFill>
                  <a:schemeClr val="tx1"/>
                </a:solidFill>
                <a:effectLst/>
                <a:latin typeface="+mj-lt"/>
              </a:rPr>
              <a:t>This is to ensure that our final model is very robust and accurate. Ultimately, we do not want our model to predict prices that are very far off/inaccurate, causing potential PC buyers to overspend</a:t>
            </a:r>
          </a:p>
          <a:p>
            <a:endParaRPr lang="en-SG" dirty="0">
              <a:solidFill>
                <a:schemeClr val="tx1"/>
              </a:solidFill>
              <a:latin typeface="+mj-lt"/>
            </a:endParaRP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1F56E59F-F770-03CD-31BC-F04DD91C0B06}"/>
              </a:ext>
            </a:extLst>
          </p:cNvPr>
          <p:cNvPicPr>
            <a:picLocks noChangeAspect="1"/>
          </p:cNvPicPr>
          <p:nvPr/>
        </p:nvPicPr>
        <p:blipFill>
          <a:blip r:embed="rId3"/>
          <a:stretch>
            <a:fillRect/>
          </a:stretch>
        </p:blipFill>
        <p:spPr>
          <a:xfrm>
            <a:off x="7142160" y="304886"/>
            <a:ext cx="2001840" cy="601883"/>
          </a:xfrm>
          <a:prstGeom prst="rect">
            <a:avLst/>
          </a:prstGeom>
        </p:spPr>
      </p:pic>
    </p:spTree>
    <p:extLst>
      <p:ext uri="{BB962C8B-B14F-4D97-AF65-F5344CB8AC3E}">
        <p14:creationId xmlns:p14="http://schemas.microsoft.com/office/powerpoint/2010/main" val="367662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err="1"/>
              <a:t>Preprocessing</a:t>
            </a:r>
            <a:r>
              <a:rPr lang="en-SG" dirty="0"/>
              <a:t> data pipeline to prevent data leakage during CV</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7" name="Picture 6">
            <a:extLst>
              <a:ext uri="{FF2B5EF4-FFF2-40B4-BE49-F238E27FC236}">
                <a16:creationId xmlns:a16="http://schemas.microsoft.com/office/drawing/2014/main" id="{E1A28281-9B17-75A5-B1AB-8231B907AB6A}"/>
              </a:ext>
            </a:extLst>
          </p:cNvPr>
          <p:cNvPicPr>
            <a:picLocks noChangeAspect="1"/>
          </p:cNvPicPr>
          <p:nvPr/>
        </p:nvPicPr>
        <p:blipFill>
          <a:blip r:embed="rId3"/>
          <a:stretch>
            <a:fillRect/>
          </a:stretch>
        </p:blipFill>
        <p:spPr>
          <a:xfrm>
            <a:off x="4412974" y="2065612"/>
            <a:ext cx="4731026" cy="1012276"/>
          </a:xfrm>
          <a:prstGeom prst="rect">
            <a:avLst/>
          </a:prstGeom>
        </p:spPr>
      </p:pic>
      <p:sp>
        <p:nvSpPr>
          <p:cNvPr id="8" name="TextBox 7">
            <a:extLst>
              <a:ext uri="{FF2B5EF4-FFF2-40B4-BE49-F238E27FC236}">
                <a16:creationId xmlns:a16="http://schemas.microsoft.com/office/drawing/2014/main" id="{9BA1772A-0550-EA3C-BE31-540E910CF95E}"/>
              </a:ext>
            </a:extLst>
          </p:cNvPr>
          <p:cNvSpPr txBox="1"/>
          <p:nvPr/>
        </p:nvSpPr>
        <p:spPr>
          <a:xfrm>
            <a:off x="161432" y="1596861"/>
            <a:ext cx="4341412" cy="1815882"/>
          </a:xfrm>
          <a:prstGeom prst="rect">
            <a:avLst/>
          </a:prstGeom>
          <a:noFill/>
        </p:spPr>
        <p:txBody>
          <a:bodyPr wrap="square" rtlCol="0">
            <a:spAutoFit/>
          </a:bodyPr>
          <a:lstStyle/>
          <a:p>
            <a:pPr marL="285750" indent="-285750">
              <a:buFont typeface="Arial" panose="020B0604020202020204" pitchFamily="34" charset="0"/>
              <a:buChar char="•"/>
            </a:pPr>
            <a:r>
              <a:rPr lang="en-SG" dirty="0"/>
              <a:t>Use of </a:t>
            </a:r>
            <a:r>
              <a:rPr lang="en-SG" b="1" dirty="0" err="1"/>
              <a:t>FeatureUnion</a:t>
            </a:r>
            <a:endParaRPr lang="en-SG" b="1" dirty="0"/>
          </a:p>
          <a:p>
            <a:pPr marL="285750" indent="-285750">
              <a:buFont typeface="Arial" panose="020B0604020202020204" pitchFamily="34" charset="0"/>
              <a:buChar char="•"/>
            </a:pPr>
            <a:r>
              <a:rPr lang="en-SG" dirty="0"/>
              <a:t>For numerical features, they are of different scales hence, </a:t>
            </a:r>
            <a:r>
              <a:rPr lang="en-SG" dirty="0" err="1"/>
              <a:t>StandardScaler</a:t>
            </a:r>
            <a:r>
              <a:rPr lang="en-SG" dirty="0"/>
              <a:t>() is used to standardize values.</a:t>
            </a:r>
          </a:p>
          <a:p>
            <a:pPr marL="285750" indent="-285750">
              <a:buFont typeface="Arial" panose="020B0604020202020204" pitchFamily="34" charset="0"/>
              <a:buChar char="•"/>
            </a:pPr>
            <a:r>
              <a:rPr lang="en-SG" dirty="0"/>
              <a:t>Perform </a:t>
            </a:r>
            <a:r>
              <a:rPr lang="en-SG" b="1" dirty="0"/>
              <a:t>One Hot Encoding </a:t>
            </a:r>
            <a:r>
              <a:rPr lang="en-SG" dirty="0"/>
              <a:t>on categorical attributes as there is no clear hierarchy among the different categories, set param drop=‘first’ to prevent highly correlated encoded features. </a:t>
            </a:r>
          </a:p>
        </p:txBody>
      </p:sp>
    </p:spTree>
    <p:extLst>
      <p:ext uri="{BB962C8B-B14F-4D97-AF65-F5344CB8AC3E}">
        <p14:creationId xmlns:p14="http://schemas.microsoft.com/office/powerpoint/2010/main" val="329097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8" name="TextBox 7">
            <a:extLst>
              <a:ext uri="{FF2B5EF4-FFF2-40B4-BE49-F238E27FC236}">
                <a16:creationId xmlns:a16="http://schemas.microsoft.com/office/drawing/2014/main" id="{9BA1772A-0550-EA3C-BE31-540E910CF95E}"/>
              </a:ext>
            </a:extLst>
          </p:cNvPr>
          <p:cNvSpPr txBox="1"/>
          <p:nvPr/>
        </p:nvSpPr>
        <p:spPr>
          <a:xfrm>
            <a:off x="306218" y="1785649"/>
            <a:ext cx="8531564" cy="954107"/>
          </a:xfrm>
          <a:prstGeom prst="rect">
            <a:avLst/>
          </a:prstGeom>
          <a:noFill/>
        </p:spPr>
        <p:txBody>
          <a:bodyPr wrap="square" rtlCol="0">
            <a:spAutoFit/>
          </a:bodyPr>
          <a:lstStyle/>
          <a:p>
            <a:pPr marL="285750" indent="-285750">
              <a:buFont typeface="Arial" panose="020B0604020202020204" pitchFamily="34" charset="0"/>
              <a:buChar char="•"/>
            </a:pPr>
            <a:r>
              <a:rPr lang="en-SG" dirty="0"/>
              <a:t>K Fold cross validation to evaluate models through RMSE scoring.</a:t>
            </a:r>
          </a:p>
          <a:p>
            <a:pPr marL="285750" indent="-285750">
              <a:buFont typeface="Arial" panose="020B0604020202020204" pitchFamily="34" charset="0"/>
              <a:buChar char="•"/>
            </a:pPr>
            <a:r>
              <a:rPr lang="en-SG" dirty="0"/>
              <a:t>Plotting learning curves to analyse the bias and variances of model.</a:t>
            </a:r>
          </a:p>
          <a:p>
            <a:pPr marL="285750" indent="-285750">
              <a:buFont typeface="Arial" panose="020B0604020202020204" pitchFamily="34" charset="0"/>
              <a:buChar char="•"/>
            </a:pPr>
            <a:r>
              <a:rPr lang="en-SG" dirty="0"/>
              <a:t>And determine if model is overfitting and underfitting.</a:t>
            </a:r>
          </a:p>
          <a:p>
            <a:pPr marL="285750" indent="-285750">
              <a:buFont typeface="Arial" panose="020B0604020202020204" pitchFamily="34" charset="0"/>
              <a:buChar char="•"/>
            </a:pPr>
            <a:r>
              <a:rPr lang="en-SG" dirty="0"/>
              <a:t>Finally, we will propose some improvement approaches that we could take.</a:t>
            </a:r>
          </a:p>
        </p:txBody>
      </p:sp>
    </p:spTree>
    <p:extLst>
      <p:ext uri="{BB962C8B-B14F-4D97-AF65-F5344CB8AC3E}">
        <p14:creationId xmlns:p14="http://schemas.microsoft.com/office/powerpoint/2010/main" val="124381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688336" y="1"/>
            <a:ext cx="5317352" cy="2803344"/>
          </a:xfrm>
          <a:prstGeom prst="rect">
            <a:avLst/>
          </a:prstGeom>
        </p:spPr>
      </p:pic>
      <p:sp>
        <p:nvSpPr>
          <p:cNvPr id="4" name="TextBox 3">
            <a:extLst>
              <a:ext uri="{FF2B5EF4-FFF2-40B4-BE49-F238E27FC236}">
                <a16:creationId xmlns:a16="http://schemas.microsoft.com/office/drawing/2014/main" id="{D0C2F59F-BC09-E25A-8D81-F6CBBF53B188}"/>
              </a:ext>
            </a:extLst>
          </p:cNvPr>
          <p:cNvSpPr txBox="1"/>
          <p:nvPr/>
        </p:nvSpPr>
        <p:spPr>
          <a:xfrm>
            <a:off x="0" y="998924"/>
            <a:ext cx="3688336" cy="4185761"/>
          </a:xfrm>
          <a:prstGeom prst="rect">
            <a:avLst/>
          </a:prstGeom>
          <a:noFill/>
        </p:spPr>
        <p:txBody>
          <a:bodyPr wrap="square" rtlCol="0">
            <a:spAutoFit/>
          </a:bodyPr>
          <a:lstStyle/>
          <a:p>
            <a:pPr marL="285750" indent="-285750">
              <a:buFont typeface="Arial" panose="020B0604020202020204" pitchFamily="34" charset="0"/>
              <a:buChar char="•"/>
            </a:pPr>
            <a:r>
              <a:rPr lang="en-SG" b="1" dirty="0">
                <a:solidFill>
                  <a:schemeClr val="tx1"/>
                </a:solidFill>
              </a:rPr>
              <a:t>1. Dummy Regressor</a:t>
            </a:r>
            <a:r>
              <a:rPr lang="en-SG" dirty="0"/>
              <a:t>: Baseline model: severely underfitting with high bias.</a:t>
            </a:r>
          </a:p>
          <a:p>
            <a:pPr marL="285750" indent="-285750">
              <a:buFont typeface="Arial" panose="020B0604020202020204" pitchFamily="34" charset="0"/>
              <a:buChar char="•"/>
            </a:pPr>
            <a:r>
              <a:rPr lang="en-US" b="1" dirty="0">
                <a:solidFill>
                  <a:schemeClr val="tx1"/>
                </a:solidFill>
                <a:latin typeface="+mj-lt"/>
              </a:rPr>
              <a:t>2. Linear Models: </a:t>
            </a:r>
            <a:r>
              <a:rPr lang="en-US" b="0" dirty="0">
                <a:solidFill>
                  <a:schemeClr val="tx1"/>
                </a:solidFill>
                <a:effectLst/>
                <a:latin typeface="+mj-lt"/>
              </a:rPr>
              <a:t>Lasso &amp; Ridge regression generally do not overfit, and have pretty low variance given the small difference in CV and train scores.</a:t>
            </a:r>
          </a:p>
          <a:p>
            <a:pPr marL="285750" indent="-285750">
              <a:buFont typeface="Arial" panose="020B0604020202020204" pitchFamily="34" charset="0"/>
              <a:buChar char="•"/>
            </a:pPr>
            <a:r>
              <a:rPr lang="en-US" b="0" dirty="0">
                <a:solidFill>
                  <a:schemeClr val="tx1"/>
                </a:solidFill>
                <a:effectLst/>
                <a:latin typeface="+mj-lt"/>
              </a:rPr>
              <a:t>They do however underfit as they may not be complex enough and generally performs poorly, (high bias)</a:t>
            </a:r>
          </a:p>
          <a:p>
            <a:pPr marL="285750" indent="-285750">
              <a:buFont typeface="Arial" panose="020B0604020202020204" pitchFamily="34" charset="0"/>
              <a:buChar char="•"/>
            </a:pPr>
            <a:r>
              <a:rPr lang="en-US" b="0" dirty="0">
                <a:solidFill>
                  <a:schemeClr val="tx1"/>
                </a:solidFill>
                <a:effectLst/>
                <a:latin typeface="+mj-lt"/>
              </a:rPr>
              <a:t>- These models pale in comparison to ensemble models or like Decision Trees in terms of RMSE</a:t>
            </a:r>
          </a:p>
          <a:p>
            <a:pPr marL="285750" indent="-285750">
              <a:buFont typeface="Arial" panose="020B0604020202020204" pitchFamily="34" charset="0"/>
              <a:buChar char="•"/>
            </a:pPr>
            <a:r>
              <a:rPr lang="en-US" b="0" dirty="0">
                <a:solidFill>
                  <a:schemeClr val="tx1"/>
                </a:solidFill>
                <a:effectLst/>
                <a:latin typeface="+mj-lt"/>
              </a:rPr>
              <a:t>&gt; One possible improvement is to introduce `</a:t>
            </a:r>
            <a:r>
              <a:rPr lang="en-US" b="0" dirty="0" err="1">
                <a:solidFill>
                  <a:schemeClr val="tx1"/>
                </a:solidFill>
                <a:effectLst/>
                <a:latin typeface="+mj-lt"/>
              </a:rPr>
              <a:t>PolynomialFeatures</a:t>
            </a:r>
            <a:r>
              <a:rPr lang="en-US" b="0" dirty="0">
                <a:solidFill>
                  <a:schemeClr val="tx1"/>
                </a:solidFill>
                <a:effectLst/>
                <a:latin typeface="+mj-lt"/>
              </a:rPr>
              <a:t>()` which generate polynomial and interaction features</a:t>
            </a:r>
          </a:p>
          <a:p>
            <a:br>
              <a:rPr lang="en-US" b="0" dirty="0">
                <a:solidFill>
                  <a:schemeClr val="tx1"/>
                </a:solidFill>
                <a:effectLst/>
                <a:latin typeface="+mj-lt"/>
              </a:rPr>
            </a:br>
            <a:br>
              <a:rPr lang="en-US" b="0" dirty="0">
                <a:solidFill>
                  <a:schemeClr val="tx1"/>
                </a:solidFill>
                <a:effectLst/>
                <a:latin typeface="+mj-lt"/>
              </a:rPr>
            </a:br>
            <a:endParaRPr lang="en-SG" b="1" dirty="0"/>
          </a:p>
        </p:txBody>
      </p:sp>
      <p:sp>
        <p:nvSpPr>
          <p:cNvPr id="6" name="TextBox 5">
            <a:extLst>
              <a:ext uri="{FF2B5EF4-FFF2-40B4-BE49-F238E27FC236}">
                <a16:creationId xmlns:a16="http://schemas.microsoft.com/office/drawing/2014/main" id="{62D2B257-C374-F224-992E-75197E2FBC88}"/>
              </a:ext>
            </a:extLst>
          </p:cNvPr>
          <p:cNvSpPr txBox="1"/>
          <p:nvPr/>
        </p:nvSpPr>
        <p:spPr>
          <a:xfrm>
            <a:off x="4080222" y="2803345"/>
            <a:ext cx="4612775" cy="2031325"/>
          </a:xfrm>
          <a:prstGeom prst="rect">
            <a:avLst/>
          </a:prstGeom>
          <a:noFill/>
        </p:spPr>
        <p:txBody>
          <a:bodyPr wrap="square" rtlCol="0">
            <a:spAutoFit/>
          </a:bodyPr>
          <a:lstStyle/>
          <a:p>
            <a:r>
              <a:rPr lang="en-US" b="1" dirty="0">
                <a:solidFill>
                  <a:schemeClr val="tx1"/>
                </a:solidFill>
                <a:effectLst/>
                <a:latin typeface="+mj-lt"/>
              </a:rPr>
              <a:t>3. Distance based models</a:t>
            </a:r>
            <a:endParaRPr lang="en-US" b="0" dirty="0">
              <a:solidFill>
                <a:schemeClr val="tx1"/>
              </a:solidFill>
              <a:effectLst/>
              <a:latin typeface="+mj-lt"/>
            </a:endParaRPr>
          </a:p>
          <a:p>
            <a:r>
              <a:rPr lang="en-US" b="0" dirty="0">
                <a:solidFill>
                  <a:schemeClr val="tx1"/>
                </a:solidFill>
                <a:effectLst/>
                <a:latin typeface="+mj-lt"/>
              </a:rPr>
              <a:t>- `</a:t>
            </a:r>
            <a:r>
              <a:rPr lang="en-US" b="0" dirty="0" err="1">
                <a:solidFill>
                  <a:schemeClr val="tx1"/>
                </a:solidFill>
                <a:effectLst/>
                <a:latin typeface="+mj-lt"/>
              </a:rPr>
              <a:t>KNeighborsRegressor</a:t>
            </a:r>
            <a:r>
              <a:rPr lang="en-US" b="0" dirty="0">
                <a:solidFill>
                  <a:schemeClr val="tx1"/>
                </a:solidFill>
                <a:effectLst/>
                <a:latin typeface="+mj-lt"/>
              </a:rPr>
              <a:t>` might be suffering from slight underfitting, and has a decent average RMSE score</a:t>
            </a:r>
          </a:p>
          <a:p>
            <a:r>
              <a:rPr lang="en-US" b="0" dirty="0">
                <a:solidFill>
                  <a:schemeClr val="tx1"/>
                </a:solidFill>
                <a:effectLst/>
                <a:latin typeface="+mj-lt"/>
              </a:rPr>
              <a:t>- Slightly overfitting given the larger difference in errors in CV and training sets</a:t>
            </a:r>
          </a:p>
          <a:p>
            <a:r>
              <a:rPr lang="en-US" b="0" dirty="0">
                <a:solidFill>
                  <a:schemeClr val="tx1"/>
                </a:solidFill>
                <a:effectLst/>
                <a:latin typeface="+mj-lt"/>
              </a:rPr>
              <a:t>- Generally performs better than the linear models</a:t>
            </a:r>
          </a:p>
          <a:p>
            <a:r>
              <a:rPr lang="en-US" b="0" dirty="0">
                <a:solidFill>
                  <a:schemeClr val="tx1"/>
                </a:solidFill>
                <a:effectLst/>
                <a:latin typeface="+mj-lt"/>
              </a:rPr>
              <a:t>&gt; One improvement approach to take could be changing the scalers</a:t>
            </a:r>
          </a:p>
          <a:p>
            <a:endParaRPr lang="en-SG" dirty="0"/>
          </a:p>
        </p:txBody>
      </p:sp>
    </p:spTree>
    <p:extLst>
      <p:ext uri="{BB962C8B-B14F-4D97-AF65-F5344CB8AC3E}">
        <p14:creationId xmlns:p14="http://schemas.microsoft.com/office/powerpoint/2010/main" val="4905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22985" y="195749"/>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688336" y="1"/>
            <a:ext cx="5317352" cy="2803344"/>
          </a:xfrm>
          <a:prstGeom prst="rect">
            <a:avLst/>
          </a:prstGeom>
        </p:spPr>
      </p:pic>
      <p:sp>
        <p:nvSpPr>
          <p:cNvPr id="5" name="TextBox 4">
            <a:extLst>
              <a:ext uri="{FF2B5EF4-FFF2-40B4-BE49-F238E27FC236}">
                <a16:creationId xmlns:a16="http://schemas.microsoft.com/office/drawing/2014/main" id="{3BA6E42A-9873-A541-2132-DC3E3933AA2D}"/>
              </a:ext>
            </a:extLst>
          </p:cNvPr>
          <p:cNvSpPr txBox="1"/>
          <p:nvPr/>
        </p:nvSpPr>
        <p:spPr>
          <a:xfrm>
            <a:off x="66803" y="526813"/>
            <a:ext cx="3375645" cy="4185761"/>
          </a:xfrm>
          <a:prstGeom prst="rect">
            <a:avLst/>
          </a:prstGeom>
          <a:noFill/>
        </p:spPr>
        <p:txBody>
          <a:bodyPr wrap="square" rtlCol="0">
            <a:spAutoFit/>
          </a:bodyPr>
          <a:lstStyle/>
          <a:p>
            <a:r>
              <a:rPr lang="en-US" b="0" dirty="0">
                <a:solidFill>
                  <a:schemeClr val="tx1"/>
                </a:solidFill>
                <a:effectLst/>
                <a:latin typeface="+mj-lt"/>
              </a:rPr>
              <a:t>&gt; </a:t>
            </a:r>
            <a:r>
              <a:rPr lang="en-US" b="1" dirty="0">
                <a:solidFill>
                  <a:schemeClr val="tx1"/>
                </a:solidFill>
                <a:effectLst/>
                <a:latin typeface="+mj-lt"/>
              </a:rPr>
              <a:t>4. Tree models</a:t>
            </a:r>
            <a:endParaRPr lang="en-US" b="0" dirty="0">
              <a:solidFill>
                <a:schemeClr val="tx1"/>
              </a:solidFill>
              <a:effectLst/>
              <a:latin typeface="+mj-lt"/>
            </a:endParaRPr>
          </a:p>
          <a:p>
            <a:r>
              <a:rPr lang="en-US" dirty="0">
                <a:solidFill>
                  <a:schemeClr val="tx1"/>
                </a:solidFill>
                <a:latin typeface="+mj-lt"/>
              </a:rPr>
              <a:t>Dec tree </a:t>
            </a:r>
            <a:r>
              <a:rPr lang="en-US" b="0" dirty="0">
                <a:solidFill>
                  <a:schemeClr val="tx1"/>
                </a:solidFill>
                <a:effectLst/>
                <a:latin typeface="+mj-lt"/>
              </a:rPr>
              <a:t>performs exceptionally well, possessing a low bias and variance, given its similar train and CV scores.</a:t>
            </a:r>
          </a:p>
          <a:p>
            <a:r>
              <a:rPr lang="en-US" b="0" dirty="0">
                <a:solidFill>
                  <a:schemeClr val="tx1"/>
                </a:solidFill>
                <a:effectLst/>
                <a:latin typeface="+mj-lt"/>
              </a:rPr>
              <a:t>- Does not seem to be overfitting, hence we can consider this to be our model</a:t>
            </a:r>
          </a:p>
          <a:p>
            <a:r>
              <a:rPr lang="en-US" b="0" dirty="0">
                <a:solidFill>
                  <a:schemeClr val="tx1"/>
                </a:solidFill>
                <a:effectLst/>
                <a:latin typeface="+mj-lt"/>
              </a:rPr>
              <a:t>- Possess excellent </a:t>
            </a:r>
            <a:r>
              <a:rPr lang="en-US" dirty="0">
                <a:solidFill>
                  <a:schemeClr val="tx1"/>
                </a:solidFill>
                <a:latin typeface="+mj-lt"/>
              </a:rPr>
              <a:t>RMSE</a:t>
            </a:r>
            <a:r>
              <a:rPr lang="en-US" b="0" dirty="0">
                <a:solidFill>
                  <a:schemeClr val="tx1"/>
                </a:solidFill>
                <a:effectLst/>
                <a:latin typeface="+mj-lt"/>
              </a:rPr>
              <a:t> scores (lowest) for train and CV.</a:t>
            </a:r>
          </a:p>
          <a:p>
            <a:r>
              <a:rPr lang="en-US" b="0" dirty="0">
                <a:solidFill>
                  <a:schemeClr val="tx1"/>
                </a:solidFill>
                <a:effectLst/>
                <a:latin typeface="+mj-lt"/>
              </a:rPr>
              <a:t>&gt; One improvement could be further tuning model by optimizing hyperparameters</a:t>
            </a:r>
            <a:br>
              <a:rPr lang="en-US" b="0" dirty="0">
                <a:solidFill>
                  <a:schemeClr val="tx1"/>
                </a:solidFill>
                <a:effectLst/>
                <a:latin typeface="+mj-lt"/>
              </a:rPr>
            </a:br>
            <a:r>
              <a:rPr lang="en-US" b="0" dirty="0">
                <a:solidFill>
                  <a:schemeClr val="tx1"/>
                </a:solidFill>
                <a:effectLst/>
                <a:latin typeface="+mj-lt"/>
              </a:rPr>
              <a:t>&gt; </a:t>
            </a:r>
            <a:r>
              <a:rPr lang="en-US" b="1" dirty="0">
                <a:solidFill>
                  <a:schemeClr val="tx1"/>
                </a:solidFill>
                <a:effectLst/>
                <a:latin typeface="+mj-lt"/>
              </a:rPr>
              <a:t>5. SVM</a:t>
            </a:r>
            <a:endParaRPr lang="en-US" b="0" dirty="0">
              <a:solidFill>
                <a:schemeClr val="tx1"/>
              </a:solidFill>
              <a:effectLst/>
              <a:latin typeface="+mj-lt"/>
            </a:endParaRPr>
          </a:p>
          <a:p>
            <a:r>
              <a:rPr lang="en-US" b="0" dirty="0">
                <a:solidFill>
                  <a:schemeClr val="tx1"/>
                </a:solidFill>
                <a:effectLst/>
                <a:latin typeface="+mj-lt"/>
              </a:rPr>
              <a:t>- Possess similar train and CV scores</a:t>
            </a:r>
          </a:p>
          <a:p>
            <a:r>
              <a:rPr lang="en-US" b="0" dirty="0">
                <a:solidFill>
                  <a:schemeClr val="tx1"/>
                </a:solidFill>
                <a:effectLst/>
                <a:latin typeface="+mj-lt"/>
              </a:rPr>
              <a:t>- Generally does not perform well with high RMSE, though it has low variance.</a:t>
            </a:r>
          </a:p>
          <a:p>
            <a:r>
              <a:rPr lang="en-US" b="0" dirty="0">
                <a:solidFill>
                  <a:schemeClr val="tx1"/>
                </a:solidFill>
                <a:effectLst/>
                <a:latin typeface="+mj-lt"/>
              </a:rPr>
              <a:t>- Suffers from high bias, indicated by the high errors from train and CV scores.</a:t>
            </a:r>
          </a:p>
          <a:p>
            <a:r>
              <a:rPr lang="en-US" b="0" dirty="0">
                <a:solidFill>
                  <a:schemeClr val="tx1"/>
                </a:solidFill>
                <a:effectLst/>
                <a:latin typeface="+mj-lt"/>
              </a:rPr>
              <a:t>&gt; One improvement is to select the regularization parameter </a:t>
            </a:r>
            <a:r>
              <a:rPr lang="en-US" dirty="0">
                <a:solidFill>
                  <a:schemeClr val="tx1"/>
                </a:solidFill>
                <a:latin typeface="+mj-lt"/>
              </a:rPr>
              <a:t>C.</a:t>
            </a:r>
            <a:endParaRPr lang="en-SG" dirty="0"/>
          </a:p>
        </p:txBody>
      </p:sp>
      <p:sp>
        <p:nvSpPr>
          <p:cNvPr id="2" name="TextBox 1">
            <a:extLst>
              <a:ext uri="{FF2B5EF4-FFF2-40B4-BE49-F238E27FC236}">
                <a16:creationId xmlns:a16="http://schemas.microsoft.com/office/drawing/2014/main" id="{6B1405FA-2FED-9122-7B70-D10D7CBB5EE3}"/>
              </a:ext>
            </a:extLst>
          </p:cNvPr>
          <p:cNvSpPr txBox="1"/>
          <p:nvPr/>
        </p:nvSpPr>
        <p:spPr>
          <a:xfrm>
            <a:off x="3442449" y="2681249"/>
            <a:ext cx="5686182" cy="2462213"/>
          </a:xfrm>
          <a:prstGeom prst="rect">
            <a:avLst/>
          </a:prstGeom>
          <a:noFill/>
        </p:spPr>
        <p:txBody>
          <a:bodyPr wrap="square" rtlCol="0">
            <a:spAutoFit/>
          </a:bodyPr>
          <a:lstStyle/>
          <a:p>
            <a:br>
              <a:rPr lang="en-US" b="0" dirty="0">
                <a:solidFill>
                  <a:schemeClr val="tx1"/>
                </a:solidFill>
                <a:effectLst/>
                <a:latin typeface="+mj-lt"/>
              </a:rPr>
            </a:br>
            <a:r>
              <a:rPr lang="en-US" b="1" dirty="0">
                <a:solidFill>
                  <a:schemeClr val="tx1"/>
                </a:solidFill>
                <a:effectLst/>
                <a:latin typeface="+mj-lt"/>
              </a:rPr>
              <a:t>6. Ensembles</a:t>
            </a:r>
            <a:endParaRPr lang="en-US" b="0" dirty="0">
              <a:solidFill>
                <a:schemeClr val="tx1"/>
              </a:solidFill>
              <a:effectLst/>
              <a:latin typeface="+mj-lt"/>
            </a:endParaRPr>
          </a:p>
          <a:p>
            <a:r>
              <a:rPr lang="en-US" b="0" dirty="0">
                <a:solidFill>
                  <a:schemeClr val="tx1"/>
                </a:solidFill>
                <a:effectLst/>
                <a:latin typeface="+mj-lt"/>
              </a:rPr>
              <a:t>- `Gradient Boosting` and `Random forests` perform very well, suffering from slight overfitting.</a:t>
            </a:r>
          </a:p>
          <a:p>
            <a:r>
              <a:rPr lang="en-US" b="0" dirty="0">
                <a:solidFill>
                  <a:schemeClr val="tx1"/>
                </a:solidFill>
                <a:effectLst/>
                <a:latin typeface="+mj-lt"/>
              </a:rPr>
              <a:t>- </a:t>
            </a:r>
            <a:r>
              <a:rPr lang="en-US" b="0" dirty="0" err="1">
                <a:solidFill>
                  <a:schemeClr val="tx1"/>
                </a:solidFill>
                <a:effectLst/>
                <a:latin typeface="+mj-lt"/>
              </a:rPr>
              <a:t>RandomForest</a:t>
            </a:r>
            <a:r>
              <a:rPr lang="en-US" b="0" dirty="0">
                <a:solidFill>
                  <a:schemeClr val="tx1"/>
                </a:solidFill>
                <a:effectLst/>
                <a:latin typeface="+mj-lt"/>
              </a:rPr>
              <a:t> posses low biases, indicated by low errors from CV sets.</a:t>
            </a:r>
          </a:p>
          <a:p>
            <a:r>
              <a:rPr lang="en-US" b="0" dirty="0">
                <a:solidFill>
                  <a:schemeClr val="tx1"/>
                </a:solidFill>
                <a:effectLst/>
                <a:latin typeface="+mj-lt"/>
              </a:rPr>
              <a:t>- Gradient boosting generally have pretty high bias, which seems like it is underfitting.</a:t>
            </a:r>
          </a:p>
          <a:p>
            <a:r>
              <a:rPr lang="en-US" dirty="0">
                <a:solidFill>
                  <a:schemeClr val="tx1"/>
                </a:solidFill>
                <a:latin typeface="+mj-lt"/>
              </a:rPr>
              <a:t>-</a:t>
            </a:r>
            <a:r>
              <a:rPr lang="en-US" b="0" dirty="0">
                <a:solidFill>
                  <a:schemeClr val="tx1"/>
                </a:solidFill>
                <a:effectLst/>
                <a:latin typeface="+mj-lt"/>
              </a:rPr>
              <a:t> One improvement approach to take is to tune hyper parameters, such as `</a:t>
            </a:r>
            <a:r>
              <a:rPr lang="en-US" b="0" dirty="0" err="1">
                <a:solidFill>
                  <a:schemeClr val="tx1"/>
                </a:solidFill>
                <a:effectLst/>
                <a:latin typeface="+mj-lt"/>
              </a:rPr>
              <a:t>max_depth</a:t>
            </a:r>
            <a:r>
              <a:rPr lang="en-US" b="0" dirty="0">
                <a:solidFill>
                  <a:schemeClr val="tx1"/>
                </a:solidFill>
                <a:effectLst/>
                <a:latin typeface="+mj-lt"/>
              </a:rPr>
              <a:t>` or `</a:t>
            </a:r>
            <a:r>
              <a:rPr lang="en-US" b="0" dirty="0" err="1">
                <a:solidFill>
                  <a:schemeClr val="tx1"/>
                </a:solidFill>
                <a:effectLst/>
                <a:latin typeface="+mj-lt"/>
              </a:rPr>
              <a:t>learning_rate</a:t>
            </a:r>
            <a:r>
              <a:rPr lang="en-US" b="0" dirty="0">
                <a:solidFill>
                  <a:schemeClr val="tx1"/>
                </a:solidFill>
                <a:effectLst/>
                <a:latin typeface="+mj-lt"/>
              </a:rPr>
              <a:t>` for gradient </a:t>
            </a:r>
            <a:r>
              <a:rPr lang="en-US" b="0" dirty="0" err="1">
                <a:solidFill>
                  <a:schemeClr val="tx1"/>
                </a:solidFill>
                <a:effectLst/>
                <a:latin typeface="+mj-lt"/>
              </a:rPr>
              <a:t>boostings</a:t>
            </a:r>
            <a:r>
              <a:rPr lang="en-US" b="0" dirty="0">
                <a:solidFill>
                  <a:schemeClr val="tx1"/>
                </a:solidFill>
                <a:effectLst/>
                <a:latin typeface="+mj-lt"/>
              </a:rPr>
              <a:t>.</a:t>
            </a:r>
          </a:p>
          <a:p>
            <a:endParaRPr lang="en-SG" dirty="0"/>
          </a:p>
        </p:txBody>
      </p:sp>
    </p:spTree>
    <p:extLst>
      <p:ext uri="{BB962C8B-B14F-4D97-AF65-F5344CB8AC3E}">
        <p14:creationId xmlns:p14="http://schemas.microsoft.com/office/powerpoint/2010/main" val="184843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subTitle" idx="1"/>
          </p:nvPr>
        </p:nvSpPr>
        <p:spPr>
          <a:xfrm>
            <a:off x="659436" y="1240562"/>
            <a:ext cx="7627034" cy="2379900"/>
          </a:xfrm>
          <a:prstGeom prst="rect">
            <a:avLst/>
          </a:prstGeom>
        </p:spPr>
        <p:txBody>
          <a:bodyPr spcFirstLastPara="1" wrap="square" lIns="91425" tIns="91425" rIns="91425" bIns="91425" anchor="t" anchorCtr="0">
            <a:noAutofit/>
          </a:bodyPr>
          <a:lstStyle/>
          <a:p>
            <a:r>
              <a:rPr lang="en-US" b="1" i="1" dirty="0">
                <a:solidFill>
                  <a:schemeClr val="tx1"/>
                </a:solidFill>
                <a:effectLst/>
                <a:latin typeface="+mj-lt"/>
              </a:rPr>
              <a:t>Can we utilize machine learning to help potential PC buyers determine the price of a computer given its specifications and components?</a:t>
            </a:r>
          </a:p>
          <a:p>
            <a:r>
              <a:rPr lang="en-US" dirty="0">
                <a:solidFill>
                  <a:schemeClr val="tx1"/>
                </a:solidFill>
                <a:latin typeface="+mj-lt"/>
              </a:rPr>
              <a:t>Dataset – Collected from a PC website, with Price ($) as the target variable. (continuous)</a:t>
            </a:r>
          </a:p>
          <a:p>
            <a:endParaRPr lang="en-US" dirty="0">
              <a:solidFill>
                <a:schemeClr val="tx1"/>
              </a:solidFill>
              <a:effectLst/>
              <a:latin typeface="+mj-lt"/>
            </a:endParaRPr>
          </a:p>
          <a:p>
            <a:r>
              <a:rPr lang="en-US" dirty="0">
                <a:solidFill>
                  <a:schemeClr val="tx1"/>
                </a:solidFill>
                <a:latin typeface="+mj-lt"/>
              </a:rPr>
              <a:t>Given a set of specifications and components about each PCs, our goal is to accurately predict the price of PCs.</a:t>
            </a:r>
            <a:endParaRPr lang="en-US" dirty="0">
              <a:solidFill>
                <a:schemeClr val="tx1"/>
              </a:solidFill>
              <a:effectLst/>
              <a:latin typeface="+mj-lt"/>
            </a:endParaRPr>
          </a:p>
          <a:p>
            <a:endParaRPr lang="en-US" b="1" dirty="0">
              <a:solidFill>
                <a:schemeClr val="tx1"/>
              </a:solidFill>
              <a:effectLst/>
              <a:latin typeface="+mj-lt"/>
            </a:endParaRPr>
          </a:p>
        </p:txBody>
      </p:sp>
      <p:sp>
        <p:nvSpPr>
          <p:cNvPr id="303" name="Google Shape;303;p45"/>
          <p:cNvSpPr txBox="1">
            <a:spLocks noGrp="1"/>
          </p:cNvSpPr>
          <p:nvPr>
            <p:ph type="title"/>
          </p:nvPr>
        </p:nvSpPr>
        <p:spPr>
          <a:xfrm>
            <a:off x="713224" y="445025"/>
            <a:ext cx="80573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Prediction task and background research</a:t>
            </a:r>
            <a:endParaRPr dirty="0"/>
          </a:p>
        </p:txBody>
      </p:sp>
      <p:pic>
        <p:nvPicPr>
          <p:cNvPr id="4" name="Picture 3">
            <a:extLst>
              <a:ext uri="{FF2B5EF4-FFF2-40B4-BE49-F238E27FC236}">
                <a16:creationId xmlns:a16="http://schemas.microsoft.com/office/drawing/2014/main" id="{989FE1F0-54A4-AB39-389D-D198BE331184}"/>
              </a:ext>
            </a:extLst>
          </p:cNvPr>
          <p:cNvPicPr>
            <a:picLocks noChangeAspect="1"/>
          </p:cNvPicPr>
          <p:nvPr/>
        </p:nvPicPr>
        <p:blipFill>
          <a:blip r:embed="rId3"/>
          <a:stretch>
            <a:fillRect/>
          </a:stretch>
        </p:blipFill>
        <p:spPr>
          <a:xfrm>
            <a:off x="0" y="3296450"/>
            <a:ext cx="9144000" cy="1847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22985" y="195749"/>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Modelling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3" name="Picture 2">
            <a:extLst>
              <a:ext uri="{FF2B5EF4-FFF2-40B4-BE49-F238E27FC236}">
                <a16:creationId xmlns:a16="http://schemas.microsoft.com/office/drawing/2014/main" id="{CBCC770E-9744-330A-315D-9EED5B1635D3}"/>
              </a:ext>
            </a:extLst>
          </p:cNvPr>
          <p:cNvPicPr>
            <a:picLocks noChangeAspect="1"/>
          </p:cNvPicPr>
          <p:nvPr/>
        </p:nvPicPr>
        <p:blipFill>
          <a:blip r:embed="rId3"/>
          <a:stretch>
            <a:fillRect/>
          </a:stretch>
        </p:blipFill>
        <p:spPr>
          <a:xfrm>
            <a:off x="3752162" y="783771"/>
            <a:ext cx="5317352" cy="2803344"/>
          </a:xfrm>
          <a:prstGeom prst="rect">
            <a:avLst/>
          </a:prstGeom>
        </p:spPr>
      </p:pic>
      <p:sp>
        <p:nvSpPr>
          <p:cNvPr id="5" name="TextBox 4">
            <a:extLst>
              <a:ext uri="{FF2B5EF4-FFF2-40B4-BE49-F238E27FC236}">
                <a16:creationId xmlns:a16="http://schemas.microsoft.com/office/drawing/2014/main" id="{3BA6E42A-9873-A541-2132-DC3E3933AA2D}"/>
              </a:ext>
            </a:extLst>
          </p:cNvPr>
          <p:cNvSpPr txBox="1"/>
          <p:nvPr/>
        </p:nvSpPr>
        <p:spPr>
          <a:xfrm>
            <a:off x="74486" y="824330"/>
            <a:ext cx="3375645" cy="3539430"/>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Generally, Decision Trees performed the best with a lowest mean absolute percentage error, as well as lowest RMSE.</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Does not overfit like distanced based models, and hits the sweet spot.</a:t>
            </a:r>
          </a:p>
          <a:p>
            <a:pPr marL="285750" indent="-285750">
              <a:buFont typeface="Arial" panose="020B0604020202020204" pitchFamily="34" charset="0"/>
              <a:buChar char="•"/>
            </a:pPr>
            <a:r>
              <a:rPr lang="en-US" dirty="0">
                <a:solidFill>
                  <a:schemeClr val="tx1"/>
                </a:solidFill>
                <a:latin typeface="+mj-lt"/>
              </a:rPr>
              <a:t>Does not underfit as well</a:t>
            </a: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Even outperformed models like Random Forests in terms of cross validation scores.</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To </a:t>
            </a:r>
            <a:r>
              <a:rPr lang="en-US" b="0" dirty="0" err="1">
                <a:solidFill>
                  <a:schemeClr val="tx1"/>
                </a:solidFill>
                <a:effectLst/>
                <a:latin typeface="+mj-lt"/>
              </a:rPr>
              <a:t>summarise</a:t>
            </a:r>
            <a:r>
              <a:rPr lang="en-US" b="0" dirty="0">
                <a:solidFill>
                  <a:schemeClr val="tx1"/>
                </a:solidFill>
                <a:effectLst/>
                <a:latin typeface="+mj-lt"/>
              </a:rPr>
              <a:t>, Decision trees is a promising and simple candidate, and we will use this model.</a:t>
            </a:r>
          </a:p>
        </p:txBody>
      </p:sp>
    </p:spTree>
    <p:extLst>
      <p:ext uri="{BB962C8B-B14F-4D97-AF65-F5344CB8AC3E}">
        <p14:creationId xmlns:p14="http://schemas.microsoft.com/office/powerpoint/2010/main" val="313958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998924"/>
            <a:ext cx="3688336" cy="4185761"/>
          </a:xfrm>
          <a:prstGeom prst="rect">
            <a:avLst/>
          </a:prstGeom>
          <a:noFill/>
        </p:spPr>
        <p:txBody>
          <a:bodyPr wrap="square" rtlCol="0">
            <a:spAutoFit/>
          </a:bodyPr>
          <a:lstStyle/>
          <a:p>
            <a:pPr marL="285750" indent="-285750">
              <a:buFont typeface="Arial" panose="020B0604020202020204" pitchFamily="34" charset="0"/>
              <a:buChar char="•"/>
            </a:pPr>
            <a:r>
              <a:rPr lang="en-SG" dirty="0"/>
              <a:t>We want to further balance and reduce the bias and variance of our model</a:t>
            </a:r>
          </a:p>
          <a:p>
            <a:pPr marL="285750" indent="-285750">
              <a:buFont typeface="Arial" panose="020B0604020202020204" pitchFamily="34" charset="0"/>
              <a:buChar char="•"/>
            </a:pPr>
            <a:r>
              <a:rPr lang="en-SG" b="1" dirty="0"/>
              <a:t>Log transform </a:t>
            </a:r>
            <a:r>
              <a:rPr lang="en-SG" dirty="0"/>
              <a:t>target variable. </a:t>
            </a:r>
          </a:p>
          <a:p>
            <a:pPr marL="285750" indent="-285750">
              <a:buFont typeface="Arial" panose="020B0604020202020204" pitchFamily="34" charset="0"/>
              <a:buChar char="•"/>
            </a:pPr>
            <a:r>
              <a:rPr lang="en-SG" dirty="0"/>
              <a:t>Price follows a positively skewed distribution.</a:t>
            </a:r>
          </a:p>
          <a:p>
            <a:pPr marL="285750" indent="-285750">
              <a:buFont typeface="Arial" panose="020B0604020202020204" pitchFamily="34" charset="0"/>
              <a:buChar char="•"/>
            </a:pPr>
            <a:r>
              <a:rPr lang="en-US" b="0" dirty="0">
                <a:solidFill>
                  <a:schemeClr val="tx1"/>
                </a:solidFill>
                <a:effectLst/>
                <a:latin typeface="+mj-lt"/>
              </a:rPr>
              <a:t>Skewness, which indicates the lack of symmetry in data, could adversely affect regression model.</a:t>
            </a:r>
          </a:p>
          <a:p>
            <a:pPr marL="285750" indent="-285750">
              <a:buFont typeface="Arial" panose="020B0604020202020204" pitchFamily="34" charset="0"/>
              <a:buChar char="•"/>
            </a:pPr>
            <a:r>
              <a:rPr lang="en-US" b="0" dirty="0">
                <a:solidFill>
                  <a:schemeClr val="tx1"/>
                </a:solidFill>
                <a:effectLst/>
                <a:latin typeface="+mj-lt"/>
              </a:rPr>
              <a:t>Log transformation can help ease the skewness, as well as enable the model to be more robust, by transforming the target variable to follow a normal distribution.</a:t>
            </a:r>
          </a:p>
          <a:p>
            <a:pPr marL="285750" indent="-285750">
              <a:buFont typeface="Arial" panose="020B0604020202020204" pitchFamily="34" charset="0"/>
              <a:buChar char="•"/>
            </a:pPr>
            <a:r>
              <a:rPr lang="en-US" dirty="0">
                <a:solidFill>
                  <a:schemeClr val="tx1"/>
                </a:solidFill>
                <a:latin typeface="+mj-lt"/>
              </a:rPr>
              <a:t>Use of </a:t>
            </a:r>
            <a:r>
              <a:rPr lang="en-US" dirty="0" err="1">
                <a:solidFill>
                  <a:schemeClr val="tx1"/>
                </a:solidFill>
                <a:latin typeface="+mj-lt"/>
              </a:rPr>
              <a:t>TransformedTargetRegressor</a:t>
            </a: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dirty="0">
                <a:solidFill>
                  <a:schemeClr val="tx1"/>
                </a:solidFill>
                <a:latin typeface="+mj-lt"/>
              </a:rPr>
              <a:t>Performed slightly better, and also lowered the variance of our model.</a:t>
            </a: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61AC7A77-D42D-8237-1486-05DAE49E6CFD}"/>
              </a:ext>
            </a:extLst>
          </p:cNvPr>
          <p:cNvPicPr>
            <a:picLocks noChangeAspect="1"/>
          </p:cNvPicPr>
          <p:nvPr/>
        </p:nvPicPr>
        <p:blipFill>
          <a:blip r:embed="rId3"/>
          <a:stretch>
            <a:fillRect/>
          </a:stretch>
        </p:blipFill>
        <p:spPr>
          <a:xfrm>
            <a:off x="5455666" y="473392"/>
            <a:ext cx="3610479" cy="4363059"/>
          </a:xfrm>
          <a:prstGeom prst="rect">
            <a:avLst/>
          </a:prstGeom>
        </p:spPr>
      </p:pic>
    </p:spTree>
    <p:extLst>
      <p:ext uri="{BB962C8B-B14F-4D97-AF65-F5344CB8AC3E}">
        <p14:creationId xmlns:p14="http://schemas.microsoft.com/office/powerpoint/2010/main" val="1680417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selection </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84524" y="906225"/>
            <a:ext cx="8531565" cy="2677656"/>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From correlation matrix, several features are highly correlated, which may pose a problem for the model, which may suggest redundant features. </a:t>
            </a:r>
          </a:p>
          <a:p>
            <a:pPr marL="285750" indent="-285750">
              <a:buFont typeface="Arial" panose="020B0604020202020204" pitchFamily="34" charset="0"/>
              <a:buChar char="•"/>
            </a:pPr>
            <a:r>
              <a:rPr lang="en-US" b="0" dirty="0">
                <a:solidFill>
                  <a:schemeClr val="tx1"/>
                </a:solidFill>
                <a:effectLst/>
                <a:latin typeface="+mj-lt"/>
              </a:rPr>
              <a:t>We recognize that since we are one hot encoding our categorical variables, and since the dimension of the input space increases with the cardinality of our encoded variable, we may face a problem of the curse of dimensionality where model performance decreases, and may result in overfitting hence not generalizing well to new examples. </a:t>
            </a:r>
          </a:p>
          <a:p>
            <a:pPr marL="285750" indent="-285750">
              <a:buFont typeface="Arial" panose="020B0604020202020204" pitchFamily="34" charset="0"/>
              <a:buChar char="•"/>
            </a:pPr>
            <a:r>
              <a:rPr lang="en-US" dirty="0">
                <a:solidFill>
                  <a:schemeClr val="tx1"/>
                </a:solidFill>
                <a:latin typeface="+mj-lt"/>
              </a:rPr>
              <a:t>We</a:t>
            </a:r>
            <a:r>
              <a:rPr lang="en-US" b="0" dirty="0">
                <a:solidFill>
                  <a:schemeClr val="tx1"/>
                </a:solidFill>
                <a:effectLst/>
                <a:latin typeface="+mj-lt"/>
              </a:rPr>
              <a:t> can perform Feature Selection on our data since we have </a:t>
            </a:r>
            <a:r>
              <a:rPr lang="en-US" b="0">
                <a:solidFill>
                  <a:schemeClr val="tx1"/>
                </a:solidFill>
                <a:effectLst/>
                <a:latin typeface="+mj-lt"/>
              </a:rPr>
              <a:t>172 features, </a:t>
            </a:r>
            <a:r>
              <a:rPr lang="en-US" b="0" dirty="0">
                <a:solidFill>
                  <a:schemeClr val="tx1"/>
                </a:solidFill>
                <a:effectLst/>
                <a:latin typeface="+mj-lt"/>
              </a:rPr>
              <a:t>with the goal of removing less relevant features from the data, to avoid our models overfitting to noise as well as attaining a simpler model.</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We can try a few methods such as `PCA` or filter based feature selection like `</a:t>
            </a:r>
            <a:r>
              <a:rPr lang="en-US" b="0" dirty="0" err="1">
                <a:solidFill>
                  <a:schemeClr val="tx1"/>
                </a:solidFill>
                <a:effectLst/>
                <a:latin typeface="+mj-lt"/>
              </a:rPr>
              <a:t>SelectKBest</a:t>
            </a:r>
            <a:r>
              <a:rPr lang="en-US" b="0" dirty="0">
                <a:solidFill>
                  <a:schemeClr val="tx1"/>
                </a:solidFill>
                <a:effectLst/>
                <a:latin typeface="+mj-lt"/>
              </a:rPr>
              <a:t>`, or RFE.</a:t>
            </a: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4043909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selection (PCA/RFE)</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940804"/>
            <a:ext cx="5194405" cy="4401205"/>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Using PCA, we note a</a:t>
            </a:r>
            <a:r>
              <a:rPr lang="en-US" dirty="0">
                <a:solidFill>
                  <a:schemeClr val="tx1"/>
                </a:solidFill>
                <a:latin typeface="+mj-lt"/>
              </a:rPr>
              <a:t>n unstable trend when changing the PCA </a:t>
            </a:r>
            <a:r>
              <a:rPr lang="en-US" dirty="0" err="1">
                <a:solidFill>
                  <a:schemeClr val="tx1"/>
                </a:solidFill>
                <a:latin typeface="+mj-lt"/>
              </a:rPr>
              <a:t>n_components</a:t>
            </a:r>
            <a:r>
              <a:rPr lang="en-US" dirty="0">
                <a:solidFill>
                  <a:schemeClr val="tx1"/>
                </a:solidFill>
                <a:latin typeface="+mj-lt"/>
              </a:rPr>
              <a:t> parameter.</a:t>
            </a:r>
          </a:p>
          <a:p>
            <a:pPr marL="285750" indent="-285750">
              <a:buFont typeface="Arial" panose="020B0604020202020204" pitchFamily="34" charset="0"/>
              <a:buChar char="•"/>
            </a:pPr>
            <a:r>
              <a:rPr lang="en-US" dirty="0">
                <a:solidFill>
                  <a:schemeClr val="tx1"/>
                </a:solidFill>
                <a:latin typeface="+mj-lt"/>
              </a:rPr>
              <a:t>Higher RMSE, which is not very ideal for the model. </a:t>
            </a:r>
          </a:p>
          <a:p>
            <a:pPr marL="285750" indent="-285750">
              <a:buFont typeface="Arial" panose="020B0604020202020204" pitchFamily="34" charset="0"/>
              <a:buChar char="•"/>
            </a:pPr>
            <a:r>
              <a:rPr lang="en-US" dirty="0">
                <a:solidFill>
                  <a:schemeClr val="tx1"/>
                </a:solidFill>
                <a:latin typeface="+mj-lt"/>
              </a:rPr>
              <a:t>It also has very high standard deviations for train and CV scores.</a:t>
            </a:r>
          </a:p>
          <a:p>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r>
              <a:rPr lang="en-US" dirty="0">
                <a:solidFill>
                  <a:schemeClr val="tx1"/>
                </a:solidFill>
                <a:latin typeface="+mj-lt"/>
              </a:rPr>
              <a:t>RFE is better, with a more consistent trend, and lower RMSE errors for both train and cv sets.</a:t>
            </a: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 Wrapper type algorithm that select features that are the most relevant in predicting target variable, which can be more efficient than a filter based feature selection method.</a:t>
            </a:r>
          </a:p>
          <a:p>
            <a:pPr marL="285750" indent="-285750">
              <a:buFont typeface="Arial" panose="020B0604020202020204" pitchFamily="34" charset="0"/>
              <a:buChar char="•"/>
            </a:pPr>
            <a:r>
              <a:rPr lang="en-US" b="0" dirty="0">
                <a:solidFill>
                  <a:schemeClr val="tx1"/>
                </a:solidFill>
                <a:effectLst/>
                <a:latin typeface="+mj-lt"/>
              </a:rPr>
              <a:t>- Works by searching for a subset of features by starting with everything in the training set and slowly removing features until the number we specify.</a:t>
            </a:r>
          </a:p>
          <a:p>
            <a:pPr marL="285750" indent="-285750">
              <a:buFont typeface="Arial" panose="020B0604020202020204" pitchFamily="34" charset="0"/>
              <a:buChar char="•"/>
            </a:pPr>
            <a:r>
              <a:rPr lang="en-US" b="0" dirty="0">
                <a:solidFill>
                  <a:schemeClr val="tx1"/>
                </a:solidFill>
                <a:effectLst/>
                <a:latin typeface="+mj-lt"/>
              </a:rPr>
              <a:t>RFE further simplifies our model. We will keep 40% of features, given its lower standard deviation for train and cv sets at 40%.</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943F2BB6-30B4-0193-8447-DF131CDCDB28}"/>
              </a:ext>
            </a:extLst>
          </p:cNvPr>
          <p:cNvPicPr>
            <a:picLocks noChangeAspect="1"/>
          </p:cNvPicPr>
          <p:nvPr/>
        </p:nvPicPr>
        <p:blipFill>
          <a:blip r:embed="rId3"/>
          <a:stretch>
            <a:fillRect/>
          </a:stretch>
        </p:blipFill>
        <p:spPr>
          <a:xfrm>
            <a:off x="5278931" y="438813"/>
            <a:ext cx="3865069" cy="2312894"/>
          </a:xfrm>
          <a:prstGeom prst="rect">
            <a:avLst/>
          </a:prstGeom>
        </p:spPr>
      </p:pic>
      <p:pic>
        <p:nvPicPr>
          <p:cNvPr id="6" name="Picture 5">
            <a:extLst>
              <a:ext uri="{FF2B5EF4-FFF2-40B4-BE49-F238E27FC236}">
                <a16:creationId xmlns:a16="http://schemas.microsoft.com/office/drawing/2014/main" id="{4F66EE6C-FBC3-5A34-EBAD-A9F8BEF4B6C9}"/>
              </a:ext>
            </a:extLst>
          </p:cNvPr>
          <p:cNvPicPr>
            <a:picLocks noChangeAspect="1"/>
          </p:cNvPicPr>
          <p:nvPr/>
        </p:nvPicPr>
        <p:blipFill>
          <a:blip r:embed="rId4"/>
          <a:stretch>
            <a:fillRect/>
          </a:stretch>
        </p:blipFill>
        <p:spPr>
          <a:xfrm>
            <a:off x="5108153" y="2751706"/>
            <a:ext cx="4035847" cy="2359219"/>
          </a:xfrm>
          <a:prstGeom prst="rect">
            <a:avLst/>
          </a:prstGeom>
        </p:spPr>
      </p:pic>
    </p:spTree>
    <p:extLst>
      <p:ext uri="{BB962C8B-B14F-4D97-AF65-F5344CB8AC3E}">
        <p14:creationId xmlns:p14="http://schemas.microsoft.com/office/powerpoint/2010/main" val="90654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(Scaling &amp; Feature Engineering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76626" y="1014292"/>
            <a:ext cx="3688336" cy="375487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mj-lt"/>
              </a:rPr>
              <a:t>Create new feature Pixels Per inch</a:t>
            </a:r>
          </a:p>
          <a:p>
            <a:pPr marL="285750" indent="-285750">
              <a:buFont typeface="Arial" panose="020B0604020202020204" pitchFamily="34" charset="0"/>
              <a:buChar char="•"/>
            </a:pPr>
            <a:r>
              <a:rPr lang="en-US" dirty="0">
                <a:solidFill>
                  <a:schemeClr val="tx1"/>
                </a:solidFill>
                <a:effectLst/>
                <a:latin typeface="+mj-lt"/>
              </a:rPr>
              <a:t>refers to individual pixels are displayed in one inch of a digital image</a:t>
            </a:r>
          </a:p>
          <a:p>
            <a:pPr marL="285750" indent="-285750">
              <a:buFont typeface="Arial" panose="020B0604020202020204" pitchFamily="34" charset="0"/>
              <a:buChar char="•"/>
            </a:pPr>
            <a:r>
              <a:rPr lang="en-US" dirty="0">
                <a:solidFill>
                  <a:schemeClr val="tx1"/>
                </a:solidFill>
                <a:latin typeface="+mj-lt"/>
              </a:rPr>
              <a:t>Scores improved a little, and also furthered maintain the variance.</a:t>
            </a: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r>
              <a:rPr lang="en-US" dirty="0">
                <a:solidFill>
                  <a:schemeClr val="tx1"/>
                </a:solidFill>
                <a:latin typeface="+mj-lt"/>
              </a:rPr>
              <a:t>Testing out a few scaling methods, such as </a:t>
            </a:r>
            <a:r>
              <a:rPr lang="en-US" dirty="0" err="1">
                <a:solidFill>
                  <a:schemeClr val="tx1"/>
                </a:solidFill>
                <a:latin typeface="+mj-lt"/>
              </a:rPr>
              <a:t>PowerTransformer</a:t>
            </a:r>
            <a:r>
              <a:rPr lang="en-US" dirty="0">
                <a:solidFill>
                  <a:schemeClr val="tx1"/>
                </a:solidFill>
                <a:latin typeface="+mj-lt"/>
              </a:rPr>
              <a:t>, </a:t>
            </a:r>
            <a:r>
              <a:rPr lang="en-US" dirty="0" err="1">
                <a:solidFill>
                  <a:schemeClr val="tx1"/>
                </a:solidFill>
                <a:latin typeface="+mj-lt"/>
              </a:rPr>
              <a:t>StandardScaler</a:t>
            </a:r>
            <a:r>
              <a:rPr lang="en-US" dirty="0">
                <a:solidFill>
                  <a:schemeClr val="tx1"/>
                </a:solidFill>
                <a:latin typeface="+mj-lt"/>
              </a:rPr>
              <a:t>, Robust, </a:t>
            </a:r>
            <a:r>
              <a:rPr lang="en-US" dirty="0" err="1">
                <a:solidFill>
                  <a:schemeClr val="tx1"/>
                </a:solidFill>
                <a:latin typeface="+mj-lt"/>
              </a:rPr>
              <a:t>MinMaxScaler</a:t>
            </a:r>
            <a:r>
              <a:rPr lang="en-US" dirty="0">
                <a:solidFill>
                  <a:schemeClr val="tx1"/>
                </a:solidFill>
                <a:latin typeface="+mj-lt"/>
              </a:rPr>
              <a:t>.</a:t>
            </a:r>
          </a:p>
          <a:p>
            <a:pPr marL="285750" indent="-285750">
              <a:buFont typeface="Arial" panose="020B0604020202020204" pitchFamily="34" charset="0"/>
              <a:buChar char="•"/>
            </a:pPr>
            <a:r>
              <a:rPr lang="en-US" dirty="0">
                <a:solidFill>
                  <a:schemeClr val="tx1"/>
                </a:solidFill>
                <a:latin typeface="+mj-lt"/>
              </a:rPr>
              <a:t>To make sure features of higher magnitude do not control the model.</a:t>
            </a:r>
          </a:p>
          <a:p>
            <a:pPr marL="285750" indent="-285750">
              <a:buFont typeface="Arial" panose="020B0604020202020204" pitchFamily="34" charset="0"/>
              <a:buChar char="•"/>
            </a:pPr>
            <a:r>
              <a:rPr lang="en-US" dirty="0" err="1">
                <a:solidFill>
                  <a:schemeClr val="tx1"/>
                </a:solidFill>
                <a:latin typeface="+mj-lt"/>
              </a:rPr>
              <a:t>StandardScaler</a:t>
            </a:r>
            <a:r>
              <a:rPr lang="en-US" dirty="0">
                <a:solidFill>
                  <a:schemeClr val="tx1"/>
                </a:solidFill>
                <a:latin typeface="+mj-lt"/>
              </a:rPr>
              <a:t> helped us the most, hence we will use standard scaler.</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6" name="Picture 5">
            <a:extLst>
              <a:ext uri="{FF2B5EF4-FFF2-40B4-BE49-F238E27FC236}">
                <a16:creationId xmlns:a16="http://schemas.microsoft.com/office/drawing/2014/main" id="{57AF2A40-747A-AC98-1825-56D932CF3103}"/>
              </a:ext>
            </a:extLst>
          </p:cNvPr>
          <p:cNvPicPr>
            <a:picLocks noChangeAspect="1"/>
          </p:cNvPicPr>
          <p:nvPr/>
        </p:nvPicPr>
        <p:blipFill>
          <a:blip r:embed="rId3"/>
          <a:stretch>
            <a:fillRect/>
          </a:stretch>
        </p:blipFill>
        <p:spPr>
          <a:xfrm>
            <a:off x="4341481" y="1014292"/>
            <a:ext cx="4372585" cy="990738"/>
          </a:xfrm>
          <a:prstGeom prst="rect">
            <a:avLst/>
          </a:prstGeom>
        </p:spPr>
      </p:pic>
      <p:pic>
        <p:nvPicPr>
          <p:cNvPr id="3" name="Picture 2">
            <a:extLst>
              <a:ext uri="{FF2B5EF4-FFF2-40B4-BE49-F238E27FC236}">
                <a16:creationId xmlns:a16="http://schemas.microsoft.com/office/drawing/2014/main" id="{5CC339E5-063B-8EF1-9101-CD7088F6EB72}"/>
              </a:ext>
            </a:extLst>
          </p:cNvPr>
          <p:cNvPicPr>
            <a:picLocks noChangeAspect="1"/>
          </p:cNvPicPr>
          <p:nvPr/>
        </p:nvPicPr>
        <p:blipFill>
          <a:blip r:embed="rId4"/>
          <a:stretch>
            <a:fillRect/>
          </a:stretch>
        </p:blipFill>
        <p:spPr>
          <a:xfrm>
            <a:off x="3964962" y="2031189"/>
            <a:ext cx="5179038" cy="1898370"/>
          </a:xfrm>
          <a:prstGeom prst="rect">
            <a:avLst/>
          </a:prstGeom>
        </p:spPr>
      </p:pic>
    </p:spTree>
    <p:extLst>
      <p:ext uri="{BB962C8B-B14F-4D97-AF65-F5344CB8AC3E}">
        <p14:creationId xmlns:p14="http://schemas.microsoft.com/office/powerpoint/2010/main" val="279036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161432" y="1009099"/>
            <a:ext cx="3688336" cy="3323987"/>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We will plot validation curves and see how the model fares under a range of hyperparameters.</a:t>
            </a:r>
          </a:p>
          <a:p>
            <a:pPr marL="285750" indent="-285750">
              <a:buFont typeface="Arial" panose="020B0604020202020204" pitchFamily="34" charset="0"/>
              <a:buChar char="•"/>
            </a:pPr>
            <a:r>
              <a:rPr lang="en-US" b="0" dirty="0">
                <a:solidFill>
                  <a:schemeClr val="tx1"/>
                </a:solidFill>
                <a:effectLst/>
                <a:latin typeface="+mj-lt"/>
              </a:rPr>
              <a:t>Similarly, we will check the validity of hyperparameters.</a:t>
            </a:r>
          </a:p>
          <a:p>
            <a:pPr marL="285750" indent="-285750">
              <a:buFont typeface="Arial" panose="020B0604020202020204" pitchFamily="34" charset="0"/>
              <a:buChar char="•"/>
            </a:pPr>
            <a:r>
              <a:rPr lang="en-US" b="0" dirty="0">
                <a:solidFill>
                  <a:schemeClr val="tx1"/>
                </a:solidFill>
                <a:effectLst/>
                <a:latin typeface="+mj-lt"/>
              </a:rPr>
              <a:t>So that we know which range for the hyperparameters to test in </a:t>
            </a:r>
            <a:r>
              <a:rPr lang="en-US" b="0" dirty="0" err="1">
                <a:solidFill>
                  <a:schemeClr val="tx1"/>
                </a:solidFill>
                <a:effectLst/>
                <a:latin typeface="+mj-lt"/>
              </a:rPr>
              <a:t>gridsearchcv</a:t>
            </a: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r>
              <a:rPr lang="en-US" b="0" dirty="0">
                <a:solidFill>
                  <a:schemeClr val="tx1"/>
                </a:solidFill>
                <a:effectLst/>
                <a:latin typeface="+mj-lt"/>
              </a:rPr>
              <a:t>Max depth -&gt; lower variance as depth increase. (valid hyperparameter)</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7C41D1E7-DF4E-8DC3-090A-812D05AE542E}"/>
              </a:ext>
            </a:extLst>
          </p:cNvPr>
          <p:cNvPicPr>
            <a:picLocks noChangeAspect="1"/>
          </p:cNvPicPr>
          <p:nvPr/>
        </p:nvPicPr>
        <p:blipFill>
          <a:blip r:embed="rId3"/>
          <a:stretch>
            <a:fillRect/>
          </a:stretch>
        </p:blipFill>
        <p:spPr>
          <a:xfrm>
            <a:off x="3765176" y="1014292"/>
            <a:ext cx="5378824" cy="1965753"/>
          </a:xfrm>
          <a:prstGeom prst="rect">
            <a:avLst/>
          </a:prstGeom>
        </p:spPr>
      </p:pic>
      <p:pic>
        <p:nvPicPr>
          <p:cNvPr id="3" name="Picture 2">
            <a:extLst>
              <a:ext uri="{FF2B5EF4-FFF2-40B4-BE49-F238E27FC236}">
                <a16:creationId xmlns:a16="http://schemas.microsoft.com/office/drawing/2014/main" id="{617D2DE9-DA97-1270-E85D-B9305C536AE2}"/>
              </a:ext>
            </a:extLst>
          </p:cNvPr>
          <p:cNvPicPr>
            <a:picLocks noChangeAspect="1"/>
          </p:cNvPicPr>
          <p:nvPr/>
        </p:nvPicPr>
        <p:blipFill>
          <a:blip r:embed="rId4"/>
          <a:stretch>
            <a:fillRect/>
          </a:stretch>
        </p:blipFill>
        <p:spPr>
          <a:xfrm>
            <a:off x="0" y="3722054"/>
            <a:ext cx="9144000" cy="814308"/>
          </a:xfrm>
          <a:prstGeom prst="rect">
            <a:avLst/>
          </a:prstGeom>
        </p:spPr>
      </p:pic>
    </p:spTree>
    <p:extLst>
      <p:ext uri="{BB962C8B-B14F-4D97-AF65-F5344CB8AC3E}">
        <p14:creationId xmlns:p14="http://schemas.microsoft.com/office/powerpoint/2010/main" val="3865363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Model improvement (Hyperparameter tuning)</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76626" y="1014292"/>
            <a:ext cx="3688336" cy="2462213"/>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Tune hyperparameters to attempt to simplify model. </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Best params: 0 pruning, </a:t>
            </a:r>
            <a:r>
              <a:rPr lang="en-US" b="0" dirty="0" err="1">
                <a:solidFill>
                  <a:schemeClr val="tx1"/>
                </a:solidFill>
                <a:effectLst/>
                <a:latin typeface="+mj-lt"/>
              </a:rPr>
              <a:t>maxdepth</a:t>
            </a:r>
            <a:r>
              <a:rPr lang="en-US" b="0" dirty="0">
                <a:solidFill>
                  <a:schemeClr val="tx1"/>
                </a:solidFill>
                <a:effectLst/>
                <a:latin typeface="+mj-lt"/>
              </a:rPr>
              <a:t> :30, max_features:20, min samples split:3.</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US" dirty="0">
              <a:solidFill>
                <a:schemeClr val="tx1"/>
              </a:solidFill>
              <a:latin typeface="+mj-lt"/>
            </a:endParaRP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49FD5360-4387-2FB5-2A13-5141F0C92CCE}"/>
              </a:ext>
            </a:extLst>
          </p:cNvPr>
          <p:cNvPicPr>
            <a:picLocks noChangeAspect="1"/>
          </p:cNvPicPr>
          <p:nvPr/>
        </p:nvPicPr>
        <p:blipFill>
          <a:blip r:embed="rId3"/>
          <a:stretch>
            <a:fillRect/>
          </a:stretch>
        </p:blipFill>
        <p:spPr>
          <a:xfrm>
            <a:off x="53788" y="3677480"/>
            <a:ext cx="9144000" cy="1458336"/>
          </a:xfrm>
          <a:prstGeom prst="rect">
            <a:avLst/>
          </a:prstGeom>
        </p:spPr>
      </p:pic>
      <p:pic>
        <p:nvPicPr>
          <p:cNvPr id="7" name="Picture 6">
            <a:extLst>
              <a:ext uri="{FF2B5EF4-FFF2-40B4-BE49-F238E27FC236}">
                <a16:creationId xmlns:a16="http://schemas.microsoft.com/office/drawing/2014/main" id="{CB5EBFE4-720B-AA50-1367-76F8B9BD479F}"/>
              </a:ext>
            </a:extLst>
          </p:cNvPr>
          <p:cNvPicPr>
            <a:picLocks noChangeAspect="1"/>
          </p:cNvPicPr>
          <p:nvPr/>
        </p:nvPicPr>
        <p:blipFill>
          <a:blip r:embed="rId4"/>
          <a:stretch>
            <a:fillRect/>
          </a:stretch>
        </p:blipFill>
        <p:spPr>
          <a:xfrm>
            <a:off x="4241588" y="1658617"/>
            <a:ext cx="4902412" cy="1458337"/>
          </a:xfrm>
          <a:prstGeom prst="rect">
            <a:avLst/>
          </a:prstGeom>
        </p:spPr>
      </p:pic>
    </p:spTree>
    <p:extLst>
      <p:ext uri="{BB962C8B-B14F-4D97-AF65-F5344CB8AC3E}">
        <p14:creationId xmlns:p14="http://schemas.microsoft.com/office/powerpoint/2010/main" val="210919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9136249"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Decision Tree evaluation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245888" y="1045206"/>
            <a:ext cx="4326111" cy="3970318"/>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Evaluation on unseen test set.</a:t>
            </a:r>
          </a:p>
          <a:p>
            <a:pPr marL="285750" indent="-285750">
              <a:buFont typeface="Arial" panose="020B0604020202020204" pitchFamily="34" charset="0"/>
              <a:buChar char="•"/>
            </a:pPr>
            <a:r>
              <a:rPr lang="en-US" dirty="0">
                <a:solidFill>
                  <a:schemeClr val="tx1"/>
                </a:solidFill>
                <a:latin typeface="+mj-lt"/>
              </a:rPr>
              <a:t>RMSE of 53, MAPE of 0.005</a:t>
            </a:r>
          </a:p>
          <a:p>
            <a:pPr marL="285750" indent="-285750">
              <a:buFont typeface="Arial" panose="020B0604020202020204" pitchFamily="34" charset="0"/>
              <a:buChar char="•"/>
            </a:pPr>
            <a:r>
              <a:rPr lang="en-US" b="0" dirty="0">
                <a:solidFill>
                  <a:schemeClr val="tx1"/>
                </a:solidFill>
                <a:effectLst/>
                <a:latin typeface="+mj-lt"/>
              </a:rPr>
              <a:t>We can say that our model </a:t>
            </a:r>
            <a:r>
              <a:rPr lang="en-US" dirty="0">
                <a:solidFill>
                  <a:schemeClr val="tx1"/>
                </a:solidFill>
                <a:latin typeface="+mj-lt"/>
              </a:rPr>
              <a:t>does generalize well to new examples as it does not severely overfit, or severely underfit.</a:t>
            </a:r>
          </a:p>
          <a:p>
            <a:pPr marL="285750" indent="-285750">
              <a:buFont typeface="Arial" panose="020B0604020202020204" pitchFamily="34" charset="0"/>
              <a:buChar char="•"/>
            </a:pPr>
            <a:r>
              <a:rPr lang="en-US" dirty="0">
                <a:solidFill>
                  <a:schemeClr val="tx1"/>
                </a:solidFill>
                <a:latin typeface="+mj-lt"/>
              </a:rPr>
              <a:t>Determine whether a model is appropriate in modelling the given data</a:t>
            </a:r>
          </a:p>
          <a:p>
            <a:pPr marL="285750" indent="-285750">
              <a:buFont typeface="Arial" panose="020B0604020202020204" pitchFamily="34" charset="0"/>
              <a:buChar char="•"/>
            </a:pPr>
            <a:r>
              <a:rPr lang="en-US" dirty="0">
                <a:solidFill>
                  <a:schemeClr val="tx1"/>
                </a:solidFill>
                <a:latin typeface="+mj-lt"/>
              </a:rPr>
              <a:t>We can see that from the residual plot, some points are scattered randomly from the y=0 line, we can conclude that the model is very </a:t>
            </a:r>
            <a:r>
              <a:rPr lang="en-US" dirty="0" err="1">
                <a:solidFill>
                  <a:schemeClr val="tx1"/>
                </a:solidFill>
                <a:latin typeface="+mj-lt"/>
              </a:rPr>
              <a:t>approriate</a:t>
            </a:r>
            <a:r>
              <a:rPr lang="en-US" dirty="0">
                <a:solidFill>
                  <a:schemeClr val="tx1"/>
                </a:solidFill>
                <a:latin typeface="+mj-lt"/>
              </a:rPr>
              <a:t> in our scenario. However if the residual plots follow a pattern, then it would not be a good model.</a:t>
            </a:r>
          </a:p>
          <a:p>
            <a:pPr marL="285750" indent="-285750">
              <a:buFont typeface="Arial" panose="020B0604020202020204" pitchFamily="34" charset="0"/>
              <a:buChar char="•"/>
            </a:pPr>
            <a:r>
              <a:rPr lang="en-US" dirty="0">
                <a:solidFill>
                  <a:schemeClr val="tx1"/>
                </a:solidFill>
                <a:latin typeface="+mj-lt"/>
              </a:rPr>
              <a:t>Our mean residuals is shown above, and since the residuals are positive, means the model has </a:t>
            </a:r>
            <a:r>
              <a:rPr lang="en-US" dirty="0" err="1">
                <a:solidFill>
                  <a:schemeClr val="tx1"/>
                </a:solidFill>
                <a:latin typeface="+mj-lt"/>
              </a:rPr>
              <a:t>slighly</a:t>
            </a:r>
            <a:r>
              <a:rPr lang="en-US" dirty="0">
                <a:solidFill>
                  <a:schemeClr val="tx1"/>
                </a:solidFill>
                <a:latin typeface="+mj-lt"/>
              </a:rPr>
              <a:t> underpredicted the price of PCs</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5" name="Picture 4">
            <a:extLst>
              <a:ext uri="{FF2B5EF4-FFF2-40B4-BE49-F238E27FC236}">
                <a16:creationId xmlns:a16="http://schemas.microsoft.com/office/drawing/2014/main" id="{B2D45719-2A8E-02E7-59C9-20D7C6AC1218}"/>
              </a:ext>
            </a:extLst>
          </p:cNvPr>
          <p:cNvPicPr>
            <a:picLocks noChangeAspect="1"/>
          </p:cNvPicPr>
          <p:nvPr/>
        </p:nvPicPr>
        <p:blipFill>
          <a:blip r:embed="rId3"/>
          <a:stretch>
            <a:fillRect/>
          </a:stretch>
        </p:blipFill>
        <p:spPr>
          <a:xfrm>
            <a:off x="4572000" y="1045206"/>
            <a:ext cx="4572000" cy="2708162"/>
          </a:xfrm>
          <a:prstGeom prst="rect">
            <a:avLst/>
          </a:prstGeom>
        </p:spPr>
      </p:pic>
      <p:pic>
        <p:nvPicPr>
          <p:cNvPr id="8" name="Picture 7">
            <a:extLst>
              <a:ext uri="{FF2B5EF4-FFF2-40B4-BE49-F238E27FC236}">
                <a16:creationId xmlns:a16="http://schemas.microsoft.com/office/drawing/2014/main" id="{8F2BEA8A-C162-4330-2512-3141EDD2108F}"/>
              </a:ext>
            </a:extLst>
          </p:cNvPr>
          <p:cNvPicPr>
            <a:picLocks noChangeAspect="1"/>
          </p:cNvPicPr>
          <p:nvPr/>
        </p:nvPicPr>
        <p:blipFill>
          <a:blip r:embed="rId4"/>
          <a:stretch>
            <a:fillRect/>
          </a:stretch>
        </p:blipFill>
        <p:spPr>
          <a:xfrm>
            <a:off x="4502844" y="3917528"/>
            <a:ext cx="4641156" cy="752580"/>
          </a:xfrm>
          <a:prstGeom prst="rect">
            <a:avLst/>
          </a:prstGeom>
        </p:spPr>
      </p:pic>
    </p:spTree>
    <p:extLst>
      <p:ext uri="{BB962C8B-B14F-4D97-AF65-F5344CB8AC3E}">
        <p14:creationId xmlns:p14="http://schemas.microsoft.com/office/powerpoint/2010/main" val="4043738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Feature importance</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1536807"/>
            <a:ext cx="3688336" cy="3323987"/>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We will use `</a:t>
            </a:r>
            <a:r>
              <a:rPr lang="en-US" b="0" dirty="0" err="1">
                <a:solidFill>
                  <a:schemeClr val="tx1"/>
                </a:solidFill>
                <a:effectLst/>
                <a:latin typeface="+mj-lt"/>
              </a:rPr>
              <a:t>permutation_importance</a:t>
            </a:r>
            <a:r>
              <a:rPr lang="en-US" b="0" dirty="0">
                <a:solidFill>
                  <a:schemeClr val="tx1"/>
                </a:solidFill>
                <a:effectLst/>
                <a:latin typeface="+mj-lt"/>
              </a:rPr>
              <a:t>` to provide us with feature </a:t>
            </a:r>
            <a:r>
              <a:rPr lang="en-US" b="0" dirty="0" err="1">
                <a:solidFill>
                  <a:schemeClr val="tx1"/>
                </a:solidFill>
                <a:effectLst/>
                <a:latin typeface="+mj-lt"/>
              </a:rPr>
              <a:t>importances</a:t>
            </a:r>
            <a:r>
              <a:rPr lang="en-US" dirty="0">
                <a:solidFill>
                  <a:schemeClr val="tx1"/>
                </a:solidFill>
                <a:latin typeface="+mj-lt"/>
              </a:rPr>
              <a:t>.</a:t>
            </a:r>
          </a:p>
          <a:p>
            <a:pPr marL="285750" indent="-285750">
              <a:buFont typeface="Arial" panose="020B0604020202020204" pitchFamily="34" charset="0"/>
              <a:buChar char="•"/>
            </a:pPr>
            <a:r>
              <a:rPr lang="en-US" dirty="0">
                <a:solidFill>
                  <a:schemeClr val="tx1"/>
                </a:solidFill>
                <a:latin typeface="+mj-lt"/>
              </a:rPr>
              <a:t>P</a:t>
            </a:r>
            <a:r>
              <a:rPr lang="en-US" b="0" i="0" dirty="0">
                <a:solidFill>
                  <a:schemeClr val="tx1"/>
                </a:solidFill>
                <a:effectLst/>
                <a:latin typeface="+mj-lt"/>
              </a:rPr>
              <a:t>ermutation feature importance </a:t>
            </a:r>
            <a:r>
              <a:rPr lang="en-US" dirty="0">
                <a:solidFill>
                  <a:schemeClr val="tx1"/>
                </a:solidFill>
                <a:latin typeface="+mj-lt"/>
              </a:rPr>
              <a:t>refers</a:t>
            </a:r>
            <a:r>
              <a:rPr lang="en-US" b="0" i="0" dirty="0">
                <a:solidFill>
                  <a:schemeClr val="tx1"/>
                </a:solidFill>
                <a:effectLst/>
                <a:latin typeface="+mj-lt"/>
              </a:rPr>
              <a:t> to be the decrease in a model score when a single feature value is randomly shuffled, the drop in the model score is indicative of how much the model depends on the feature.</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RAM &amp; CPU Series deemed as most relevant and important by model</a:t>
            </a:r>
          </a:p>
          <a:p>
            <a:pPr marL="285750" indent="-285750">
              <a:buFont typeface="Arial" panose="020B0604020202020204" pitchFamily="34" charset="0"/>
              <a:buChar char="•"/>
            </a:pPr>
            <a:r>
              <a:rPr lang="en-US" b="0" dirty="0">
                <a:solidFill>
                  <a:schemeClr val="tx1"/>
                </a:solidFill>
                <a:effectLst/>
                <a:latin typeface="+mj-lt"/>
              </a:rPr>
              <a:t>CPU Brand not very relevant denoted by its low placement.</a:t>
            </a:r>
          </a:p>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pic>
        <p:nvPicPr>
          <p:cNvPr id="3" name="Picture 2">
            <a:extLst>
              <a:ext uri="{FF2B5EF4-FFF2-40B4-BE49-F238E27FC236}">
                <a16:creationId xmlns:a16="http://schemas.microsoft.com/office/drawing/2014/main" id="{D49A28A1-3044-8CE8-C3F2-2A519D6089AA}"/>
              </a:ext>
            </a:extLst>
          </p:cNvPr>
          <p:cNvPicPr>
            <a:picLocks noChangeAspect="1"/>
          </p:cNvPicPr>
          <p:nvPr/>
        </p:nvPicPr>
        <p:blipFill>
          <a:blip r:embed="rId3"/>
          <a:stretch>
            <a:fillRect/>
          </a:stretch>
        </p:blipFill>
        <p:spPr>
          <a:xfrm>
            <a:off x="3849768" y="791886"/>
            <a:ext cx="5132800" cy="3780114"/>
          </a:xfrm>
          <a:prstGeom prst="rect">
            <a:avLst/>
          </a:prstGeom>
        </p:spPr>
      </p:pic>
    </p:spTree>
    <p:extLst>
      <p:ext uri="{BB962C8B-B14F-4D97-AF65-F5344CB8AC3E}">
        <p14:creationId xmlns:p14="http://schemas.microsoft.com/office/powerpoint/2010/main" val="262059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1432" y="473392"/>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Conclusion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571750" lvl="5" indent="-285750" algn="l">
              <a:spcAft>
                <a:spcPts val="1200"/>
              </a:spcAft>
              <a:buFont typeface="Arial" panose="020B0604020202020204" pitchFamily="34" charset="0"/>
              <a:buChar char="•"/>
            </a:pPr>
            <a:endParaRPr lang="en-SG" sz="8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4" name="TextBox 3">
            <a:extLst>
              <a:ext uri="{FF2B5EF4-FFF2-40B4-BE49-F238E27FC236}">
                <a16:creationId xmlns:a16="http://schemas.microsoft.com/office/drawing/2014/main" id="{D0C2F59F-BC09-E25A-8D81-F6CBBF53B188}"/>
              </a:ext>
            </a:extLst>
          </p:cNvPr>
          <p:cNvSpPr txBox="1"/>
          <p:nvPr/>
        </p:nvSpPr>
        <p:spPr>
          <a:xfrm>
            <a:off x="0" y="1874904"/>
            <a:ext cx="3688336" cy="523220"/>
          </a:xfrm>
          <a:prstGeom prst="rect">
            <a:avLst/>
          </a:prstGeom>
          <a:noFill/>
        </p:spPr>
        <p:txBody>
          <a:bodyPr wrap="square" rtlCol="0">
            <a:spAutoFit/>
          </a:bodyPr>
          <a:lstStyle/>
          <a:p>
            <a:pPr marL="285750" indent="-285750">
              <a:buFont typeface="Arial" panose="020B0604020202020204" pitchFamily="34" charset="0"/>
              <a:buChar char="•"/>
            </a:pP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95DF19AF-8348-3AC2-1C23-D06D6BCA6D62}"/>
              </a:ext>
            </a:extLst>
          </p:cNvPr>
          <p:cNvSpPr txBox="1"/>
          <p:nvPr/>
        </p:nvSpPr>
        <p:spPr>
          <a:xfrm>
            <a:off x="315045" y="941524"/>
            <a:ext cx="8098972" cy="3970318"/>
          </a:xfrm>
          <a:prstGeom prst="rect">
            <a:avLst/>
          </a:prstGeom>
          <a:noFill/>
        </p:spPr>
        <p:txBody>
          <a:bodyPr wrap="square" rtlCol="0">
            <a:spAutoFit/>
          </a:bodyPr>
          <a:lstStyle/>
          <a:p>
            <a:r>
              <a:rPr lang="en-US" b="0" dirty="0">
                <a:solidFill>
                  <a:schemeClr val="tx1"/>
                </a:solidFill>
                <a:effectLst/>
                <a:latin typeface="+mj-lt"/>
              </a:rPr>
              <a:t>We have managed to perform extensive feature </a:t>
            </a:r>
            <a:r>
              <a:rPr lang="en-US" b="0" dirty="0" err="1">
                <a:solidFill>
                  <a:schemeClr val="tx1"/>
                </a:solidFill>
                <a:effectLst/>
                <a:latin typeface="+mj-lt"/>
              </a:rPr>
              <a:t>subsetting</a:t>
            </a:r>
            <a:r>
              <a:rPr lang="en-US" b="0" dirty="0">
                <a:solidFill>
                  <a:schemeClr val="tx1"/>
                </a:solidFill>
                <a:effectLst/>
                <a:latin typeface="+mj-lt"/>
              </a:rPr>
              <a:t> and data preparation on PC components/aspects to obtain a model with relatively good $RMSE$ scores at the same time avoiding the curse of dimensionality. Through thoroughly evaluating each different regression model categories by </a:t>
            </a:r>
            <a:r>
              <a:rPr lang="en-US" b="0" dirty="0" err="1">
                <a:solidFill>
                  <a:schemeClr val="tx1"/>
                </a:solidFill>
                <a:effectLst/>
                <a:latin typeface="+mj-lt"/>
              </a:rPr>
              <a:t>analysing</a:t>
            </a:r>
            <a:r>
              <a:rPr lang="en-US" b="0" dirty="0">
                <a:solidFill>
                  <a:schemeClr val="tx1"/>
                </a:solidFill>
                <a:effectLst/>
                <a:latin typeface="+mj-lt"/>
              </a:rPr>
              <a:t> its pros and cons, we have ended up with </a:t>
            </a:r>
            <a:r>
              <a:rPr lang="en-US" b="0" dirty="0" err="1">
                <a:solidFill>
                  <a:schemeClr val="tx1"/>
                </a:solidFill>
                <a:effectLst/>
                <a:latin typeface="+mj-lt"/>
              </a:rPr>
              <a:t>DecisionTreeRegressor</a:t>
            </a:r>
            <a:r>
              <a:rPr lang="en-US" b="0" dirty="0">
                <a:solidFill>
                  <a:schemeClr val="tx1"/>
                </a:solidFill>
                <a:effectLst/>
                <a:latin typeface="+mj-lt"/>
              </a:rPr>
              <a:t> as our best model. </a:t>
            </a:r>
          </a:p>
          <a:p>
            <a:r>
              <a:rPr lang="en-US" b="0" dirty="0">
                <a:solidFill>
                  <a:schemeClr val="tx1"/>
                </a:solidFill>
                <a:effectLst/>
                <a:latin typeface="+mj-lt"/>
              </a:rPr>
              <a:t>Moreover, we have managed to utilize feature selection techniques to select the most relevant features for our model. Apart from this, we have also managed to overcome the bias variance trade off through extensively performing hyperparameter tuning by reading up more about pruning, and other relevant hyperparameters. </a:t>
            </a:r>
          </a:p>
          <a:p>
            <a:r>
              <a:rPr lang="en-US" b="0" dirty="0">
                <a:solidFill>
                  <a:schemeClr val="tx1"/>
                </a:solidFill>
                <a:effectLst/>
                <a:latin typeface="+mj-lt"/>
              </a:rPr>
              <a:t>Finally, our model sits between the 2 extremes of overfitting and underfitting and we have more or less fulfilled our objective.</a:t>
            </a:r>
          </a:p>
          <a:p>
            <a:endParaRPr lang="en-US" dirty="0">
              <a:solidFill>
                <a:schemeClr val="tx1"/>
              </a:solidFill>
              <a:latin typeface="+mj-lt"/>
            </a:endParaRPr>
          </a:p>
          <a:p>
            <a:endParaRPr lang="en-US" b="0" dirty="0">
              <a:solidFill>
                <a:schemeClr val="tx1"/>
              </a:solidFill>
              <a:effectLst/>
              <a:latin typeface="+mj-lt"/>
            </a:endParaRPr>
          </a:p>
          <a:p>
            <a:r>
              <a:rPr lang="en-US" dirty="0">
                <a:solidFill>
                  <a:schemeClr val="tx1"/>
                </a:solidFill>
                <a:latin typeface="+mj-lt"/>
              </a:rPr>
              <a:t>References:</a:t>
            </a:r>
          </a:p>
          <a:p>
            <a:pPr marL="342900" indent="-342900">
              <a:buAutoNum type="arabicPeriod"/>
            </a:pPr>
            <a:r>
              <a:rPr lang="en-SG" b="0" dirty="0">
                <a:solidFill>
                  <a:schemeClr val="tx1"/>
                </a:solidFill>
                <a:effectLst/>
                <a:latin typeface="+mj-lt"/>
                <a:hlinkClick r:id="rId3"/>
              </a:rPr>
              <a:t>https://www.hp.com/us-en/shop/tech-takes/what-are-typical-monitor-sizes</a:t>
            </a:r>
            <a:r>
              <a:rPr lang="en-SG" b="0" dirty="0">
                <a:solidFill>
                  <a:schemeClr val="tx1"/>
                </a:solidFill>
                <a:effectLst/>
                <a:latin typeface="+mj-lt"/>
              </a:rPr>
              <a:t> </a:t>
            </a:r>
          </a:p>
          <a:p>
            <a:pPr marL="342900" indent="-342900">
              <a:buAutoNum type="arabicPeriod"/>
            </a:pPr>
            <a:r>
              <a:rPr lang="en-SG" b="0" i="0" u="none" strike="noStrike" dirty="0">
                <a:effectLst/>
                <a:latin typeface="Whitney"/>
                <a:hlinkClick r:id="rId4" tooltip="https://dlabs.ai/blog/price-prediction-how-machine-learning-can-help-you-grow-your-sales/"/>
              </a:rPr>
              <a:t>https://dlabs.ai/blog/price-prediction-how-machine-learning-can-help-you-grow-your-sales/</a:t>
            </a:r>
            <a:endParaRPr lang="en-SG" b="0" dirty="0">
              <a:solidFill>
                <a:schemeClr val="tx1"/>
              </a:solidFill>
              <a:effectLst/>
              <a:latin typeface="+mj-lt"/>
            </a:endParaRPr>
          </a:p>
          <a:p>
            <a:endParaRPr lang="en-US" b="0" dirty="0">
              <a:solidFill>
                <a:schemeClr val="tx1"/>
              </a:solidFill>
              <a:effectLst/>
              <a:latin typeface="+mj-lt"/>
            </a:endParaRPr>
          </a:p>
          <a:p>
            <a:endParaRPr lang="en-SG" dirty="0"/>
          </a:p>
        </p:txBody>
      </p:sp>
    </p:spTree>
    <p:extLst>
      <p:ext uri="{BB962C8B-B14F-4D97-AF65-F5344CB8AC3E}">
        <p14:creationId xmlns:p14="http://schemas.microsoft.com/office/powerpoint/2010/main" val="386922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Prediction task and background research</a:t>
            </a:r>
            <a:endParaRPr dirty="0"/>
          </a:p>
        </p:txBody>
      </p:sp>
      <p:sp>
        <p:nvSpPr>
          <p:cNvPr id="291" name="Google Shape;291;p43"/>
          <p:cNvSpPr txBox="1">
            <a:spLocks noGrp="1"/>
          </p:cNvSpPr>
          <p:nvPr>
            <p:ph type="subTitle" idx="1"/>
          </p:nvPr>
        </p:nvSpPr>
        <p:spPr>
          <a:xfrm>
            <a:off x="89921" y="793856"/>
            <a:ext cx="8531564" cy="2835409"/>
          </a:xfrm>
          <a:prstGeom prst="rect">
            <a:avLst/>
          </a:prstGeom>
        </p:spPr>
        <p:txBody>
          <a:bodyPr spcFirstLastPara="1" wrap="square" lIns="91425" tIns="91425" rIns="91425" bIns="91425" anchor="t" anchorCtr="0">
            <a:noAutofit/>
          </a:bodyPr>
          <a:lstStyle/>
          <a:p>
            <a:pPr algn="l"/>
            <a:r>
              <a:rPr lang="en-US" sz="1400" b="0" dirty="0">
                <a:solidFill>
                  <a:schemeClr val="tx1"/>
                </a:solidFill>
                <a:effectLst/>
                <a:latin typeface="+mj-lt"/>
              </a:rPr>
              <a:t>1. Our task is to develop a regression model by leveraging on labelled data to assist potential PC buyers/and or sellers, to accurately predict the price of PCs.</a:t>
            </a:r>
          </a:p>
          <a:p>
            <a:pPr algn="l"/>
            <a:r>
              <a:rPr lang="en-US" sz="1400" b="0" dirty="0">
                <a:solidFill>
                  <a:schemeClr val="tx1"/>
                </a:solidFill>
                <a:effectLst/>
                <a:latin typeface="+mj-lt"/>
              </a:rPr>
              <a:t>2. We also want to gain further insights on factors that affect the PC prices, (that is the most important component/aspect.)</a:t>
            </a:r>
          </a:p>
          <a:p>
            <a:pPr algn="l"/>
            <a:endParaRPr lang="en-US" sz="1400" dirty="0">
              <a:solidFill>
                <a:schemeClr val="tx1"/>
              </a:solidFill>
              <a:latin typeface="+mj-lt"/>
            </a:endParaRPr>
          </a:p>
        </p:txBody>
      </p:sp>
      <p:sp>
        <p:nvSpPr>
          <p:cNvPr id="2" name="TextBox 1">
            <a:extLst>
              <a:ext uri="{FF2B5EF4-FFF2-40B4-BE49-F238E27FC236}">
                <a16:creationId xmlns:a16="http://schemas.microsoft.com/office/drawing/2014/main" id="{099147AB-0C75-5512-5F0E-85CFA1794D47}"/>
              </a:ext>
            </a:extLst>
          </p:cNvPr>
          <p:cNvSpPr txBox="1"/>
          <p:nvPr/>
        </p:nvSpPr>
        <p:spPr>
          <a:xfrm>
            <a:off x="235917" y="2385780"/>
            <a:ext cx="8818161" cy="2462213"/>
          </a:xfrm>
          <a:prstGeom prst="rect">
            <a:avLst/>
          </a:prstGeom>
          <a:noFill/>
        </p:spPr>
        <p:txBody>
          <a:bodyPr wrap="square" rtlCol="0">
            <a:spAutoFit/>
          </a:bodyPr>
          <a:lstStyle/>
          <a:p>
            <a:r>
              <a:rPr lang="en-US" b="0" dirty="0">
                <a:solidFill>
                  <a:schemeClr val="tx1"/>
                </a:solidFill>
                <a:effectLst/>
                <a:latin typeface="+mj-lt"/>
              </a:rPr>
              <a:t>1. For many individuals, the price of a laptop plays a large decisive role. When we purchase PCs, each of us would attempt to get the best equipment at the lowest possible price. However, we may overlook some specifications/components when picking the ideal PC. For instance, getting a PC of a famous/luxurious brand with exorbitant costs, may not necessarily suit oneself which will lead to regrets.</a:t>
            </a:r>
          </a:p>
          <a:p>
            <a:r>
              <a:rPr lang="en-US" dirty="0">
                <a:solidFill>
                  <a:schemeClr val="tx1"/>
                </a:solidFill>
                <a:latin typeface="+mj-lt"/>
              </a:rPr>
              <a:t>2</a:t>
            </a:r>
            <a:r>
              <a:rPr lang="en-US" b="0" dirty="0">
                <a:solidFill>
                  <a:schemeClr val="tx1"/>
                </a:solidFill>
                <a:effectLst/>
                <a:latin typeface="+mj-lt"/>
              </a:rPr>
              <a:t>. Given the difficult dilemma of selecting a perfect PC, we need to decide what is the purpose of purchasing the PC.</a:t>
            </a:r>
          </a:p>
          <a:p>
            <a:pPr marL="285750" indent="-285750">
              <a:buFontTx/>
              <a:buChar char="-"/>
            </a:pPr>
            <a:r>
              <a:rPr lang="en-US" b="0" dirty="0">
                <a:solidFill>
                  <a:schemeClr val="tx1"/>
                </a:solidFill>
                <a:effectLst/>
                <a:latin typeface="+mj-lt"/>
              </a:rPr>
              <a:t>PCs are used in a variety of settings, such as at work, educational purposes, gaming, web browsing, personal multimedia, or for general home computer use.</a:t>
            </a:r>
          </a:p>
          <a:p>
            <a:r>
              <a:rPr lang="en-US" dirty="0">
                <a:solidFill>
                  <a:schemeClr val="tx1"/>
                </a:solidFill>
                <a:latin typeface="+mj-lt"/>
              </a:rPr>
              <a:t>3</a:t>
            </a:r>
            <a:r>
              <a:rPr lang="en-US" b="0" dirty="0">
                <a:solidFill>
                  <a:schemeClr val="tx1"/>
                </a:solidFill>
                <a:effectLst/>
                <a:latin typeface="+mj-lt"/>
              </a:rPr>
              <a:t>. In most cases, getting a PC with an average CPU performance and integrated video card is sufficient. However, a more robust and efficient CPU may be needed for other purposes such as gaming.</a:t>
            </a:r>
          </a:p>
          <a:p>
            <a:pPr marL="285750" indent="-285750">
              <a:buFont typeface="Arial" panose="020B0604020202020204" pitchFamily="34" charset="0"/>
              <a:buChar char="•"/>
            </a:pPr>
            <a:endParaRPr lang="en-SG" dirty="0"/>
          </a:p>
        </p:txBody>
      </p:sp>
      <p:sp>
        <p:nvSpPr>
          <p:cNvPr id="5" name="Google Shape;290;p43">
            <a:extLst>
              <a:ext uri="{FF2B5EF4-FFF2-40B4-BE49-F238E27FC236}">
                <a16:creationId xmlns:a16="http://schemas.microsoft.com/office/drawing/2014/main" id="{D7720443-3ECD-6726-16F3-A75F16C3F381}"/>
              </a:ext>
            </a:extLst>
          </p:cNvPr>
          <p:cNvSpPr txBox="1">
            <a:spLocks/>
          </p:cNvSpPr>
          <p:nvPr/>
        </p:nvSpPr>
        <p:spPr>
          <a:xfrm>
            <a:off x="89920" y="1952947"/>
            <a:ext cx="9005278" cy="4328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2pPr>
            <a:lvl3pPr marR="0" lvl="2"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3pPr>
            <a:lvl4pPr marR="0" lvl="3"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4pPr>
            <a:lvl5pPr marR="0" lvl="4"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5pPr>
            <a:lvl6pPr marR="0" lvl="5"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6pPr>
            <a:lvl7pPr marR="0" lvl="6"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7pPr>
            <a:lvl8pPr marR="0" lvl="7"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8pPr>
            <a:lvl9pPr marR="0" lvl="8" algn="ctr" rtl="0">
              <a:lnSpc>
                <a:spcPct val="100000"/>
              </a:lnSpc>
              <a:spcBef>
                <a:spcPts val="0"/>
              </a:spcBef>
              <a:spcAft>
                <a:spcPts val="0"/>
              </a:spcAft>
              <a:buClr>
                <a:schemeClr val="dk1"/>
              </a:buClr>
              <a:buSzPts val="4800"/>
              <a:buFont typeface="Crimson Text"/>
              <a:buNone/>
              <a:defRPr sz="4800" b="0" i="1" u="none" strike="noStrike" cap="none">
                <a:solidFill>
                  <a:schemeClr val="dk1"/>
                </a:solidFill>
                <a:latin typeface="Crimson Text"/>
                <a:ea typeface="Crimson Text"/>
                <a:cs typeface="Crimson Text"/>
                <a:sym typeface="Crimson Text"/>
              </a:defRPr>
            </a:lvl9pPr>
          </a:lstStyle>
          <a:p>
            <a:pPr algn="l"/>
            <a:r>
              <a:rPr lang="en-US" dirty="0"/>
              <a:t>Recognizing the importance of good decision making </a:t>
            </a:r>
          </a:p>
        </p:txBody>
      </p:sp>
    </p:spTree>
    <p:extLst>
      <p:ext uri="{BB962C8B-B14F-4D97-AF65-F5344CB8AC3E}">
        <p14:creationId xmlns:p14="http://schemas.microsoft.com/office/powerpoint/2010/main" val="179875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89921" y="361023"/>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Predictive pricing</a:t>
            </a:r>
            <a:endParaRPr dirty="0"/>
          </a:p>
        </p:txBody>
      </p:sp>
      <p:sp>
        <p:nvSpPr>
          <p:cNvPr id="291" name="Google Shape;291;p43"/>
          <p:cNvSpPr txBox="1">
            <a:spLocks noGrp="1"/>
          </p:cNvSpPr>
          <p:nvPr>
            <p:ph type="subTitle" idx="1"/>
          </p:nvPr>
        </p:nvSpPr>
        <p:spPr>
          <a:xfrm>
            <a:off x="89921" y="793856"/>
            <a:ext cx="8531564" cy="2835409"/>
          </a:xfrm>
          <a:prstGeom prst="rect">
            <a:avLst/>
          </a:prstGeom>
        </p:spPr>
        <p:txBody>
          <a:bodyPr spcFirstLastPara="1" wrap="square" lIns="91425" tIns="91425" rIns="91425" bIns="91425" anchor="t" anchorCtr="0">
            <a:noAutofit/>
          </a:bodyPr>
          <a:lstStyle/>
          <a:p>
            <a:pPr algn="l"/>
            <a:r>
              <a:rPr lang="en-US" sz="1200" b="0" dirty="0">
                <a:solidFill>
                  <a:schemeClr val="tx1"/>
                </a:solidFill>
                <a:effectLst/>
                <a:latin typeface="+mj-lt"/>
              </a:rPr>
              <a:t>1. </a:t>
            </a:r>
            <a:r>
              <a:rPr lang="en-US" sz="1500" b="0" dirty="0">
                <a:solidFill>
                  <a:schemeClr val="tx1"/>
                </a:solidFill>
                <a:effectLst/>
                <a:latin typeface="+mj-lt"/>
              </a:rPr>
              <a:t>Benefits both retailer and customer.</a:t>
            </a:r>
          </a:p>
          <a:p>
            <a:pPr algn="l"/>
            <a:r>
              <a:rPr lang="en-US" sz="1500" b="0" dirty="0">
                <a:solidFill>
                  <a:schemeClr val="tx1"/>
                </a:solidFill>
                <a:effectLst/>
                <a:latin typeface="+mj-lt"/>
              </a:rPr>
              <a:t>2. Do not have to go through inconvenience of scrutinizing each component/aspect to determine its price.</a:t>
            </a:r>
          </a:p>
          <a:p>
            <a:pPr algn="l"/>
            <a:r>
              <a:rPr lang="en-US" sz="1500" b="0" dirty="0">
                <a:solidFill>
                  <a:schemeClr val="tx1"/>
                </a:solidFill>
                <a:effectLst/>
                <a:latin typeface="+mj-lt"/>
              </a:rPr>
              <a:t>3. By utilizing machine learning to help assess the specifications, manufacturers will be able to set a competitive price that appeals to customers, which will help maximize profits.</a:t>
            </a:r>
          </a:p>
          <a:p>
            <a:pPr algn="l"/>
            <a:r>
              <a:rPr lang="en-US" sz="1500" b="0" dirty="0">
                <a:solidFill>
                  <a:schemeClr val="tx1"/>
                </a:solidFill>
                <a:effectLst/>
                <a:latin typeface="+mj-lt"/>
              </a:rPr>
              <a:t>4. From the customers' perspective, predictive models can prevent them from overspending as well as getting scammed.</a:t>
            </a:r>
          </a:p>
          <a:p>
            <a:pPr algn="l"/>
            <a:endParaRPr lang="en-US" sz="1400" dirty="0">
              <a:solidFill>
                <a:schemeClr val="tx1"/>
              </a:solidFill>
              <a:latin typeface="+mj-lt"/>
            </a:endParaRPr>
          </a:p>
        </p:txBody>
      </p:sp>
    </p:spTree>
    <p:extLst>
      <p:ext uri="{BB962C8B-B14F-4D97-AF65-F5344CB8AC3E}">
        <p14:creationId xmlns:p14="http://schemas.microsoft.com/office/powerpoint/2010/main" val="204159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Exploratory Data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pic>
        <p:nvPicPr>
          <p:cNvPr id="8" name="Picture 7">
            <a:extLst>
              <a:ext uri="{FF2B5EF4-FFF2-40B4-BE49-F238E27FC236}">
                <a16:creationId xmlns:a16="http://schemas.microsoft.com/office/drawing/2014/main" id="{1216CC97-C86F-3BA1-9B6C-B48452CB8706}"/>
              </a:ext>
            </a:extLst>
          </p:cNvPr>
          <p:cNvPicPr>
            <a:picLocks noChangeAspect="1"/>
          </p:cNvPicPr>
          <p:nvPr/>
        </p:nvPicPr>
        <p:blipFill>
          <a:blip r:embed="rId3"/>
          <a:stretch>
            <a:fillRect/>
          </a:stretch>
        </p:blipFill>
        <p:spPr>
          <a:xfrm>
            <a:off x="4734631" y="0"/>
            <a:ext cx="4324845" cy="3015023"/>
          </a:xfrm>
          <a:prstGeom prst="rect">
            <a:avLst/>
          </a:prstGeom>
        </p:spPr>
      </p:pic>
      <p:pic>
        <p:nvPicPr>
          <p:cNvPr id="10" name="Picture 9">
            <a:extLst>
              <a:ext uri="{FF2B5EF4-FFF2-40B4-BE49-F238E27FC236}">
                <a16:creationId xmlns:a16="http://schemas.microsoft.com/office/drawing/2014/main" id="{E68AE74A-2EE3-F577-21E0-5FC6094711FF}"/>
              </a:ext>
            </a:extLst>
          </p:cNvPr>
          <p:cNvPicPr>
            <a:picLocks noChangeAspect="1"/>
          </p:cNvPicPr>
          <p:nvPr/>
        </p:nvPicPr>
        <p:blipFill>
          <a:blip r:embed="rId4"/>
          <a:stretch>
            <a:fillRect/>
          </a:stretch>
        </p:blipFill>
        <p:spPr>
          <a:xfrm>
            <a:off x="5056093" y="3015023"/>
            <a:ext cx="3375397" cy="2128476"/>
          </a:xfrm>
          <a:prstGeom prst="rect">
            <a:avLst/>
          </a:prstGeom>
        </p:spPr>
      </p:pic>
      <p:sp>
        <p:nvSpPr>
          <p:cNvPr id="11" name="TextBox 10">
            <a:extLst>
              <a:ext uri="{FF2B5EF4-FFF2-40B4-BE49-F238E27FC236}">
                <a16:creationId xmlns:a16="http://schemas.microsoft.com/office/drawing/2014/main" id="{A02CA8D5-162A-6B4A-1E0D-557AFE5AD53D}"/>
              </a:ext>
            </a:extLst>
          </p:cNvPr>
          <p:cNvSpPr txBox="1"/>
          <p:nvPr/>
        </p:nvSpPr>
        <p:spPr>
          <a:xfrm>
            <a:off x="190158" y="783771"/>
            <a:ext cx="4324845" cy="440120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mj-lt"/>
              </a:rPr>
              <a:t>D</a:t>
            </a:r>
            <a:r>
              <a:rPr lang="en-US" sz="1400" b="0" i="0" dirty="0">
                <a:solidFill>
                  <a:schemeClr val="tx1"/>
                </a:solidFill>
                <a:effectLst/>
                <a:latin typeface="+mj-lt"/>
              </a:rPr>
              <a:t>ataset has 15320 rows and 12 columns</a:t>
            </a:r>
            <a:endParaRPr lang="en-US" dirty="0">
              <a:solidFill>
                <a:schemeClr val="tx1"/>
              </a:solidFill>
              <a:latin typeface="+mj-lt"/>
            </a:endParaRPr>
          </a:p>
          <a:p>
            <a:pPr marL="285750" indent="-285750">
              <a:buFont typeface="Arial" panose="020B0604020202020204" pitchFamily="34" charset="0"/>
              <a:buChar char="•"/>
            </a:pPr>
            <a:r>
              <a:rPr lang="en-US" dirty="0">
                <a:solidFill>
                  <a:schemeClr val="tx1"/>
                </a:solidFill>
                <a:latin typeface="+mj-lt"/>
              </a:rPr>
              <a:t>No Null values observed</a:t>
            </a:r>
          </a:p>
          <a:p>
            <a:pPr marL="285750" indent="-285750">
              <a:buFont typeface="Arial" panose="020B0604020202020204" pitchFamily="34" charset="0"/>
              <a:buChar char="•"/>
            </a:pPr>
            <a:r>
              <a:rPr lang="en-US" b="0" dirty="0">
                <a:solidFill>
                  <a:schemeClr val="tx1"/>
                </a:solidFill>
                <a:effectLst/>
                <a:latin typeface="+mj-lt"/>
              </a:rPr>
              <a:t>- Standard deviation is very high for PC prices, suggests that the prices will vary significantly</a:t>
            </a:r>
          </a:p>
          <a:p>
            <a:pPr marL="285750" indent="-285750">
              <a:buFont typeface="Arial" panose="020B0604020202020204" pitchFamily="34" charset="0"/>
              <a:buChar char="•"/>
            </a:pPr>
            <a:r>
              <a:rPr lang="en-US" b="0" dirty="0">
                <a:solidFill>
                  <a:schemeClr val="tx1"/>
                </a:solidFill>
                <a:effectLst/>
                <a:latin typeface="+mj-lt"/>
              </a:rPr>
              <a:t>- Median pc price is (2616) while maximum is 16k, suggests a right skewed distribution of prices. (observed from each quantiles as well)</a:t>
            </a:r>
          </a:p>
          <a:p>
            <a:pPr marL="285750" indent="-285750">
              <a:buFont typeface="Arial" panose="020B0604020202020204" pitchFamily="34" charset="0"/>
              <a:buChar char="•"/>
            </a:pPr>
            <a:r>
              <a:rPr lang="en-US" b="0" dirty="0">
                <a:solidFill>
                  <a:schemeClr val="tx1"/>
                </a:solidFill>
                <a:effectLst/>
                <a:latin typeface="+mj-lt"/>
              </a:rPr>
              <a:t>- Possibly </a:t>
            </a:r>
            <a:r>
              <a:rPr lang="en-US" b="0" dirty="0" err="1">
                <a:solidFill>
                  <a:schemeClr val="tx1"/>
                </a:solidFill>
                <a:effectLst/>
                <a:latin typeface="+mj-lt"/>
              </a:rPr>
              <a:t>existance</a:t>
            </a:r>
            <a:r>
              <a:rPr lang="en-US" b="0" dirty="0">
                <a:solidFill>
                  <a:schemeClr val="tx1"/>
                </a:solidFill>
                <a:effectLst/>
                <a:latin typeface="+mj-lt"/>
              </a:rPr>
              <a:t> of outliers given such a distribution</a:t>
            </a:r>
          </a:p>
          <a:p>
            <a:pPr marL="285750" indent="-285750">
              <a:buFont typeface="Arial" panose="020B0604020202020204" pitchFamily="34" charset="0"/>
              <a:buChar char="•"/>
            </a:pPr>
            <a:r>
              <a:rPr lang="en-US" b="0" dirty="0">
                <a:solidFill>
                  <a:schemeClr val="tx1"/>
                </a:solidFill>
                <a:effectLst/>
                <a:latin typeface="+mj-lt"/>
              </a:rPr>
              <a:t>Median looks like a better central </a:t>
            </a:r>
            <a:r>
              <a:rPr lang="en-US" b="0" dirty="0" err="1">
                <a:solidFill>
                  <a:schemeClr val="tx1"/>
                </a:solidFill>
                <a:effectLst/>
                <a:latin typeface="+mj-lt"/>
              </a:rPr>
              <a:t>tendancy</a:t>
            </a:r>
            <a:r>
              <a:rPr lang="en-US" b="0" dirty="0">
                <a:solidFill>
                  <a:schemeClr val="tx1"/>
                </a:solidFill>
                <a:effectLst/>
                <a:latin typeface="+mj-lt"/>
              </a:rPr>
              <a:t> for PC prices in this case.</a:t>
            </a:r>
          </a:p>
          <a:p>
            <a:pPr marL="285750" indent="-285750">
              <a:buFont typeface="Arial" panose="020B0604020202020204" pitchFamily="34" charset="0"/>
              <a:buChar char="•"/>
            </a:pPr>
            <a:r>
              <a:rPr lang="en-US" b="0" dirty="0">
                <a:solidFill>
                  <a:schemeClr val="tx1"/>
                </a:solidFill>
                <a:effectLst/>
                <a:latin typeface="+mj-lt"/>
              </a:rPr>
              <a:t>Product ID (does not provide info toward target variable)</a:t>
            </a:r>
          </a:p>
          <a:p>
            <a:pPr marL="285750" indent="-285750">
              <a:buFont typeface="Arial" panose="020B0604020202020204" pitchFamily="34" charset="0"/>
              <a:buChar char="•"/>
            </a:pPr>
            <a:r>
              <a:rPr lang="en-US" b="0" dirty="0">
                <a:solidFill>
                  <a:schemeClr val="tx1"/>
                </a:solidFill>
                <a:effectLst/>
                <a:latin typeface="+mj-lt"/>
              </a:rPr>
              <a:t>- Screen sizes are generally consistent, with similar mean and median, may be a categorical variable given </a:t>
            </a:r>
            <a:r>
              <a:rPr lang="en-US" dirty="0">
                <a:solidFill>
                  <a:schemeClr val="tx1"/>
                </a:solidFill>
                <a:latin typeface="+mj-lt"/>
              </a:rPr>
              <a:t>that the percentiles are similar.</a:t>
            </a:r>
            <a:endParaRPr lang="en-US" b="0" dirty="0">
              <a:solidFill>
                <a:schemeClr val="tx1"/>
              </a:solidFill>
              <a:effectLst/>
              <a:latin typeface="+mj-lt"/>
            </a:endParaRPr>
          </a:p>
          <a:p>
            <a:pPr marL="285750" indent="-285750">
              <a:buFont typeface="Arial" panose="020B0604020202020204" pitchFamily="34" charset="0"/>
              <a:buChar char="•"/>
            </a:pPr>
            <a:r>
              <a:rPr lang="en-US" dirty="0">
                <a:solidFill>
                  <a:schemeClr val="tx1"/>
                </a:solidFill>
                <a:latin typeface="+mj-lt"/>
              </a:rPr>
              <a:t>May need to ‘unpack’ from some of the features through feature splitting/</a:t>
            </a:r>
            <a:r>
              <a:rPr lang="en-US" dirty="0" err="1">
                <a:solidFill>
                  <a:schemeClr val="tx1"/>
                </a:solidFill>
                <a:latin typeface="+mj-lt"/>
              </a:rPr>
              <a:t>subsetting</a:t>
            </a:r>
            <a:br>
              <a:rPr lang="en-US" b="0" dirty="0">
                <a:solidFill>
                  <a:schemeClr val="tx1"/>
                </a:solidFill>
                <a:effectLst/>
                <a:latin typeface="+mj-lt"/>
              </a:rPr>
            </a:br>
            <a:endParaRPr lang="en-US" b="0" dirty="0">
              <a:solidFill>
                <a:schemeClr val="tx1"/>
              </a:solidFill>
              <a:effectLst/>
              <a:latin typeface="+mj-lt"/>
            </a:endParaRPr>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327174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Target variable Analysis</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2" name="TextBox 1">
            <a:extLst>
              <a:ext uri="{FF2B5EF4-FFF2-40B4-BE49-F238E27FC236}">
                <a16:creationId xmlns:a16="http://schemas.microsoft.com/office/drawing/2014/main" id="{95946249-79B3-834D-FA1E-F640CC491C1D}"/>
              </a:ext>
            </a:extLst>
          </p:cNvPr>
          <p:cNvSpPr txBox="1"/>
          <p:nvPr/>
        </p:nvSpPr>
        <p:spPr>
          <a:xfrm>
            <a:off x="307361" y="868296"/>
            <a:ext cx="3127402" cy="3754874"/>
          </a:xfrm>
          <a:prstGeom prst="rect">
            <a:avLst/>
          </a:prstGeom>
          <a:noFill/>
        </p:spPr>
        <p:txBody>
          <a:bodyPr wrap="square" rtlCol="0">
            <a:spAutoFit/>
          </a:bodyPr>
          <a:lstStyle/>
          <a:p>
            <a:pPr marL="285750" indent="-285750">
              <a:buFont typeface="Arial" panose="020B0604020202020204" pitchFamily="34" charset="0"/>
              <a:buChar char="•"/>
            </a:pPr>
            <a:r>
              <a:rPr lang="en-US" b="0" dirty="0">
                <a:solidFill>
                  <a:schemeClr val="tx1"/>
                </a:solidFill>
                <a:effectLst/>
                <a:latin typeface="+mj-lt"/>
              </a:rPr>
              <a:t>Price is positively skewed to the right, with the </a:t>
            </a:r>
            <a:r>
              <a:rPr lang="en-US" b="0" dirty="0" err="1">
                <a:solidFill>
                  <a:schemeClr val="tx1"/>
                </a:solidFill>
                <a:effectLst/>
                <a:latin typeface="+mj-lt"/>
              </a:rPr>
              <a:t>existance</a:t>
            </a:r>
            <a:r>
              <a:rPr lang="en-US" b="0" dirty="0">
                <a:solidFill>
                  <a:schemeClr val="tx1"/>
                </a:solidFill>
                <a:effectLst/>
                <a:latin typeface="+mj-lt"/>
              </a:rPr>
              <a:t> of outliers. (shown via </a:t>
            </a:r>
            <a:r>
              <a:rPr lang="en-US" b="0" dirty="0" err="1">
                <a:solidFill>
                  <a:schemeClr val="tx1"/>
                </a:solidFill>
                <a:effectLst/>
                <a:latin typeface="+mj-lt"/>
              </a:rPr>
              <a:t>qqplot</a:t>
            </a:r>
            <a:r>
              <a:rPr lang="en-US" b="0" dirty="0">
                <a:solidFill>
                  <a:schemeClr val="tx1"/>
                </a:solidFill>
                <a:effectLst/>
                <a:latin typeface="+mj-lt"/>
              </a:rPr>
              <a:t> and histogram)</a:t>
            </a:r>
          </a:p>
          <a:p>
            <a:pPr marL="285750" indent="-285750">
              <a:buFont typeface="Arial" panose="020B0604020202020204" pitchFamily="34" charset="0"/>
              <a:buChar char="•"/>
            </a:pPr>
            <a:r>
              <a:rPr lang="en-US" b="0" dirty="0">
                <a:solidFill>
                  <a:schemeClr val="tx1"/>
                </a:solidFill>
                <a:effectLst/>
                <a:latin typeface="+mj-lt"/>
              </a:rPr>
              <a:t>Posses a high Interquartile range</a:t>
            </a:r>
          </a:p>
          <a:p>
            <a:pPr marL="285750" indent="-285750">
              <a:buFont typeface="Arial" panose="020B0604020202020204" pitchFamily="34" charset="0"/>
              <a:buChar char="•"/>
            </a:pPr>
            <a:r>
              <a:rPr lang="en-US" b="0" dirty="0">
                <a:solidFill>
                  <a:schemeClr val="tx1"/>
                </a:solidFill>
                <a:effectLst/>
                <a:latin typeface="+mj-lt"/>
              </a:rPr>
              <a:t>Outliers exist in the form of costly computers of over $10k</a:t>
            </a:r>
          </a:p>
          <a:p>
            <a:pPr marL="285750" indent="-285750">
              <a:buFont typeface="Arial" panose="020B0604020202020204" pitchFamily="34" charset="0"/>
              <a:buChar char="•"/>
            </a:pPr>
            <a:r>
              <a:rPr lang="en-US" b="0" dirty="0">
                <a:solidFill>
                  <a:schemeClr val="tx1"/>
                </a:solidFill>
                <a:effectLst/>
                <a:latin typeface="+mj-lt"/>
              </a:rPr>
              <a:t>Median may be a better central tendency for price</a:t>
            </a:r>
          </a:p>
          <a:p>
            <a:pPr marL="285750" indent="-285750">
              <a:buFont typeface="Arial" panose="020B0604020202020204" pitchFamily="34" charset="0"/>
              <a:buChar char="•"/>
            </a:pPr>
            <a:r>
              <a:rPr lang="en-US" b="0" dirty="0">
                <a:solidFill>
                  <a:schemeClr val="tx1"/>
                </a:solidFill>
                <a:effectLst/>
                <a:latin typeface="+mj-lt"/>
              </a:rPr>
              <a:t>Log transformation can help to convert skewed distribution to a near normal distribution</a:t>
            </a:r>
          </a:p>
          <a:p>
            <a:pPr marL="285750" indent="-285750">
              <a:buFont typeface="Arial" panose="020B0604020202020204" pitchFamily="34" charset="0"/>
              <a:buChar char="•"/>
            </a:pPr>
            <a:r>
              <a:rPr lang="en-US" b="0" dirty="0">
                <a:solidFill>
                  <a:schemeClr val="tx1"/>
                </a:solidFill>
                <a:effectLst/>
                <a:latin typeface="+mj-lt"/>
              </a:rPr>
              <a:t>Can also help to treat outliers instead of removing outliers (valuable data).</a:t>
            </a:r>
          </a:p>
          <a:p>
            <a:pPr marL="285750" indent="-285750">
              <a:buFont typeface="Arial" panose="020B0604020202020204" pitchFamily="34" charset="0"/>
              <a:buChar char="•"/>
            </a:pPr>
            <a:r>
              <a:rPr lang="en-SG" dirty="0"/>
              <a:t>This idea may help the model later on</a:t>
            </a:r>
          </a:p>
        </p:txBody>
      </p:sp>
      <p:pic>
        <p:nvPicPr>
          <p:cNvPr id="4" name="Picture 3">
            <a:extLst>
              <a:ext uri="{FF2B5EF4-FFF2-40B4-BE49-F238E27FC236}">
                <a16:creationId xmlns:a16="http://schemas.microsoft.com/office/drawing/2014/main" id="{94CEE5D3-C92F-7200-8FD6-3A2EBCA4F7D9}"/>
              </a:ext>
            </a:extLst>
          </p:cNvPr>
          <p:cNvPicPr>
            <a:picLocks noChangeAspect="1"/>
          </p:cNvPicPr>
          <p:nvPr/>
        </p:nvPicPr>
        <p:blipFill>
          <a:blip r:embed="rId3"/>
          <a:stretch>
            <a:fillRect/>
          </a:stretch>
        </p:blipFill>
        <p:spPr>
          <a:xfrm>
            <a:off x="4110958" y="852977"/>
            <a:ext cx="5033042" cy="1905592"/>
          </a:xfrm>
          <a:prstGeom prst="rect">
            <a:avLst/>
          </a:prstGeom>
        </p:spPr>
      </p:pic>
      <p:pic>
        <p:nvPicPr>
          <p:cNvPr id="6" name="Picture 5">
            <a:extLst>
              <a:ext uri="{FF2B5EF4-FFF2-40B4-BE49-F238E27FC236}">
                <a16:creationId xmlns:a16="http://schemas.microsoft.com/office/drawing/2014/main" id="{5CCD9AE5-5D93-BF91-D250-E809E99A62D8}"/>
              </a:ext>
            </a:extLst>
          </p:cNvPr>
          <p:cNvPicPr>
            <a:picLocks noChangeAspect="1"/>
          </p:cNvPicPr>
          <p:nvPr/>
        </p:nvPicPr>
        <p:blipFill>
          <a:blip r:embed="rId4"/>
          <a:stretch>
            <a:fillRect/>
          </a:stretch>
        </p:blipFill>
        <p:spPr>
          <a:xfrm>
            <a:off x="4948517" y="3191504"/>
            <a:ext cx="3127401" cy="1905592"/>
          </a:xfrm>
          <a:prstGeom prst="rect">
            <a:avLst/>
          </a:prstGeom>
        </p:spPr>
      </p:pic>
    </p:spTree>
    <p:extLst>
      <p:ext uri="{BB962C8B-B14F-4D97-AF65-F5344CB8AC3E}">
        <p14:creationId xmlns:p14="http://schemas.microsoft.com/office/powerpoint/2010/main" val="290476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Motivation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466439" y="1251186"/>
            <a:ext cx="3114320" cy="3323987"/>
          </a:xfrm>
          <a:prstGeom prst="rect">
            <a:avLst/>
          </a:prstGeom>
          <a:noFill/>
        </p:spPr>
        <p:txBody>
          <a:bodyPr wrap="square" rtlCol="0">
            <a:spAutoFit/>
          </a:bodyPr>
          <a:lstStyle/>
          <a:p>
            <a:pPr marL="285750" indent="-285750">
              <a:buFont typeface="Arial" panose="020B0604020202020204" pitchFamily="34" charset="0"/>
              <a:buChar char="•"/>
            </a:pPr>
            <a:r>
              <a:rPr lang="en-US" dirty="0"/>
              <a:t>Perform feature </a:t>
            </a:r>
            <a:r>
              <a:rPr lang="en-US" dirty="0" err="1"/>
              <a:t>subsetting</a:t>
            </a:r>
            <a:endParaRPr lang="en-US" dirty="0"/>
          </a:p>
          <a:p>
            <a:pPr marL="285750" indent="-285750">
              <a:buFont typeface="Arial" panose="020B0604020202020204" pitchFamily="34" charset="0"/>
              <a:buChar char="•"/>
            </a:pPr>
            <a:r>
              <a:rPr lang="en-US" dirty="0"/>
              <a:t>Some features like CPU have very large number of unique values, directly one hot encoding may result in the creation of excessive dimensional spaces, which may lead to the problem of Curse of dimensionality, where it may affect the model’s performance.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Purpose To perform EDA as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to unpack data.</a:t>
            </a:r>
          </a:p>
          <a:p>
            <a:pPr marL="285750" indent="-285750">
              <a:buFont typeface="Arial" panose="020B0604020202020204" pitchFamily="34" charset="0"/>
              <a:buChar char="•"/>
            </a:pPr>
            <a:endParaRPr lang="en-SG" dirty="0"/>
          </a:p>
        </p:txBody>
      </p:sp>
      <p:pic>
        <p:nvPicPr>
          <p:cNvPr id="7" name="Picture 6">
            <a:extLst>
              <a:ext uri="{FF2B5EF4-FFF2-40B4-BE49-F238E27FC236}">
                <a16:creationId xmlns:a16="http://schemas.microsoft.com/office/drawing/2014/main" id="{DFD75A1D-C5EE-B7C6-4117-30B21E982E5E}"/>
              </a:ext>
            </a:extLst>
          </p:cNvPr>
          <p:cNvPicPr>
            <a:picLocks noChangeAspect="1"/>
          </p:cNvPicPr>
          <p:nvPr/>
        </p:nvPicPr>
        <p:blipFill>
          <a:blip r:embed="rId3"/>
          <a:stretch>
            <a:fillRect/>
          </a:stretch>
        </p:blipFill>
        <p:spPr>
          <a:xfrm>
            <a:off x="5030994" y="1236679"/>
            <a:ext cx="2962688" cy="2670142"/>
          </a:xfrm>
          <a:prstGeom prst="rect">
            <a:avLst/>
          </a:prstGeom>
        </p:spPr>
      </p:pic>
      <p:sp>
        <p:nvSpPr>
          <p:cNvPr id="2" name="TextBox 1">
            <a:extLst>
              <a:ext uri="{FF2B5EF4-FFF2-40B4-BE49-F238E27FC236}">
                <a16:creationId xmlns:a16="http://schemas.microsoft.com/office/drawing/2014/main" id="{3B16D9F8-7580-DB0E-41E8-BBACDD5C7717}"/>
              </a:ext>
            </a:extLst>
          </p:cNvPr>
          <p:cNvSpPr txBox="1"/>
          <p:nvPr/>
        </p:nvSpPr>
        <p:spPr>
          <a:xfrm>
            <a:off x="5030994" y="945136"/>
            <a:ext cx="2238102" cy="307777"/>
          </a:xfrm>
          <a:prstGeom prst="rect">
            <a:avLst/>
          </a:prstGeom>
          <a:noFill/>
        </p:spPr>
        <p:txBody>
          <a:bodyPr wrap="square" rtlCol="0">
            <a:spAutoFit/>
          </a:bodyPr>
          <a:lstStyle/>
          <a:p>
            <a:r>
              <a:rPr lang="en-SG" dirty="0"/>
              <a:t>No. of unique values</a:t>
            </a:r>
          </a:p>
        </p:txBody>
      </p:sp>
    </p:spTree>
    <p:extLst>
      <p:ext uri="{BB962C8B-B14F-4D97-AF65-F5344CB8AC3E}">
        <p14:creationId xmlns:p14="http://schemas.microsoft.com/office/powerpoint/2010/main" val="423610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Data Preparation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863477A1-FB38-4108-B562-EDDA0A7DF4AD}"/>
              </a:ext>
            </a:extLst>
          </p:cNvPr>
          <p:cNvSpPr txBox="1"/>
          <p:nvPr/>
        </p:nvSpPr>
        <p:spPr>
          <a:xfrm>
            <a:off x="-53788" y="645759"/>
            <a:ext cx="404911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Introduce some new features on the right.</a:t>
            </a:r>
          </a:p>
          <a:p>
            <a:pPr marL="285750" indent="-285750">
              <a:buFont typeface="Arial" panose="020B0604020202020204" pitchFamily="34" charset="0"/>
              <a:buChar char="•"/>
            </a:pPr>
            <a:r>
              <a:rPr lang="en-US" dirty="0"/>
              <a:t>Use of python re module, and pandas regex to subset new features.</a:t>
            </a:r>
          </a:p>
          <a:p>
            <a:pPr marL="285750" indent="-285750">
              <a:buFont typeface="Arial" panose="020B0604020202020204" pitchFamily="34" charset="0"/>
              <a:buChar char="•"/>
            </a:pPr>
            <a:r>
              <a:rPr lang="en-US" dirty="0"/>
              <a:t>Remove KG, GB from weight and ram.</a:t>
            </a:r>
          </a:p>
          <a:p>
            <a:pPr marL="285750" indent="-285750">
              <a:buFont typeface="Arial" panose="020B0604020202020204" pitchFamily="34" charset="0"/>
              <a:buChar char="•"/>
            </a:pPr>
            <a:r>
              <a:rPr lang="en-US" dirty="0"/>
              <a:t>Extracting processor clock speed.</a:t>
            </a:r>
          </a:p>
          <a:p>
            <a:pPr marL="285750" indent="-285750">
              <a:buFont typeface="Arial" panose="020B0604020202020204" pitchFamily="34" charset="0"/>
              <a:buChar char="•"/>
            </a:pPr>
            <a:r>
              <a:rPr lang="en-SG" dirty="0"/>
              <a:t>Extracting height and width of screen in pixels from </a:t>
            </a:r>
            <a:r>
              <a:rPr lang="en-SG" b="1" dirty="0"/>
              <a:t>Screen Specs</a:t>
            </a:r>
            <a:r>
              <a:rPr lang="en-SG" dirty="0"/>
              <a:t>.</a:t>
            </a:r>
          </a:p>
          <a:p>
            <a:pPr marL="285750" indent="-285750">
              <a:buFont typeface="Arial" panose="020B0604020202020204" pitchFamily="34" charset="0"/>
              <a:buChar char="•"/>
            </a:pPr>
            <a:r>
              <a:rPr lang="en-SG" dirty="0"/>
              <a:t>‘Custom One hot encode’ SSD and HDD, after removing ‘+’. Such that a PC with 128 SSD space is represented like this:</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SG" dirty="0"/>
              <a:t>Extract IPS panel and touchscreen </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DA974254-C9A5-C818-3597-C9846A969AAB}"/>
              </a:ext>
            </a:extLst>
          </p:cNvPr>
          <p:cNvPicPr>
            <a:picLocks noChangeAspect="1"/>
          </p:cNvPicPr>
          <p:nvPr/>
        </p:nvPicPr>
        <p:blipFill>
          <a:blip r:embed="rId3"/>
          <a:stretch>
            <a:fillRect/>
          </a:stretch>
        </p:blipFill>
        <p:spPr>
          <a:xfrm>
            <a:off x="275920" y="2995086"/>
            <a:ext cx="2896004" cy="762106"/>
          </a:xfrm>
          <a:prstGeom prst="rect">
            <a:avLst/>
          </a:prstGeom>
        </p:spPr>
      </p:pic>
      <p:pic>
        <p:nvPicPr>
          <p:cNvPr id="6" name="Picture 5">
            <a:extLst>
              <a:ext uri="{FF2B5EF4-FFF2-40B4-BE49-F238E27FC236}">
                <a16:creationId xmlns:a16="http://schemas.microsoft.com/office/drawing/2014/main" id="{E6B17B57-CD2C-EE2A-187B-F15E2D1524D9}"/>
              </a:ext>
            </a:extLst>
          </p:cNvPr>
          <p:cNvPicPr>
            <a:picLocks noChangeAspect="1"/>
          </p:cNvPicPr>
          <p:nvPr/>
        </p:nvPicPr>
        <p:blipFill>
          <a:blip r:embed="rId4"/>
          <a:stretch>
            <a:fillRect/>
          </a:stretch>
        </p:blipFill>
        <p:spPr>
          <a:xfrm>
            <a:off x="3995329" y="1284209"/>
            <a:ext cx="5148671" cy="2472983"/>
          </a:xfrm>
          <a:prstGeom prst="rect">
            <a:avLst/>
          </a:prstGeom>
        </p:spPr>
      </p:pic>
    </p:spTree>
    <p:extLst>
      <p:ext uri="{BB962C8B-B14F-4D97-AF65-F5344CB8AC3E}">
        <p14:creationId xmlns:p14="http://schemas.microsoft.com/office/powerpoint/2010/main" val="344087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a:spLocks noGrp="1"/>
          </p:cNvSpPr>
          <p:nvPr>
            <p:ph type="title"/>
          </p:nvPr>
        </p:nvSpPr>
        <p:spPr>
          <a:xfrm>
            <a:off x="166762" y="350938"/>
            <a:ext cx="8531565" cy="4328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a:t>
            </a:r>
            <a:r>
              <a:rPr lang="en-SG" dirty="0" err="1"/>
              <a:t>eature</a:t>
            </a:r>
            <a:r>
              <a:rPr lang="en-SG" dirty="0"/>
              <a:t> </a:t>
            </a:r>
            <a:r>
              <a:rPr lang="en-SG" dirty="0" err="1"/>
              <a:t>Subsetting</a:t>
            </a:r>
            <a:r>
              <a:rPr lang="en-SG" dirty="0"/>
              <a:t>/ Data Preparation</a:t>
            </a:r>
            <a:endParaRPr dirty="0"/>
          </a:p>
        </p:txBody>
      </p:sp>
      <p:sp>
        <p:nvSpPr>
          <p:cNvPr id="291" name="Google Shape;291;p43"/>
          <p:cNvSpPr txBox="1">
            <a:spLocks noGrp="1"/>
          </p:cNvSpPr>
          <p:nvPr>
            <p:ph type="subTitle" idx="1"/>
          </p:nvPr>
        </p:nvSpPr>
        <p:spPr>
          <a:xfrm>
            <a:off x="0" y="783771"/>
            <a:ext cx="4502844" cy="2835409"/>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endParaRPr lang="en-SG" sz="1400" b="1" dirty="0"/>
          </a:p>
          <a:p>
            <a:pPr marL="285750" lvl="0" indent="-285750" algn="l" rtl="0">
              <a:spcBef>
                <a:spcPts val="0"/>
              </a:spcBef>
              <a:spcAft>
                <a:spcPts val="1200"/>
              </a:spcAft>
              <a:buFont typeface="Arial" panose="020B0604020202020204" pitchFamily="34" charset="0"/>
              <a:buChar char="•"/>
            </a:pPr>
            <a:endParaRPr lang="en-SG" sz="1400" dirty="0"/>
          </a:p>
          <a:p>
            <a:pPr marL="342900" lvl="0" algn="l" rtl="0">
              <a:spcBef>
                <a:spcPts val="0"/>
              </a:spcBef>
              <a:spcAft>
                <a:spcPts val="1200"/>
              </a:spcAft>
              <a:buFont typeface="Arial" panose="020B0604020202020204" pitchFamily="34" charset="0"/>
              <a:buChar char="•"/>
            </a:pPr>
            <a:endParaRPr sz="1400" dirty="0"/>
          </a:p>
        </p:txBody>
      </p:sp>
      <p:sp>
        <p:nvSpPr>
          <p:cNvPr id="3" name="TextBox 2">
            <a:extLst>
              <a:ext uri="{FF2B5EF4-FFF2-40B4-BE49-F238E27FC236}">
                <a16:creationId xmlns:a16="http://schemas.microsoft.com/office/drawing/2014/main" id="{0DBD9BB7-AE17-58E1-32BD-3B6F192C4509}"/>
              </a:ext>
            </a:extLst>
          </p:cNvPr>
          <p:cNvSpPr txBox="1"/>
          <p:nvPr/>
        </p:nvSpPr>
        <p:spPr>
          <a:xfrm>
            <a:off x="166762" y="914400"/>
            <a:ext cx="3114320"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2" name="TextBox 1">
            <a:extLst>
              <a:ext uri="{FF2B5EF4-FFF2-40B4-BE49-F238E27FC236}">
                <a16:creationId xmlns:a16="http://schemas.microsoft.com/office/drawing/2014/main" id="{863477A1-FB38-4108-B562-EDDA0A7DF4AD}"/>
              </a:ext>
            </a:extLst>
          </p:cNvPr>
          <p:cNvSpPr txBox="1"/>
          <p:nvPr/>
        </p:nvSpPr>
        <p:spPr>
          <a:xfrm>
            <a:off x="-53788" y="645759"/>
            <a:ext cx="4049117" cy="3970318"/>
          </a:xfrm>
          <a:prstGeom prst="rect">
            <a:avLst/>
          </a:prstGeom>
          <a:noFill/>
        </p:spPr>
        <p:txBody>
          <a:bodyPr wrap="square" rtlCol="0">
            <a:spAutoFit/>
          </a:bodyPr>
          <a:lstStyle/>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US" b="0" dirty="0">
                <a:solidFill>
                  <a:schemeClr val="tx1"/>
                </a:solidFill>
                <a:effectLst/>
                <a:latin typeface="+mj-lt"/>
              </a:rPr>
              <a:t>CPU has pretty high cardinality, with large amount of unique values. Directly one hot encoding is not ideal, creating excess dimensional spaces.</a:t>
            </a:r>
          </a:p>
          <a:p>
            <a:pPr marL="285750" indent="-285750">
              <a:buFont typeface="Arial" panose="020B0604020202020204" pitchFamily="34" charset="0"/>
              <a:buChar char="•"/>
            </a:pPr>
            <a:r>
              <a:rPr lang="en-US" b="0" dirty="0">
                <a:solidFill>
                  <a:schemeClr val="tx1"/>
                </a:solidFill>
                <a:effectLst/>
                <a:latin typeface="+mj-lt"/>
              </a:rPr>
              <a:t>We will extract some useful information from CPU, extract CPU series</a:t>
            </a:r>
          </a:p>
          <a:p>
            <a:pPr marL="285750" indent="-285750">
              <a:buFont typeface="Arial" panose="020B0604020202020204" pitchFamily="34" charset="0"/>
              <a:buChar char="•"/>
            </a:pPr>
            <a:r>
              <a:rPr lang="en-US" dirty="0"/>
              <a:t>Extract CPU brand from CPU</a:t>
            </a:r>
            <a:endParaRPr lang="en-US" b="0" dirty="0">
              <a:solidFill>
                <a:schemeClr val="tx1"/>
              </a:solidFill>
              <a:effectLst/>
              <a:latin typeface="+mj-lt"/>
            </a:endParaRPr>
          </a:p>
          <a:p>
            <a:pPr marL="285750" indent="-285750">
              <a:buFont typeface="Arial" panose="020B0604020202020204" pitchFamily="34" charset="0"/>
              <a:buChar char="•"/>
            </a:pPr>
            <a:r>
              <a:rPr lang="en-US" b="0" dirty="0">
                <a:solidFill>
                  <a:schemeClr val="tx1"/>
                </a:solidFill>
                <a:effectLst/>
                <a:latin typeface="+mj-lt"/>
              </a:rPr>
              <a:t>Replacing some duplicate names such as intel M m3 and intel M M3 to similar name.</a:t>
            </a:r>
          </a:p>
          <a:p>
            <a:pPr marL="285750" indent="-285750">
              <a:buFont typeface="Arial" panose="020B0604020202020204" pitchFamily="34" charset="0"/>
              <a:buChar char="•"/>
            </a:pPr>
            <a:r>
              <a:rPr lang="en-SG" dirty="0"/>
              <a:t>Extracting GPU type.</a:t>
            </a:r>
          </a:p>
          <a:p>
            <a:pPr marL="285750" indent="-285750">
              <a:buFont typeface="Arial" panose="020B0604020202020204" pitchFamily="34" charset="0"/>
              <a:buChar char="•"/>
            </a:pPr>
            <a:r>
              <a:rPr lang="en-SG" dirty="0"/>
              <a:t>Dropping processed features.</a:t>
            </a:r>
            <a:endParaRPr lang="en-US"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4B63CE01-DE1B-92BF-CF9A-83AB24360550}"/>
              </a:ext>
            </a:extLst>
          </p:cNvPr>
          <p:cNvPicPr>
            <a:picLocks noChangeAspect="1"/>
          </p:cNvPicPr>
          <p:nvPr/>
        </p:nvPicPr>
        <p:blipFill>
          <a:blip r:embed="rId3"/>
          <a:stretch>
            <a:fillRect/>
          </a:stretch>
        </p:blipFill>
        <p:spPr>
          <a:xfrm>
            <a:off x="3995329" y="1944255"/>
            <a:ext cx="5102936" cy="1157881"/>
          </a:xfrm>
          <a:prstGeom prst="rect">
            <a:avLst/>
          </a:prstGeom>
        </p:spPr>
      </p:pic>
      <p:pic>
        <p:nvPicPr>
          <p:cNvPr id="10" name="Picture 9">
            <a:extLst>
              <a:ext uri="{FF2B5EF4-FFF2-40B4-BE49-F238E27FC236}">
                <a16:creationId xmlns:a16="http://schemas.microsoft.com/office/drawing/2014/main" id="{B3C76E30-0BED-105B-3691-7F8D7A416C98}"/>
              </a:ext>
            </a:extLst>
          </p:cNvPr>
          <p:cNvPicPr>
            <a:picLocks noChangeAspect="1"/>
          </p:cNvPicPr>
          <p:nvPr/>
        </p:nvPicPr>
        <p:blipFill>
          <a:blip r:embed="rId4"/>
          <a:stretch>
            <a:fillRect/>
          </a:stretch>
        </p:blipFill>
        <p:spPr>
          <a:xfrm>
            <a:off x="4007039" y="3359381"/>
            <a:ext cx="5091226" cy="795621"/>
          </a:xfrm>
          <a:prstGeom prst="rect">
            <a:avLst/>
          </a:prstGeom>
        </p:spPr>
      </p:pic>
    </p:spTree>
    <p:extLst>
      <p:ext uri="{BB962C8B-B14F-4D97-AF65-F5344CB8AC3E}">
        <p14:creationId xmlns:p14="http://schemas.microsoft.com/office/powerpoint/2010/main" val="1296715185"/>
      </p:ext>
    </p:extLst>
  </p:cSld>
  <p:clrMapOvr>
    <a:masterClrMapping/>
  </p:clrMapOvr>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3734</TotalTime>
  <Words>3267</Words>
  <Application>Microsoft Office PowerPoint</Application>
  <PresentationFormat>On-screen Show (16:9)</PresentationFormat>
  <Paragraphs>264</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Vidaloka</vt:lpstr>
      <vt:lpstr>Montserrat</vt:lpstr>
      <vt:lpstr>Crimson Text</vt:lpstr>
      <vt:lpstr>Whitney</vt:lpstr>
      <vt:lpstr>Arial</vt:lpstr>
      <vt:lpstr>Minimalist Business Slides by Slidesgo</vt:lpstr>
      <vt:lpstr>PC Price Regression</vt:lpstr>
      <vt:lpstr>Prediction task and background research</vt:lpstr>
      <vt:lpstr>Prediction task and background research</vt:lpstr>
      <vt:lpstr>Predictive pricing</vt:lpstr>
      <vt:lpstr>Exploratory Data Analysis</vt:lpstr>
      <vt:lpstr>Target variable Analysis</vt:lpstr>
      <vt:lpstr>Feature Subsetting Motivation</vt:lpstr>
      <vt:lpstr>Feature Subsetting/ Data Preparation</vt:lpstr>
      <vt:lpstr>Feature Subsetting/ Data Preparation</vt:lpstr>
      <vt:lpstr>Exploratory Data Analysis</vt:lpstr>
      <vt:lpstr>Bivariate analysis</vt:lpstr>
      <vt:lpstr>Phik Correlation Matrix</vt:lpstr>
      <vt:lpstr>Comparing price against PC components/aspects</vt:lpstr>
      <vt:lpstr>Exploring general features</vt:lpstr>
      <vt:lpstr>Preprocessing                Evaluation Metrics</vt:lpstr>
      <vt:lpstr>Preprocessing data pipeline to prevent data leakage during CV</vt:lpstr>
      <vt:lpstr>Modelling</vt:lpstr>
      <vt:lpstr>Modelling</vt:lpstr>
      <vt:lpstr>Modelling</vt:lpstr>
      <vt:lpstr>Modelling</vt:lpstr>
      <vt:lpstr>Model improvement</vt:lpstr>
      <vt:lpstr>Feature selection </vt:lpstr>
      <vt:lpstr>Feature selection (PCA/RFE)</vt:lpstr>
      <vt:lpstr>Model improvement (Scaling &amp; Feature Engineering</vt:lpstr>
      <vt:lpstr>Model improvement (Hyperparameters)</vt:lpstr>
      <vt:lpstr>Model improvement (Hyperparameter tuning)</vt:lpstr>
      <vt:lpstr>Decision Tree evaluation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Business Slides</dc:title>
  <cp:lastModifiedBy>LIM HUR</cp:lastModifiedBy>
  <cp:revision>243</cp:revision>
  <dcterms:modified xsi:type="dcterms:W3CDTF">2022-06-11T05:31:22Z</dcterms:modified>
</cp:coreProperties>
</file>