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bookmarkIdSeed="2">
  <p:sldMasterIdLst>
    <p:sldMasterId id="2147483953" r:id="rId1"/>
    <p:sldMasterId id="2147483967" r:id="rId2"/>
  </p:sldMasterIdLst>
  <p:notesMasterIdLst>
    <p:notesMasterId r:id="rId14"/>
  </p:notesMasterIdLst>
  <p:handoutMasterIdLst>
    <p:handoutMasterId r:id="rId15"/>
  </p:handoutMasterIdLst>
  <p:sldIdLst>
    <p:sldId id="364" r:id="rId3"/>
    <p:sldId id="540" r:id="rId4"/>
    <p:sldId id="541" r:id="rId5"/>
    <p:sldId id="551" r:id="rId6"/>
    <p:sldId id="546" r:id="rId7"/>
    <p:sldId id="550" r:id="rId8"/>
    <p:sldId id="548" r:id="rId9"/>
    <p:sldId id="543" r:id="rId10"/>
    <p:sldId id="544" r:id="rId11"/>
    <p:sldId id="545" r:id="rId12"/>
    <p:sldId id="470" r:id="rId13"/>
  </p:sldIdLst>
  <p:sldSz cx="12192000" cy="6858000"/>
  <p:notesSz cx="9947275" cy="6858000"/>
  <p:embeddedFontLst>
    <p:embeddedFont>
      <p:font typeface="楷体_GB2312" panose="02010600030101010101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华文楷体" panose="02010600040101010101" pitchFamily="2" charset="-122"/>
      <p:regular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Impact" panose="020B0806030902050204" pitchFamily="34" charset="0"/>
      <p:regular r:id="rId22"/>
    </p:embeddedFont>
    <p:embeddedFont>
      <p:font typeface="华文细黑" panose="02010600040101010101" pitchFamily="2" charset="-122"/>
      <p:regular r:id="rId23"/>
    </p:embeddedFont>
  </p:embeddedFontLst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ongwei lian" initials="hl" lastIdx="1" clrIdx="1">
    <p:extLst>
      <p:ext uri="{19B8F6BF-5375-455C-9EA6-DF929625EA0E}">
        <p15:presenceInfo xmlns:p15="http://schemas.microsoft.com/office/powerpoint/2012/main" userId="388442a39e40a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86355" autoAdjust="0"/>
  </p:normalViewPr>
  <p:slideViewPr>
    <p:cSldViewPr>
      <p:cViewPr varScale="1">
        <p:scale>
          <a:sx n="114" d="100"/>
          <a:sy n="114" d="100"/>
        </p:scale>
        <p:origin x="132" y="162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5691889415531E-2"/>
          <c:y val="7.2654892115556979E-2"/>
          <c:w val="0.9205257884371566"/>
          <c:h val="0.831128366339597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E-4A8F-A4E4-C9BC3F642B8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、了解了交易所系统架构</a:t>
                    </a:r>
                  </a:p>
                  <a:p>
                    <a:pPr algn="l">
                      <a:defRPr sz="1200"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、掌握了微服务相关技术</a:t>
                    </a:r>
                  </a:p>
                  <a:p>
                    <a:pPr algn="l">
                      <a:defRPr sz="1200"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、熟悉了交易中心务类型和业务模式</a:t>
                    </a:r>
                  </a:p>
                  <a:p>
                    <a:pPr algn="l">
                      <a:defRPr sz="1200"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4</a:t>
                    </a:r>
                    <a:r>
                      <a:rPr lang="zh-CN" altLang="en-US" sz="1800" dirty="0" smtClean="0"/>
                      <a:t>、通过熟悉系统画出业务流程图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2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4-E8EE-4A8F-A4E4-C9BC3F642B81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、通过日常开发熟悉了软件的生命周期</a:t>
                    </a:r>
                  </a:p>
                  <a:p>
                    <a:pPr algn="l">
                      <a:defRPr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2</a:t>
                    </a:r>
                    <a:r>
                      <a:rPr lang="zh-CN" altLang="en-US" sz="1800" dirty="0" smtClean="0"/>
                      <a:t>、对于开发过程中遇到问题，学习他人思考和解决问题的思路，形成自己解决问题的方式</a:t>
                    </a:r>
                    <a:endParaRPr lang="zh-CN" altLang="en-US" sz="18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E8EE-4A8F-A4E4-C9BC3F642B81}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/>
                      <a:t>1</a:t>
                    </a:r>
                    <a:r>
                      <a:rPr lang="zh-CN" altLang="en-US" sz="1800" dirty="0" smtClean="0"/>
                      <a:t>、熟悉系统常规上线的升级流程</a:t>
                    </a:r>
                  </a:p>
                  <a:p>
                    <a:pPr algn="l">
                      <a:defRPr sz="1800"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2</a:t>
                    </a:r>
                    <a:r>
                      <a:rPr lang="zh-CN" altLang="en-US" sz="1800" dirty="0" smtClean="0"/>
                      <a:t>、可以独立对功能需求进行开发</a:t>
                    </a:r>
                  </a:p>
                  <a:p>
                    <a:pPr algn="l">
                      <a:defRPr sz="1800">
                        <a:solidFill>
                          <a:schemeClr val="lt1"/>
                        </a:solidFill>
                      </a:defRPr>
                    </a:pPr>
                    <a:r>
                      <a:rPr lang="en-US" altLang="zh-CN" sz="1800" dirty="0" smtClean="0"/>
                      <a:t>3</a:t>
                    </a:r>
                    <a:r>
                      <a:rPr lang="zh-CN" altLang="en-US" sz="1800" dirty="0" smtClean="0"/>
                      <a:t>、对业务理解程度更加深刻</a:t>
                    </a:r>
                    <a:endParaRPr lang="zh-CN" altLang="en-US" sz="18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8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6-E8EE-4A8F-A4E4-C9BC3F642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起点</c:v>
                </c:pt>
                <c:pt idx="1">
                  <c:v>一个月</c:v>
                </c:pt>
                <c:pt idx="2">
                  <c:v>两个月</c:v>
                </c:pt>
                <c:pt idx="3">
                  <c:v>三个月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8EE-4A8F-A4E4-C9BC3F64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693680"/>
        <c:axId val="1793406560"/>
      </c:lineChart>
      <c:catAx>
        <c:axId val="15856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406560"/>
        <c:crosses val="autoZero"/>
        <c:auto val="1"/>
        <c:lblAlgn val="ctr"/>
        <c:lblOffset val="100"/>
        <c:noMultiLvlLbl val="0"/>
      </c:catAx>
      <c:valAx>
        <c:axId val="1793406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85693680"/>
        <c:crosses val="autoZero"/>
        <c:crossBetween val="midCat"/>
      </c:valAx>
      <c:spPr>
        <a:solidFill>
          <a:schemeClr val="accent6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glow rad="127000">
        <a:schemeClr val="accent1"/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>
                <a:latin typeface="Arial" charset="0"/>
              </a:rPr>
              <a:t>www</a:t>
            </a:r>
            <a:r>
              <a:rPr lang="en-US" altLang="zh-CN" sz="1000" dirty="0" err="1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连宏伟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转正答辩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信息技术（产品）部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01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CAA15-222D-4B3D-9CEB-03DD33584F3C}"/>
              </a:ext>
            </a:extLst>
          </p:cNvPr>
          <p:cNvSpPr/>
          <p:nvPr/>
        </p:nvSpPr>
        <p:spPr>
          <a:xfrm>
            <a:off x="695400" y="1124744"/>
            <a:ext cx="11233248" cy="460851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A00D7-2846-425A-B460-9F18BE8B8219}"/>
              </a:ext>
            </a:extLst>
          </p:cNvPr>
          <p:cNvSpPr txBox="1"/>
          <p:nvPr/>
        </p:nvSpPr>
        <p:spPr>
          <a:xfrm>
            <a:off x="1235460" y="1316957"/>
            <a:ext cx="101531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、努力提升自己的技术栈，学习金融业务相关知识，做到技术服务业务，做出更好的产品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养成阅读</a:t>
            </a:r>
            <a:r>
              <a:rPr lang="zh-CN" altLang="en-US" dirty="0"/>
              <a:t>技术文档和技术书籍的兴趣，继续书写自己的技术博</a:t>
            </a:r>
            <a:r>
              <a:rPr lang="zh-CN" altLang="en-US" dirty="0" smtClean="0"/>
              <a:t>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、敢于分享，善于分享，学会</a:t>
            </a:r>
            <a:r>
              <a:rPr lang="zh-CN" altLang="en-US" dirty="0" smtClean="0"/>
              <a:t>分享，分享更利于个人和</a:t>
            </a:r>
            <a:r>
              <a:rPr lang="zh-CN" altLang="en-US" dirty="0" smtClean="0"/>
              <a:t>团队</a:t>
            </a:r>
            <a:r>
              <a:rPr lang="zh-CN" altLang="en-US" dirty="0"/>
              <a:t>发展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、谦虚上进，胆大心细，思维严谨，思路清晰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33958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问题与不足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D5A83928-D8B8-4E2E-9673-C26F26FA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7" y="1844824"/>
            <a:ext cx="9845715" cy="41520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88C825-AF79-4B14-BCC4-C0A2CE556DA0}"/>
              </a:ext>
            </a:extLst>
          </p:cNvPr>
          <p:cNvSpPr txBox="1"/>
          <p:nvPr/>
        </p:nvSpPr>
        <p:spPr>
          <a:xfrm>
            <a:off x="1487488" y="104054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8A0544-4977-4E2C-9687-8AA05A0DC04B}"/>
              </a:ext>
            </a:extLst>
          </p:cNvPr>
          <p:cNvSpPr txBox="1"/>
          <p:nvPr/>
        </p:nvSpPr>
        <p:spPr>
          <a:xfrm>
            <a:off x="990963" y="1508017"/>
            <a:ext cx="99822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2000" dirty="0"/>
              <a:t>学习交易所三大运营平台的系统架构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BE6486-5644-4540-B151-DE39F3C17432}"/>
              </a:ext>
            </a:extLst>
          </p:cNvPr>
          <p:cNvSpPr/>
          <p:nvPr/>
        </p:nvSpPr>
        <p:spPr>
          <a:xfrm>
            <a:off x="551384" y="1040542"/>
            <a:ext cx="11377264" cy="490873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62FB6-35B9-4B3A-998F-D128871BB680}"/>
              </a:ext>
            </a:extLst>
          </p:cNvPr>
          <p:cNvSpPr txBox="1"/>
          <p:nvPr/>
        </p:nvSpPr>
        <p:spPr>
          <a:xfrm>
            <a:off x="551384" y="1143776"/>
            <a:ext cx="11377264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、了解交易所系统架构演变历程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/>
              <a:t>、重点学习支撑交易所微服务的相关技术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1)Spring</a:t>
            </a:r>
            <a:r>
              <a:rPr lang="zh-CN" altLang="en-US" sz="2000" dirty="0"/>
              <a:t> </a:t>
            </a:r>
            <a:r>
              <a:rPr lang="en-US" altLang="zh-CN" sz="2000" dirty="0"/>
              <a:t>Cloud</a:t>
            </a:r>
            <a:r>
              <a:rPr lang="zh-CN" altLang="en-US" sz="2000" dirty="0"/>
              <a:t>        </a:t>
            </a:r>
            <a:r>
              <a:rPr lang="en-US" altLang="zh-CN" sz="2000" dirty="0"/>
              <a:t>2)Spring Boot         </a:t>
            </a:r>
            <a:r>
              <a:rPr lang="en-US" altLang="zh-CN" sz="2000" dirty="0" smtClean="0"/>
              <a:t>3)</a:t>
            </a:r>
            <a:r>
              <a:rPr lang="en-US" altLang="zh-CN" sz="2000" dirty="0" err="1" smtClean="0"/>
              <a:t>Gradle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3C337-7180-45C8-803E-86C303F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0" y="1892078"/>
            <a:ext cx="3793341" cy="2545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5EE40-020B-4605-95C0-83D1619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7" y="1892079"/>
            <a:ext cx="3793341" cy="254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7B306-8126-43B9-BE2B-29E87A55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8" y="1892078"/>
            <a:ext cx="3762375" cy="25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623392" y="1196752"/>
            <a:ext cx="1109215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技术之日常</a:t>
            </a:r>
            <a:r>
              <a:rPr lang="zh-CN" altLang="en-US" sz="2400" dirty="0" smtClean="0">
                <a:solidFill>
                  <a:srgbClr val="FF0000"/>
                </a:solidFill>
              </a:rPr>
              <a:t>开发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交易所</a:t>
            </a:r>
            <a:r>
              <a:rPr lang="zh-CN" altLang="en-US" sz="2000" dirty="0"/>
              <a:t>系统功能</a:t>
            </a:r>
            <a:r>
              <a:rPr lang="zh-CN" altLang="en-US" sz="2000" dirty="0" smtClean="0"/>
              <a:t>优化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、参与权益登记微服务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、会员及客户业务资格优化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/>
              <a:t>、新增金融资产交易凭证和项目附件对外</a:t>
            </a:r>
            <a:r>
              <a:rPr lang="zh-CN" altLang="en-US" dirty="0" smtClean="0"/>
              <a:t>披露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zh-CN" altLang="en-US" dirty="0" smtClean="0"/>
              <a:t>兑付、</a:t>
            </a:r>
            <a:r>
              <a:rPr lang="zh-CN" altLang="en-US" dirty="0"/>
              <a:t>结算功能两级菜单</a:t>
            </a:r>
            <a:r>
              <a:rPr lang="zh-CN" altLang="en-US" dirty="0" smtClean="0"/>
              <a:t>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42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1127448" y="1196752"/>
            <a:ext cx="102971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交易所系统</a:t>
            </a:r>
            <a:r>
              <a:rPr lang="zh-CN" altLang="en-US" sz="2400" dirty="0" smtClean="0">
                <a:solidFill>
                  <a:srgbClr val="FF0000"/>
                </a:solidFill>
              </a:rPr>
              <a:t>业务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、交易所</a:t>
            </a:r>
            <a:r>
              <a:rPr lang="zh-CN" altLang="en-US" dirty="0">
                <a:solidFill>
                  <a:srgbClr val="0070C0"/>
                </a:solidFill>
              </a:rPr>
              <a:t>业务</a:t>
            </a:r>
            <a:r>
              <a:rPr lang="zh-CN" altLang="en-US" dirty="0" smtClean="0">
                <a:solidFill>
                  <a:srgbClr val="0070C0"/>
                </a:solidFill>
              </a:rPr>
              <a:t>类型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/>
              <a:t>债务融资</a:t>
            </a:r>
            <a:r>
              <a:rPr lang="zh-CN" altLang="en-US" dirty="0" smtClean="0"/>
              <a:t>计划      </a:t>
            </a:r>
            <a:r>
              <a:rPr lang="en-US" altLang="zh-CN" dirty="0"/>
              <a:t>2)</a:t>
            </a:r>
            <a:r>
              <a:rPr lang="zh-CN" altLang="en-US" dirty="0"/>
              <a:t>金融产品</a:t>
            </a:r>
            <a:r>
              <a:rPr lang="zh-CN" altLang="en-US" dirty="0" smtClean="0"/>
              <a:t>发行      </a:t>
            </a:r>
            <a:r>
              <a:rPr lang="en-US" altLang="zh-CN" dirty="0"/>
              <a:t>3)</a:t>
            </a:r>
            <a:r>
              <a:rPr lang="zh-CN" altLang="en-US" dirty="0"/>
              <a:t>金融资产转让</a:t>
            </a:r>
            <a:r>
              <a:rPr lang="zh-CN" altLang="en-US" dirty="0" smtClean="0"/>
              <a:t>               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、核心业务流程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登记    </a:t>
            </a:r>
            <a:r>
              <a:rPr lang="en-US" altLang="zh-CN" dirty="0" smtClean="0"/>
              <a:t>2)</a:t>
            </a:r>
            <a:r>
              <a:rPr lang="zh-CN" altLang="en-US" dirty="0" smtClean="0"/>
              <a:t>交易     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 smtClean="0"/>
              <a:t>清结算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298934"/>
            <a:ext cx="9649072" cy="26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5C96D5-51BE-4E5B-AA99-CA6333EBC426}"/>
              </a:ext>
            </a:extLst>
          </p:cNvPr>
          <p:cNvSpPr/>
          <p:nvPr/>
        </p:nvSpPr>
        <p:spPr>
          <a:xfrm>
            <a:off x="335360" y="1040542"/>
            <a:ext cx="11449272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567A4-DA24-4230-8404-A4168475A07C}"/>
              </a:ext>
            </a:extLst>
          </p:cNvPr>
          <p:cNvSpPr txBox="1"/>
          <p:nvPr/>
        </p:nvSpPr>
        <p:spPr>
          <a:xfrm>
            <a:off x="947428" y="1040542"/>
            <a:ext cx="102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我的收获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69BBFE3A-2952-486F-86CA-FDD425730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528091"/>
              </p:ext>
            </p:extLst>
          </p:nvPr>
        </p:nvGraphicFramePr>
        <p:xfrm>
          <a:off x="1199456" y="1143776"/>
          <a:ext cx="9973108" cy="49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25823" y="1502207"/>
            <a:ext cx="461665" cy="2070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技术与业务的收获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5D559-1DE5-4149-A32E-84BD85C488B4}"/>
              </a:ext>
            </a:extLst>
          </p:cNvPr>
          <p:cNvSpPr/>
          <p:nvPr/>
        </p:nvSpPr>
        <p:spPr>
          <a:xfrm>
            <a:off x="551384" y="1196752"/>
            <a:ext cx="11233248" cy="482453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A9A7-5D63-4C0E-B7ED-B727EB38A08F}"/>
              </a:ext>
            </a:extLst>
          </p:cNvPr>
          <p:cNvSpPr txBox="1"/>
          <p:nvPr/>
        </p:nvSpPr>
        <p:spPr>
          <a:xfrm>
            <a:off x="1703512" y="1700808"/>
            <a:ext cx="103691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、有待拓展日常使用技术的广度</a:t>
            </a:r>
            <a:r>
              <a:rPr lang="zh-CN" altLang="en-US" dirty="0"/>
              <a:t>和</a:t>
            </a:r>
            <a:r>
              <a:rPr lang="zh-CN" altLang="en-US" dirty="0" smtClean="0"/>
              <a:t>深度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、解决问题能力</a:t>
            </a:r>
            <a:r>
              <a:rPr lang="zh-CN" altLang="en-US" dirty="0"/>
              <a:t>欠缺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、对交易所系统业务理解程度不深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、需要加强团队</a:t>
            </a:r>
            <a:r>
              <a:rPr lang="zh-CN" altLang="en-US" dirty="0"/>
              <a:t>协作与交流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提出的改进方案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FB9619-A9DB-4E84-B18F-B5E2BED16F5C}"/>
              </a:ext>
            </a:extLst>
          </p:cNvPr>
          <p:cNvSpPr/>
          <p:nvPr/>
        </p:nvSpPr>
        <p:spPr>
          <a:xfrm>
            <a:off x="983432" y="1268760"/>
            <a:ext cx="10369152" cy="46805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ADBAA-1827-4F4A-A612-6F82BD7C863C}"/>
              </a:ext>
            </a:extLst>
          </p:cNvPr>
          <p:cNvSpPr txBox="1"/>
          <p:nvPr/>
        </p:nvSpPr>
        <p:spPr>
          <a:xfrm>
            <a:off x="1415480" y="1556792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技术</a:t>
            </a:r>
            <a:r>
              <a:rPr lang="zh-CN" altLang="zh-CN" sz="2000" dirty="0">
                <a:solidFill>
                  <a:srgbClr val="0070C0"/>
                </a:solidFill>
              </a:rPr>
              <a:t>广度和深度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技术文档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技术书籍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、编写</a:t>
            </a:r>
            <a:r>
              <a:rPr lang="zh-CN" altLang="zh-CN" sz="1600" dirty="0" smtClean="0"/>
              <a:t>技术</a:t>
            </a:r>
            <a:r>
              <a:rPr lang="zh-CN" altLang="zh-CN" sz="1600" dirty="0"/>
              <a:t>博客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解决问题</a:t>
            </a:r>
            <a:r>
              <a:rPr lang="zh-CN" altLang="zh-CN" sz="2000" dirty="0">
                <a:solidFill>
                  <a:srgbClr val="0070C0"/>
                </a:solidFill>
              </a:rPr>
              <a:t>能力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学会</a:t>
            </a:r>
            <a:r>
              <a:rPr lang="zh-CN" altLang="zh-CN" sz="1600" dirty="0"/>
              <a:t>提出</a:t>
            </a:r>
            <a:r>
              <a:rPr lang="zh-CN" altLang="zh-CN" sz="1600" dirty="0" smtClean="0"/>
              <a:t>问题</a:t>
            </a:r>
            <a:r>
              <a:rPr lang="en-US" altLang="zh-CN" sz="1600" dirty="0" smtClean="0"/>
              <a:t>   </a:t>
            </a:r>
            <a:r>
              <a:rPr lang="zh-CN" altLang="zh-CN" sz="1600" dirty="0" smtClean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学习</a:t>
            </a:r>
            <a:r>
              <a:rPr lang="zh-CN" altLang="zh-CN" sz="1600" dirty="0"/>
              <a:t>他人思考和解决问题的思路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解决问题的能力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业务理解</a:t>
            </a:r>
            <a:r>
              <a:rPr lang="zh-CN" altLang="en-US" sz="2000" dirty="0" smtClean="0">
                <a:solidFill>
                  <a:srgbClr val="0070C0"/>
                </a:solidFill>
              </a:rPr>
              <a:t>能力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请求</a:t>
            </a:r>
            <a:r>
              <a:rPr lang="zh-CN" altLang="zh-CN" sz="1600" dirty="0"/>
              <a:t>他人进行业务学习 </a:t>
            </a:r>
            <a:r>
              <a:rPr lang="en-US" altLang="zh-CN" sz="1600" dirty="0" smtClean="0"/>
              <a:t>  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现有系统代码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开发和测试过程中再理解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、团队协作与交流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尊重</a:t>
            </a:r>
            <a:r>
              <a:rPr lang="zh-CN" altLang="zh-CN" sz="1600" dirty="0"/>
              <a:t>新人同事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分享</a:t>
            </a:r>
            <a:r>
              <a:rPr lang="zh-CN" altLang="zh-CN" sz="1600" dirty="0"/>
              <a:t>自己的心得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与</a:t>
            </a:r>
            <a:r>
              <a:rPr lang="zh-CN" altLang="zh-CN" sz="1600" dirty="0"/>
              <a:t>产品和测试交流并理解对需求的看法</a:t>
            </a:r>
            <a:r>
              <a:rPr lang="en-US" altLang="zh-CN" sz="1600" dirty="0"/>
              <a:t> 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d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自己主动做事的</a:t>
            </a:r>
            <a:r>
              <a:rPr lang="zh-CN" altLang="zh-CN" sz="1600" dirty="0" smtClean="0"/>
              <a:t>品格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27964</TotalTime>
  <Words>495</Words>
  <Application>Microsoft Office PowerPoint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楷体_GB2312</vt:lpstr>
      <vt:lpstr>宋体</vt:lpstr>
      <vt:lpstr>方正毡笔黑繁体</vt:lpstr>
      <vt:lpstr>微软雅黑</vt:lpstr>
      <vt:lpstr>华文楷体</vt:lpstr>
      <vt:lpstr>等线</vt:lpstr>
      <vt:lpstr>Impact</vt:lpstr>
      <vt:lpstr>Arial</vt:lpstr>
      <vt:lpstr>Times New Roman</vt:lpstr>
      <vt:lpstr>华文细黑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QDFAE</cp:lastModifiedBy>
  <cp:revision>1774</cp:revision>
  <cp:lastPrinted>2016-11-24T01:14:13Z</cp:lastPrinted>
  <dcterms:created xsi:type="dcterms:W3CDTF">2010-02-22T07:41:47Z</dcterms:created>
  <dcterms:modified xsi:type="dcterms:W3CDTF">2018-01-23T12:09:35Z</dcterms:modified>
</cp:coreProperties>
</file>