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 bookmarkIdSeed="2">
  <p:sldMasterIdLst>
    <p:sldMasterId id="2147483953" r:id="rId1"/>
    <p:sldMasterId id="2147483967" r:id="rId2"/>
  </p:sldMasterIdLst>
  <p:notesMasterIdLst>
    <p:notesMasterId r:id="rId14"/>
  </p:notesMasterIdLst>
  <p:handoutMasterIdLst>
    <p:handoutMasterId r:id="rId15"/>
  </p:handoutMasterIdLst>
  <p:sldIdLst>
    <p:sldId id="364" r:id="rId3"/>
    <p:sldId id="540" r:id="rId4"/>
    <p:sldId id="541" r:id="rId5"/>
    <p:sldId id="551" r:id="rId6"/>
    <p:sldId id="546" r:id="rId7"/>
    <p:sldId id="550" r:id="rId8"/>
    <p:sldId id="548" r:id="rId9"/>
    <p:sldId id="543" r:id="rId10"/>
    <p:sldId id="544" r:id="rId11"/>
    <p:sldId id="545" r:id="rId12"/>
    <p:sldId id="470" r:id="rId13"/>
  </p:sldIdLst>
  <p:sldSz cx="12192000" cy="6858000"/>
  <p:notesSz cx="9947275" cy="6858000"/>
  <p:embeddedFontLst>
    <p:embeddedFont>
      <p:font typeface="等线" panose="02010600030101010101" pitchFamily="2" charset="-122"/>
      <p:regular r:id="rId16"/>
      <p:bold r:id="rId17"/>
    </p:embeddedFont>
    <p:embeddedFont>
      <p:font typeface="Impact" panose="020B0806030902050204" pitchFamily="34" charset="0"/>
      <p:regular r:id="rId18"/>
    </p:embeddedFont>
    <p:embeddedFont>
      <p:font typeface="华文细黑" panose="02010600040101010101" pitchFamily="2" charset="-122"/>
      <p:regular r:id="rId19"/>
    </p:embeddedFont>
    <p:embeddedFont>
      <p:font typeface="楷体_GB2312" panose="02010600030101010101" charset="-122"/>
      <p:regular r:id="rId20"/>
    </p:embeddedFont>
    <p:embeddedFont>
      <p:font typeface="微软雅黑" panose="020B0503020204020204" pitchFamily="34" charset="-122"/>
      <p:regular r:id="rId21"/>
      <p:bold r:id="rId22"/>
    </p:embeddedFont>
    <p:embeddedFont>
      <p:font typeface="华文楷体" panose="02010600040101010101" pitchFamily="2" charset="-122"/>
      <p:regular r:id="rId23"/>
    </p:embeddedFont>
  </p:embeddedFontLst>
  <p:custDataLst>
    <p:tags r:id="rId2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247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393" userDrawn="1">
          <p15:clr>
            <a:srgbClr val="A4A3A4"/>
          </p15:clr>
        </p15:guide>
        <p15:guide id="6" pos="72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0" clrIdx="0">
    <p:extLst>
      <p:ext uri="{19B8F6BF-5375-455C-9EA6-DF929625EA0E}">
        <p15:presenceInfo xmlns:p15="http://schemas.microsoft.com/office/powerpoint/2012/main" userId="Administrator" providerId="None"/>
      </p:ext>
    </p:extLst>
  </p:cmAuthor>
  <p:cmAuthor id="2" name="hongwei lian" initials="hl" lastIdx="1" clrIdx="1">
    <p:extLst>
      <p:ext uri="{19B8F6BF-5375-455C-9EA6-DF929625EA0E}">
        <p15:presenceInfo xmlns:p15="http://schemas.microsoft.com/office/powerpoint/2012/main" userId="388442a39e40a0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3399"/>
    <a:srgbClr val="009900"/>
    <a:srgbClr val="00FFFF"/>
    <a:srgbClr val="FFCCFF"/>
    <a:srgbClr val="FFFFFF"/>
    <a:srgbClr val="4472C4"/>
    <a:srgbClr val="ED7D31"/>
    <a:srgbClr val="21C5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9" autoAdjust="0"/>
    <p:restoredTop sz="86355" autoAdjust="0"/>
  </p:normalViewPr>
  <p:slideViewPr>
    <p:cSldViewPr>
      <p:cViewPr varScale="1">
        <p:scale>
          <a:sx n="114" d="100"/>
          <a:sy n="114" d="100"/>
        </p:scale>
        <p:origin x="132" y="120"/>
      </p:cViewPr>
      <p:guideLst>
        <p:guide orient="horz" pos="2160"/>
        <p:guide orient="horz" pos="4247"/>
        <p:guide orient="horz" pos="618"/>
        <p:guide pos="3840"/>
        <p:guide pos="393"/>
        <p:guide pos="7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615691889415531E-2"/>
          <c:y val="7.2654892115556979E-2"/>
          <c:w val="0.9205257884371566"/>
          <c:h val="0.8311283663395975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收获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EE-4A8F-A4E4-C9BC3F642B81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t" anchorCtr="0">
                    <a:noAutofit/>
                  </a:bodyPr>
                  <a:lstStyle/>
                  <a:p>
                    <a:pPr algn="l">
                      <a:defRPr sz="12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800" dirty="0" smtClean="0"/>
                      <a:t>1</a:t>
                    </a:r>
                    <a:r>
                      <a:rPr lang="zh-CN" altLang="en-US" sz="1800" dirty="0" smtClean="0"/>
                      <a:t>、了解了</a:t>
                    </a:r>
                    <a:r>
                      <a:rPr lang="zh-CN" altLang="en-US" sz="1800" dirty="0" smtClean="0"/>
                      <a:t>交易中心系统</a:t>
                    </a:r>
                    <a:r>
                      <a:rPr lang="zh-CN" altLang="en-US" sz="1800" dirty="0" smtClean="0"/>
                      <a:t>架构</a:t>
                    </a:r>
                  </a:p>
                  <a:p>
                    <a:pPr algn="l">
                      <a:defRPr sz="12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800" dirty="0" smtClean="0"/>
                      <a:t>3</a:t>
                    </a:r>
                    <a:r>
                      <a:rPr lang="zh-CN" altLang="en-US" sz="1800" dirty="0" smtClean="0"/>
                      <a:t>、掌握了微服务相关技术</a:t>
                    </a:r>
                  </a:p>
                  <a:p>
                    <a:pPr algn="l">
                      <a:defRPr sz="12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800" dirty="0" smtClean="0"/>
                      <a:t>3</a:t>
                    </a:r>
                    <a:r>
                      <a:rPr lang="zh-CN" altLang="en-US" sz="1800" dirty="0" smtClean="0"/>
                      <a:t>、熟悉了交易</a:t>
                    </a:r>
                    <a:r>
                      <a:rPr lang="zh-CN" altLang="en-US" sz="1800" dirty="0" smtClean="0"/>
                      <a:t>中心业务类型</a:t>
                    </a:r>
                    <a:r>
                      <a:rPr lang="zh-CN" altLang="en-US" sz="1800" dirty="0" smtClean="0"/>
                      <a:t>和业务模式</a:t>
                    </a:r>
                  </a:p>
                  <a:p>
                    <a:pPr algn="l">
                      <a:defRPr sz="12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800" dirty="0" smtClean="0"/>
                      <a:t>4</a:t>
                    </a:r>
                    <a:r>
                      <a:rPr lang="zh-CN" altLang="en-US" sz="1800" dirty="0" smtClean="0"/>
                      <a:t>、通过熟悉系统画出业务流程图</a:t>
                    </a:r>
                  </a:p>
                </c:rich>
              </c:tx>
              <c:spPr>
                <a:solidFill>
                  <a:schemeClr val="accent5"/>
                </a:solidFill>
                <a:ln w="12700" cap="flat" cmpd="sng" algn="ctr">
                  <a:solidFill>
                    <a:schemeClr val="accent5">
                      <a:shade val="50000"/>
                    </a:schemeClr>
                  </a:solidFill>
                  <a:prstDash val="solid"/>
                  <a:miter lim="800000"/>
                </a:ln>
                <a:effectLst/>
              </c:sp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9101367397204566"/>
                      <c:h val="0.6222027298917600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E8EE-4A8F-A4E4-C9BC3F642B81}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t" anchorCtr="0">
                    <a:noAutofit/>
                  </a:bodyPr>
                  <a:lstStyle/>
                  <a:p>
                    <a:pPr algn="l">
                      <a:defRPr sz="1197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800" dirty="0" smtClean="0"/>
                      <a:t>1</a:t>
                    </a:r>
                    <a:r>
                      <a:rPr lang="zh-CN" altLang="en-US" sz="1800" dirty="0" smtClean="0"/>
                      <a:t>、通过日常开发熟悉了软件的生命周期</a:t>
                    </a:r>
                  </a:p>
                  <a:p>
                    <a:pPr algn="l">
                      <a:defRPr sz="1197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800" dirty="0" smtClean="0"/>
                      <a:t>2</a:t>
                    </a:r>
                    <a:r>
                      <a:rPr lang="zh-CN" altLang="en-US" sz="1800" dirty="0" smtClean="0"/>
                      <a:t>、对于开发过程中遇到问题，学习他人思考和解决问题的思路，形成自己解决问题的方式</a:t>
                    </a:r>
                    <a:endParaRPr lang="zh-CN" altLang="en-US" sz="1800" dirty="0"/>
                  </a:p>
                </c:rich>
              </c:tx>
              <c:spPr>
                <a:solidFill>
                  <a:schemeClr val="accent5"/>
                </a:solidFill>
                <a:ln w="12700" cap="flat" cmpd="sng" algn="ctr">
                  <a:solidFill>
                    <a:schemeClr val="accent5">
                      <a:shade val="50000"/>
                    </a:schemeClr>
                  </a:solidFill>
                  <a:prstDash val="solid"/>
                  <a:miter lim="800000"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9101367397204566"/>
                      <c:h val="0.5255775437140870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E8EE-4A8F-A4E4-C9BC3F642B81}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t" anchorCtr="0">
                    <a:noAutofit/>
                  </a:bodyPr>
                  <a:lstStyle/>
                  <a:p>
                    <a:pPr algn="l">
                      <a:defRPr sz="18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800" dirty="0" smtClean="0"/>
                      <a:t>1</a:t>
                    </a:r>
                    <a:r>
                      <a:rPr lang="zh-CN" altLang="en-US" sz="1800" dirty="0" smtClean="0"/>
                      <a:t>、熟悉系统常规上线的升级流程</a:t>
                    </a:r>
                  </a:p>
                  <a:p>
                    <a:pPr algn="l">
                      <a:defRPr sz="18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800" dirty="0" smtClean="0"/>
                      <a:t>2</a:t>
                    </a:r>
                    <a:r>
                      <a:rPr lang="zh-CN" altLang="en-US" sz="1800" dirty="0" smtClean="0"/>
                      <a:t>、可以独立对功能需求进行开发</a:t>
                    </a:r>
                  </a:p>
                  <a:p>
                    <a:pPr algn="l">
                      <a:defRPr sz="18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800" dirty="0" smtClean="0"/>
                      <a:t>3</a:t>
                    </a:r>
                    <a:r>
                      <a:rPr lang="zh-CN" altLang="en-US" sz="1800" dirty="0" smtClean="0"/>
                      <a:t>、</a:t>
                    </a:r>
                    <a:r>
                      <a:rPr lang="zh-CN" altLang="en-US" sz="1800" smtClean="0"/>
                      <a:t>对</a:t>
                    </a:r>
                    <a:r>
                      <a:rPr lang="zh-CN" altLang="en-US" sz="1800" smtClean="0"/>
                      <a:t>业务的理解更加</a:t>
                    </a:r>
                    <a:r>
                      <a:rPr lang="zh-CN" altLang="en-US" sz="1800" dirty="0" smtClean="0"/>
                      <a:t>深刻</a:t>
                    </a:r>
                    <a:endParaRPr lang="zh-CN" altLang="en-US" sz="1800" dirty="0"/>
                  </a:p>
                </c:rich>
              </c:tx>
              <c:spPr>
                <a:solidFill>
                  <a:schemeClr val="accent5"/>
                </a:solidFill>
                <a:ln w="12700" cap="flat" cmpd="sng" algn="ctr">
                  <a:solidFill>
                    <a:schemeClr val="accent5">
                      <a:shade val="50000"/>
                    </a:schemeClr>
                  </a:solidFill>
                  <a:prstDash val="solid"/>
                  <a:miter lim="800000"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8017051454772173"/>
                      <c:h val="0.427973291725372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E8EE-4A8F-A4E4-C9BC3F642B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起点</c:v>
                </c:pt>
                <c:pt idx="1">
                  <c:v>一个月</c:v>
                </c:pt>
                <c:pt idx="2">
                  <c:v>两个月</c:v>
                </c:pt>
                <c:pt idx="3">
                  <c:v>三个月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1.5</c:v>
                </c:pt>
                <c:pt idx="2">
                  <c:v>2.5</c:v>
                </c:pt>
                <c:pt idx="3">
                  <c:v>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E8EE-4A8F-A4E4-C9BC3F642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5693680"/>
        <c:axId val="1793406560"/>
      </c:lineChart>
      <c:catAx>
        <c:axId val="158569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3406560"/>
        <c:crosses val="autoZero"/>
        <c:auto val="1"/>
        <c:lblAlgn val="ctr"/>
        <c:lblOffset val="100"/>
        <c:noMultiLvlLbl val="0"/>
      </c:catAx>
      <c:valAx>
        <c:axId val="17934065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85693680"/>
        <c:crosses val="autoZero"/>
        <c:crossBetween val="midCat"/>
      </c:valAx>
      <c:spPr>
        <a:solidFill>
          <a:schemeClr val="accent6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>
      <a:glow rad="127000">
        <a:schemeClr val="accent1"/>
      </a:glow>
    </a:effectLst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10327" cy="342260"/>
          </a:xfrm>
          <a:prstGeom prst="rect">
            <a:avLst/>
          </a:prstGeom>
        </p:spPr>
        <p:txBody>
          <a:bodyPr vert="horz" lIns="96014" tIns="48008" rIns="96014" bIns="48008" rtlCol="0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3771" y="0"/>
            <a:ext cx="4311915" cy="342260"/>
          </a:xfrm>
          <a:prstGeom prst="rect">
            <a:avLst/>
          </a:prstGeom>
        </p:spPr>
        <p:txBody>
          <a:bodyPr vert="horz" lIns="96014" tIns="48008" rIns="96014" bIns="48008" rtlCol="0"/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D92BD5CE-5CAC-4AE9-BC15-2A8954DDF5C8}" type="datetimeFigureOut">
              <a:rPr lang="zh-CN" altLang="en-US"/>
              <a:pPr>
                <a:defRPr/>
              </a:pPr>
              <a:t>2018/1/23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514141"/>
            <a:ext cx="4310327" cy="342260"/>
          </a:xfrm>
          <a:prstGeom prst="rect">
            <a:avLst/>
          </a:prstGeom>
        </p:spPr>
        <p:txBody>
          <a:bodyPr vert="horz" lIns="96014" tIns="48008" rIns="96014" bIns="48008" rtlCol="0" anchor="b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3771" y="6514141"/>
            <a:ext cx="4311915" cy="342260"/>
          </a:xfrm>
          <a:prstGeom prst="rect">
            <a:avLst/>
          </a:prstGeom>
        </p:spPr>
        <p:txBody>
          <a:bodyPr vert="horz" wrap="square" lIns="96014" tIns="48008" rIns="96014" bIns="480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4B65CDBD-340C-4A99-AABA-C63CB79FD4B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77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10327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3771" y="0"/>
            <a:ext cx="4311915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9225" y="515938"/>
            <a:ext cx="4568825" cy="257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569" y="3257871"/>
            <a:ext cx="7958138" cy="308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14141"/>
            <a:ext cx="4310327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3771" y="6514141"/>
            <a:ext cx="4311915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B9049096-3A39-4E72-9D24-7327E560F1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750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914400" y="2130428"/>
            <a:ext cx="103632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FB3EFDF-A870-46B7-AE94-6713C9D4C0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240FB3-49F7-4735-A27B-4899DB47BC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66311C4-579C-4FD2-8211-3702C10389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40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ADCE585-F79F-4A52-8AF4-15319EE4CB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97140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180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83200" y="6477000"/>
            <a:ext cx="28448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                  </a:t>
            </a:r>
            <a:fld id="{D7D77641-B81A-4544-AE46-7C03F02145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621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172828-703C-4634-A727-D333C8579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636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83200" y="6477000"/>
            <a:ext cx="28448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                  </a:t>
            </a:r>
            <a:fld id="{D7D77641-B81A-4544-AE46-7C03F02145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25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6883BF3-A98D-4EEA-9047-7820BF7244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66B5376-83D8-4C8A-9287-285C327829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FA264A-7F12-4E09-AD14-7F4A61B49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DC9B9F-AD68-434F-AB73-5F3AD19705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83200" y="6477000"/>
            <a:ext cx="28448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                  </a:t>
            </a:r>
            <a:fld id="{D7D77641-B81A-4544-AE46-7C03F02145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172828-703C-4634-A727-D333C8579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ED94044-E2E4-47AE-83E9-E15E75358D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B28CFF1-B770-4EB7-999C-3C3C3252AB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20689"/>
            <a:ext cx="12192000" cy="72008"/>
          </a:xfrm>
          <a:prstGeom prst="rect">
            <a:avLst/>
          </a:prstGeom>
          <a:solidFill>
            <a:srgbClr val="034EBD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9312000" y="6076950"/>
            <a:ext cx="288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39859" y="6076950"/>
            <a:ext cx="182428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en-US" altLang="zh-CN" sz="1600" dirty="0">
                <a:solidFill>
                  <a:srgbClr val="034E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b="1" dirty="0">
                <a:solidFill>
                  <a:srgbClr val="034E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QDFAE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.com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6" r:id="rId2"/>
    <p:sldLayoutId id="2147483957" r:id="rId3"/>
    <p:sldLayoutId id="2147483958" r:id="rId4"/>
    <p:sldLayoutId id="2147483959" r:id="rId5"/>
    <p:sldLayoutId id="2147483955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9312000" y="6076950"/>
            <a:ext cx="288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" name="TextBox 12"/>
          <p:cNvSpPr txBox="1"/>
          <p:nvPr userDrawn="1"/>
        </p:nvSpPr>
        <p:spPr>
          <a:xfrm>
            <a:off x="10225618" y="6242051"/>
            <a:ext cx="122501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dirty="0" err="1">
                <a:latin typeface="Arial" charset="0"/>
              </a:rPr>
              <a:t>www</a:t>
            </a:r>
            <a:r>
              <a:rPr lang="en-US" altLang="zh-CN" sz="1000" dirty="0" err="1">
                <a:solidFill>
                  <a:srgbClr val="034EBD"/>
                </a:solidFill>
                <a:latin typeface="Arial" charset="0"/>
              </a:rPr>
              <a:t>.</a:t>
            </a:r>
            <a:r>
              <a:rPr lang="en-US" altLang="zh-CN" sz="1000" b="1" dirty="0" err="1">
                <a:solidFill>
                  <a:srgbClr val="034EBD"/>
                </a:solidFill>
                <a:latin typeface="Arial" charset="0"/>
              </a:rPr>
              <a:t>QDFAE</a:t>
            </a:r>
            <a:r>
              <a:rPr lang="en-US" altLang="zh-CN" sz="1000" dirty="0" err="1">
                <a:latin typeface="Arial" charset="0"/>
              </a:rPr>
              <a:t>.com</a:t>
            </a:r>
            <a:endParaRPr lang="zh-CN" altLang="en-US" sz="1000" dirty="0">
              <a:latin typeface="Arial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92696"/>
            <a:ext cx="12192000" cy="72008"/>
          </a:xfrm>
          <a:prstGeom prst="rect">
            <a:avLst/>
          </a:prstGeom>
          <a:gradFill>
            <a:gsLst>
              <a:gs pos="0">
                <a:srgbClr val="8BA5D9"/>
              </a:gs>
              <a:gs pos="50000">
                <a:srgbClr val="517ECF"/>
              </a:gs>
              <a:gs pos="100000">
                <a:srgbClr val="2F62BF"/>
              </a:gs>
            </a:gsLst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1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1" r:id="rId3"/>
    <p:sldLayoutId id="214748398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1506638"/>
            <a:ext cx="12192001" cy="484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2001218" y="1652608"/>
            <a:ext cx="834325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连宏伟</a:t>
            </a:r>
            <a:endParaRPr lang="en-US" altLang="zh-CN" sz="48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转正答辩</a:t>
            </a:r>
            <a:endParaRPr lang="en-US" altLang="zh-CN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87688" y="4437112"/>
            <a:ext cx="5534025" cy="17287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信息技术（产品）部</a:t>
            </a:r>
            <a:endParaRPr lang="en-US" altLang="zh-CN" sz="1600" b="1" kern="0" dirty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2018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年</a:t>
            </a: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01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月</a:t>
            </a: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21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日</a:t>
            </a:r>
            <a:endParaRPr lang="zh-CN" altLang="zh-CN" sz="1600" b="1" kern="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5480" y="620688"/>
            <a:ext cx="2376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52" y="404664"/>
            <a:ext cx="2182884" cy="532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文本框 4"/>
          <p:cNvSpPr txBox="1"/>
          <p:nvPr/>
        </p:nvSpPr>
        <p:spPr>
          <a:xfrm>
            <a:off x="6023992" y="332656"/>
            <a:ext cx="482453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工作展望和个人规划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61CAA15-222D-4B3D-9CEB-03DD33584F3C}"/>
              </a:ext>
            </a:extLst>
          </p:cNvPr>
          <p:cNvSpPr/>
          <p:nvPr/>
        </p:nvSpPr>
        <p:spPr>
          <a:xfrm>
            <a:off x="695400" y="1124744"/>
            <a:ext cx="11233248" cy="4608512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DA00D7-2846-425A-B460-9F18BE8B8219}"/>
              </a:ext>
            </a:extLst>
          </p:cNvPr>
          <p:cNvSpPr txBox="1"/>
          <p:nvPr/>
        </p:nvSpPr>
        <p:spPr>
          <a:xfrm>
            <a:off x="1235460" y="1316957"/>
            <a:ext cx="1015312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dirty="0"/>
              <a:t>1</a:t>
            </a:r>
            <a:r>
              <a:rPr lang="zh-CN" altLang="en-US" dirty="0" smtClean="0"/>
              <a:t>、努力提升自己的技术栈，学习金融业务相关知识，做到技术服务业务，做出更好的产品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/>
              <a:t>、</a:t>
            </a:r>
            <a:r>
              <a:rPr lang="zh-CN" altLang="en-US" dirty="0" smtClean="0"/>
              <a:t>养成阅读</a:t>
            </a:r>
            <a:r>
              <a:rPr lang="zh-CN" altLang="en-US" dirty="0"/>
              <a:t>技术文档和技术书籍的兴趣，继续书写自己的技术博</a:t>
            </a:r>
            <a:r>
              <a:rPr lang="zh-CN" altLang="en-US" dirty="0" smtClean="0"/>
              <a:t>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、敢于分享，善于分享，学会</a:t>
            </a:r>
            <a:r>
              <a:rPr lang="zh-CN" altLang="en-US" dirty="0" smtClean="0"/>
              <a:t>分享，分享更利于个人和团队</a:t>
            </a:r>
            <a:r>
              <a:rPr lang="zh-CN" altLang="en-US" dirty="0"/>
              <a:t>发展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、谦虚上进，胆大心细，思维严谨，思路清晰</a:t>
            </a:r>
            <a:endParaRPr lang="en-US" altLang="zh-CN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695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47725"/>
            <a:ext cx="12192000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60651" y="1966914"/>
            <a:ext cx="6607175" cy="25542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 sz="166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+mn-ea"/>
              </a:rPr>
              <a:t>THANKS</a:t>
            </a:r>
            <a:endParaRPr lang="zh-CN" altLang="zh-CN" dirty="0">
              <a:solidFill>
                <a:schemeClr val="accent1">
                  <a:lumMod val="40000"/>
                  <a:lumOff val="60000"/>
                </a:schemeClr>
              </a:solidFill>
              <a:ea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2660651" y="3133726"/>
            <a:ext cx="6675710" cy="434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spc="300" dirty="0">
              <a:ln w="3175">
                <a:noFill/>
              </a:ln>
              <a:solidFill>
                <a:schemeClr val="accent1">
                  <a:lumMod val="50000"/>
                </a:schemeClr>
              </a:solidFill>
              <a:latin typeface="方正毡笔黑繁体" panose="03000509000000000000" pitchFamily="65" charset="-122"/>
              <a:ea typeface="方正毡笔黑繁体" panose="03000509000000000000" pitchFamily="65" charset="-122"/>
            </a:endParaRPr>
          </a:p>
        </p:txBody>
      </p:sp>
      <p:sp>
        <p:nvSpPr>
          <p:cNvPr id="9" name="KSO_Shape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9166226" y="1930401"/>
            <a:ext cx="428625" cy="519113"/>
          </a:xfrm>
          <a:custGeom>
            <a:avLst/>
            <a:gdLst>
              <a:gd name="T0" fmla="*/ 371445 w 968375"/>
              <a:gd name="T1" fmla="*/ 4170766 h 1170887"/>
              <a:gd name="T2" fmla="*/ 1792630 w 968375"/>
              <a:gd name="T3" fmla="*/ 4800430 h 1170887"/>
              <a:gd name="T4" fmla="*/ 3197663 w 968375"/>
              <a:gd name="T5" fmla="*/ 4203058 h 1170887"/>
              <a:gd name="T6" fmla="*/ 3407611 w 968375"/>
              <a:gd name="T7" fmla="*/ 4299927 h 1170887"/>
              <a:gd name="T8" fmla="*/ 1792630 w 968375"/>
              <a:gd name="T9" fmla="*/ 5042605 h 1170887"/>
              <a:gd name="T10" fmla="*/ 145346 w 968375"/>
              <a:gd name="T11" fmla="*/ 4267639 h 1170887"/>
              <a:gd name="T12" fmla="*/ 371445 w 968375"/>
              <a:gd name="T13" fmla="*/ 4170766 h 1170887"/>
              <a:gd name="T14" fmla="*/ 3746756 w 968375"/>
              <a:gd name="T15" fmla="*/ 2669270 h 1170887"/>
              <a:gd name="T16" fmla="*/ 4166650 w 968375"/>
              <a:gd name="T17" fmla="*/ 3185913 h 1170887"/>
              <a:gd name="T18" fmla="*/ 3633706 w 968375"/>
              <a:gd name="T19" fmla="*/ 3718701 h 1170887"/>
              <a:gd name="T20" fmla="*/ 3439911 w 968375"/>
              <a:gd name="T21" fmla="*/ 3686415 h 1170887"/>
              <a:gd name="T22" fmla="*/ 3569109 w 968375"/>
              <a:gd name="T23" fmla="*/ 3476526 h 1170887"/>
              <a:gd name="T24" fmla="*/ 3633706 w 968375"/>
              <a:gd name="T25" fmla="*/ 3492671 h 1170887"/>
              <a:gd name="T26" fmla="*/ 3924402 w 968375"/>
              <a:gd name="T27" fmla="*/ 3185913 h 1170887"/>
              <a:gd name="T28" fmla="*/ 3730608 w 968375"/>
              <a:gd name="T29" fmla="*/ 2911445 h 1170887"/>
              <a:gd name="T30" fmla="*/ 3746756 w 968375"/>
              <a:gd name="T31" fmla="*/ 2669270 h 1170887"/>
              <a:gd name="T32" fmla="*/ 3536810 w 968375"/>
              <a:gd name="T33" fmla="*/ 2314074 h 1170887"/>
              <a:gd name="T34" fmla="*/ 3569109 w 968375"/>
              <a:gd name="T35" fmla="*/ 2636978 h 1170887"/>
              <a:gd name="T36" fmla="*/ 1792630 w 968375"/>
              <a:gd name="T37" fmla="*/ 4412946 h 1170887"/>
              <a:gd name="T38" fmla="*/ 0 w 968375"/>
              <a:gd name="T39" fmla="*/ 2636978 h 1170887"/>
              <a:gd name="T40" fmla="*/ 32302 w 968375"/>
              <a:gd name="T41" fmla="*/ 2346365 h 1170887"/>
              <a:gd name="T42" fmla="*/ 1792630 w 968375"/>
              <a:gd name="T43" fmla="*/ 3266639 h 1170887"/>
              <a:gd name="T44" fmla="*/ 3536810 w 968375"/>
              <a:gd name="T45" fmla="*/ 2346365 h 1170887"/>
              <a:gd name="T46" fmla="*/ 3536810 w 968375"/>
              <a:gd name="T47" fmla="*/ 2314074 h 1170887"/>
              <a:gd name="T48" fmla="*/ 1792630 w 968375"/>
              <a:gd name="T49" fmla="*/ 1603686 h 1170887"/>
              <a:gd name="T50" fmla="*/ 3343009 w 968375"/>
              <a:gd name="T51" fmla="*/ 2346365 h 1170887"/>
              <a:gd name="T52" fmla="*/ 3326861 w 968375"/>
              <a:gd name="T53" fmla="*/ 2459381 h 1170887"/>
              <a:gd name="T54" fmla="*/ 1792630 w 968375"/>
              <a:gd name="T55" fmla="*/ 1942738 h 1170887"/>
              <a:gd name="T56" fmla="*/ 242248 w 968375"/>
              <a:gd name="T57" fmla="*/ 2459381 h 1170887"/>
              <a:gd name="T58" fmla="*/ 226095 w 968375"/>
              <a:gd name="T59" fmla="*/ 2346365 h 1170887"/>
              <a:gd name="T60" fmla="*/ 1792630 w 968375"/>
              <a:gd name="T61" fmla="*/ 1603686 h 1170887"/>
              <a:gd name="T62" fmla="*/ 2340261 w 968375"/>
              <a:gd name="T63" fmla="*/ 267425 h 1170887"/>
              <a:gd name="T64" fmla="*/ 2384732 w 968375"/>
              <a:gd name="T65" fmla="*/ 1604557 h 1170887"/>
              <a:gd name="T66" fmla="*/ 2340261 w 968375"/>
              <a:gd name="T67" fmla="*/ 267425 h 1170887"/>
              <a:gd name="T68" fmla="*/ 1183916 w 968375"/>
              <a:gd name="T69" fmla="*/ 178285 h 1170887"/>
              <a:gd name="T70" fmla="*/ 1228390 w 968375"/>
              <a:gd name="T71" fmla="*/ 1515418 h 1170887"/>
              <a:gd name="T72" fmla="*/ 1183916 w 968375"/>
              <a:gd name="T73" fmla="*/ 178285 h 1170887"/>
              <a:gd name="T74" fmla="*/ 1762085 w 968375"/>
              <a:gd name="T75" fmla="*/ 0 h 1170887"/>
              <a:gd name="T76" fmla="*/ 1806562 w 968375"/>
              <a:gd name="T77" fmla="*/ 1337130 h 1170887"/>
              <a:gd name="T78" fmla="*/ 1762085 w 968375"/>
              <a:gd name="T79" fmla="*/ 0 h 117088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3" name="Group 4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5447928" y="3181275"/>
            <a:ext cx="818293" cy="339875"/>
            <a:chOff x="2088" y="3336"/>
            <a:chExt cx="821" cy="341"/>
          </a:xfrm>
          <a:solidFill>
            <a:schemeClr val="accent1">
              <a:lumMod val="50000"/>
            </a:schemeClr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2088" y="3336"/>
              <a:ext cx="322" cy="341"/>
            </a:xfrm>
            <a:custGeom>
              <a:avLst/>
              <a:gdLst>
                <a:gd name="T0" fmla="*/ 1030 w 5379"/>
                <a:gd name="T1" fmla="*/ 3786 h 5658"/>
                <a:gd name="T2" fmla="*/ 847 w 5379"/>
                <a:gd name="T3" fmla="*/ 4986 h 5658"/>
                <a:gd name="T4" fmla="*/ 1144 w 5379"/>
                <a:gd name="T5" fmla="*/ 4962 h 5658"/>
                <a:gd name="T6" fmla="*/ 1084 w 5379"/>
                <a:gd name="T7" fmla="*/ 3769 h 5658"/>
                <a:gd name="T8" fmla="*/ 2128 w 5379"/>
                <a:gd name="T9" fmla="*/ 3810 h 5658"/>
                <a:gd name="T10" fmla="*/ 1716 w 5379"/>
                <a:gd name="T11" fmla="*/ 3978 h 5658"/>
                <a:gd name="T12" fmla="*/ 1671 w 5379"/>
                <a:gd name="T13" fmla="*/ 4914 h 5658"/>
                <a:gd name="T14" fmla="*/ 2998 w 5379"/>
                <a:gd name="T15" fmla="*/ 3427 h 5658"/>
                <a:gd name="T16" fmla="*/ 2540 w 5379"/>
                <a:gd name="T17" fmla="*/ 2827 h 5658"/>
                <a:gd name="T18" fmla="*/ 2403 w 5379"/>
                <a:gd name="T19" fmla="*/ 3307 h 5658"/>
                <a:gd name="T20" fmla="*/ 2998 w 5379"/>
                <a:gd name="T21" fmla="*/ 2659 h 5658"/>
                <a:gd name="T22" fmla="*/ 1762 w 5379"/>
                <a:gd name="T23" fmla="*/ 2899 h 5658"/>
                <a:gd name="T24" fmla="*/ 526 w 5379"/>
                <a:gd name="T25" fmla="*/ 3355 h 5658"/>
                <a:gd name="T26" fmla="*/ 435 w 5379"/>
                <a:gd name="T27" fmla="*/ 2875 h 5658"/>
                <a:gd name="T28" fmla="*/ 4257 w 5379"/>
                <a:gd name="T29" fmla="*/ 2275 h 5658"/>
                <a:gd name="T30" fmla="*/ 3570 w 5379"/>
                <a:gd name="T31" fmla="*/ 3139 h 5658"/>
                <a:gd name="T32" fmla="*/ 3639 w 5379"/>
                <a:gd name="T33" fmla="*/ 3067 h 5658"/>
                <a:gd name="T34" fmla="*/ 4051 w 5379"/>
                <a:gd name="T35" fmla="*/ 3163 h 5658"/>
                <a:gd name="T36" fmla="*/ 4257 w 5379"/>
                <a:gd name="T37" fmla="*/ 2275 h 5658"/>
                <a:gd name="T38" fmla="*/ 2403 w 5379"/>
                <a:gd name="T39" fmla="*/ 2227 h 5658"/>
                <a:gd name="T40" fmla="*/ 2998 w 5379"/>
                <a:gd name="T41" fmla="*/ 2443 h 5658"/>
                <a:gd name="T42" fmla="*/ 1671 w 5379"/>
                <a:gd name="T43" fmla="*/ 1891 h 5658"/>
                <a:gd name="T44" fmla="*/ 641 w 5379"/>
                <a:gd name="T45" fmla="*/ 2419 h 5658"/>
                <a:gd name="T46" fmla="*/ 206 w 5379"/>
                <a:gd name="T47" fmla="*/ 2371 h 5658"/>
                <a:gd name="T48" fmla="*/ 1671 w 5379"/>
                <a:gd name="T49" fmla="*/ 1891 h 5658"/>
                <a:gd name="T50" fmla="*/ 2701 w 5379"/>
                <a:gd name="T51" fmla="*/ 1363 h 5658"/>
                <a:gd name="T52" fmla="*/ 2403 w 5379"/>
                <a:gd name="T53" fmla="*/ 1867 h 5658"/>
                <a:gd name="T54" fmla="*/ 2998 w 5379"/>
                <a:gd name="T55" fmla="*/ 1795 h 5658"/>
                <a:gd name="T56" fmla="*/ 2788 w 5379"/>
                <a:gd name="T57" fmla="*/ 1345 h 5658"/>
                <a:gd name="T58" fmla="*/ 2815 w 5379"/>
                <a:gd name="T59" fmla="*/ 164 h 5658"/>
                <a:gd name="T60" fmla="*/ 2975 w 5379"/>
                <a:gd name="T61" fmla="*/ 811 h 5658"/>
                <a:gd name="T62" fmla="*/ 3158 w 5379"/>
                <a:gd name="T63" fmla="*/ 1003 h 5658"/>
                <a:gd name="T64" fmla="*/ 3547 w 5379"/>
                <a:gd name="T65" fmla="*/ 1819 h 5658"/>
                <a:gd name="T66" fmla="*/ 4234 w 5379"/>
                <a:gd name="T67" fmla="*/ 1939 h 5658"/>
                <a:gd name="T68" fmla="*/ 4211 w 5379"/>
                <a:gd name="T69" fmla="*/ 571 h 5658"/>
                <a:gd name="T70" fmla="*/ 4875 w 5379"/>
                <a:gd name="T71" fmla="*/ 595 h 5658"/>
                <a:gd name="T72" fmla="*/ 5310 w 5379"/>
                <a:gd name="T73" fmla="*/ 1867 h 5658"/>
                <a:gd name="T74" fmla="*/ 4875 w 5379"/>
                <a:gd name="T75" fmla="*/ 2131 h 5658"/>
                <a:gd name="T76" fmla="*/ 4829 w 5379"/>
                <a:gd name="T77" fmla="*/ 5442 h 5658"/>
                <a:gd name="T78" fmla="*/ 4257 w 5379"/>
                <a:gd name="T79" fmla="*/ 3715 h 5658"/>
                <a:gd name="T80" fmla="*/ 3822 w 5379"/>
                <a:gd name="T81" fmla="*/ 3786 h 5658"/>
                <a:gd name="T82" fmla="*/ 3570 w 5379"/>
                <a:gd name="T83" fmla="*/ 3427 h 5658"/>
                <a:gd name="T84" fmla="*/ 3502 w 5379"/>
                <a:gd name="T85" fmla="*/ 5346 h 5658"/>
                <a:gd name="T86" fmla="*/ 2975 w 5379"/>
                <a:gd name="T87" fmla="*/ 4194 h 5658"/>
                <a:gd name="T88" fmla="*/ 2311 w 5379"/>
                <a:gd name="T89" fmla="*/ 4890 h 5658"/>
                <a:gd name="T90" fmla="*/ 1648 w 5379"/>
                <a:gd name="T91" fmla="*/ 4962 h 5658"/>
                <a:gd name="T92" fmla="*/ 343 w 5379"/>
                <a:gd name="T93" fmla="*/ 5586 h 5658"/>
                <a:gd name="T94" fmla="*/ 320 w 5379"/>
                <a:gd name="T95" fmla="*/ 4002 h 5658"/>
                <a:gd name="T96" fmla="*/ 778 w 5379"/>
                <a:gd name="T97" fmla="*/ 3619 h 5658"/>
                <a:gd name="T98" fmla="*/ 1602 w 5379"/>
                <a:gd name="T99" fmla="*/ 3667 h 5658"/>
                <a:gd name="T100" fmla="*/ 1854 w 5379"/>
                <a:gd name="T101" fmla="*/ 3451 h 5658"/>
                <a:gd name="T102" fmla="*/ 1877 w 5379"/>
                <a:gd name="T103" fmla="*/ 1435 h 5658"/>
                <a:gd name="T104" fmla="*/ 1899 w 5379"/>
                <a:gd name="T105" fmla="*/ 1291 h 5658"/>
                <a:gd name="T106" fmla="*/ 0 w 5379"/>
                <a:gd name="T107" fmla="*/ 1675 h 5658"/>
                <a:gd name="T108" fmla="*/ 1396 w 5379"/>
                <a:gd name="T109" fmla="*/ 1123 h 5658"/>
                <a:gd name="T110" fmla="*/ 1922 w 5379"/>
                <a:gd name="T111" fmla="*/ 1219 h 5658"/>
                <a:gd name="T112" fmla="*/ 2334 w 5379"/>
                <a:gd name="T113" fmla="*/ 1147 h 5658"/>
                <a:gd name="T114" fmla="*/ 2449 w 5379"/>
                <a:gd name="T115" fmla="*/ 451 h 5658"/>
                <a:gd name="T116" fmla="*/ 784 w 5379"/>
                <a:gd name="T117" fmla="*/ 8 h 5658"/>
                <a:gd name="T118" fmla="*/ 1053 w 5379"/>
                <a:gd name="T119" fmla="*/ 164 h 5658"/>
                <a:gd name="T120" fmla="*/ 869 w 5379"/>
                <a:gd name="T121" fmla="*/ 1003 h 5658"/>
                <a:gd name="T122" fmla="*/ 480 w 5379"/>
                <a:gd name="T123" fmla="*/ 499 h 5658"/>
                <a:gd name="T124" fmla="*/ 784 w 5379"/>
                <a:gd name="T125" fmla="*/ 8 h 5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79" h="5658">
                  <a:moveTo>
                    <a:pt x="1084" y="3769"/>
                  </a:moveTo>
                  <a:cubicBezTo>
                    <a:pt x="1068" y="3769"/>
                    <a:pt x="1050" y="3774"/>
                    <a:pt x="1030" y="3786"/>
                  </a:cubicBezTo>
                  <a:cubicBezTo>
                    <a:pt x="999" y="3818"/>
                    <a:pt x="938" y="3874"/>
                    <a:pt x="847" y="3954"/>
                  </a:cubicBezTo>
                  <a:cubicBezTo>
                    <a:pt x="877" y="4290"/>
                    <a:pt x="877" y="4634"/>
                    <a:pt x="847" y="4986"/>
                  </a:cubicBezTo>
                  <a:cubicBezTo>
                    <a:pt x="862" y="4986"/>
                    <a:pt x="900" y="4986"/>
                    <a:pt x="961" y="4986"/>
                  </a:cubicBezTo>
                  <a:cubicBezTo>
                    <a:pt x="1037" y="4970"/>
                    <a:pt x="1098" y="4962"/>
                    <a:pt x="1144" y="4962"/>
                  </a:cubicBezTo>
                  <a:cubicBezTo>
                    <a:pt x="1175" y="4578"/>
                    <a:pt x="1190" y="4298"/>
                    <a:pt x="1190" y="4122"/>
                  </a:cubicBezTo>
                  <a:cubicBezTo>
                    <a:pt x="1190" y="3888"/>
                    <a:pt x="1155" y="3771"/>
                    <a:pt x="1084" y="3769"/>
                  </a:cubicBezTo>
                  <a:close/>
                  <a:moveTo>
                    <a:pt x="2998" y="3427"/>
                  </a:moveTo>
                  <a:cubicBezTo>
                    <a:pt x="2769" y="3507"/>
                    <a:pt x="2479" y="3635"/>
                    <a:pt x="2128" y="3810"/>
                  </a:cubicBezTo>
                  <a:cubicBezTo>
                    <a:pt x="2037" y="3858"/>
                    <a:pt x="1968" y="3890"/>
                    <a:pt x="1922" y="3906"/>
                  </a:cubicBezTo>
                  <a:cubicBezTo>
                    <a:pt x="1861" y="3954"/>
                    <a:pt x="1793" y="3978"/>
                    <a:pt x="1716" y="3978"/>
                  </a:cubicBezTo>
                  <a:cubicBezTo>
                    <a:pt x="1716" y="4090"/>
                    <a:pt x="1709" y="4298"/>
                    <a:pt x="1693" y="4602"/>
                  </a:cubicBezTo>
                  <a:cubicBezTo>
                    <a:pt x="1678" y="4730"/>
                    <a:pt x="1671" y="4834"/>
                    <a:pt x="1671" y="4914"/>
                  </a:cubicBezTo>
                  <a:cubicBezTo>
                    <a:pt x="2250" y="4274"/>
                    <a:pt x="2693" y="3794"/>
                    <a:pt x="2998" y="3475"/>
                  </a:cubicBezTo>
                  <a:cubicBezTo>
                    <a:pt x="2998" y="3459"/>
                    <a:pt x="2998" y="3443"/>
                    <a:pt x="2998" y="3427"/>
                  </a:cubicBezTo>
                  <a:close/>
                  <a:moveTo>
                    <a:pt x="2998" y="2659"/>
                  </a:moveTo>
                  <a:cubicBezTo>
                    <a:pt x="2891" y="2691"/>
                    <a:pt x="2739" y="2747"/>
                    <a:pt x="2540" y="2827"/>
                  </a:cubicBezTo>
                  <a:cubicBezTo>
                    <a:pt x="2479" y="2843"/>
                    <a:pt x="2434" y="2859"/>
                    <a:pt x="2403" y="2875"/>
                  </a:cubicBezTo>
                  <a:cubicBezTo>
                    <a:pt x="2403" y="3035"/>
                    <a:pt x="2403" y="3179"/>
                    <a:pt x="2403" y="3307"/>
                  </a:cubicBezTo>
                  <a:cubicBezTo>
                    <a:pt x="2586" y="3259"/>
                    <a:pt x="2785" y="3219"/>
                    <a:pt x="2998" y="3187"/>
                  </a:cubicBezTo>
                  <a:cubicBezTo>
                    <a:pt x="2998" y="2995"/>
                    <a:pt x="2998" y="2819"/>
                    <a:pt x="2998" y="2659"/>
                  </a:cubicBezTo>
                  <a:close/>
                  <a:moveTo>
                    <a:pt x="1739" y="2659"/>
                  </a:moveTo>
                  <a:cubicBezTo>
                    <a:pt x="1747" y="2739"/>
                    <a:pt x="1754" y="2819"/>
                    <a:pt x="1762" y="2899"/>
                  </a:cubicBezTo>
                  <a:cubicBezTo>
                    <a:pt x="1457" y="2947"/>
                    <a:pt x="1083" y="3075"/>
                    <a:pt x="641" y="3283"/>
                  </a:cubicBezTo>
                  <a:cubicBezTo>
                    <a:pt x="595" y="3315"/>
                    <a:pt x="557" y="3339"/>
                    <a:pt x="526" y="3355"/>
                  </a:cubicBezTo>
                  <a:cubicBezTo>
                    <a:pt x="343" y="3419"/>
                    <a:pt x="229" y="3387"/>
                    <a:pt x="183" y="3259"/>
                  </a:cubicBezTo>
                  <a:cubicBezTo>
                    <a:pt x="122" y="3067"/>
                    <a:pt x="206" y="2939"/>
                    <a:pt x="435" y="2875"/>
                  </a:cubicBezTo>
                  <a:cubicBezTo>
                    <a:pt x="648" y="2795"/>
                    <a:pt x="1083" y="2723"/>
                    <a:pt x="1739" y="2659"/>
                  </a:cubicBezTo>
                  <a:close/>
                  <a:moveTo>
                    <a:pt x="4257" y="2275"/>
                  </a:moveTo>
                  <a:cubicBezTo>
                    <a:pt x="4013" y="2339"/>
                    <a:pt x="3784" y="2427"/>
                    <a:pt x="3570" y="2539"/>
                  </a:cubicBezTo>
                  <a:cubicBezTo>
                    <a:pt x="3570" y="2739"/>
                    <a:pt x="3570" y="2939"/>
                    <a:pt x="3570" y="3139"/>
                  </a:cubicBezTo>
                  <a:cubicBezTo>
                    <a:pt x="3570" y="3123"/>
                    <a:pt x="3586" y="3107"/>
                    <a:pt x="3616" y="3091"/>
                  </a:cubicBezTo>
                  <a:cubicBezTo>
                    <a:pt x="3631" y="3075"/>
                    <a:pt x="3639" y="3067"/>
                    <a:pt x="3639" y="3067"/>
                  </a:cubicBezTo>
                  <a:cubicBezTo>
                    <a:pt x="3776" y="2939"/>
                    <a:pt x="3898" y="2955"/>
                    <a:pt x="4005" y="3115"/>
                  </a:cubicBezTo>
                  <a:cubicBezTo>
                    <a:pt x="4005" y="3131"/>
                    <a:pt x="4021" y="3147"/>
                    <a:pt x="4051" y="3163"/>
                  </a:cubicBezTo>
                  <a:cubicBezTo>
                    <a:pt x="4143" y="3307"/>
                    <a:pt x="4211" y="3427"/>
                    <a:pt x="4257" y="3523"/>
                  </a:cubicBezTo>
                  <a:cubicBezTo>
                    <a:pt x="4257" y="3123"/>
                    <a:pt x="4257" y="2707"/>
                    <a:pt x="4257" y="2275"/>
                  </a:cubicBezTo>
                  <a:close/>
                  <a:moveTo>
                    <a:pt x="2998" y="2059"/>
                  </a:moveTo>
                  <a:cubicBezTo>
                    <a:pt x="2785" y="2107"/>
                    <a:pt x="2586" y="2163"/>
                    <a:pt x="2403" y="2227"/>
                  </a:cubicBezTo>
                  <a:cubicBezTo>
                    <a:pt x="2403" y="2323"/>
                    <a:pt x="2403" y="2419"/>
                    <a:pt x="2403" y="2515"/>
                  </a:cubicBezTo>
                  <a:cubicBezTo>
                    <a:pt x="2601" y="2467"/>
                    <a:pt x="2800" y="2443"/>
                    <a:pt x="2998" y="2443"/>
                  </a:cubicBezTo>
                  <a:cubicBezTo>
                    <a:pt x="2998" y="2315"/>
                    <a:pt x="2998" y="2187"/>
                    <a:pt x="2998" y="2059"/>
                  </a:cubicBezTo>
                  <a:close/>
                  <a:moveTo>
                    <a:pt x="1671" y="1891"/>
                  </a:moveTo>
                  <a:cubicBezTo>
                    <a:pt x="1686" y="1947"/>
                    <a:pt x="1701" y="2003"/>
                    <a:pt x="1716" y="2059"/>
                  </a:cubicBezTo>
                  <a:cubicBezTo>
                    <a:pt x="1442" y="2107"/>
                    <a:pt x="1083" y="2227"/>
                    <a:pt x="641" y="2419"/>
                  </a:cubicBezTo>
                  <a:cubicBezTo>
                    <a:pt x="595" y="2435"/>
                    <a:pt x="564" y="2451"/>
                    <a:pt x="549" y="2467"/>
                  </a:cubicBezTo>
                  <a:cubicBezTo>
                    <a:pt x="366" y="2563"/>
                    <a:pt x="251" y="2531"/>
                    <a:pt x="206" y="2371"/>
                  </a:cubicBezTo>
                  <a:cubicBezTo>
                    <a:pt x="129" y="2227"/>
                    <a:pt x="190" y="2115"/>
                    <a:pt x="389" y="2035"/>
                  </a:cubicBezTo>
                  <a:cubicBezTo>
                    <a:pt x="618" y="1971"/>
                    <a:pt x="1045" y="1923"/>
                    <a:pt x="1671" y="1891"/>
                  </a:cubicBezTo>
                  <a:close/>
                  <a:moveTo>
                    <a:pt x="2788" y="1345"/>
                  </a:moveTo>
                  <a:cubicBezTo>
                    <a:pt x="2761" y="1345"/>
                    <a:pt x="2732" y="1351"/>
                    <a:pt x="2701" y="1363"/>
                  </a:cubicBezTo>
                  <a:cubicBezTo>
                    <a:pt x="2640" y="1395"/>
                    <a:pt x="2548" y="1459"/>
                    <a:pt x="2426" y="1555"/>
                  </a:cubicBezTo>
                  <a:cubicBezTo>
                    <a:pt x="2426" y="1651"/>
                    <a:pt x="2418" y="1755"/>
                    <a:pt x="2403" y="1867"/>
                  </a:cubicBezTo>
                  <a:cubicBezTo>
                    <a:pt x="2556" y="1851"/>
                    <a:pt x="2609" y="1843"/>
                    <a:pt x="2563" y="1843"/>
                  </a:cubicBezTo>
                  <a:cubicBezTo>
                    <a:pt x="2777" y="1827"/>
                    <a:pt x="2922" y="1811"/>
                    <a:pt x="2998" y="1795"/>
                  </a:cubicBezTo>
                  <a:cubicBezTo>
                    <a:pt x="2998" y="1747"/>
                    <a:pt x="2998" y="1707"/>
                    <a:pt x="2998" y="1675"/>
                  </a:cubicBezTo>
                  <a:cubicBezTo>
                    <a:pt x="2973" y="1454"/>
                    <a:pt x="2903" y="1344"/>
                    <a:pt x="2788" y="1345"/>
                  </a:cubicBezTo>
                  <a:close/>
                  <a:moveTo>
                    <a:pt x="2744" y="163"/>
                  </a:moveTo>
                  <a:cubicBezTo>
                    <a:pt x="2767" y="161"/>
                    <a:pt x="2790" y="162"/>
                    <a:pt x="2815" y="164"/>
                  </a:cubicBezTo>
                  <a:cubicBezTo>
                    <a:pt x="2998" y="148"/>
                    <a:pt x="3067" y="283"/>
                    <a:pt x="3021" y="571"/>
                  </a:cubicBezTo>
                  <a:cubicBezTo>
                    <a:pt x="3021" y="619"/>
                    <a:pt x="3006" y="699"/>
                    <a:pt x="2975" y="811"/>
                  </a:cubicBezTo>
                  <a:cubicBezTo>
                    <a:pt x="2960" y="891"/>
                    <a:pt x="2952" y="947"/>
                    <a:pt x="2952" y="979"/>
                  </a:cubicBezTo>
                  <a:cubicBezTo>
                    <a:pt x="3029" y="979"/>
                    <a:pt x="3097" y="987"/>
                    <a:pt x="3158" y="1003"/>
                  </a:cubicBezTo>
                  <a:cubicBezTo>
                    <a:pt x="3433" y="1051"/>
                    <a:pt x="3563" y="1251"/>
                    <a:pt x="3547" y="1603"/>
                  </a:cubicBezTo>
                  <a:cubicBezTo>
                    <a:pt x="3547" y="1651"/>
                    <a:pt x="3547" y="1723"/>
                    <a:pt x="3547" y="1819"/>
                  </a:cubicBezTo>
                  <a:cubicBezTo>
                    <a:pt x="3563" y="1915"/>
                    <a:pt x="3570" y="1995"/>
                    <a:pt x="3570" y="2059"/>
                  </a:cubicBezTo>
                  <a:cubicBezTo>
                    <a:pt x="3753" y="2011"/>
                    <a:pt x="3975" y="1971"/>
                    <a:pt x="4234" y="1939"/>
                  </a:cubicBezTo>
                  <a:cubicBezTo>
                    <a:pt x="4234" y="1795"/>
                    <a:pt x="4234" y="1587"/>
                    <a:pt x="4234" y="1315"/>
                  </a:cubicBezTo>
                  <a:cubicBezTo>
                    <a:pt x="4219" y="995"/>
                    <a:pt x="4211" y="747"/>
                    <a:pt x="4211" y="571"/>
                  </a:cubicBezTo>
                  <a:cubicBezTo>
                    <a:pt x="4196" y="363"/>
                    <a:pt x="4288" y="243"/>
                    <a:pt x="4486" y="212"/>
                  </a:cubicBezTo>
                  <a:cubicBezTo>
                    <a:pt x="4730" y="196"/>
                    <a:pt x="4860" y="323"/>
                    <a:pt x="4875" y="595"/>
                  </a:cubicBezTo>
                  <a:cubicBezTo>
                    <a:pt x="4875" y="1027"/>
                    <a:pt x="4875" y="1459"/>
                    <a:pt x="4875" y="1891"/>
                  </a:cubicBezTo>
                  <a:cubicBezTo>
                    <a:pt x="5028" y="1875"/>
                    <a:pt x="5173" y="1867"/>
                    <a:pt x="5310" y="1867"/>
                  </a:cubicBezTo>
                  <a:cubicBezTo>
                    <a:pt x="5333" y="1939"/>
                    <a:pt x="5356" y="2011"/>
                    <a:pt x="5379" y="2083"/>
                  </a:cubicBezTo>
                  <a:cubicBezTo>
                    <a:pt x="5196" y="2083"/>
                    <a:pt x="5028" y="2099"/>
                    <a:pt x="4875" y="2131"/>
                  </a:cubicBezTo>
                  <a:cubicBezTo>
                    <a:pt x="4875" y="3043"/>
                    <a:pt x="4875" y="3715"/>
                    <a:pt x="4875" y="4146"/>
                  </a:cubicBezTo>
                  <a:cubicBezTo>
                    <a:pt x="4860" y="4658"/>
                    <a:pt x="4845" y="5090"/>
                    <a:pt x="4829" y="5442"/>
                  </a:cubicBezTo>
                  <a:cubicBezTo>
                    <a:pt x="4738" y="5458"/>
                    <a:pt x="4539" y="5530"/>
                    <a:pt x="4234" y="5658"/>
                  </a:cubicBezTo>
                  <a:cubicBezTo>
                    <a:pt x="4249" y="5194"/>
                    <a:pt x="4257" y="4546"/>
                    <a:pt x="4257" y="3715"/>
                  </a:cubicBezTo>
                  <a:cubicBezTo>
                    <a:pt x="4211" y="3715"/>
                    <a:pt x="4143" y="3722"/>
                    <a:pt x="4051" y="3738"/>
                  </a:cubicBezTo>
                  <a:cubicBezTo>
                    <a:pt x="3944" y="3754"/>
                    <a:pt x="3868" y="3770"/>
                    <a:pt x="3822" y="3786"/>
                  </a:cubicBezTo>
                  <a:cubicBezTo>
                    <a:pt x="3807" y="3754"/>
                    <a:pt x="3731" y="3643"/>
                    <a:pt x="3593" y="3451"/>
                  </a:cubicBezTo>
                  <a:cubicBezTo>
                    <a:pt x="3593" y="3451"/>
                    <a:pt x="3586" y="3443"/>
                    <a:pt x="3570" y="3427"/>
                  </a:cubicBezTo>
                  <a:cubicBezTo>
                    <a:pt x="3570" y="3411"/>
                    <a:pt x="3563" y="3403"/>
                    <a:pt x="3547" y="3403"/>
                  </a:cubicBezTo>
                  <a:cubicBezTo>
                    <a:pt x="3547" y="3978"/>
                    <a:pt x="3532" y="4626"/>
                    <a:pt x="3502" y="5346"/>
                  </a:cubicBezTo>
                  <a:cubicBezTo>
                    <a:pt x="3303" y="5394"/>
                    <a:pt x="3090" y="5466"/>
                    <a:pt x="2861" y="5562"/>
                  </a:cubicBezTo>
                  <a:cubicBezTo>
                    <a:pt x="2907" y="5130"/>
                    <a:pt x="2945" y="4674"/>
                    <a:pt x="2975" y="4194"/>
                  </a:cubicBezTo>
                  <a:cubicBezTo>
                    <a:pt x="2853" y="4322"/>
                    <a:pt x="2685" y="4498"/>
                    <a:pt x="2472" y="4722"/>
                  </a:cubicBezTo>
                  <a:cubicBezTo>
                    <a:pt x="2395" y="4802"/>
                    <a:pt x="2342" y="4858"/>
                    <a:pt x="2311" y="4890"/>
                  </a:cubicBezTo>
                  <a:cubicBezTo>
                    <a:pt x="2235" y="4906"/>
                    <a:pt x="2113" y="4922"/>
                    <a:pt x="1945" y="4938"/>
                  </a:cubicBezTo>
                  <a:cubicBezTo>
                    <a:pt x="1808" y="4954"/>
                    <a:pt x="1709" y="4962"/>
                    <a:pt x="1648" y="4962"/>
                  </a:cubicBezTo>
                  <a:cubicBezTo>
                    <a:pt x="1648" y="5010"/>
                    <a:pt x="1648" y="5042"/>
                    <a:pt x="1648" y="5058"/>
                  </a:cubicBezTo>
                  <a:cubicBezTo>
                    <a:pt x="1068" y="5250"/>
                    <a:pt x="633" y="5426"/>
                    <a:pt x="343" y="5586"/>
                  </a:cubicBezTo>
                  <a:cubicBezTo>
                    <a:pt x="343" y="5378"/>
                    <a:pt x="335" y="5058"/>
                    <a:pt x="320" y="4626"/>
                  </a:cubicBezTo>
                  <a:cubicBezTo>
                    <a:pt x="320" y="4306"/>
                    <a:pt x="320" y="4098"/>
                    <a:pt x="320" y="4002"/>
                  </a:cubicBezTo>
                  <a:cubicBezTo>
                    <a:pt x="290" y="3715"/>
                    <a:pt x="373" y="3571"/>
                    <a:pt x="572" y="3571"/>
                  </a:cubicBezTo>
                  <a:cubicBezTo>
                    <a:pt x="663" y="3555"/>
                    <a:pt x="732" y="3571"/>
                    <a:pt x="778" y="3619"/>
                  </a:cubicBezTo>
                  <a:cubicBezTo>
                    <a:pt x="900" y="3587"/>
                    <a:pt x="1053" y="3563"/>
                    <a:pt x="1236" y="3547"/>
                  </a:cubicBezTo>
                  <a:cubicBezTo>
                    <a:pt x="1404" y="3547"/>
                    <a:pt x="1526" y="3587"/>
                    <a:pt x="1602" y="3667"/>
                  </a:cubicBezTo>
                  <a:cubicBezTo>
                    <a:pt x="1602" y="3619"/>
                    <a:pt x="1617" y="3587"/>
                    <a:pt x="1648" y="3571"/>
                  </a:cubicBezTo>
                  <a:cubicBezTo>
                    <a:pt x="1663" y="3555"/>
                    <a:pt x="1732" y="3515"/>
                    <a:pt x="1854" y="3451"/>
                  </a:cubicBezTo>
                  <a:cubicBezTo>
                    <a:pt x="1854" y="3211"/>
                    <a:pt x="1861" y="2811"/>
                    <a:pt x="1877" y="2251"/>
                  </a:cubicBezTo>
                  <a:cubicBezTo>
                    <a:pt x="1877" y="1851"/>
                    <a:pt x="1877" y="1579"/>
                    <a:pt x="1877" y="1435"/>
                  </a:cubicBezTo>
                  <a:cubicBezTo>
                    <a:pt x="1877" y="1419"/>
                    <a:pt x="1884" y="1387"/>
                    <a:pt x="1899" y="1339"/>
                  </a:cubicBezTo>
                  <a:cubicBezTo>
                    <a:pt x="1899" y="1307"/>
                    <a:pt x="1899" y="1291"/>
                    <a:pt x="1899" y="1291"/>
                  </a:cubicBezTo>
                  <a:cubicBezTo>
                    <a:pt x="1442" y="1371"/>
                    <a:pt x="938" y="1547"/>
                    <a:pt x="389" y="1819"/>
                  </a:cubicBezTo>
                  <a:cubicBezTo>
                    <a:pt x="190" y="1899"/>
                    <a:pt x="61" y="1851"/>
                    <a:pt x="0" y="1675"/>
                  </a:cubicBezTo>
                  <a:cubicBezTo>
                    <a:pt x="0" y="1467"/>
                    <a:pt x="76" y="1339"/>
                    <a:pt x="229" y="1291"/>
                  </a:cubicBezTo>
                  <a:cubicBezTo>
                    <a:pt x="442" y="1227"/>
                    <a:pt x="831" y="1171"/>
                    <a:pt x="1396" y="1123"/>
                  </a:cubicBezTo>
                  <a:cubicBezTo>
                    <a:pt x="1594" y="1123"/>
                    <a:pt x="1739" y="1115"/>
                    <a:pt x="1831" y="1099"/>
                  </a:cubicBezTo>
                  <a:cubicBezTo>
                    <a:pt x="1861" y="1139"/>
                    <a:pt x="1892" y="1179"/>
                    <a:pt x="1922" y="1219"/>
                  </a:cubicBezTo>
                  <a:cubicBezTo>
                    <a:pt x="1953" y="1123"/>
                    <a:pt x="2022" y="1083"/>
                    <a:pt x="2128" y="1099"/>
                  </a:cubicBezTo>
                  <a:cubicBezTo>
                    <a:pt x="2205" y="1083"/>
                    <a:pt x="2273" y="1099"/>
                    <a:pt x="2334" y="1147"/>
                  </a:cubicBezTo>
                  <a:cubicBezTo>
                    <a:pt x="2350" y="1051"/>
                    <a:pt x="2380" y="883"/>
                    <a:pt x="2426" y="643"/>
                  </a:cubicBezTo>
                  <a:cubicBezTo>
                    <a:pt x="2441" y="547"/>
                    <a:pt x="2449" y="483"/>
                    <a:pt x="2449" y="451"/>
                  </a:cubicBezTo>
                  <a:cubicBezTo>
                    <a:pt x="2489" y="269"/>
                    <a:pt x="2587" y="173"/>
                    <a:pt x="2744" y="163"/>
                  </a:cubicBezTo>
                  <a:close/>
                  <a:moveTo>
                    <a:pt x="784" y="8"/>
                  </a:moveTo>
                  <a:cubicBezTo>
                    <a:pt x="864" y="16"/>
                    <a:pt x="946" y="60"/>
                    <a:pt x="1030" y="140"/>
                  </a:cubicBezTo>
                  <a:cubicBezTo>
                    <a:pt x="1030" y="140"/>
                    <a:pt x="1037" y="148"/>
                    <a:pt x="1053" y="164"/>
                  </a:cubicBezTo>
                  <a:cubicBezTo>
                    <a:pt x="1281" y="451"/>
                    <a:pt x="1442" y="675"/>
                    <a:pt x="1533" y="835"/>
                  </a:cubicBezTo>
                  <a:cubicBezTo>
                    <a:pt x="1304" y="867"/>
                    <a:pt x="1083" y="923"/>
                    <a:pt x="869" y="1003"/>
                  </a:cubicBezTo>
                  <a:cubicBezTo>
                    <a:pt x="839" y="955"/>
                    <a:pt x="770" y="867"/>
                    <a:pt x="663" y="739"/>
                  </a:cubicBezTo>
                  <a:cubicBezTo>
                    <a:pt x="572" y="627"/>
                    <a:pt x="511" y="547"/>
                    <a:pt x="480" y="499"/>
                  </a:cubicBezTo>
                  <a:cubicBezTo>
                    <a:pt x="373" y="339"/>
                    <a:pt x="396" y="204"/>
                    <a:pt x="549" y="92"/>
                  </a:cubicBezTo>
                  <a:cubicBezTo>
                    <a:pt x="625" y="28"/>
                    <a:pt x="703" y="0"/>
                    <a:pt x="784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3A0D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586" y="3336"/>
              <a:ext cx="323" cy="341"/>
            </a:xfrm>
            <a:custGeom>
              <a:avLst/>
              <a:gdLst>
                <a:gd name="T0" fmla="*/ 1030 w 5379"/>
                <a:gd name="T1" fmla="*/ 3786 h 5658"/>
                <a:gd name="T2" fmla="*/ 847 w 5379"/>
                <a:gd name="T3" fmla="*/ 4986 h 5658"/>
                <a:gd name="T4" fmla="*/ 1144 w 5379"/>
                <a:gd name="T5" fmla="*/ 4962 h 5658"/>
                <a:gd name="T6" fmla="*/ 1084 w 5379"/>
                <a:gd name="T7" fmla="*/ 3769 h 5658"/>
                <a:gd name="T8" fmla="*/ 2129 w 5379"/>
                <a:gd name="T9" fmla="*/ 3810 h 5658"/>
                <a:gd name="T10" fmla="*/ 1717 w 5379"/>
                <a:gd name="T11" fmla="*/ 3978 h 5658"/>
                <a:gd name="T12" fmla="*/ 1671 w 5379"/>
                <a:gd name="T13" fmla="*/ 4914 h 5658"/>
                <a:gd name="T14" fmla="*/ 2998 w 5379"/>
                <a:gd name="T15" fmla="*/ 3427 h 5658"/>
                <a:gd name="T16" fmla="*/ 2541 w 5379"/>
                <a:gd name="T17" fmla="*/ 2827 h 5658"/>
                <a:gd name="T18" fmla="*/ 2403 w 5379"/>
                <a:gd name="T19" fmla="*/ 3307 h 5658"/>
                <a:gd name="T20" fmla="*/ 2998 w 5379"/>
                <a:gd name="T21" fmla="*/ 2659 h 5658"/>
                <a:gd name="T22" fmla="*/ 1762 w 5379"/>
                <a:gd name="T23" fmla="*/ 2899 h 5658"/>
                <a:gd name="T24" fmla="*/ 526 w 5379"/>
                <a:gd name="T25" fmla="*/ 3355 h 5658"/>
                <a:gd name="T26" fmla="*/ 435 w 5379"/>
                <a:gd name="T27" fmla="*/ 2875 h 5658"/>
                <a:gd name="T28" fmla="*/ 4257 w 5379"/>
                <a:gd name="T29" fmla="*/ 2275 h 5658"/>
                <a:gd name="T30" fmla="*/ 3571 w 5379"/>
                <a:gd name="T31" fmla="*/ 3139 h 5658"/>
                <a:gd name="T32" fmla="*/ 3639 w 5379"/>
                <a:gd name="T33" fmla="*/ 3067 h 5658"/>
                <a:gd name="T34" fmla="*/ 4051 w 5379"/>
                <a:gd name="T35" fmla="*/ 3163 h 5658"/>
                <a:gd name="T36" fmla="*/ 4257 w 5379"/>
                <a:gd name="T37" fmla="*/ 2275 h 5658"/>
                <a:gd name="T38" fmla="*/ 2403 w 5379"/>
                <a:gd name="T39" fmla="*/ 2227 h 5658"/>
                <a:gd name="T40" fmla="*/ 2998 w 5379"/>
                <a:gd name="T41" fmla="*/ 2443 h 5658"/>
                <a:gd name="T42" fmla="*/ 1671 w 5379"/>
                <a:gd name="T43" fmla="*/ 1891 h 5658"/>
                <a:gd name="T44" fmla="*/ 641 w 5379"/>
                <a:gd name="T45" fmla="*/ 2419 h 5658"/>
                <a:gd name="T46" fmla="*/ 206 w 5379"/>
                <a:gd name="T47" fmla="*/ 2371 h 5658"/>
                <a:gd name="T48" fmla="*/ 1671 w 5379"/>
                <a:gd name="T49" fmla="*/ 1891 h 5658"/>
                <a:gd name="T50" fmla="*/ 2701 w 5379"/>
                <a:gd name="T51" fmla="*/ 1363 h 5658"/>
                <a:gd name="T52" fmla="*/ 2403 w 5379"/>
                <a:gd name="T53" fmla="*/ 1867 h 5658"/>
                <a:gd name="T54" fmla="*/ 2998 w 5379"/>
                <a:gd name="T55" fmla="*/ 1795 h 5658"/>
                <a:gd name="T56" fmla="*/ 2788 w 5379"/>
                <a:gd name="T57" fmla="*/ 1345 h 5658"/>
                <a:gd name="T58" fmla="*/ 2815 w 5379"/>
                <a:gd name="T59" fmla="*/ 164 h 5658"/>
                <a:gd name="T60" fmla="*/ 2975 w 5379"/>
                <a:gd name="T61" fmla="*/ 811 h 5658"/>
                <a:gd name="T62" fmla="*/ 3159 w 5379"/>
                <a:gd name="T63" fmla="*/ 1003 h 5658"/>
                <a:gd name="T64" fmla="*/ 3548 w 5379"/>
                <a:gd name="T65" fmla="*/ 1819 h 5658"/>
                <a:gd name="T66" fmla="*/ 4234 w 5379"/>
                <a:gd name="T67" fmla="*/ 1939 h 5658"/>
                <a:gd name="T68" fmla="*/ 4212 w 5379"/>
                <a:gd name="T69" fmla="*/ 571 h 5658"/>
                <a:gd name="T70" fmla="*/ 4875 w 5379"/>
                <a:gd name="T71" fmla="*/ 595 h 5658"/>
                <a:gd name="T72" fmla="*/ 5310 w 5379"/>
                <a:gd name="T73" fmla="*/ 1867 h 5658"/>
                <a:gd name="T74" fmla="*/ 4875 w 5379"/>
                <a:gd name="T75" fmla="*/ 2131 h 5658"/>
                <a:gd name="T76" fmla="*/ 4830 w 5379"/>
                <a:gd name="T77" fmla="*/ 5442 h 5658"/>
                <a:gd name="T78" fmla="*/ 4257 w 5379"/>
                <a:gd name="T79" fmla="*/ 3715 h 5658"/>
                <a:gd name="T80" fmla="*/ 3822 w 5379"/>
                <a:gd name="T81" fmla="*/ 3786 h 5658"/>
                <a:gd name="T82" fmla="*/ 3571 w 5379"/>
                <a:gd name="T83" fmla="*/ 3427 h 5658"/>
                <a:gd name="T84" fmla="*/ 3502 w 5379"/>
                <a:gd name="T85" fmla="*/ 5346 h 5658"/>
                <a:gd name="T86" fmla="*/ 2975 w 5379"/>
                <a:gd name="T87" fmla="*/ 4194 h 5658"/>
                <a:gd name="T88" fmla="*/ 2312 w 5379"/>
                <a:gd name="T89" fmla="*/ 4890 h 5658"/>
                <a:gd name="T90" fmla="*/ 1648 w 5379"/>
                <a:gd name="T91" fmla="*/ 4962 h 5658"/>
                <a:gd name="T92" fmla="*/ 343 w 5379"/>
                <a:gd name="T93" fmla="*/ 5586 h 5658"/>
                <a:gd name="T94" fmla="*/ 320 w 5379"/>
                <a:gd name="T95" fmla="*/ 4002 h 5658"/>
                <a:gd name="T96" fmla="*/ 778 w 5379"/>
                <a:gd name="T97" fmla="*/ 3619 h 5658"/>
                <a:gd name="T98" fmla="*/ 1602 w 5379"/>
                <a:gd name="T99" fmla="*/ 3667 h 5658"/>
                <a:gd name="T100" fmla="*/ 1854 w 5379"/>
                <a:gd name="T101" fmla="*/ 3451 h 5658"/>
                <a:gd name="T102" fmla="*/ 1877 w 5379"/>
                <a:gd name="T103" fmla="*/ 1435 h 5658"/>
                <a:gd name="T104" fmla="*/ 1900 w 5379"/>
                <a:gd name="T105" fmla="*/ 1291 h 5658"/>
                <a:gd name="T106" fmla="*/ 0 w 5379"/>
                <a:gd name="T107" fmla="*/ 1675 h 5658"/>
                <a:gd name="T108" fmla="*/ 1396 w 5379"/>
                <a:gd name="T109" fmla="*/ 1123 h 5658"/>
                <a:gd name="T110" fmla="*/ 1923 w 5379"/>
                <a:gd name="T111" fmla="*/ 1219 h 5658"/>
                <a:gd name="T112" fmla="*/ 2335 w 5379"/>
                <a:gd name="T113" fmla="*/ 1147 h 5658"/>
                <a:gd name="T114" fmla="*/ 2449 w 5379"/>
                <a:gd name="T115" fmla="*/ 451 h 5658"/>
                <a:gd name="T116" fmla="*/ 784 w 5379"/>
                <a:gd name="T117" fmla="*/ 8 h 5658"/>
                <a:gd name="T118" fmla="*/ 1053 w 5379"/>
                <a:gd name="T119" fmla="*/ 164 h 5658"/>
                <a:gd name="T120" fmla="*/ 870 w 5379"/>
                <a:gd name="T121" fmla="*/ 1003 h 5658"/>
                <a:gd name="T122" fmla="*/ 481 w 5379"/>
                <a:gd name="T123" fmla="*/ 499 h 5658"/>
                <a:gd name="T124" fmla="*/ 784 w 5379"/>
                <a:gd name="T125" fmla="*/ 8 h 5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79" h="5658">
                  <a:moveTo>
                    <a:pt x="1084" y="3769"/>
                  </a:moveTo>
                  <a:cubicBezTo>
                    <a:pt x="1068" y="3769"/>
                    <a:pt x="1050" y="3774"/>
                    <a:pt x="1030" y="3786"/>
                  </a:cubicBezTo>
                  <a:cubicBezTo>
                    <a:pt x="999" y="3818"/>
                    <a:pt x="938" y="3874"/>
                    <a:pt x="847" y="3954"/>
                  </a:cubicBezTo>
                  <a:cubicBezTo>
                    <a:pt x="877" y="4290"/>
                    <a:pt x="877" y="4634"/>
                    <a:pt x="847" y="4986"/>
                  </a:cubicBezTo>
                  <a:cubicBezTo>
                    <a:pt x="862" y="4986"/>
                    <a:pt x="900" y="4986"/>
                    <a:pt x="961" y="4986"/>
                  </a:cubicBezTo>
                  <a:cubicBezTo>
                    <a:pt x="1038" y="4970"/>
                    <a:pt x="1099" y="4962"/>
                    <a:pt x="1144" y="4962"/>
                  </a:cubicBezTo>
                  <a:cubicBezTo>
                    <a:pt x="1175" y="4578"/>
                    <a:pt x="1190" y="4298"/>
                    <a:pt x="1190" y="4122"/>
                  </a:cubicBezTo>
                  <a:cubicBezTo>
                    <a:pt x="1190" y="3888"/>
                    <a:pt x="1155" y="3771"/>
                    <a:pt x="1084" y="3769"/>
                  </a:cubicBezTo>
                  <a:close/>
                  <a:moveTo>
                    <a:pt x="2998" y="3427"/>
                  </a:moveTo>
                  <a:cubicBezTo>
                    <a:pt x="2769" y="3507"/>
                    <a:pt x="2480" y="3635"/>
                    <a:pt x="2129" y="3810"/>
                  </a:cubicBezTo>
                  <a:cubicBezTo>
                    <a:pt x="2037" y="3858"/>
                    <a:pt x="1968" y="3890"/>
                    <a:pt x="1923" y="3906"/>
                  </a:cubicBezTo>
                  <a:cubicBezTo>
                    <a:pt x="1862" y="3954"/>
                    <a:pt x="1793" y="3978"/>
                    <a:pt x="1717" y="3978"/>
                  </a:cubicBezTo>
                  <a:cubicBezTo>
                    <a:pt x="1717" y="4090"/>
                    <a:pt x="1709" y="4298"/>
                    <a:pt x="1694" y="4602"/>
                  </a:cubicBezTo>
                  <a:cubicBezTo>
                    <a:pt x="1678" y="4730"/>
                    <a:pt x="1671" y="4834"/>
                    <a:pt x="1671" y="4914"/>
                  </a:cubicBezTo>
                  <a:cubicBezTo>
                    <a:pt x="2251" y="4274"/>
                    <a:pt x="2693" y="3794"/>
                    <a:pt x="2998" y="3475"/>
                  </a:cubicBezTo>
                  <a:cubicBezTo>
                    <a:pt x="2998" y="3459"/>
                    <a:pt x="2998" y="3443"/>
                    <a:pt x="2998" y="3427"/>
                  </a:cubicBezTo>
                  <a:close/>
                  <a:moveTo>
                    <a:pt x="2998" y="2659"/>
                  </a:moveTo>
                  <a:cubicBezTo>
                    <a:pt x="2892" y="2691"/>
                    <a:pt x="2739" y="2747"/>
                    <a:pt x="2541" y="2827"/>
                  </a:cubicBezTo>
                  <a:cubicBezTo>
                    <a:pt x="2480" y="2843"/>
                    <a:pt x="2434" y="2859"/>
                    <a:pt x="2403" y="2875"/>
                  </a:cubicBezTo>
                  <a:cubicBezTo>
                    <a:pt x="2403" y="3035"/>
                    <a:pt x="2403" y="3179"/>
                    <a:pt x="2403" y="3307"/>
                  </a:cubicBezTo>
                  <a:cubicBezTo>
                    <a:pt x="2586" y="3259"/>
                    <a:pt x="2785" y="3219"/>
                    <a:pt x="2998" y="3187"/>
                  </a:cubicBezTo>
                  <a:cubicBezTo>
                    <a:pt x="2998" y="2995"/>
                    <a:pt x="2998" y="2819"/>
                    <a:pt x="2998" y="2659"/>
                  </a:cubicBezTo>
                  <a:close/>
                  <a:moveTo>
                    <a:pt x="1739" y="2659"/>
                  </a:moveTo>
                  <a:cubicBezTo>
                    <a:pt x="1747" y="2739"/>
                    <a:pt x="1755" y="2819"/>
                    <a:pt x="1762" y="2899"/>
                  </a:cubicBezTo>
                  <a:cubicBezTo>
                    <a:pt x="1457" y="2947"/>
                    <a:pt x="1083" y="3075"/>
                    <a:pt x="641" y="3283"/>
                  </a:cubicBezTo>
                  <a:cubicBezTo>
                    <a:pt x="595" y="3315"/>
                    <a:pt x="557" y="3339"/>
                    <a:pt x="526" y="3355"/>
                  </a:cubicBezTo>
                  <a:cubicBezTo>
                    <a:pt x="343" y="3419"/>
                    <a:pt x="229" y="3387"/>
                    <a:pt x="183" y="3259"/>
                  </a:cubicBezTo>
                  <a:cubicBezTo>
                    <a:pt x="122" y="3067"/>
                    <a:pt x="206" y="2939"/>
                    <a:pt x="435" y="2875"/>
                  </a:cubicBezTo>
                  <a:cubicBezTo>
                    <a:pt x="648" y="2795"/>
                    <a:pt x="1083" y="2723"/>
                    <a:pt x="1739" y="2659"/>
                  </a:cubicBezTo>
                  <a:close/>
                  <a:moveTo>
                    <a:pt x="4257" y="2275"/>
                  </a:moveTo>
                  <a:cubicBezTo>
                    <a:pt x="4013" y="2339"/>
                    <a:pt x="3784" y="2427"/>
                    <a:pt x="3571" y="2539"/>
                  </a:cubicBezTo>
                  <a:cubicBezTo>
                    <a:pt x="3571" y="2739"/>
                    <a:pt x="3571" y="2939"/>
                    <a:pt x="3571" y="3139"/>
                  </a:cubicBezTo>
                  <a:cubicBezTo>
                    <a:pt x="3571" y="3123"/>
                    <a:pt x="3586" y="3107"/>
                    <a:pt x="3616" y="3091"/>
                  </a:cubicBezTo>
                  <a:cubicBezTo>
                    <a:pt x="3632" y="3075"/>
                    <a:pt x="3639" y="3067"/>
                    <a:pt x="3639" y="3067"/>
                  </a:cubicBezTo>
                  <a:cubicBezTo>
                    <a:pt x="3777" y="2939"/>
                    <a:pt x="3899" y="2955"/>
                    <a:pt x="4006" y="3115"/>
                  </a:cubicBezTo>
                  <a:cubicBezTo>
                    <a:pt x="4006" y="3131"/>
                    <a:pt x="4021" y="3147"/>
                    <a:pt x="4051" y="3163"/>
                  </a:cubicBezTo>
                  <a:cubicBezTo>
                    <a:pt x="4143" y="3307"/>
                    <a:pt x="4212" y="3427"/>
                    <a:pt x="4257" y="3523"/>
                  </a:cubicBezTo>
                  <a:cubicBezTo>
                    <a:pt x="4257" y="3123"/>
                    <a:pt x="4257" y="2707"/>
                    <a:pt x="4257" y="2275"/>
                  </a:cubicBezTo>
                  <a:close/>
                  <a:moveTo>
                    <a:pt x="2998" y="2059"/>
                  </a:moveTo>
                  <a:cubicBezTo>
                    <a:pt x="2785" y="2107"/>
                    <a:pt x="2586" y="2163"/>
                    <a:pt x="2403" y="2227"/>
                  </a:cubicBezTo>
                  <a:cubicBezTo>
                    <a:pt x="2403" y="2323"/>
                    <a:pt x="2403" y="2419"/>
                    <a:pt x="2403" y="2515"/>
                  </a:cubicBezTo>
                  <a:cubicBezTo>
                    <a:pt x="2602" y="2467"/>
                    <a:pt x="2800" y="2443"/>
                    <a:pt x="2998" y="2443"/>
                  </a:cubicBezTo>
                  <a:cubicBezTo>
                    <a:pt x="2998" y="2315"/>
                    <a:pt x="2998" y="2187"/>
                    <a:pt x="2998" y="2059"/>
                  </a:cubicBezTo>
                  <a:close/>
                  <a:moveTo>
                    <a:pt x="1671" y="1891"/>
                  </a:moveTo>
                  <a:cubicBezTo>
                    <a:pt x="1686" y="1947"/>
                    <a:pt x="1701" y="2003"/>
                    <a:pt x="1717" y="2059"/>
                  </a:cubicBezTo>
                  <a:cubicBezTo>
                    <a:pt x="1442" y="2107"/>
                    <a:pt x="1083" y="2227"/>
                    <a:pt x="641" y="2419"/>
                  </a:cubicBezTo>
                  <a:cubicBezTo>
                    <a:pt x="595" y="2435"/>
                    <a:pt x="564" y="2451"/>
                    <a:pt x="549" y="2467"/>
                  </a:cubicBezTo>
                  <a:cubicBezTo>
                    <a:pt x="366" y="2563"/>
                    <a:pt x="252" y="2531"/>
                    <a:pt x="206" y="2371"/>
                  </a:cubicBezTo>
                  <a:cubicBezTo>
                    <a:pt x="130" y="2227"/>
                    <a:pt x="191" y="2115"/>
                    <a:pt x="389" y="2035"/>
                  </a:cubicBezTo>
                  <a:cubicBezTo>
                    <a:pt x="618" y="1971"/>
                    <a:pt x="1045" y="1923"/>
                    <a:pt x="1671" y="1891"/>
                  </a:cubicBezTo>
                  <a:close/>
                  <a:moveTo>
                    <a:pt x="2788" y="1345"/>
                  </a:moveTo>
                  <a:cubicBezTo>
                    <a:pt x="2761" y="1345"/>
                    <a:pt x="2732" y="1351"/>
                    <a:pt x="2701" y="1363"/>
                  </a:cubicBezTo>
                  <a:cubicBezTo>
                    <a:pt x="2640" y="1395"/>
                    <a:pt x="2548" y="1459"/>
                    <a:pt x="2426" y="1555"/>
                  </a:cubicBezTo>
                  <a:cubicBezTo>
                    <a:pt x="2426" y="1651"/>
                    <a:pt x="2419" y="1755"/>
                    <a:pt x="2403" y="1867"/>
                  </a:cubicBezTo>
                  <a:cubicBezTo>
                    <a:pt x="2556" y="1851"/>
                    <a:pt x="2609" y="1843"/>
                    <a:pt x="2563" y="1843"/>
                  </a:cubicBezTo>
                  <a:cubicBezTo>
                    <a:pt x="2777" y="1827"/>
                    <a:pt x="2922" y="1811"/>
                    <a:pt x="2998" y="1795"/>
                  </a:cubicBezTo>
                  <a:cubicBezTo>
                    <a:pt x="2998" y="1747"/>
                    <a:pt x="2998" y="1707"/>
                    <a:pt x="2998" y="1675"/>
                  </a:cubicBezTo>
                  <a:cubicBezTo>
                    <a:pt x="2974" y="1454"/>
                    <a:pt x="2903" y="1344"/>
                    <a:pt x="2788" y="1345"/>
                  </a:cubicBezTo>
                  <a:close/>
                  <a:moveTo>
                    <a:pt x="2744" y="163"/>
                  </a:moveTo>
                  <a:cubicBezTo>
                    <a:pt x="2767" y="161"/>
                    <a:pt x="2790" y="162"/>
                    <a:pt x="2815" y="164"/>
                  </a:cubicBezTo>
                  <a:cubicBezTo>
                    <a:pt x="2998" y="148"/>
                    <a:pt x="3067" y="283"/>
                    <a:pt x="3021" y="571"/>
                  </a:cubicBezTo>
                  <a:cubicBezTo>
                    <a:pt x="3021" y="619"/>
                    <a:pt x="3006" y="699"/>
                    <a:pt x="2975" y="811"/>
                  </a:cubicBezTo>
                  <a:cubicBezTo>
                    <a:pt x="2960" y="891"/>
                    <a:pt x="2953" y="947"/>
                    <a:pt x="2953" y="979"/>
                  </a:cubicBezTo>
                  <a:cubicBezTo>
                    <a:pt x="3029" y="979"/>
                    <a:pt x="3098" y="987"/>
                    <a:pt x="3159" y="1003"/>
                  </a:cubicBezTo>
                  <a:cubicBezTo>
                    <a:pt x="3433" y="1051"/>
                    <a:pt x="3563" y="1251"/>
                    <a:pt x="3548" y="1603"/>
                  </a:cubicBezTo>
                  <a:cubicBezTo>
                    <a:pt x="3548" y="1651"/>
                    <a:pt x="3548" y="1723"/>
                    <a:pt x="3548" y="1819"/>
                  </a:cubicBezTo>
                  <a:cubicBezTo>
                    <a:pt x="3563" y="1915"/>
                    <a:pt x="3571" y="1995"/>
                    <a:pt x="3571" y="2059"/>
                  </a:cubicBezTo>
                  <a:cubicBezTo>
                    <a:pt x="3754" y="2011"/>
                    <a:pt x="3975" y="1971"/>
                    <a:pt x="4234" y="1939"/>
                  </a:cubicBezTo>
                  <a:cubicBezTo>
                    <a:pt x="4234" y="1795"/>
                    <a:pt x="4234" y="1587"/>
                    <a:pt x="4234" y="1315"/>
                  </a:cubicBezTo>
                  <a:cubicBezTo>
                    <a:pt x="4219" y="995"/>
                    <a:pt x="4212" y="747"/>
                    <a:pt x="4212" y="571"/>
                  </a:cubicBezTo>
                  <a:cubicBezTo>
                    <a:pt x="4196" y="363"/>
                    <a:pt x="4288" y="243"/>
                    <a:pt x="4486" y="212"/>
                  </a:cubicBezTo>
                  <a:cubicBezTo>
                    <a:pt x="4730" y="196"/>
                    <a:pt x="4860" y="323"/>
                    <a:pt x="4875" y="595"/>
                  </a:cubicBezTo>
                  <a:cubicBezTo>
                    <a:pt x="4875" y="1027"/>
                    <a:pt x="4875" y="1459"/>
                    <a:pt x="4875" y="1891"/>
                  </a:cubicBezTo>
                  <a:cubicBezTo>
                    <a:pt x="5028" y="1875"/>
                    <a:pt x="5173" y="1867"/>
                    <a:pt x="5310" y="1867"/>
                  </a:cubicBezTo>
                  <a:cubicBezTo>
                    <a:pt x="5333" y="1939"/>
                    <a:pt x="5356" y="2011"/>
                    <a:pt x="5379" y="2083"/>
                  </a:cubicBezTo>
                  <a:cubicBezTo>
                    <a:pt x="5196" y="2083"/>
                    <a:pt x="5028" y="2099"/>
                    <a:pt x="4875" y="2131"/>
                  </a:cubicBezTo>
                  <a:cubicBezTo>
                    <a:pt x="4875" y="3043"/>
                    <a:pt x="4875" y="3715"/>
                    <a:pt x="4875" y="4146"/>
                  </a:cubicBezTo>
                  <a:cubicBezTo>
                    <a:pt x="4860" y="4658"/>
                    <a:pt x="4845" y="5090"/>
                    <a:pt x="4830" y="5442"/>
                  </a:cubicBezTo>
                  <a:cubicBezTo>
                    <a:pt x="4738" y="5458"/>
                    <a:pt x="4540" y="5530"/>
                    <a:pt x="4234" y="5658"/>
                  </a:cubicBezTo>
                  <a:cubicBezTo>
                    <a:pt x="4250" y="5194"/>
                    <a:pt x="4257" y="4546"/>
                    <a:pt x="4257" y="3715"/>
                  </a:cubicBezTo>
                  <a:cubicBezTo>
                    <a:pt x="4212" y="3715"/>
                    <a:pt x="4143" y="3722"/>
                    <a:pt x="4051" y="3738"/>
                  </a:cubicBezTo>
                  <a:cubicBezTo>
                    <a:pt x="3944" y="3754"/>
                    <a:pt x="3868" y="3770"/>
                    <a:pt x="3822" y="3786"/>
                  </a:cubicBezTo>
                  <a:cubicBezTo>
                    <a:pt x="3807" y="3754"/>
                    <a:pt x="3731" y="3643"/>
                    <a:pt x="3594" y="3451"/>
                  </a:cubicBezTo>
                  <a:cubicBezTo>
                    <a:pt x="3594" y="3451"/>
                    <a:pt x="3586" y="3443"/>
                    <a:pt x="3571" y="3427"/>
                  </a:cubicBezTo>
                  <a:cubicBezTo>
                    <a:pt x="3571" y="3411"/>
                    <a:pt x="3563" y="3403"/>
                    <a:pt x="3548" y="3403"/>
                  </a:cubicBezTo>
                  <a:cubicBezTo>
                    <a:pt x="3548" y="3978"/>
                    <a:pt x="3532" y="4626"/>
                    <a:pt x="3502" y="5346"/>
                  </a:cubicBezTo>
                  <a:cubicBezTo>
                    <a:pt x="3304" y="5394"/>
                    <a:pt x="3090" y="5466"/>
                    <a:pt x="2861" y="5562"/>
                  </a:cubicBezTo>
                  <a:cubicBezTo>
                    <a:pt x="2907" y="5130"/>
                    <a:pt x="2945" y="4674"/>
                    <a:pt x="2975" y="4194"/>
                  </a:cubicBezTo>
                  <a:cubicBezTo>
                    <a:pt x="2853" y="4322"/>
                    <a:pt x="2686" y="4498"/>
                    <a:pt x="2472" y="4722"/>
                  </a:cubicBezTo>
                  <a:cubicBezTo>
                    <a:pt x="2396" y="4802"/>
                    <a:pt x="2342" y="4858"/>
                    <a:pt x="2312" y="4890"/>
                  </a:cubicBezTo>
                  <a:cubicBezTo>
                    <a:pt x="2235" y="4906"/>
                    <a:pt x="2113" y="4922"/>
                    <a:pt x="1945" y="4938"/>
                  </a:cubicBezTo>
                  <a:cubicBezTo>
                    <a:pt x="1808" y="4954"/>
                    <a:pt x="1709" y="4962"/>
                    <a:pt x="1648" y="4962"/>
                  </a:cubicBezTo>
                  <a:cubicBezTo>
                    <a:pt x="1648" y="5010"/>
                    <a:pt x="1648" y="5042"/>
                    <a:pt x="1648" y="5058"/>
                  </a:cubicBezTo>
                  <a:cubicBezTo>
                    <a:pt x="1068" y="5250"/>
                    <a:pt x="633" y="5426"/>
                    <a:pt x="343" y="5586"/>
                  </a:cubicBezTo>
                  <a:cubicBezTo>
                    <a:pt x="343" y="5378"/>
                    <a:pt x="336" y="5058"/>
                    <a:pt x="320" y="4626"/>
                  </a:cubicBezTo>
                  <a:cubicBezTo>
                    <a:pt x="320" y="4306"/>
                    <a:pt x="320" y="4098"/>
                    <a:pt x="320" y="4002"/>
                  </a:cubicBezTo>
                  <a:cubicBezTo>
                    <a:pt x="290" y="3715"/>
                    <a:pt x="374" y="3571"/>
                    <a:pt x="572" y="3571"/>
                  </a:cubicBezTo>
                  <a:cubicBezTo>
                    <a:pt x="664" y="3555"/>
                    <a:pt x="732" y="3571"/>
                    <a:pt x="778" y="3619"/>
                  </a:cubicBezTo>
                  <a:cubicBezTo>
                    <a:pt x="900" y="3587"/>
                    <a:pt x="1053" y="3563"/>
                    <a:pt x="1236" y="3547"/>
                  </a:cubicBezTo>
                  <a:cubicBezTo>
                    <a:pt x="1404" y="3547"/>
                    <a:pt x="1526" y="3587"/>
                    <a:pt x="1602" y="3667"/>
                  </a:cubicBezTo>
                  <a:cubicBezTo>
                    <a:pt x="1602" y="3619"/>
                    <a:pt x="1617" y="3587"/>
                    <a:pt x="1648" y="3571"/>
                  </a:cubicBezTo>
                  <a:cubicBezTo>
                    <a:pt x="1663" y="3555"/>
                    <a:pt x="1732" y="3515"/>
                    <a:pt x="1854" y="3451"/>
                  </a:cubicBezTo>
                  <a:cubicBezTo>
                    <a:pt x="1854" y="3211"/>
                    <a:pt x="1862" y="2811"/>
                    <a:pt x="1877" y="2251"/>
                  </a:cubicBezTo>
                  <a:cubicBezTo>
                    <a:pt x="1877" y="1851"/>
                    <a:pt x="1877" y="1579"/>
                    <a:pt x="1877" y="1435"/>
                  </a:cubicBezTo>
                  <a:cubicBezTo>
                    <a:pt x="1877" y="1419"/>
                    <a:pt x="1884" y="1387"/>
                    <a:pt x="1900" y="1339"/>
                  </a:cubicBezTo>
                  <a:cubicBezTo>
                    <a:pt x="1900" y="1307"/>
                    <a:pt x="1900" y="1291"/>
                    <a:pt x="1900" y="1291"/>
                  </a:cubicBezTo>
                  <a:cubicBezTo>
                    <a:pt x="1442" y="1371"/>
                    <a:pt x="938" y="1547"/>
                    <a:pt x="389" y="1819"/>
                  </a:cubicBezTo>
                  <a:cubicBezTo>
                    <a:pt x="191" y="1899"/>
                    <a:pt x="61" y="1851"/>
                    <a:pt x="0" y="1675"/>
                  </a:cubicBezTo>
                  <a:cubicBezTo>
                    <a:pt x="0" y="1467"/>
                    <a:pt x="76" y="1339"/>
                    <a:pt x="229" y="1291"/>
                  </a:cubicBezTo>
                  <a:cubicBezTo>
                    <a:pt x="442" y="1227"/>
                    <a:pt x="832" y="1171"/>
                    <a:pt x="1396" y="1123"/>
                  </a:cubicBezTo>
                  <a:cubicBezTo>
                    <a:pt x="1595" y="1123"/>
                    <a:pt x="1739" y="1115"/>
                    <a:pt x="1831" y="1099"/>
                  </a:cubicBezTo>
                  <a:cubicBezTo>
                    <a:pt x="1862" y="1139"/>
                    <a:pt x="1892" y="1179"/>
                    <a:pt x="1923" y="1219"/>
                  </a:cubicBezTo>
                  <a:cubicBezTo>
                    <a:pt x="1953" y="1123"/>
                    <a:pt x="2022" y="1083"/>
                    <a:pt x="2129" y="1099"/>
                  </a:cubicBezTo>
                  <a:cubicBezTo>
                    <a:pt x="2205" y="1083"/>
                    <a:pt x="2274" y="1099"/>
                    <a:pt x="2335" y="1147"/>
                  </a:cubicBezTo>
                  <a:cubicBezTo>
                    <a:pt x="2350" y="1051"/>
                    <a:pt x="2380" y="883"/>
                    <a:pt x="2426" y="643"/>
                  </a:cubicBezTo>
                  <a:cubicBezTo>
                    <a:pt x="2441" y="547"/>
                    <a:pt x="2449" y="483"/>
                    <a:pt x="2449" y="451"/>
                  </a:cubicBezTo>
                  <a:cubicBezTo>
                    <a:pt x="2489" y="269"/>
                    <a:pt x="2588" y="173"/>
                    <a:pt x="2744" y="163"/>
                  </a:cubicBezTo>
                  <a:close/>
                  <a:moveTo>
                    <a:pt x="784" y="8"/>
                  </a:moveTo>
                  <a:cubicBezTo>
                    <a:pt x="864" y="16"/>
                    <a:pt x="946" y="60"/>
                    <a:pt x="1030" y="140"/>
                  </a:cubicBezTo>
                  <a:cubicBezTo>
                    <a:pt x="1030" y="140"/>
                    <a:pt x="1038" y="148"/>
                    <a:pt x="1053" y="164"/>
                  </a:cubicBezTo>
                  <a:cubicBezTo>
                    <a:pt x="1282" y="451"/>
                    <a:pt x="1442" y="675"/>
                    <a:pt x="1533" y="835"/>
                  </a:cubicBezTo>
                  <a:cubicBezTo>
                    <a:pt x="1305" y="867"/>
                    <a:pt x="1083" y="923"/>
                    <a:pt x="870" y="1003"/>
                  </a:cubicBezTo>
                  <a:cubicBezTo>
                    <a:pt x="839" y="955"/>
                    <a:pt x="770" y="867"/>
                    <a:pt x="664" y="739"/>
                  </a:cubicBezTo>
                  <a:cubicBezTo>
                    <a:pt x="572" y="627"/>
                    <a:pt x="511" y="547"/>
                    <a:pt x="481" y="499"/>
                  </a:cubicBezTo>
                  <a:cubicBezTo>
                    <a:pt x="374" y="339"/>
                    <a:pt x="397" y="204"/>
                    <a:pt x="549" y="92"/>
                  </a:cubicBezTo>
                  <a:cubicBezTo>
                    <a:pt x="626" y="28"/>
                    <a:pt x="704" y="0"/>
                    <a:pt x="784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3A0D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255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071664" y="2339588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59496" y="1134036"/>
            <a:ext cx="8977572" cy="4599220"/>
          </a:xfrm>
          <a:prstGeom prst="roundRect">
            <a:avLst/>
          </a:prstGeom>
          <a:noFill/>
          <a:ln w="28575">
            <a:solidFill>
              <a:srgbClr val="6699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517E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71664" y="3059668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问题与不足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71664" y="3851756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改进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方案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135560" y="148478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　录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文本框 7"/>
          <p:cNvSpPr txBox="1"/>
          <p:nvPr/>
        </p:nvSpPr>
        <p:spPr>
          <a:xfrm>
            <a:off x="3080003" y="4653136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lvl="0" indent="-285750">
              <a:buFont typeface="Arial" panose="020B0604020202020204" pitchFamily="34" charset="0"/>
              <a:buChar char="•"/>
              <a:defRPr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工作展望和个人规划</a:t>
            </a:r>
          </a:p>
        </p:txBody>
      </p:sp>
    </p:spTree>
    <p:extLst>
      <p:ext uri="{BB962C8B-B14F-4D97-AF65-F5344CB8AC3E}">
        <p14:creationId xmlns:p14="http://schemas.microsoft.com/office/powerpoint/2010/main" val="14130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5" name="图片 14" descr="图片包含 屏幕截图&#10;&#10;已生成极高可信度的说明">
            <a:extLst>
              <a:ext uri="{FF2B5EF4-FFF2-40B4-BE49-F238E27FC236}">
                <a16:creationId xmlns:a16="http://schemas.microsoft.com/office/drawing/2014/main" id="{D5A83928-D8B8-4E2E-9673-C26F26FA4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7" y="1844824"/>
            <a:ext cx="9845715" cy="415207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988C825-AF79-4B14-BCC4-C0A2CE556DA0}"/>
              </a:ext>
            </a:extLst>
          </p:cNvPr>
          <p:cNvSpPr txBox="1"/>
          <p:nvPr/>
        </p:nvSpPr>
        <p:spPr>
          <a:xfrm>
            <a:off x="1487488" y="1040542"/>
            <a:ext cx="950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                                       </a:t>
            </a:r>
            <a:r>
              <a:rPr lang="zh-CN" altLang="en-US" sz="2400" dirty="0">
                <a:solidFill>
                  <a:srgbClr val="FF0000"/>
                </a:solidFill>
              </a:rPr>
              <a:t>技术之系统架构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8A0544-4977-4E2C-9687-8AA05A0DC04B}"/>
              </a:ext>
            </a:extLst>
          </p:cNvPr>
          <p:cNvSpPr txBox="1"/>
          <p:nvPr/>
        </p:nvSpPr>
        <p:spPr>
          <a:xfrm>
            <a:off x="990963" y="1508017"/>
            <a:ext cx="99822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sz="2000" dirty="0"/>
              <a:t>学习交易所三大运营平台的系统架构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0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BE6486-5644-4540-B151-DE39F3C17432}"/>
              </a:ext>
            </a:extLst>
          </p:cNvPr>
          <p:cNvSpPr/>
          <p:nvPr/>
        </p:nvSpPr>
        <p:spPr>
          <a:xfrm>
            <a:off x="551384" y="1040542"/>
            <a:ext cx="11377264" cy="490873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662FB6-35B9-4B3A-998F-D128871BB680}"/>
              </a:ext>
            </a:extLst>
          </p:cNvPr>
          <p:cNvSpPr txBox="1"/>
          <p:nvPr/>
        </p:nvSpPr>
        <p:spPr>
          <a:xfrm>
            <a:off x="551384" y="1143776"/>
            <a:ext cx="11377264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技术之系统架构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、了解交易所系统架构演变历程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/>
              <a:t>、重点学习支撑交易所微服务的相关技术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Spring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Cloud</a:t>
            </a:r>
            <a:r>
              <a:rPr lang="zh-CN" altLang="en-US" sz="2000" dirty="0"/>
              <a:t>        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Spring </a:t>
            </a:r>
            <a:r>
              <a:rPr lang="en-US" altLang="zh-CN" sz="2000" dirty="0"/>
              <a:t>Boot         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Gradle</a:t>
            </a:r>
            <a:r>
              <a:rPr lang="en-US" altLang="zh-CN" sz="2000" dirty="0" smtClean="0"/>
              <a:t>      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13C337-7180-45C8-803E-86C303FDA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00" y="1892078"/>
            <a:ext cx="3793341" cy="25450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35EE40-020B-4605-95C0-83D16190A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877" y="1892079"/>
            <a:ext cx="3793341" cy="25450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E7B306-8126-43B9-BE2B-29E87A551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268" y="1892078"/>
            <a:ext cx="3762375" cy="254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9C2F03-8DB5-495E-994C-8464A57B96B8}"/>
              </a:ext>
            </a:extLst>
          </p:cNvPr>
          <p:cNvSpPr txBox="1"/>
          <p:nvPr/>
        </p:nvSpPr>
        <p:spPr>
          <a:xfrm>
            <a:off x="476455" y="1988840"/>
            <a:ext cx="11737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F79470-0B47-4EBB-9AB1-149217802476}"/>
              </a:ext>
            </a:extLst>
          </p:cNvPr>
          <p:cNvSpPr/>
          <p:nvPr/>
        </p:nvSpPr>
        <p:spPr>
          <a:xfrm>
            <a:off x="623392" y="1040542"/>
            <a:ext cx="11092153" cy="5052754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C390B1-EAF0-4222-98DF-2392C46D0F8C}"/>
              </a:ext>
            </a:extLst>
          </p:cNvPr>
          <p:cNvSpPr txBox="1"/>
          <p:nvPr/>
        </p:nvSpPr>
        <p:spPr>
          <a:xfrm>
            <a:off x="623392" y="1196752"/>
            <a:ext cx="1109215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技术之日常</a:t>
            </a:r>
            <a:r>
              <a:rPr lang="zh-CN" altLang="en-US" sz="2400" dirty="0" smtClean="0">
                <a:solidFill>
                  <a:srgbClr val="FF0000"/>
                </a:solidFill>
              </a:rPr>
              <a:t>开发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交易所</a:t>
            </a:r>
            <a:r>
              <a:rPr lang="zh-CN" altLang="en-US" sz="2000" dirty="0"/>
              <a:t>系统功能</a:t>
            </a:r>
            <a:r>
              <a:rPr lang="zh-CN" altLang="en-US" sz="2000" dirty="0" smtClean="0"/>
              <a:t>优化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、参与权益登记微服务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、会员及客户业务资格优化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/>
              <a:t>、新增金融资产交易凭证和项目附件对外</a:t>
            </a:r>
            <a:r>
              <a:rPr lang="zh-CN" altLang="en-US" dirty="0" smtClean="0"/>
              <a:t>披露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/>
              <a:t>、</a:t>
            </a:r>
            <a:r>
              <a:rPr lang="zh-CN" altLang="en-US" dirty="0" smtClean="0"/>
              <a:t>兑付、</a:t>
            </a:r>
            <a:r>
              <a:rPr lang="zh-CN" altLang="en-US" dirty="0"/>
              <a:t>结算功能两级菜单</a:t>
            </a:r>
            <a:r>
              <a:rPr lang="zh-CN" altLang="en-US" dirty="0" smtClean="0"/>
              <a:t>优化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642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9C2F03-8DB5-495E-994C-8464A57B96B8}"/>
              </a:ext>
            </a:extLst>
          </p:cNvPr>
          <p:cNvSpPr txBox="1"/>
          <p:nvPr/>
        </p:nvSpPr>
        <p:spPr>
          <a:xfrm>
            <a:off x="476455" y="1988840"/>
            <a:ext cx="11737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F79470-0B47-4EBB-9AB1-149217802476}"/>
              </a:ext>
            </a:extLst>
          </p:cNvPr>
          <p:cNvSpPr/>
          <p:nvPr/>
        </p:nvSpPr>
        <p:spPr>
          <a:xfrm>
            <a:off x="623392" y="1040542"/>
            <a:ext cx="11092153" cy="5052754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C390B1-EAF0-4222-98DF-2392C46D0F8C}"/>
              </a:ext>
            </a:extLst>
          </p:cNvPr>
          <p:cNvSpPr txBox="1"/>
          <p:nvPr/>
        </p:nvSpPr>
        <p:spPr>
          <a:xfrm>
            <a:off x="1127448" y="1196752"/>
            <a:ext cx="10297144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交易所系统</a:t>
            </a:r>
            <a:r>
              <a:rPr lang="zh-CN" altLang="en-US" sz="2400" dirty="0" smtClean="0">
                <a:solidFill>
                  <a:srgbClr val="FF0000"/>
                </a:solidFill>
              </a:rPr>
              <a:t>业务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、交易所</a:t>
            </a:r>
            <a:r>
              <a:rPr lang="zh-CN" altLang="en-US" dirty="0">
                <a:solidFill>
                  <a:srgbClr val="0070C0"/>
                </a:solidFill>
              </a:rPr>
              <a:t>业务</a:t>
            </a:r>
            <a:r>
              <a:rPr lang="zh-CN" altLang="en-US" dirty="0" smtClean="0">
                <a:solidFill>
                  <a:srgbClr val="0070C0"/>
                </a:solidFill>
              </a:rPr>
              <a:t>类型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a</a:t>
            </a:r>
            <a:r>
              <a:rPr lang="zh-CN" altLang="en-US" dirty="0" smtClean="0"/>
              <a:t>、债务</a:t>
            </a:r>
            <a:r>
              <a:rPr lang="zh-CN" altLang="en-US" dirty="0"/>
              <a:t>融资</a:t>
            </a:r>
            <a:r>
              <a:rPr lang="zh-CN" altLang="en-US" dirty="0" smtClean="0"/>
              <a:t>计划  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zh-CN" altLang="en-US" dirty="0" smtClean="0"/>
              <a:t>金融</a:t>
            </a:r>
            <a:r>
              <a:rPr lang="zh-CN" altLang="en-US" dirty="0"/>
              <a:t>产品</a:t>
            </a:r>
            <a:r>
              <a:rPr lang="zh-CN" altLang="en-US" dirty="0" smtClean="0"/>
              <a:t>发行   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、金融资产</a:t>
            </a:r>
            <a:r>
              <a:rPr lang="zh-CN" altLang="en-US" dirty="0"/>
              <a:t>转让</a:t>
            </a:r>
            <a:r>
              <a:rPr lang="zh-CN" altLang="en-US" dirty="0" smtClean="0"/>
              <a:t>                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、核心业务流程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登记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、交易  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、清</a:t>
            </a:r>
            <a:r>
              <a:rPr lang="zh-CN" altLang="en-US" dirty="0" smtClean="0"/>
              <a:t>结算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3298934"/>
            <a:ext cx="9649072" cy="269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A5C96D5-51BE-4E5B-AA99-CA6333EBC426}"/>
              </a:ext>
            </a:extLst>
          </p:cNvPr>
          <p:cNvSpPr/>
          <p:nvPr/>
        </p:nvSpPr>
        <p:spPr>
          <a:xfrm>
            <a:off x="335360" y="1040542"/>
            <a:ext cx="11449272" cy="5052754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7567A4-DA24-4230-8404-A4168475A07C}"/>
              </a:ext>
            </a:extLst>
          </p:cNvPr>
          <p:cNvSpPr txBox="1"/>
          <p:nvPr/>
        </p:nvSpPr>
        <p:spPr>
          <a:xfrm>
            <a:off x="947428" y="1040542"/>
            <a:ext cx="1022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我的收获</a:t>
            </a: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69BBFE3A-2952-486F-86CA-FDD425730C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7878726"/>
              </p:ext>
            </p:extLst>
          </p:nvPr>
        </p:nvGraphicFramePr>
        <p:xfrm>
          <a:off x="1199456" y="1143776"/>
          <a:ext cx="9973108" cy="4994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25823" y="1502207"/>
            <a:ext cx="461665" cy="2070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技术与业务的收获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7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文本框 3"/>
          <p:cNvSpPr txBox="1"/>
          <p:nvPr/>
        </p:nvSpPr>
        <p:spPr>
          <a:xfrm>
            <a:off x="6888088" y="332656"/>
            <a:ext cx="439248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工作中存在的不足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985D559-1DE5-4149-A32E-84BD85C488B4}"/>
              </a:ext>
            </a:extLst>
          </p:cNvPr>
          <p:cNvSpPr/>
          <p:nvPr/>
        </p:nvSpPr>
        <p:spPr>
          <a:xfrm>
            <a:off x="551384" y="1196752"/>
            <a:ext cx="11233248" cy="4824536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33A9A7-5D63-4C0E-B7ED-B727EB38A08F}"/>
              </a:ext>
            </a:extLst>
          </p:cNvPr>
          <p:cNvSpPr txBox="1"/>
          <p:nvPr/>
        </p:nvSpPr>
        <p:spPr>
          <a:xfrm>
            <a:off x="1703512" y="1700808"/>
            <a:ext cx="1036915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dirty="0"/>
              <a:t>1</a:t>
            </a:r>
            <a:r>
              <a:rPr lang="zh-CN" altLang="en-US" dirty="0" smtClean="0"/>
              <a:t>、有待拓展日常使用技术的广度</a:t>
            </a:r>
            <a:r>
              <a:rPr lang="zh-CN" altLang="en-US" dirty="0"/>
              <a:t>和</a:t>
            </a:r>
            <a:r>
              <a:rPr lang="zh-CN" altLang="en-US" dirty="0" smtClean="0"/>
              <a:t>深度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、解决问题能力</a:t>
            </a:r>
            <a:r>
              <a:rPr lang="zh-CN" altLang="en-US" dirty="0"/>
              <a:t>欠缺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、对交易所系统业务理解程度不深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、需要加强团队</a:t>
            </a:r>
            <a:r>
              <a:rPr lang="zh-CN" altLang="en-US" dirty="0"/>
              <a:t>协作与交流</a:t>
            </a:r>
            <a:endParaRPr lang="en-US" altLang="zh-CN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614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文本框 3"/>
          <p:cNvSpPr txBox="1"/>
          <p:nvPr/>
        </p:nvSpPr>
        <p:spPr>
          <a:xfrm>
            <a:off x="7248128" y="332656"/>
            <a:ext cx="381642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提出的改进方案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6FB9619-A9DB-4E84-B18F-B5E2BED16F5C}"/>
              </a:ext>
            </a:extLst>
          </p:cNvPr>
          <p:cNvSpPr/>
          <p:nvPr/>
        </p:nvSpPr>
        <p:spPr>
          <a:xfrm>
            <a:off x="983432" y="1268760"/>
            <a:ext cx="10369152" cy="468052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5ADBAA-1827-4F4A-A612-6F82BD7C863C}"/>
              </a:ext>
            </a:extLst>
          </p:cNvPr>
          <p:cNvSpPr txBox="1"/>
          <p:nvPr/>
        </p:nvSpPr>
        <p:spPr>
          <a:xfrm>
            <a:off x="1415480" y="1556792"/>
            <a:ext cx="9505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1</a:t>
            </a:r>
            <a:r>
              <a:rPr lang="zh-CN" altLang="en-US" sz="2000" dirty="0" smtClean="0">
                <a:solidFill>
                  <a:srgbClr val="0070C0"/>
                </a:solidFill>
              </a:rPr>
              <a:t>、</a:t>
            </a:r>
            <a:r>
              <a:rPr lang="zh-CN" altLang="zh-CN" sz="2000" dirty="0" smtClean="0">
                <a:solidFill>
                  <a:srgbClr val="0070C0"/>
                </a:solidFill>
              </a:rPr>
              <a:t>技术</a:t>
            </a:r>
            <a:r>
              <a:rPr lang="zh-CN" altLang="zh-CN" sz="2000" dirty="0">
                <a:solidFill>
                  <a:srgbClr val="0070C0"/>
                </a:solidFill>
              </a:rPr>
              <a:t>广度和深度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阅读</a:t>
            </a:r>
            <a:r>
              <a:rPr lang="zh-CN" altLang="zh-CN" sz="1600" dirty="0"/>
              <a:t>技术文档</a:t>
            </a:r>
            <a:r>
              <a:rPr lang="en-US" altLang="zh-CN" sz="1600" dirty="0"/>
              <a:t>    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阅读</a:t>
            </a:r>
            <a:r>
              <a:rPr lang="zh-CN" altLang="zh-CN" sz="1600" dirty="0"/>
              <a:t>技术书籍</a:t>
            </a:r>
            <a:r>
              <a:rPr lang="en-US" altLang="zh-CN" sz="1600" dirty="0"/>
              <a:t>    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、编写</a:t>
            </a:r>
            <a:r>
              <a:rPr lang="zh-CN" altLang="zh-CN" sz="1600" dirty="0" smtClean="0"/>
              <a:t>技术</a:t>
            </a:r>
            <a:r>
              <a:rPr lang="zh-CN" altLang="zh-CN" sz="1600" dirty="0"/>
              <a:t>博客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2</a:t>
            </a:r>
            <a:r>
              <a:rPr lang="zh-CN" altLang="en-US" sz="2000" dirty="0" smtClean="0">
                <a:solidFill>
                  <a:srgbClr val="0070C0"/>
                </a:solidFill>
              </a:rPr>
              <a:t>、</a:t>
            </a:r>
            <a:r>
              <a:rPr lang="zh-CN" altLang="zh-CN" sz="2000" dirty="0" smtClean="0">
                <a:solidFill>
                  <a:srgbClr val="0070C0"/>
                </a:solidFill>
              </a:rPr>
              <a:t>解决问题</a:t>
            </a:r>
            <a:r>
              <a:rPr lang="zh-CN" altLang="zh-CN" sz="2000" dirty="0">
                <a:solidFill>
                  <a:srgbClr val="0070C0"/>
                </a:solidFill>
              </a:rPr>
              <a:t>能力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</a:t>
            </a:r>
            <a:r>
              <a:rPr lang="zh-CN" altLang="en-US" sz="1600" dirty="0"/>
              <a:t>、</a:t>
            </a:r>
            <a:r>
              <a:rPr lang="zh-CN" altLang="zh-CN" sz="1600" dirty="0" smtClean="0"/>
              <a:t>学会</a:t>
            </a:r>
            <a:r>
              <a:rPr lang="zh-CN" altLang="zh-CN" sz="1600" dirty="0"/>
              <a:t>提出</a:t>
            </a:r>
            <a:r>
              <a:rPr lang="zh-CN" altLang="zh-CN" sz="1600" dirty="0" smtClean="0"/>
              <a:t>问题</a:t>
            </a:r>
            <a:r>
              <a:rPr lang="en-US" altLang="zh-CN" sz="1600" dirty="0" smtClean="0"/>
              <a:t>   </a:t>
            </a:r>
            <a:r>
              <a:rPr lang="zh-CN" altLang="zh-CN" sz="1600" dirty="0" smtClean="0"/>
              <a:t> 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学习</a:t>
            </a:r>
            <a:r>
              <a:rPr lang="zh-CN" altLang="zh-CN" sz="1600" dirty="0"/>
              <a:t>他人思考和解决问题的思路 </a:t>
            </a:r>
            <a:r>
              <a:rPr lang="en-US" altLang="zh-CN" sz="1600" dirty="0" smtClean="0"/>
              <a:t>   c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培养</a:t>
            </a:r>
            <a:r>
              <a:rPr lang="zh-CN" altLang="zh-CN" sz="1600" dirty="0"/>
              <a:t>解决问题的能力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</a:rPr>
              <a:t>、</a:t>
            </a:r>
            <a:r>
              <a:rPr lang="zh-CN" altLang="zh-CN" sz="2000" dirty="0" smtClean="0">
                <a:solidFill>
                  <a:srgbClr val="0070C0"/>
                </a:solidFill>
              </a:rPr>
              <a:t>业务理解</a:t>
            </a:r>
            <a:r>
              <a:rPr lang="zh-CN" altLang="en-US" sz="2000" dirty="0" smtClean="0">
                <a:solidFill>
                  <a:srgbClr val="0070C0"/>
                </a:solidFill>
              </a:rPr>
              <a:t>能力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/>
              <a:t>a</a:t>
            </a:r>
            <a:r>
              <a:rPr lang="zh-CN" altLang="en-US" sz="1600" dirty="0"/>
              <a:t>、</a:t>
            </a:r>
            <a:r>
              <a:rPr lang="zh-CN" altLang="zh-CN" sz="1600" dirty="0" smtClean="0"/>
              <a:t>请求</a:t>
            </a:r>
            <a:r>
              <a:rPr lang="zh-CN" altLang="zh-CN" sz="1600" dirty="0"/>
              <a:t>他人进行业务学习 </a:t>
            </a:r>
            <a:r>
              <a:rPr lang="en-US" altLang="zh-CN" sz="1600" dirty="0" smtClean="0"/>
              <a:t>  b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阅读</a:t>
            </a:r>
            <a:r>
              <a:rPr lang="zh-CN" altLang="zh-CN" sz="1600" dirty="0"/>
              <a:t>现有系统代码 </a:t>
            </a:r>
            <a:r>
              <a:rPr lang="en-US" altLang="zh-CN" sz="1600" dirty="0" smtClean="0"/>
              <a:t>   c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在</a:t>
            </a:r>
            <a:r>
              <a:rPr lang="zh-CN" altLang="zh-CN" sz="1600" dirty="0"/>
              <a:t>开发和测试过程中再理解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4</a:t>
            </a:r>
            <a:r>
              <a:rPr lang="zh-CN" altLang="zh-CN" sz="2000" dirty="0">
                <a:solidFill>
                  <a:srgbClr val="0070C0"/>
                </a:solidFill>
              </a:rPr>
              <a:t>、团队协作与交流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</a:t>
            </a:r>
            <a:r>
              <a:rPr lang="zh-CN" altLang="en-US" sz="1600" dirty="0"/>
              <a:t>、</a:t>
            </a:r>
            <a:r>
              <a:rPr lang="zh-CN" altLang="zh-CN" sz="1600" dirty="0" smtClean="0"/>
              <a:t>尊重</a:t>
            </a:r>
            <a:r>
              <a:rPr lang="zh-CN" altLang="zh-CN" sz="1600" dirty="0"/>
              <a:t>新人同事</a:t>
            </a:r>
            <a:r>
              <a:rPr lang="en-US" altLang="zh-CN" sz="1600" dirty="0"/>
              <a:t>   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分享</a:t>
            </a:r>
            <a:r>
              <a:rPr lang="zh-CN" altLang="zh-CN" sz="1600" dirty="0"/>
              <a:t>自己的心得</a:t>
            </a:r>
            <a:r>
              <a:rPr lang="en-US" altLang="zh-CN" sz="1600" dirty="0"/>
              <a:t>   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与</a:t>
            </a:r>
            <a:r>
              <a:rPr lang="zh-CN" altLang="zh-CN" sz="1600" dirty="0"/>
              <a:t>产品和测试交流并理解对需求的看法</a:t>
            </a:r>
            <a:r>
              <a:rPr lang="en-US" altLang="zh-CN" sz="1600" dirty="0"/>
              <a:t>  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d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培养</a:t>
            </a:r>
            <a:r>
              <a:rPr lang="zh-CN" altLang="zh-CN" sz="1600" dirty="0"/>
              <a:t>自己主动做事的</a:t>
            </a:r>
            <a:r>
              <a:rPr lang="zh-CN" altLang="zh-CN" sz="1600" dirty="0" smtClean="0"/>
              <a:t>品格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652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  <p:tag name="MH_CONTENTSID" val="441"/>
  <p:tag name="MH_SECTIONID" val="442,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Rectangle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Rectangle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Group 4"/>
</p:tagLst>
</file>

<file path=ppt/theme/theme1.xml><?xml version="1.0" encoding="utf-8"?>
<a:theme xmlns:a="http://schemas.openxmlformats.org/drawingml/2006/main" name="1_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00"/>
      </a:hlink>
      <a:folHlink>
        <a:srgbClr val="99CC00"/>
      </a:folHlink>
    </a:clrScheme>
    <a:fontScheme name="1_默认设计模板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A902"/>
        </a:solidFill>
        <a:ln>
          <a:noFill/>
        </a:ln>
      </a:spPr>
      <a:bodyPr rtlCol="0" anchor="ctr"/>
      <a:lstStyle>
        <a:defPPr algn="ctr" fontAlgn="base">
          <a:spcBef>
            <a:spcPct val="0"/>
          </a:spcBef>
          <a:spcAft>
            <a:spcPct val="0"/>
          </a:spcAft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lg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27972</TotalTime>
  <Words>502</Words>
  <Application>Microsoft Office PowerPoint</Application>
  <PresentationFormat>宽屏</PresentationFormat>
  <Paragraphs>107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等线</vt:lpstr>
      <vt:lpstr>Impact</vt:lpstr>
      <vt:lpstr>Arial</vt:lpstr>
      <vt:lpstr>Times New Roman</vt:lpstr>
      <vt:lpstr>方正毡笔黑繁体</vt:lpstr>
      <vt:lpstr>宋体</vt:lpstr>
      <vt:lpstr>华文细黑</vt:lpstr>
      <vt:lpstr>楷体_GB2312</vt:lpstr>
      <vt:lpstr>微软雅黑</vt:lpstr>
      <vt:lpstr>华文楷体</vt:lpstr>
      <vt:lpstr>1_默认设计模板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上海诺睿网络信息科技有限公司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NordriDesign™ </dc:creator>
  <cp:lastModifiedBy>QDFAE</cp:lastModifiedBy>
  <cp:revision>1785</cp:revision>
  <cp:lastPrinted>2016-11-24T01:14:13Z</cp:lastPrinted>
  <dcterms:created xsi:type="dcterms:W3CDTF">2010-02-22T07:41:47Z</dcterms:created>
  <dcterms:modified xsi:type="dcterms:W3CDTF">2018-01-23T12:25:08Z</dcterms:modified>
</cp:coreProperties>
</file>