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049-DFCC-4F73-A971-E1380E1394C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3FCA-C63B-4846-8A64-36973A2D9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수식 계산기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dirty="0" smtClean="0"/>
                  <a:t>기존 계산기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 ∗3</m:t>
                    </m:r>
                  </m:oMath>
                </a14:m>
                <a:r>
                  <a:rPr lang="ko-KR" altLang="en-US" dirty="0" smtClean="0"/>
                  <a:t>이라고 입력하면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1+2) ∗3 </m:t>
                    </m:r>
                  </m:oMath>
                </a14:m>
                <a:r>
                  <a:rPr lang="ko-KR" altLang="en-US" dirty="0" smtClean="0"/>
                  <a:t>처럼 취급됨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사칙연산 순서가 고려되지 않음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dirty="0" smtClean="0"/>
                  <a:t>이 계산기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1+2 ∗3</m:t>
                    </m:r>
                  </m:oMath>
                </a14:m>
                <a:r>
                  <a:rPr lang="ko-KR" altLang="en-US" dirty="0" smtClean="0"/>
                  <a:t>이라고 입력하면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1+(2 ∗3) </m:t>
                    </m:r>
                  </m:oMath>
                </a14:m>
                <a:r>
                  <a:rPr lang="ko-KR" altLang="en-US" dirty="0" smtClean="0"/>
                  <a:t>처럼 사칙연산의 순서를 고려함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60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curKind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group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말했다시피 괄호를 보면 바로 발작함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괄호 안의 내용물을 </a:t>
            </a:r>
            <a:r>
              <a:rPr lang="ko-KR" altLang="en-US" sz="1400" i="1" dirty="0" err="1">
                <a:solidFill>
                  <a:srgbClr val="546E7A"/>
                </a:solidFill>
                <a:latin typeface="Fira Code" panose="020B0809050000020004" pitchFamily="49" charset="0"/>
              </a:rPr>
              <a:t>파싱함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groupValue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parseToAst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index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end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위 작동방법에서 그룹 전체를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'B'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로 채우는 것과 같은 과정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for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ii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2AAFF"/>
                </a:solidFill>
                <a:latin typeface="Fira Code" panose="020B0809050000020004" pitchFamily="49" charset="0"/>
              </a:rPr>
              <a:t>range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index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index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len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groupValue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  nodes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[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ii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]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groupValue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  index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len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groupValue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그룹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+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그 안의 총 토큰 개수만큼 이동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4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삼각함수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로그함수</a:t>
            </a:r>
            <a:r>
              <a:rPr lang="ko-KR" altLang="en-US" dirty="0" smtClean="0"/>
              <a:t> 등을 이용할 수 있음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함수나 값을 정의할 수 있음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 smtClean="0"/>
              <a:t>방정식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부등식의 해를 구하는 기능은 만들고 싶었지만 너무 많은 것 같아서 구현하지 못함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수식 계산기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 dirty="0">
                <a:latin typeface="Consolas" panose="020B0609020204030204" pitchFamily="49" charset="0"/>
              </a:rPr>
              <a:t>대략적인 </a:t>
            </a:r>
            <a:r>
              <a:rPr lang="ko-KR" altLang="en-US" sz="1400" dirty="0" err="1">
                <a:latin typeface="Consolas" panose="020B0609020204030204" pitchFamily="49" charset="0"/>
              </a:rPr>
              <a:t>작동방법을</a:t>
            </a:r>
            <a:r>
              <a:rPr lang="ko-KR" altLang="en-US" sz="1400" dirty="0">
                <a:latin typeface="Consolas" panose="020B0609020204030204" pitchFamily="49" charset="0"/>
              </a:rPr>
              <a:t> 보자면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ko-KR" altLang="en-US" sz="1400" dirty="0">
                <a:latin typeface="Consolas" panose="020B0609020204030204" pitchFamily="49" charset="0"/>
              </a:rPr>
              <a:t>코드</a:t>
            </a:r>
            <a:r>
              <a:rPr lang="en-US" altLang="ko-KR" sz="1400" dirty="0">
                <a:latin typeface="Consolas" panose="020B0609020204030204" pitchFamily="49" charset="0"/>
              </a:rPr>
              <a:t>:        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latin typeface="Consolas" panose="020B0609020204030204" pitchFamily="49" charset="0"/>
              </a:rPr>
              <a:t>1  +  2  *  (  3  +  4  *  5  )  +  6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괄호 먼저 계산</a:t>
            </a:r>
            <a:r>
              <a:rPr lang="en-US" altLang="ko-KR" sz="1400" dirty="0">
                <a:latin typeface="Consolas" panose="020B0609020204030204" pitchFamily="49" charset="0"/>
              </a:rPr>
              <a:t>)                                                    </a:t>
            </a:r>
          </a:p>
          <a:p>
            <a:pPr marL="0" indent="0">
              <a:buNone/>
            </a:pPr>
            <a:r>
              <a:rPr lang="ko-KR" altLang="en-US" sz="1400" dirty="0">
                <a:latin typeface="Consolas" panose="020B0609020204030204" pitchFamily="49" charset="0"/>
              </a:rPr>
              <a:t>연산자 우선순위</a:t>
            </a:r>
            <a:r>
              <a:rPr lang="en-US" altLang="ko-KR" sz="1400" dirty="0">
                <a:latin typeface="Consolas" panose="020B0609020204030204" pitchFamily="49" charset="0"/>
              </a:rPr>
              <a:t>:    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400" dirty="0">
                <a:latin typeface="Consolas" panose="020B0609020204030204" pitchFamily="49" charset="0"/>
              </a:rPr>
              <a:t>2     1             &lt;- </a:t>
            </a:r>
            <a:r>
              <a:rPr lang="ko-KR" altLang="en-US" sz="1400" dirty="0">
                <a:latin typeface="Consolas" panose="020B0609020204030204" pitchFamily="49" charset="0"/>
              </a:rPr>
              <a:t>리스트에 현재 담겨있는 내용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우선순위 </a:t>
            </a:r>
            <a:r>
              <a:rPr lang="en-US" altLang="ko-KR" sz="1400" dirty="0">
                <a:latin typeface="Consolas" panose="020B0609020204030204" pitchFamily="49" charset="0"/>
              </a:rPr>
              <a:t>= 1:                      A  </a:t>
            </a:r>
            <a:r>
              <a:rPr lang="en-US" altLang="ko-KR" sz="1400" dirty="0" err="1"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latin typeface="Consolas" panose="020B0609020204030204" pitchFamily="49" charset="0"/>
              </a:rPr>
              <a:t>          (A = 4 * 5)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우선순위 </a:t>
            </a:r>
            <a:r>
              <a:rPr lang="en-US" altLang="ko-KR" sz="1400" dirty="0">
                <a:latin typeface="Consolas" panose="020B0609020204030204" pitchFamily="49" charset="0"/>
              </a:rPr>
              <a:t>= 2:                B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        (B = 3 + A)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괄호 밖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1400" dirty="0">
                <a:latin typeface="Consolas" panose="020B0609020204030204" pitchFamily="49" charset="0"/>
              </a:rPr>
              <a:t>연산자 우선순위</a:t>
            </a:r>
            <a:r>
              <a:rPr lang="en-US" altLang="ko-KR" sz="1400" dirty="0">
                <a:latin typeface="Consolas" panose="020B0609020204030204" pitchFamily="49" charset="0"/>
              </a:rPr>
              <a:t>:  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     1  B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</a:rPr>
              <a:t>  2   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우선순위 </a:t>
            </a:r>
            <a:r>
              <a:rPr lang="en-US" altLang="ko-KR" sz="1400" dirty="0">
                <a:latin typeface="Consolas" panose="020B0609020204030204" pitchFamily="49" charset="0"/>
              </a:rPr>
              <a:t>= 1:    2  C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latin typeface="Consolas" panose="020B0609020204030204" pitchFamily="49" charset="0"/>
              </a:rPr>
              <a:t>  2    (C = 2 * B)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우선순위 </a:t>
            </a:r>
            <a:r>
              <a:rPr lang="en-US" altLang="ko-KR" sz="1400" dirty="0">
                <a:latin typeface="Consolas" panose="020B0609020204030204" pitchFamily="49" charset="0"/>
              </a:rPr>
              <a:t>= 2: </a:t>
            </a:r>
            <a:r>
              <a:rPr lang="en-US" altLang="ko-KR" sz="1400" dirty="0" smtClean="0">
                <a:latin typeface="Consolas" panose="020B0609020204030204" pitchFamily="49" charset="0"/>
              </a:rPr>
              <a:t>D  </a:t>
            </a:r>
            <a:r>
              <a:rPr lang="en-US" altLang="ko-KR" sz="1400" dirty="0">
                <a:latin typeface="Consolas" panose="020B0609020204030204" pitchFamily="49" charset="0"/>
              </a:rPr>
              <a:t>D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latin typeface="Consolas" panose="020B0609020204030204" pitchFamily="49" charset="0"/>
              </a:rPr>
              <a:t>  2    (D = 1 + C) &lt;- 1</a:t>
            </a:r>
            <a:r>
              <a:rPr lang="ko-KR" altLang="en-US" sz="1400" dirty="0" err="1">
                <a:latin typeface="Consolas" panose="020B0609020204030204" pitchFamily="49" charset="0"/>
              </a:rPr>
              <a:t>페이즈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Consolas" panose="020B0609020204030204" pitchFamily="49" charset="0"/>
              </a:rPr>
              <a:t>우선순위 </a:t>
            </a:r>
            <a:r>
              <a:rPr lang="en-US" altLang="ko-KR" sz="1400" dirty="0">
                <a:latin typeface="Consolas" panose="020B0609020204030204" pitchFamily="49" charset="0"/>
              </a:rPr>
              <a:t>= 2: </a:t>
            </a:r>
            <a:r>
              <a:rPr lang="en-US" altLang="ko-KR" sz="1400" dirty="0" smtClean="0">
                <a:latin typeface="Consolas" panose="020B0609020204030204" pitchFamily="49" charset="0"/>
              </a:rPr>
              <a:t>E  </a:t>
            </a:r>
            <a:r>
              <a:rPr lang="en-US" altLang="ko-KR" sz="1400" dirty="0">
                <a:latin typeface="Consolas" panose="020B0609020204030204" pitchFamily="49" charset="0"/>
              </a:rPr>
              <a:t>E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latin typeface="Consolas" panose="020B0609020204030204" pitchFamily="49" charset="0"/>
              </a:rPr>
              <a:t> (E = D + 6) &lt;- 2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페이즈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latin typeface="Consolas" panose="020B0609020204030204" pitchFamily="49" charset="0"/>
              </a:rPr>
              <a:t>완성된 </a:t>
            </a:r>
            <a:r>
              <a:rPr lang="en-US" altLang="ko-KR" sz="1400" dirty="0">
                <a:latin typeface="Consolas" panose="020B0609020204030204" pitchFamily="49" charset="0"/>
              </a:rPr>
              <a:t>AST: E = [{1 + (2 * {3 + (4 * 5)})} + 6]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4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FCB6B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parent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Optional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['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']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TokenReference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kind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str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smtClean="0">
                <a:solidFill>
                  <a:srgbClr val="FFCB6B"/>
                </a:solidFill>
                <a:latin typeface="Fira Code" panose="020B0809050000020004" pitchFamily="49" charset="0"/>
              </a:rPr>
              <a:t>Group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rgbClr val="89DD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 smtClean="0">
                <a:solidFill>
                  <a:srgbClr val="FFCB6B"/>
                </a:solidFill>
                <a:latin typeface="Fira Code" panose="020B0809050000020004" pitchFamily="49" charset="0"/>
              </a:rPr>
              <a:t>BinaryOperator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left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right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operator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str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 smtClean="0">
                <a:solidFill>
                  <a:srgbClr val="FFCB6B"/>
                </a:solidFill>
                <a:latin typeface="Fira Code" panose="020B0809050000020004" pitchFamily="49" charset="0"/>
              </a:rPr>
              <a:t>UnaryOperator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value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operator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str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7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0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FCB6B"/>
                </a:solidFill>
                <a:latin typeface="Fira Code" panose="020B0809050000020004" pitchFamily="49" charset="0"/>
              </a:rPr>
              <a:t>Number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FCB6B"/>
                </a:solidFill>
                <a:latin typeface="Fira Code" panose="020B0809050000020004" pitchFamily="49" charset="0"/>
              </a:rPr>
              <a:t>Symbol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 smtClean="0">
                <a:solidFill>
                  <a:srgbClr val="FFCB6B"/>
                </a:solidFill>
                <a:latin typeface="Fira Code" panose="020B0809050000020004" pitchFamily="49" charset="0"/>
              </a:rPr>
              <a:t>FunctionValue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name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str</a:t>
            </a: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함수 </a:t>
            </a:r>
            <a:r>
              <a:rPr lang="ko-KR" altLang="en-US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이름</a:t>
            </a:r>
            <a:endParaRPr lang="ko-KR" altLang="en-US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EEFFFF"/>
                </a:solidFill>
                <a:latin typeface="Fira Code" panose="020B0809050000020004" pitchFamily="49" charset="0"/>
              </a:rPr>
              <a:t>args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ko-KR" altLang="en-US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List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[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]</a:t>
            </a:r>
            <a:r>
              <a:rPr lang="ko-KR" altLang="en-US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인수들</a:t>
            </a:r>
            <a:r>
              <a:rPr lang="en-US" altLang="ko-KR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. </a:t>
            </a:r>
            <a:r>
              <a:rPr lang="ko-KR" altLang="en-US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리스트로 둬서 다변수함수도 구현할 수 있음</a:t>
            </a:r>
            <a:endParaRPr lang="ko-KR" altLang="en-US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smtClean="0">
                <a:solidFill>
                  <a:srgbClr val="FFCB6B"/>
                </a:solidFill>
                <a:latin typeface="Fira Code" panose="020B0809050000020004" pitchFamily="49" charset="0"/>
              </a:rPr>
              <a:t>Definition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name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str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target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C792EA"/>
                </a:solidFill>
                <a:latin typeface="Fira Code" panose="020B0809050000020004" pitchFamily="49" charset="0"/>
              </a:rPr>
              <a:t>class</a:t>
            </a:r>
            <a:r>
              <a:rPr lang="en-US" altLang="ko-KR" sz="1400" dirty="0" smtClean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 smtClean="0">
                <a:solidFill>
                  <a:srgbClr val="FFCB6B"/>
                </a:solidFill>
                <a:latin typeface="Fira Code" panose="020B0809050000020004" pitchFamily="49" charset="0"/>
              </a:rPr>
              <a:t>Contexted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contexts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dict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1400" dirty="0" err="1">
                <a:solidFill>
                  <a:srgbClr val="C792EA"/>
                </a:solidFill>
                <a:latin typeface="Fira Code" panose="020B0809050000020004" pitchFamily="49" charset="0"/>
              </a:rPr>
              <a:t>def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2AAFF"/>
                </a:solidFill>
                <a:latin typeface="Fira Code" panose="020B0809050000020004" pitchFamily="49" charset="0"/>
              </a:rPr>
              <a:t>interpret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context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B2CCD6"/>
                </a:solidFill>
                <a:latin typeface="Fira Code" panose="020B0809050000020004" pitchFamily="49" charset="0"/>
              </a:rPr>
              <a:t>dict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isinstance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Number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number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isinstance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BinaryOperator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interpret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left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context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right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interpret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right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context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operator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-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-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*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*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/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/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%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%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elif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operator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^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left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**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right</a:t>
            </a:r>
            <a:endParaRPr lang="en-US" altLang="ko-KR" sz="14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7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>
                <a:solidFill>
                  <a:srgbClr val="C792EA"/>
                </a:solidFill>
                <a:latin typeface="Fira Code" panose="020B0809050000020004" pitchFamily="49" charset="0"/>
              </a:rPr>
              <a:t>def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 err="1">
                <a:solidFill>
                  <a:srgbClr val="82AAFF"/>
                </a:solidFill>
                <a:latin typeface="Fira Code" panose="020B0809050000020004" pitchFamily="49" charset="0"/>
              </a:rPr>
              <a:t>parseToAst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600" dirty="0">
                <a:solidFill>
                  <a:srgbClr val="FC788E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List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[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Token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],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FC788E"/>
                </a:solidFill>
                <a:latin typeface="Fira Code" panose="020B0809050000020004" pitchFamily="49" charset="0"/>
              </a:rPr>
              <a:t>nodes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FC788E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 err="1">
                <a:solidFill>
                  <a:srgbClr val="B2CCD6"/>
                </a:solidFill>
                <a:latin typeface="Fira Code" panose="020B0809050000020004" pitchFamily="49" charset="0"/>
              </a:rPr>
              <a:t>int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FC788E"/>
                </a:solidFill>
                <a:latin typeface="Fira Code" panose="020B0809050000020004" pitchFamily="49" charset="0"/>
              </a:rPr>
              <a:t>end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 err="1">
                <a:solidFill>
                  <a:srgbClr val="B2CCD6"/>
                </a:solidFill>
                <a:latin typeface="Fira Code" panose="020B0809050000020004" pitchFamily="49" charset="0"/>
              </a:rPr>
              <a:t>int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-&gt;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endParaRPr lang="en-US" altLang="ko-KR" sz="16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start </a:t>
            </a:r>
            <a:r>
              <a:rPr lang="en-US" altLang="ko-KR" sz="16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end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endParaRPr lang="en-US" altLang="ko-KR" sz="16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raise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B2CCD6"/>
                </a:solidFill>
                <a:latin typeface="Fira Code" panose="020B0809050000020004" pitchFamily="49" charset="0"/>
              </a:rPr>
              <a:t>Exception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600" dirty="0" err="1">
                <a:solidFill>
                  <a:srgbClr val="C792EA"/>
                </a:solidFill>
                <a:latin typeface="Fira Code" panose="020B0809050000020004" pitchFamily="49" charset="0"/>
              </a:rPr>
              <a:t>f</a:t>
            </a:r>
            <a:r>
              <a:rPr lang="en-US" altLang="ko-KR" sz="1600" dirty="0" err="1">
                <a:solidFill>
                  <a:srgbClr val="C3E88D"/>
                </a:solidFill>
                <a:latin typeface="Fira Code" panose="020B0809050000020004" pitchFamily="49" charset="0"/>
              </a:rPr>
              <a:t>'Unknown</a:t>
            </a:r>
            <a:r>
              <a:rPr lang="en-US" altLang="ko-KR" sz="1600" dirty="0">
                <a:solidFill>
                  <a:srgbClr val="C3E88D"/>
                </a:solidFill>
                <a:latin typeface="Fira Code" panose="020B0809050000020004" pitchFamily="49" charset="0"/>
              </a:rPr>
              <a:t> index: </a:t>
            </a:r>
            <a:r>
              <a:rPr lang="en-US" altLang="ko-KR" sz="1600" dirty="0">
                <a:solidFill>
                  <a:srgbClr val="F78C6C"/>
                </a:solidFill>
                <a:latin typeface="Fira Code" panose="020B0809050000020004" pitchFamily="49" charset="0"/>
              </a:rPr>
              <a:t>{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600" dirty="0">
                <a:solidFill>
                  <a:srgbClr val="F78C6C"/>
                </a:solidFill>
                <a:latin typeface="Fira Code" panose="020B0809050000020004" pitchFamily="49" charset="0"/>
              </a:rPr>
              <a:t>}</a:t>
            </a:r>
            <a:r>
              <a:rPr lang="en-US" altLang="ko-KR" sz="1600" dirty="0">
                <a:solidFill>
                  <a:srgbClr val="C3E88D"/>
                </a:solidFill>
                <a:latin typeface="Fira Code" panose="020B0809050000020004" pitchFamily="49" charset="0"/>
              </a:rPr>
              <a:t> to </a:t>
            </a:r>
            <a:r>
              <a:rPr lang="en-US" altLang="ko-KR" sz="1600" dirty="0">
                <a:solidFill>
                  <a:srgbClr val="F78C6C"/>
                </a:solidFill>
                <a:latin typeface="Fira Code" panose="020B0809050000020004" pitchFamily="49" charset="0"/>
              </a:rPr>
              <a:t>{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end</a:t>
            </a:r>
            <a:r>
              <a:rPr lang="en-US" altLang="ko-KR" sz="1600" dirty="0">
                <a:solidFill>
                  <a:srgbClr val="F78C6C"/>
                </a:solidFill>
                <a:latin typeface="Fira Code" panose="020B0809050000020004" pitchFamily="49" charset="0"/>
              </a:rPr>
              <a:t>}</a:t>
            </a:r>
            <a:r>
              <a:rPr lang="en-US" altLang="ko-KR" sz="1600" dirty="0">
                <a:solidFill>
                  <a:srgbClr val="C3E88D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6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6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600" i="1" dirty="0">
                <a:solidFill>
                  <a:srgbClr val="546E7A"/>
                </a:solidFill>
                <a:latin typeface="Fira Code" panose="020B0809050000020004" pitchFamily="49" charset="0"/>
              </a:rPr>
              <a:t>범위 내에서 첫번째 </a:t>
            </a:r>
            <a:r>
              <a:rPr lang="ko-KR" altLang="en-US" sz="16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토큰</a:t>
            </a:r>
            <a:endParaRPr lang="ko-KR" altLang="en-US" sz="16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600" dirty="0" err="1">
                <a:solidFill>
                  <a:srgbClr val="EEFFFF"/>
                </a:solidFill>
                <a:latin typeface="Fira Code" panose="020B0809050000020004" pitchFamily="49" charset="0"/>
              </a:rPr>
              <a:t>firstToken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6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 tokens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[</a:t>
            </a:r>
            <a:r>
              <a:rPr lang="en-US" altLang="ko-KR" sz="1600" dirty="0">
                <a:solidFill>
                  <a:srgbClr val="EEFFFF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600" dirty="0">
                <a:solidFill>
                  <a:srgbClr val="89DDFF"/>
                </a:solidFill>
                <a:latin typeface="Fira Code" panose="020B0809050000020004" pitchFamily="49" charset="0"/>
              </a:rPr>
              <a:t>]</a:t>
            </a:r>
            <a:endParaRPr lang="en-US" altLang="ko-KR" sz="16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73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kind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group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괄호 열기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node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parseToAst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start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1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end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Group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TokenReference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ofCount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FC788E"/>
                </a:solidFill>
                <a:latin typeface="Fira Code" panose="020B0809050000020004" pitchFamily="49" charset="0"/>
              </a:rPr>
              <a:t>allTokens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count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len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node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2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kind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operator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연산자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: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처음부터 이게 오면 </a:t>
            </a:r>
            <a:r>
              <a:rPr lang="ko-KR" altLang="en-US" sz="1400" i="1" dirty="0" err="1">
                <a:solidFill>
                  <a:srgbClr val="546E7A"/>
                </a:solidFill>
                <a:latin typeface="Fira Code" panose="020B0809050000020004" pitchFamily="49" charset="0"/>
              </a:rPr>
              <a:t>단항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 연산자임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value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parseToAst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nodes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start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1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end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UnaryOperator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TokenReference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ofCount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FC788E"/>
                </a:solidFill>
                <a:latin typeface="Fira Code" panose="020B0809050000020004" pitchFamily="49" charset="0"/>
              </a:rPr>
              <a:t>allTokens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count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 err="1">
                <a:solidFill>
                  <a:srgbClr val="82AAFF"/>
                </a:solidFill>
                <a:latin typeface="Fira Code" panose="020B0809050000020004" pitchFamily="49" charset="0"/>
              </a:rPr>
              <a:t>len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value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+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1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value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kind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text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글자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result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 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parseText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start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C788E"/>
                </a:solidFill>
                <a:latin typeface="Fira Code" panose="020B0809050000020004" pitchFamily="49" charset="0"/>
              </a:rPr>
              <a:t>ahead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True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)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result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!=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F78C6C"/>
                </a:solidFill>
                <a:latin typeface="Fira Code" panose="020B0809050000020004" pitchFamily="49" charset="0"/>
              </a:rPr>
              <a:t>None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return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result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4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if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kind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 smtClean="0">
                <a:solidFill>
                  <a:srgbClr val="C3E88D"/>
                </a:solidFill>
                <a:latin typeface="Fira Code" panose="020B0809050000020004" pitchFamily="49" charset="0"/>
              </a:rPr>
              <a:t>number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or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kind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'</a:t>
            </a:r>
            <a:r>
              <a:rPr lang="en-US" altLang="ko-KR" sz="1400" dirty="0">
                <a:solidFill>
                  <a:srgbClr val="C3E88D"/>
                </a:solidFill>
                <a:latin typeface="Fira Code" panose="020B0809050000020004" pitchFamily="49" charset="0"/>
              </a:rPr>
              <a:t>text</a:t>
            </a:r>
            <a:r>
              <a:rPr lang="en-US" altLang="ko-KR" sz="1400" dirty="0" smtClean="0">
                <a:solidFill>
                  <a:srgbClr val="89DDFF"/>
                </a:solidFill>
                <a:latin typeface="Fira Code" panose="020B0809050000020004" pitchFamily="49" charset="0"/>
              </a:rPr>
              <a:t>':</a:t>
            </a:r>
          </a:p>
          <a:p>
            <a:pPr marL="0" indent="0">
              <a:buNone/>
            </a:pPr>
            <a:r>
              <a:rPr lang="en-US" altLang="ko-KR" sz="1400" i="1" dirty="0" smtClean="0">
                <a:solidFill>
                  <a:srgbClr val="546E7A"/>
                </a:solidFill>
                <a:latin typeface="Fira Code" panose="020B0809050000020004" pitchFamily="49" charset="0"/>
              </a:rPr>
              <a:t>    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우선순위들을 모아놓은 집합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allPrecedences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B2CCD6"/>
                </a:solidFill>
                <a:latin typeface="Fira Code" panose="020B0809050000020004" pitchFamily="49" charset="0"/>
              </a:rPr>
              <a:t>set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()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altLang="ko-KR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Fira Code" panose="020B0809050000020004" pitchFamily="49" charset="0"/>
              </a:rPr>
              <a:t>범위 안의 토큰들을 조사함</a:t>
            </a:r>
            <a:endParaRPr lang="ko-KR" altLang="en-US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index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start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while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index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&lt;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end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: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current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tokens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[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index</a:t>
            </a:r>
            <a:r>
              <a:rPr lang="en-US" altLang="ko-KR" sz="1400" dirty="0">
                <a:solidFill>
                  <a:srgbClr val="89DDFF"/>
                </a:solidFill>
                <a:latin typeface="Fira Code" panose="020B0809050000020004" pitchFamily="49" charset="0"/>
              </a:rPr>
              <a:t>]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/>
            </a:r>
            <a:b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</a:b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     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curKind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>
                <a:solidFill>
                  <a:srgbClr val="C792EA"/>
                </a:solidFill>
                <a:latin typeface="Fira Code" panose="020B0809050000020004" pitchFamily="49" charset="0"/>
              </a:rPr>
              <a:t>=</a:t>
            </a:r>
            <a:r>
              <a:rPr lang="en-US" altLang="ko-KR" sz="1400" dirty="0">
                <a:solidFill>
                  <a:srgbClr val="EEFFFF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current</a:t>
            </a:r>
            <a:r>
              <a:rPr lang="en-US" altLang="ko-KR" sz="1400" dirty="0" err="1">
                <a:solidFill>
                  <a:srgbClr val="89DDFF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1400" dirty="0" err="1">
                <a:solidFill>
                  <a:srgbClr val="EEFFFF"/>
                </a:solidFill>
                <a:latin typeface="Fira Code" panose="020B0809050000020004" pitchFamily="49" charset="0"/>
              </a:rPr>
              <a:t>kind</a:t>
            </a:r>
            <a:endParaRPr lang="en-US" altLang="ko-KR" sz="1400" dirty="0">
              <a:solidFill>
                <a:srgbClr val="EEFFFF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316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Consolas</vt:lpstr>
      <vt:lpstr>Fira Code</vt:lpstr>
      <vt:lpstr>Office 테마</vt:lpstr>
      <vt:lpstr>고급 수식 계산기</vt:lpstr>
      <vt:lpstr>고급 수식 계산기</vt:lpstr>
      <vt:lpstr>파싱 단계</vt:lpstr>
      <vt:lpstr>코드</vt:lpstr>
      <vt:lpstr>코드</vt:lpstr>
      <vt:lpstr>코드</vt:lpstr>
      <vt:lpstr>코드</vt:lpstr>
      <vt:lpstr>코드</vt:lpstr>
      <vt:lpstr>코드</vt:lpstr>
      <vt:lpstr>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수식 계산기</dc:title>
  <dc:creator>DSW</dc:creator>
  <cp:lastModifiedBy>DSW</cp:lastModifiedBy>
  <cp:revision>5</cp:revision>
  <dcterms:created xsi:type="dcterms:W3CDTF">2021-11-06T03:09:25Z</dcterms:created>
  <dcterms:modified xsi:type="dcterms:W3CDTF">2021-11-20T02:39:52Z</dcterms:modified>
</cp:coreProperties>
</file>