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97" r:id="rId3"/>
    <p:sldId id="257" r:id="rId4"/>
    <p:sldId id="258" r:id="rId5"/>
    <p:sldId id="300" r:id="rId6"/>
    <p:sldId id="259" r:id="rId7"/>
    <p:sldId id="260" r:id="rId8"/>
    <p:sldId id="298" r:id="rId9"/>
    <p:sldId id="261" r:id="rId10"/>
    <p:sldId id="262" r:id="rId11"/>
    <p:sldId id="309" r:id="rId12"/>
    <p:sldId id="263" r:id="rId13"/>
    <p:sldId id="265" r:id="rId14"/>
    <p:sldId id="304" r:id="rId15"/>
    <p:sldId id="266" r:id="rId16"/>
    <p:sldId id="301" r:id="rId17"/>
    <p:sldId id="310" r:id="rId18"/>
    <p:sldId id="316" r:id="rId19"/>
    <p:sldId id="317" r:id="rId20"/>
    <p:sldId id="318" r:id="rId21"/>
    <p:sldId id="319" r:id="rId22"/>
    <p:sldId id="320" r:id="rId23"/>
    <p:sldId id="313" r:id="rId24"/>
    <p:sldId id="268" r:id="rId25"/>
    <p:sldId id="269" r:id="rId26"/>
    <p:sldId id="270" r:id="rId27"/>
    <p:sldId id="271" r:id="rId28"/>
    <p:sldId id="314" r:id="rId29"/>
    <p:sldId id="273" r:id="rId30"/>
    <p:sldId id="274" r:id="rId31"/>
    <p:sldId id="277" r:id="rId32"/>
    <p:sldId id="285" r:id="rId33"/>
    <p:sldId id="291" r:id="rId34"/>
    <p:sldId id="328" r:id="rId35"/>
    <p:sldId id="329" r:id="rId36"/>
    <p:sldId id="292" r:id="rId37"/>
    <p:sldId id="307" r:id="rId38"/>
    <p:sldId id="322" r:id="rId39"/>
    <p:sldId id="323" r:id="rId40"/>
    <p:sldId id="324" r:id="rId41"/>
    <p:sldId id="293" r:id="rId42"/>
    <p:sldId id="294" r:id="rId43"/>
    <p:sldId id="326" r:id="rId44"/>
    <p:sldId id="295" r:id="rId45"/>
    <p:sldId id="308" r:id="rId46"/>
    <p:sldId id="296" r:id="rId47"/>
    <p:sldId id="327" r:id="rId48"/>
    <p:sldId id="325" r:id="rId49"/>
    <p:sldId id="31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3834" autoAdjust="0"/>
  </p:normalViewPr>
  <p:slideViewPr>
    <p:cSldViewPr snapToGrid="0">
      <p:cViewPr varScale="1">
        <p:scale>
          <a:sx n="81" d="100"/>
          <a:sy n="81" d="100"/>
        </p:scale>
        <p:origin x="5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K"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6E729-7B57-447E-8D83-501B07168AE2}" type="datetimeFigureOut">
              <a:rPr lang="zh-HK" altLang="en-US" smtClean="0"/>
              <a:t>23/8/2025</a:t>
            </a:fld>
            <a:endParaRPr lang="zh-HK"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K"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HK"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K"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D37228-E278-4961-AEB9-7C625482AD68}" type="slidenum">
              <a:rPr lang="zh-HK" altLang="en-US" smtClean="0"/>
              <a:t>‹#›</a:t>
            </a:fld>
            <a:endParaRPr lang="zh-HK" altLang="en-US"/>
          </a:p>
        </p:txBody>
      </p:sp>
    </p:spTree>
    <p:extLst>
      <p:ext uri="{BB962C8B-B14F-4D97-AF65-F5344CB8AC3E}">
        <p14:creationId xmlns:p14="http://schemas.microsoft.com/office/powerpoint/2010/main" val="4189061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41F4670-AAB4-412B-9B8C-7ACEFACF6513}" type="datetime1">
              <a:rPr lang="zh-HK" altLang="en-US" smtClean="0"/>
              <a:t>23/8/2025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21F4D8-D441-42F7-BDC4-548FF3927F14}" type="slidenum">
              <a:rPr lang="zh-HK" altLang="en-US" smtClean="0"/>
              <a:t>‹#›</a:t>
            </a:fld>
            <a:endParaRPr lang="zh-HK"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32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79939D8-0FE0-43E2-9A22-DDCDD471EE7C}" type="datetime1">
              <a:rPr lang="zh-HK" altLang="en-US" smtClean="0"/>
              <a:t>23/8/2025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274971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54C8FDE-FD08-4BA7-A6CF-46E9EF142296}" type="datetime1">
              <a:rPr lang="zh-HK" altLang="en-US" smtClean="0"/>
              <a:t>23/8/2025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295904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A54633F1-8FA7-4FC3-9CAE-145F45F605DD}" type="datetime1">
              <a:rPr lang="zh-HK" altLang="en-US" smtClean="0"/>
              <a:t>23/8/2025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195953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1CABBA8-7206-4D3A-A1C9-60F3E15733B3}" type="datetime1">
              <a:rPr lang="zh-HK" altLang="en-US" smtClean="0"/>
              <a:t>23/8/2025</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21F4D8-D441-42F7-BDC4-548FF3927F14}" type="slidenum">
              <a:rPr lang="zh-HK" altLang="en-US" smtClean="0"/>
              <a:t>‹#›</a:t>
            </a:fld>
            <a:endParaRPr lang="zh-HK"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43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0175F35-9093-4CFD-A288-4BABBE71942B}" type="datetime1">
              <a:rPr lang="zh-HK" altLang="en-US" smtClean="0"/>
              <a:t>23/8/2025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206523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497CAC0-8981-430B-BDB9-C74AC4AF4CFF}" type="datetime1">
              <a:rPr lang="zh-HK" altLang="en-US" smtClean="0"/>
              <a:t>23/8/2025</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326141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B6BC987-52AA-45DA-9718-DB8ABF4DAB0C}" type="datetime1">
              <a:rPr lang="zh-HK" altLang="en-US" smtClean="0"/>
              <a:t>23/8/2025</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167120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30BE555-6008-4670-A6A0-573AE046BB12}" type="datetime1">
              <a:rPr lang="zh-HK" altLang="en-US" smtClean="0"/>
              <a:t>23/8/2025</a:t>
            </a:fld>
            <a:endParaRPr lang="zh-HK"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HK" altLang="en-US"/>
          </a:p>
        </p:txBody>
      </p:sp>
      <p:sp>
        <p:nvSpPr>
          <p:cNvPr id="9" name="Slide Number Placeholder 8"/>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152162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3624A7-3305-4133-9859-7E37795B3122}" type="datetime1">
              <a:rPr lang="zh-HK" altLang="en-US" smtClean="0"/>
              <a:t>23/8/2025</a:t>
            </a:fld>
            <a:endParaRPr lang="zh-HK"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HK"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189438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F168A9D-1C2E-496F-B879-92AA43860093}" type="datetime1">
              <a:rPr lang="zh-HK" altLang="en-US" smtClean="0"/>
              <a:t>23/8/2025</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4521F4D8-D441-42F7-BDC4-548FF3927F14}" type="slidenum">
              <a:rPr lang="zh-HK" altLang="en-US" smtClean="0"/>
              <a:t>‹#›</a:t>
            </a:fld>
            <a:endParaRPr lang="zh-HK" altLang="en-US"/>
          </a:p>
        </p:txBody>
      </p:sp>
    </p:spTree>
    <p:extLst>
      <p:ext uri="{BB962C8B-B14F-4D97-AF65-F5344CB8AC3E}">
        <p14:creationId xmlns:p14="http://schemas.microsoft.com/office/powerpoint/2010/main" val="462024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8BF528-06A0-476D-9B85-2B1FDD42DFE1}" type="datetime1">
              <a:rPr lang="zh-HK" altLang="en-US" smtClean="0"/>
              <a:t>23/8/2025</a:t>
            </a:fld>
            <a:endParaRPr lang="zh-HK"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HK"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21F4D8-D441-42F7-BDC4-548FF3927F14}" type="slidenum">
              <a:rPr lang="zh-HK" altLang="en-US" smtClean="0"/>
              <a:t>‹#›</a:t>
            </a:fld>
            <a:endParaRPr lang="zh-HK"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4193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clic.org.hk/zh/glossary" TargetMode="External"/><Relationship Id="rId2" Type="http://schemas.openxmlformats.org/officeDocument/2006/relationships/hyperlink" Target="https://www.clic.org.hk/zh/topics/hkLegalSystem/criminalAndCivilLaw/answer12"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0BA085-9DFB-4BDD-B39D-979D8A9C579D}"/>
              </a:ext>
            </a:extLst>
          </p:cNvPr>
          <p:cNvSpPr>
            <a:spLocks noGrp="1"/>
          </p:cNvSpPr>
          <p:nvPr>
            <p:ph type="ctrTitle"/>
          </p:nvPr>
        </p:nvSpPr>
        <p:spPr>
          <a:xfrm>
            <a:off x="902069" y="-1074289"/>
            <a:ext cx="10058400" cy="3566160"/>
          </a:xfrm>
        </p:spPr>
        <p:txBody>
          <a:bodyPr>
            <a:normAutofit/>
          </a:bodyPr>
          <a:lstStyle/>
          <a:p>
            <a:pPr>
              <a:spcBef>
                <a:spcPts val="5"/>
              </a:spcBef>
            </a:pPr>
            <a:r>
              <a:rPr lang="en-GB" altLang="zh-HK" sz="4400" b="1" dirty="0">
                <a:effectLst/>
                <a:latin typeface="Garamond" panose="02020404030301010803" pitchFamily="18" charset="0"/>
                <a:ea typeface="Arial" panose="020B0604020202020204" pitchFamily="34" charset="0"/>
                <a:cs typeface="Times New Roman" panose="02020603050405020304" pitchFamily="18" charset="0"/>
              </a:rPr>
              <a:t>Session 1</a:t>
            </a:r>
            <a:br>
              <a:rPr lang="zh-TW" altLang="zh-HK" sz="4400" dirty="0">
                <a:effectLst/>
                <a:latin typeface="Arial" panose="020B0604020202020204" pitchFamily="34" charset="0"/>
                <a:ea typeface="Arial" panose="020B0604020202020204" pitchFamily="34" charset="0"/>
              </a:rPr>
            </a:br>
            <a:r>
              <a:rPr lang="en-GB" altLang="zh-HK" sz="4400" b="1" dirty="0">
                <a:effectLst/>
                <a:latin typeface="Garamond" panose="02020404030301010803" pitchFamily="18" charset="0"/>
                <a:ea typeface="Arial" panose="020B0604020202020204" pitchFamily="34" charset="0"/>
                <a:cs typeface="Times New Roman" panose="02020603050405020304" pitchFamily="18" charset="0"/>
              </a:rPr>
              <a:t>Course Introduction / </a:t>
            </a:r>
            <a:br>
              <a:rPr lang="en-GB" altLang="zh-HK" sz="4400" b="1" dirty="0">
                <a:effectLst/>
                <a:latin typeface="Garamond" panose="02020404030301010803" pitchFamily="18" charset="0"/>
                <a:ea typeface="Arial" panose="020B0604020202020204" pitchFamily="34" charset="0"/>
                <a:cs typeface="Times New Roman" panose="02020603050405020304" pitchFamily="18" charset="0"/>
              </a:rPr>
            </a:br>
            <a:r>
              <a:rPr lang="en-GB" altLang="zh-HK" sz="4400" b="1" dirty="0">
                <a:effectLst/>
                <a:latin typeface="Garamond" panose="02020404030301010803" pitchFamily="18" charset="0"/>
                <a:ea typeface="Arial" panose="020B0604020202020204" pitchFamily="34" charset="0"/>
                <a:cs typeface="Times New Roman" panose="02020603050405020304" pitchFamily="18" charset="0"/>
              </a:rPr>
              <a:t>The Legal System of Hong Kong</a:t>
            </a:r>
            <a:br>
              <a:rPr lang="zh-TW" altLang="zh-HK" sz="3200" dirty="0">
                <a:effectLst/>
                <a:latin typeface="Arial" panose="020B0604020202020204" pitchFamily="34" charset="0"/>
                <a:ea typeface="Arial" panose="020B0604020202020204" pitchFamily="34" charset="0"/>
              </a:rPr>
            </a:br>
            <a:endParaRPr lang="zh-HK" altLang="en-US" sz="3200" dirty="0"/>
          </a:p>
        </p:txBody>
      </p:sp>
      <p:sp>
        <p:nvSpPr>
          <p:cNvPr id="3" name="副標題 2">
            <a:extLst>
              <a:ext uri="{FF2B5EF4-FFF2-40B4-BE49-F238E27FC236}">
                <a16:creationId xmlns:a16="http://schemas.microsoft.com/office/drawing/2014/main" id="{F58C0C4A-725B-47F6-A35A-32FDC69CEEA3}"/>
              </a:ext>
            </a:extLst>
          </p:cNvPr>
          <p:cNvSpPr>
            <a:spLocks noGrp="1"/>
          </p:cNvSpPr>
          <p:nvPr>
            <p:ph type="subTitle" idx="1"/>
          </p:nvPr>
        </p:nvSpPr>
        <p:spPr>
          <a:xfrm>
            <a:off x="1100051" y="4599432"/>
            <a:ext cx="9662437" cy="999188"/>
          </a:xfrm>
        </p:spPr>
        <p:txBody>
          <a:bodyPr>
            <a:noAutofit/>
          </a:bodyPr>
          <a:lstStyle/>
          <a:p>
            <a:r>
              <a:rPr lang="en-GB" altLang="zh-HK" sz="1400" b="1" u="sng" dirty="0">
                <a:effectLst/>
                <a:latin typeface="Garamond" panose="02020404030301010803" pitchFamily="18" charset="0"/>
                <a:ea typeface="Arial" panose="020B0604020202020204" pitchFamily="34" charset="0"/>
                <a:cs typeface="Times New Roman" panose="02020603050405020304" pitchFamily="18" charset="0"/>
              </a:rPr>
              <a:t>SSW 409 LEGAL &amp; ETHICAL ASPECTS OF SOCIAL WORK</a:t>
            </a:r>
            <a:br>
              <a:rPr lang="zh-TW" altLang="zh-HK" sz="1400" dirty="0">
                <a:effectLst/>
                <a:latin typeface="Arial" panose="020B0604020202020204" pitchFamily="34" charset="0"/>
                <a:ea typeface="Arial" panose="020B0604020202020204" pitchFamily="34" charset="0"/>
              </a:rPr>
            </a:br>
            <a:r>
              <a:rPr lang="en-GB" altLang="zh-HK" sz="1400" dirty="0">
                <a:effectLst/>
                <a:latin typeface="Garamond" panose="02020404030301010803" pitchFamily="18" charset="0"/>
                <a:ea typeface="Arial" panose="020B0604020202020204" pitchFamily="34" charset="0"/>
              </a:rPr>
              <a:t>Hong Kong Nang Yan College of Higher Education </a:t>
            </a:r>
            <a:br>
              <a:rPr lang="zh-TW" altLang="zh-HK" sz="1400" dirty="0">
                <a:effectLst/>
                <a:latin typeface="Arial" panose="020B0604020202020204" pitchFamily="34" charset="0"/>
                <a:ea typeface="Arial" panose="020B0604020202020204" pitchFamily="34" charset="0"/>
              </a:rPr>
            </a:br>
            <a:r>
              <a:rPr lang="en-GB" altLang="zh-HK" sz="1400" dirty="0">
                <a:effectLst/>
                <a:latin typeface="Garamond" panose="02020404030301010803" pitchFamily="18" charset="0"/>
                <a:ea typeface="Arial" panose="020B0604020202020204" pitchFamily="34" charset="0"/>
              </a:rPr>
              <a:t>Bachelor of Social Work (Honours) Programme </a:t>
            </a:r>
            <a:br>
              <a:rPr lang="zh-TW" altLang="zh-HK" sz="1400" dirty="0">
                <a:effectLst/>
                <a:latin typeface="Arial" panose="020B0604020202020204" pitchFamily="34" charset="0"/>
                <a:ea typeface="Arial" panose="020B0604020202020204" pitchFamily="34" charset="0"/>
              </a:rPr>
            </a:br>
            <a:r>
              <a:rPr lang="en-GB" altLang="zh-HK" sz="1400" dirty="0">
                <a:effectLst/>
                <a:latin typeface="Garamond" panose="02020404030301010803" pitchFamily="18" charset="0"/>
                <a:ea typeface="Arial" panose="020B0604020202020204" pitchFamily="34" charset="0"/>
              </a:rPr>
              <a:t>Second semester 2025-2026</a:t>
            </a:r>
          </a:p>
          <a:p>
            <a:r>
              <a:rPr lang="en-GB" altLang="zh-HK" sz="1400" dirty="0">
                <a:effectLst/>
                <a:latin typeface="Garamond" panose="02020404030301010803" pitchFamily="18" charset="0"/>
                <a:ea typeface="新細明體" panose="02020500000000000000" pitchFamily="18" charset="-120"/>
              </a:rPr>
              <a:t>Copyright by Lam Cham Him, Leo</a:t>
            </a:r>
            <a:endParaRPr lang="zh-HK" altLang="en-US" sz="1400" dirty="0"/>
          </a:p>
        </p:txBody>
      </p:sp>
      <p:pic>
        <p:nvPicPr>
          <p:cNvPr id="1026" name="Picture 2" descr="Hong Kong's legal system bears the scars of security law | Financial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674" y="2139885"/>
            <a:ext cx="3543605" cy="1994544"/>
          </a:xfrm>
          <a:prstGeom prst="rect">
            <a:avLst/>
          </a:prstGeom>
          <a:noFill/>
          <a:extLst>
            <a:ext uri="{909E8E84-426E-40DD-AFC4-6F175D3DCCD1}">
              <a14:hiddenFill xmlns:a14="http://schemas.microsoft.com/office/drawing/2010/main">
                <a:solidFill>
                  <a:srgbClr val="FFFFFF"/>
                </a:solidFill>
              </a14:hiddenFill>
            </a:ext>
          </a:extLst>
        </p:spPr>
      </p:pic>
      <p:sp>
        <p:nvSpPr>
          <p:cNvPr id="4" name="投影片編號版面配置區 3">
            <a:extLst>
              <a:ext uri="{FF2B5EF4-FFF2-40B4-BE49-F238E27FC236}">
                <a16:creationId xmlns:a16="http://schemas.microsoft.com/office/drawing/2014/main" id="{15173376-DF2C-630C-2A7F-53FF94454E89}"/>
              </a:ext>
            </a:extLst>
          </p:cNvPr>
          <p:cNvSpPr>
            <a:spLocks noGrp="1"/>
          </p:cNvSpPr>
          <p:nvPr>
            <p:ph type="sldNum" sz="quarter" idx="12"/>
          </p:nvPr>
        </p:nvSpPr>
        <p:spPr/>
        <p:txBody>
          <a:bodyPr/>
          <a:lstStyle/>
          <a:p>
            <a:fld id="{4521F4D8-D441-42F7-BDC4-548FF3927F14}" type="slidenum">
              <a:rPr lang="zh-HK" altLang="en-US" smtClean="0"/>
              <a:t>1</a:t>
            </a:fld>
            <a:endParaRPr lang="zh-HK" altLang="en-US"/>
          </a:p>
        </p:txBody>
      </p:sp>
    </p:spTree>
    <p:extLst>
      <p:ext uri="{BB962C8B-B14F-4D97-AF65-F5344CB8AC3E}">
        <p14:creationId xmlns:p14="http://schemas.microsoft.com/office/powerpoint/2010/main" val="15996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886968-720B-4574-B2BF-429D70C254B0}"/>
              </a:ext>
            </a:extLst>
          </p:cNvPr>
          <p:cNvSpPr>
            <a:spLocks noGrp="1"/>
          </p:cNvSpPr>
          <p:nvPr>
            <p:ph type="title"/>
          </p:nvPr>
        </p:nvSpPr>
        <p:spPr/>
        <p:txBody>
          <a:bodyPr>
            <a:normAutofit/>
          </a:bodyPr>
          <a:lstStyle/>
          <a:p>
            <a:r>
              <a:rPr lang="en-GB" altLang="zh-HK" sz="4400" b="1" dirty="0">
                <a:effectLst/>
                <a:latin typeface="Garamond" panose="02020404030301010803" pitchFamily="18" charset="0"/>
                <a:ea typeface="Arial" panose="020B0604020202020204" pitchFamily="34" charset="0"/>
                <a:cs typeface="Times New Roman" panose="02020603050405020304" pitchFamily="18" charset="0"/>
              </a:rPr>
              <a:t>The Crown Colony Constitution</a:t>
            </a:r>
            <a:endParaRPr lang="zh-HK" altLang="en-US" sz="4400" dirty="0"/>
          </a:p>
        </p:txBody>
      </p:sp>
      <p:sp>
        <p:nvSpPr>
          <p:cNvPr id="3" name="內容版面配置區 2">
            <a:extLst>
              <a:ext uri="{FF2B5EF4-FFF2-40B4-BE49-F238E27FC236}">
                <a16:creationId xmlns:a16="http://schemas.microsoft.com/office/drawing/2014/main" id="{9252A80A-D07D-4BF6-AD15-A706B080631B}"/>
              </a:ext>
            </a:extLst>
          </p:cNvPr>
          <p:cNvSpPr>
            <a:spLocks noGrp="1"/>
          </p:cNvSpPr>
          <p:nvPr>
            <p:ph idx="1"/>
          </p:nvPr>
        </p:nvSpPr>
        <p:spPr/>
        <p:txBody>
          <a:bodyPr>
            <a:normAutofit fontScale="92500"/>
          </a:bodyPr>
          <a:lstStyle/>
          <a:p>
            <a:pPr marL="342900" lvl="0" indent="-342900" algn="just">
              <a:buFont typeface="Wingdings" panose="05000000000000000000" pitchFamily="2" charset="2"/>
              <a:buChar char=""/>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The Crown colony’s constitution was a monarchical one, made in the image of early modern England’s. </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The letters Patent, the HK letters Patent of 5 April 1843, which stood the test of time until 1 July 1997, established:</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mj-lt"/>
              <a:buAutoNum type="alphaLcPeriod"/>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The Governor of Hong Kong: </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mj-lt"/>
              <a:buAutoNum type="alphaLcPeriod"/>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The Executive Council</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mj-lt"/>
              <a:buAutoNum type="alphaLcPeriod"/>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The legislative Council</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2800" b="1" dirty="0">
                <a:solidFill>
                  <a:srgbClr val="FF0000"/>
                </a:solidFill>
                <a:effectLst/>
                <a:latin typeface="Garamond" panose="02020404030301010803" pitchFamily="18" charset="0"/>
                <a:ea typeface="Arial" panose="020B0604020202020204" pitchFamily="34" charset="0"/>
                <a:cs typeface="Times New Roman" panose="02020603050405020304" pitchFamily="18" charset="0"/>
              </a:rPr>
              <a:t>The first principle such as the rule of law and judicial independence</a:t>
            </a:r>
            <a:endParaRPr lang="zh-TW" altLang="zh-HK" sz="2800" b="1" dirty="0">
              <a:solidFill>
                <a:srgbClr val="FF0000"/>
              </a:solidFill>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2A76FAEF-87D3-718A-E11B-0D58DC0BC89F}"/>
              </a:ext>
            </a:extLst>
          </p:cNvPr>
          <p:cNvSpPr>
            <a:spLocks noGrp="1"/>
          </p:cNvSpPr>
          <p:nvPr>
            <p:ph type="sldNum" sz="quarter" idx="12"/>
          </p:nvPr>
        </p:nvSpPr>
        <p:spPr/>
        <p:txBody>
          <a:bodyPr/>
          <a:lstStyle/>
          <a:p>
            <a:fld id="{4521F4D8-D441-42F7-BDC4-548FF3927F14}" type="slidenum">
              <a:rPr lang="zh-HK" altLang="en-US" smtClean="0"/>
              <a:t>10</a:t>
            </a:fld>
            <a:endParaRPr lang="zh-HK" altLang="en-US"/>
          </a:p>
        </p:txBody>
      </p:sp>
    </p:spTree>
    <p:extLst>
      <p:ext uri="{BB962C8B-B14F-4D97-AF65-F5344CB8AC3E}">
        <p14:creationId xmlns:p14="http://schemas.microsoft.com/office/powerpoint/2010/main" val="2147235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DBD5B5-0A05-44E7-8227-B6E581A4A9EB}"/>
              </a:ext>
            </a:extLst>
          </p:cNvPr>
          <p:cNvSpPr>
            <a:spLocks noGrp="1"/>
          </p:cNvSpPr>
          <p:nvPr>
            <p:ph type="title"/>
          </p:nvPr>
        </p:nvSpPr>
        <p:spPr>
          <a:xfrm>
            <a:off x="1066800" y="30480"/>
            <a:ext cx="10058400" cy="1450757"/>
          </a:xfrm>
        </p:spPr>
        <p:txBody>
          <a:bodyPr/>
          <a:lstStyle/>
          <a:p>
            <a:r>
              <a:rPr lang="en-US" altLang="zh-HK" b="1" i="0" dirty="0">
                <a:solidFill>
                  <a:srgbClr val="202122"/>
                </a:solidFill>
                <a:effectLst/>
                <a:latin typeface="Arial" panose="020B0604020202020204" pitchFamily="34" charset="0"/>
              </a:rPr>
              <a:t>Hong Kong Letters Patent </a:t>
            </a:r>
            <a:r>
              <a:rPr lang="zh-TW" altLang="zh-HK" b="0" i="0" dirty="0">
                <a:solidFill>
                  <a:srgbClr val="000000"/>
                </a:solidFill>
                <a:effectLst/>
                <a:ea typeface="Linux Libertine"/>
              </a:rPr>
              <a:t>英王制誥 (香港)</a:t>
            </a:r>
            <a:endParaRPr lang="zh-HK" altLang="en-US" dirty="0"/>
          </a:p>
        </p:txBody>
      </p:sp>
      <p:sp>
        <p:nvSpPr>
          <p:cNvPr id="3" name="內容版面配置區 2">
            <a:extLst>
              <a:ext uri="{FF2B5EF4-FFF2-40B4-BE49-F238E27FC236}">
                <a16:creationId xmlns:a16="http://schemas.microsoft.com/office/drawing/2014/main" id="{FCCAB553-AEB3-4F4E-989C-DA94E309B3CB}"/>
              </a:ext>
            </a:extLst>
          </p:cNvPr>
          <p:cNvSpPr>
            <a:spLocks noGrp="1"/>
          </p:cNvSpPr>
          <p:nvPr>
            <p:ph idx="1"/>
          </p:nvPr>
        </p:nvSpPr>
        <p:spPr>
          <a:xfrm>
            <a:off x="1097280" y="1845734"/>
            <a:ext cx="10058400" cy="5012266"/>
          </a:xfrm>
        </p:spPr>
        <p:txBody>
          <a:bodyPr>
            <a:normAutofit/>
          </a:bodyPr>
          <a:lstStyle/>
          <a:p>
            <a:pPr marL="0" indent="0">
              <a:buNone/>
            </a:pPr>
            <a:r>
              <a:rPr lang="zh-TW" altLang="en-US" dirty="0"/>
              <a:t>通稱「香港憲章」，是香港英治時期的重要憲制性法律文件，為皇室制誥的一種。</a:t>
            </a:r>
            <a:endParaRPr lang="en-US" altLang="zh-HK" dirty="0"/>
          </a:p>
          <a:p>
            <a:pPr marL="0" indent="0">
              <a:buNone/>
            </a:pPr>
            <a:r>
              <a:rPr lang="en-US" altLang="zh-TW" dirty="0"/>
              <a:t>1843</a:t>
            </a:r>
            <a:r>
              <a:rPr lang="zh-TW" altLang="en-US" dirty="0"/>
              <a:t>年</a:t>
            </a:r>
            <a:r>
              <a:rPr lang="en-US" altLang="zh-TW" dirty="0"/>
              <a:t>4</a:t>
            </a:r>
            <a:r>
              <a:rPr lang="zh-TW" altLang="en-US" dirty="0"/>
              <a:t>月</a:t>
            </a:r>
            <a:r>
              <a:rPr lang="en-US" altLang="zh-TW" dirty="0"/>
              <a:t>5</a:t>
            </a:r>
            <a:r>
              <a:rPr lang="zh-TW" altLang="en-US" dirty="0"/>
              <a:t>日，為了給予英國政府對香港政府的統治提供指引，英女王維多利亞以英王特權立法的形式頒發</a:t>
            </a:r>
            <a:r>
              <a:rPr lang="en-US" altLang="zh-TW" dirty="0"/>
              <a:t>《</a:t>
            </a:r>
            <a:r>
              <a:rPr lang="zh-TW" altLang="en-US" dirty="0"/>
              <a:t>英王制誥</a:t>
            </a:r>
            <a:r>
              <a:rPr lang="en-US" altLang="zh-TW" dirty="0"/>
              <a:t>》</a:t>
            </a:r>
            <a:r>
              <a:rPr lang="zh-TW" altLang="en-US" dirty="0"/>
              <a:t>，並於同年</a:t>
            </a:r>
            <a:r>
              <a:rPr lang="en-US" altLang="zh-TW" dirty="0"/>
              <a:t>6</a:t>
            </a:r>
            <a:r>
              <a:rPr lang="zh-TW" altLang="en-US" dirty="0"/>
              <a:t>月</a:t>
            </a:r>
            <a:r>
              <a:rPr lang="en-US" altLang="zh-TW" dirty="0"/>
              <a:t>26</a:t>
            </a:r>
            <a:r>
              <a:rPr lang="zh-TW" altLang="en-US" dirty="0"/>
              <a:t>日在香港總督府公佈，根據前者，香港成為英國皇家殖民地；</a:t>
            </a:r>
            <a:endParaRPr lang="en-US" altLang="zh-TW" dirty="0"/>
          </a:p>
          <a:p>
            <a:pPr marL="0" indent="0">
              <a:buNone/>
            </a:pPr>
            <a:r>
              <a:rPr lang="zh-TW" altLang="en-US" dirty="0"/>
              <a:t>香港殖民地政府和定例局則根據後者成立</a:t>
            </a:r>
            <a:endParaRPr lang="en-US" altLang="zh-TW" dirty="0"/>
          </a:p>
          <a:p>
            <a:pPr marL="0" indent="0">
              <a:buNone/>
            </a:pPr>
            <a:r>
              <a:rPr lang="zh-TW" altLang="en-US" dirty="0"/>
              <a:t>其後經過數次重修，最後的版本頒佈於</a:t>
            </a:r>
            <a:r>
              <a:rPr lang="en-US" altLang="zh-TW" dirty="0"/>
              <a:t>1991</a:t>
            </a:r>
            <a:r>
              <a:rPr lang="zh-TW" altLang="en-US" dirty="0"/>
              <a:t>年，內容主要確立香港總督的職權、授權設立行政局與定例局（其後改稱立法局），以及各官員的職責等等。</a:t>
            </a:r>
            <a:endParaRPr lang="en-US" altLang="zh-TW" dirty="0"/>
          </a:p>
          <a:p>
            <a:pPr marL="0" indent="0">
              <a:buNone/>
            </a:pPr>
            <a:r>
              <a:rPr lang="zh-TW" altLang="en-US" dirty="0"/>
              <a:t>於香港主權移交中華人民共和國後，地位由</a:t>
            </a:r>
            <a:r>
              <a:rPr lang="en-US" altLang="zh-TW" dirty="0"/>
              <a:t>《</a:t>
            </a:r>
            <a:r>
              <a:rPr lang="zh-TW" altLang="en-US" dirty="0"/>
              <a:t>香港特別行政區基本法</a:t>
            </a:r>
            <a:r>
              <a:rPr lang="en-US" altLang="zh-TW" dirty="0"/>
              <a:t>》</a:t>
            </a:r>
            <a:r>
              <a:rPr lang="zh-TW" altLang="en-US" dirty="0"/>
              <a:t>取代</a:t>
            </a:r>
            <a:r>
              <a:rPr lang="en-US" altLang="zh-TW" dirty="0"/>
              <a:t>[</a:t>
            </a:r>
            <a:r>
              <a:rPr lang="zh-TW" altLang="en-US" dirty="0"/>
              <a:t>英王制誥對香港總督的權力，及對行政、立法及司法機關都有非常嚴格的限制，例如按察司的任命或者罷免都必須通過非常嚴格的程序，以維護法官於執行公義的個過程中不會因為行政機關施加壓力而不能夠保持獨立及客觀，以及保持公眾對法院的信心。英王制誥亦為立法機關提供了權力來源的確立，授權港督經諮詢立法局後制定香港法律和法例的全權。立法局制定的法律不能超越制誥所授予的權限或與制誥有所牴觸，否則一律會被法院宣布無效。</a:t>
            </a:r>
            <a:endParaRPr lang="zh-HK" altLang="en-US" dirty="0"/>
          </a:p>
        </p:txBody>
      </p:sp>
      <p:sp>
        <p:nvSpPr>
          <p:cNvPr id="4" name="投影片編號版面配置區 3">
            <a:extLst>
              <a:ext uri="{FF2B5EF4-FFF2-40B4-BE49-F238E27FC236}">
                <a16:creationId xmlns:a16="http://schemas.microsoft.com/office/drawing/2014/main" id="{FAB3E32D-3919-D160-29B0-C986F046DCA2}"/>
              </a:ext>
            </a:extLst>
          </p:cNvPr>
          <p:cNvSpPr>
            <a:spLocks noGrp="1"/>
          </p:cNvSpPr>
          <p:nvPr>
            <p:ph type="sldNum" sz="quarter" idx="12"/>
          </p:nvPr>
        </p:nvSpPr>
        <p:spPr/>
        <p:txBody>
          <a:bodyPr/>
          <a:lstStyle/>
          <a:p>
            <a:fld id="{4521F4D8-D441-42F7-BDC4-548FF3927F14}" type="slidenum">
              <a:rPr lang="zh-HK" altLang="en-US" smtClean="0"/>
              <a:t>11</a:t>
            </a:fld>
            <a:endParaRPr lang="zh-HK" altLang="en-US"/>
          </a:p>
        </p:txBody>
      </p:sp>
    </p:spTree>
    <p:extLst>
      <p:ext uri="{BB962C8B-B14F-4D97-AF65-F5344CB8AC3E}">
        <p14:creationId xmlns:p14="http://schemas.microsoft.com/office/powerpoint/2010/main" val="2649853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641D1B-E3EF-4D36-92D0-7B2351A0CD2E}"/>
              </a:ext>
            </a:extLst>
          </p:cNvPr>
          <p:cNvSpPr>
            <a:spLocks noGrp="1"/>
          </p:cNvSpPr>
          <p:nvPr>
            <p:ph type="title"/>
          </p:nvPr>
        </p:nvSpPr>
        <p:spPr/>
        <p:txBody>
          <a:bodyPr>
            <a:normAutofit/>
          </a:bodyPr>
          <a:lstStyle/>
          <a:p>
            <a:r>
              <a:rPr lang="en-GB" altLang="zh-HK" sz="4400" b="1" dirty="0">
                <a:effectLst/>
                <a:latin typeface="Garamond" panose="02020404030301010803" pitchFamily="18" charset="0"/>
                <a:ea typeface="Arial" panose="020B0604020202020204" pitchFamily="34" charset="0"/>
                <a:cs typeface="Times New Roman" panose="02020603050405020304" pitchFamily="18" charset="0"/>
              </a:rPr>
              <a:t>Fundamentals of English Common Law</a:t>
            </a:r>
            <a:endParaRPr lang="zh-HK" altLang="en-US" sz="4400" dirty="0"/>
          </a:p>
        </p:txBody>
      </p:sp>
      <p:sp>
        <p:nvSpPr>
          <p:cNvPr id="3" name="內容版面配置區 2">
            <a:extLst>
              <a:ext uri="{FF2B5EF4-FFF2-40B4-BE49-F238E27FC236}">
                <a16:creationId xmlns:a16="http://schemas.microsoft.com/office/drawing/2014/main" id="{BC8CF679-AC31-4494-8873-BAF48C336049}"/>
              </a:ext>
            </a:extLst>
          </p:cNvPr>
          <p:cNvSpPr>
            <a:spLocks noGrp="1"/>
          </p:cNvSpPr>
          <p:nvPr>
            <p:ph idx="1"/>
          </p:nvPr>
        </p:nvSpPr>
        <p:spPr>
          <a:xfrm>
            <a:off x="308864" y="1717040"/>
            <a:ext cx="11161776" cy="5195146"/>
          </a:xfrm>
        </p:spPr>
        <p:txBody>
          <a:bodyPr>
            <a:normAutofit/>
          </a:bodyPr>
          <a:lstStyle/>
          <a:p>
            <a:pPr marL="1143000" lvl="2" indent="-228600" algn="just">
              <a:buFont typeface="Wingdings" panose="05000000000000000000" pitchFamily="2" charset="2"/>
              <a:buChar char=""/>
            </a:pPr>
            <a:r>
              <a:rPr lang="en-GB" altLang="zh-HK" sz="2300" dirty="0">
                <a:effectLst/>
                <a:latin typeface="Garamond" panose="02020404030301010803" pitchFamily="18" charset="0"/>
                <a:ea typeface="Arial" panose="020B0604020202020204" pitchFamily="34" charset="0"/>
                <a:cs typeface="Times New Roman" panose="02020603050405020304" pitchFamily="18" charset="0"/>
              </a:rPr>
              <a:t>The dual order of English and Chinese law was soon abolished by the Supreme Court Ordinance (No. 15 of 1844).</a:t>
            </a:r>
          </a:p>
          <a:p>
            <a:pPr marL="1143000" lvl="2" indent="-228600" algn="just">
              <a:buFont typeface="Wingdings" panose="05000000000000000000" pitchFamily="2" charset="2"/>
              <a:buChar char=""/>
            </a:pPr>
            <a:endParaRPr lang="zh-TW" altLang="zh-HK" sz="2300" dirty="0">
              <a:effectLst/>
              <a:latin typeface="Arial" panose="020B0604020202020204" pitchFamily="34" charset="0"/>
              <a:ea typeface="Arial" panose="020B0604020202020204" pitchFamily="34" charset="0"/>
            </a:endParaRPr>
          </a:p>
          <a:p>
            <a:pPr marL="1143000" lvl="2" indent="-228600" algn="just">
              <a:buFont typeface="Wingdings" panose="05000000000000000000" pitchFamily="2" charset="2"/>
              <a:buChar char=""/>
            </a:pPr>
            <a:r>
              <a:rPr lang="en-GB" altLang="zh-HK" sz="2300" dirty="0">
                <a:effectLst/>
                <a:latin typeface="Garamond" panose="02020404030301010803" pitchFamily="18" charset="0"/>
                <a:ea typeface="Arial" panose="020B0604020202020204" pitchFamily="34" charset="0"/>
                <a:cs typeface="Times New Roman" panose="02020603050405020304" pitchFamily="18" charset="0"/>
              </a:rPr>
              <a:t>All matters and questions touching the right or title to any real property in the said colony, </a:t>
            </a:r>
            <a:r>
              <a:rPr lang="en-GB" altLang="zh-HK" sz="2300" b="1" dirty="0">
                <a:effectLst/>
                <a:latin typeface="Garamond" panose="02020404030301010803" pitchFamily="18" charset="0"/>
                <a:ea typeface="Arial" panose="020B0604020202020204" pitchFamily="34" charset="0"/>
                <a:cs typeface="Times New Roman" panose="02020603050405020304" pitchFamily="18" charset="0"/>
              </a:rPr>
              <a:t>the law of England shall prevail</a:t>
            </a:r>
            <a:r>
              <a:rPr lang="en-GB" altLang="zh-HK" sz="2300" dirty="0">
                <a:effectLst/>
                <a:latin typeface="Garamond" panose="02020404030301010803" pitchFamily="18" charset="0"/>
                <a:ea typeface="Arial" panose="020B0604020202020204" pitchFamily="34" charset="0"/>
                <a:cs typeface="Times New Roman" panose="02020603050405020304" pitchFamily="18" charset="0"/>
              </a:rPr>
              <a:t> and that </a:t>
            </a:r>
            <a:r>
              <a:rPr lang="en-GB" altLang="zh-HK" sz="2300" b="1" dirty="0">
                <a:effectLst/>
                <a:latin typeface="Garamond" panose="02020404030301010803" pitchFamily="18" charset="0"/>
                <a:ea typeface="Arial" panose="020B0604020202020204" pitchFamily="34" charset="0"/>
                <a:cs typeface="Times New Roman" panose="02020603050405020304" pitchFamily="18" charset="0"/>
              </a:rPr>
              <a:t>no law shall be recognized </a:t>
            </a:r>
            <a:r>
              <a:rPr lang="en-GB" altLang="zh-HK" sz="2300" dirty="0">
                <a:effectLst/>
                <a:latin typeface="Garamond" panose="02020404030301010803" pitchFamily="18" charset="0"/>
                <a:ea typeface="Arial" panose="020B0604020202020204" pitchFamily="34" charset="0"/>
                <a:cs typeface="Times New Roman" panose="02020603050405020304" pitchFamily="18" charset="0"/>
              </a:rPr>
              <a:t>in the said Colony, which shall in any way derogate from the sovereignty of Queen of England</a:t>
            </a:r>
          </a:p>
          <a:p>
            <a:pPr marL="1143000" lvl="2" indent="-228600" algn="just">
              <a:buFont typeface="Wingdings" panose="05000000000000000000" pitchFamily="2" charset="2"/>
              <a:buChar char=""/>
            </a:pPr>
            <a:endParaRPr lang="zh-TW" altLang="zh-HK" sz="2300" dirty="0">
              <a:effectLst/>
              <a:latin typeface="Arial" panose="020B0604020202020204" pitchFamily="34" charset="0"/>
              <a:ea typeface="Arial" panose="020B0604020202020204" pitchFamily="34" charset="0"/>
            </a:endParaRPr>
          </a:p>
          <a:p>
            <a:pPr marL="1143000" lvl="2" indent="-228600" algn="just">
              <a:buFont typeface="Wingdings" panose="05000000000000000000" pitchFamily="2" charset="2"/>
              <a:buChar char=""/>
            </a:pPr>
            <a:r>
              <a:rPr lang="en-GB" altLang="zh-HK" sz="2300" b="1" dirty="0">
                <a:effectLst/>
                <a:latin typeface="Garamond" panose="02020404030301010803" pitchFamily="18" charset="0"/>
                <a:ea typeface="Arial" panose="020B0604020202020204" pitchFamily="34" charset="0"/>
                <a:cs typeface="Times New Roman" panose="02020603050405020304" pitchFamily="18" charset="0"/>
              </a:rPr>
              <a:t>The whole of the laws of England into HK that soon proved and the formula settled on in 1873</a:t>
            </a:r>
            <a:r>
              <a:rPr lang="en-GB" altLang="zh-HK" sz="2300" dirty="0">
                <a:effectLst/>
                <a:latin typeface="Garamond" panose="02020404030301010803" pitchFamily="18" charset="0"/>
                <a:ea typeface="Arial" panose="020B0604020202020204" pitchFamily="34" charset="0"/>
                <a:cs typeface="Times New Roman" panose="02020603050405020304" pitchFamily="18" charset="0"/>
              </a:rPr>
              <a:t>, with the enactment of the Supreme Court Ordinance (No 12 of 1873), provided in s.5 that: 05 </a:t>
            </a:r>
            <a:r>
              <a:rPr lang="en-GB" altLang="zh-HK" sz="2300" dirty="0" err="1">
                <a:effectLst/>
                <a:latin typeface="Garamond" panose="02020404030301010803" pitchFamily="18" charset="0"/>
                <a:ea typeface="Arial" panose="020B0604020202020204" pitchFamily="34" charset="0"/>
                <a:cs typeface="Times New Roman" panose="02020603050405020304" pitchFamily="18" charset="0"/>
              </a:rPr>
              <a:t>th</a:t>
            </a:r>
            <a:r>
              <a:rPr lang="en-GB" altLang="zh-HK" sz="2300" dirty="0">
                <a:effectLst/>
                <a:latin typeface="Garamond" panose="02020404030301010803" pitchFamily="18" charset="0"/>
                <a:ea typeface="Arial" panose="020B0604020202020204" pitchFamily="34" charset="0"/>
                <a:cs typeface="Times New Roman" panose="02020603050405020304" pitchFamily="18" charset="0"/>
              </a:rPr>
              <a:t> April 1843 in force in the Colony except some inapplicable to the local circumstance.</a:t>
            </a:r>
            <a:endParaRPr lang="zh-TW" altLang="zh-HK" sz="23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07EF11B8-357F-F4CD-C3EC-FF16CF0D274D}"/>
              </a:ext>
            </a:extLst>
          </p:cNvPr>
          <p:cNvSpPr>
            <a:spLocks noGrp="1"/>
          </p:cNvSpPr>
          <p:nvPr>
            <p:ph type="sldNum" sz="quarter" idx="12"/>
          </p:nvPr>
        </p:nvSpPr>
        <p:spPr/>
        <p:txBody>
          <a:bodyPr/>
          <a:lstStyle/>
          <a:p>
            <a:fld id="{4521F4D8-D441-42F7-BDC4-548FF3927F14}" type="slidenum">
              <a:rPr lang="zh-HK" altLang="en-US" smtClean="0"/>
              <a:t>12</a:t>
            </a:fld>
            <a:endParaRPr lang="zh-HK" altLang="en-US"/>
          </a:p>
        </p:txBody>
      </p:sp>
    </p:spTree>
    <p:extLst>
      <p:ext uri="{BB962C8B-B14F-4D97-AF65-F5344CB8AC3E}">
        <p14:creationId xmlns:p14="http://schemas.microsoft.com/office/powerpoint/2010/main" val="94047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2B6A0-2409-49CD-9AE3-F229B3585BC5}"/>
              </a:ext>
            </a:extLst>
          </p:cNvPr>
          <p:cNvSpPr>
            <a:spLocks noGrp="1"/>
          </p:cNvSpPr>
          <p:nvPr>
            <p:ph type="title"/>
          </p:nvPr>
        </p:nvSpPr>
        <p:spPr/>
        <p:txBody>
          <a:bodyPr>
            <a:normAutofit/>
          </a:bodyPr>
          <a:lstStyle/>
          <a:p>
            <a:r>
              <a:rPr lang="en-GB" altLang="zh-HK" sz="4400" b="1" dirty="0">
                <a:effectLst/>
                <a:latin typeface="Garamond" panose="02020404030301010803" pitchFamily="18" charset="0"/>
                <a:ea typeface="Arial" panose="020B0604020202020204" pitchFamily="34" charset="0"/>
                <a:cs typeface="Times New Roman" panose="02020603050405020304" pitchFamily="18" charset="0"/>
              </a:rPr>
              <a:t>The Uniqueness of the HK Law</a:t>
            </a:r>
            <a:endParaRPr lang="zh-HK" altLang="en-US" sz="4400" dirty="0"/>
          </a:p>
        </p:txBody>
      </p:sp>
      <p:sp>
        <p:nvSpPr>
          <p:cNvPr id="3" name="內容版面配置區 2">
            <a:extLst>
              <a:ext uri="{FF2B5EF4-FFF2-40B4-BE49-F238E27FC236}">
                <a16:creationId xmlns:a16="http://schemas.microsoft.com/office/drawing/2014/main" id="{7F47098D-3A5F-4A00-85EA-F969AA856B5A}"/>
              </a:ext>
            </a:extLst>
          </p:cNvPr>
          <p:cNvSpPr>
            <a:spLocks noGrp="1"/>
          </p:cNvSpPr>
          <p:nvPr>
            <p:ph idx="1"/>
          </p:nvPr>
        </p:nvSpPr>
        <p:spPr>
          <a:xfrm>
            <a:off x="329184" y="1845734"/>
            <a:ext cx="10521696" cy="5225626"/>
          </a:xfrm>
        </p:spPr>
        <p:txBody>
          <a:bodyPr>
            <a:normAutofit/>
          </a:bodyPr>
          <a:lstStyle/>
          <a:p>
            <a:pPr marL="768350" indent="-441325" algn="just">
              <a:tabLst>
                <a:tab pos="2962275" algn="l"/>
              </a:tabLst>
            </a:pPr>
            <a:r>
              <a:rPr lang="en-GB" altLang="zh-HK" sz="12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100" dirty="0">
              <a:effectLst/>
              <a:latin typeface="Arial" panose="020B0604020202020204" pitchFamily="34" charset="0"/>
              <a:ea typeface="Arial" panose="020B0604020202020204" pitchFamily="34" charset="0"/>
            </a:endParaRPr>
          </a:p>
          <a:p>
            <a:pPr marL="1143000" lvl="2" indent="-228600" algn="just">
              <a:buFont typeface="Wingdings" panose="05000000000000000000" pitchFamily="2" charset="2"/>
              <a:buChar char=""/>
              <a:tabLst>
                <a:tab pos="2962275"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Founded as a British Crown Colony in 1843 and converted to a Chinese special Administrative region in 1997.</a:t>
            </a:r>
            <a:endParaRPr lang="zh-TW" altLang="zh-HK" sz="3200" dirty="0">
              <a:effectLst/>
              <a:latin typeface="Arial" panose="020B0604020202020204" pitchFamily="34" charset="0"/>
              <a:ea typeface="Arial" panose="020B0604020202020204" pitchFamily="34" charset="0"/>
            </a:endParaRPr>
          </a:p>
          <a:p>
            <a:pPr marL="1143000" lvl="2" indent="-228600" algn="just">
              <a:buFont typeface="Wingdings" panose="05000000000000000000" pitchFamily="2" charset="2"/>
              <a:buChar char=""/>
              <a:tabLst>
                <a:tab pos="2962275"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The vast majority is of ethnic Chinese descent, hundreds of thousands of residents belong to the all-area of ethnicities hailing from every inhabited continent</a:t>
            </a:r>
            <a:endParaRPr lang="zh-TW" altLang="zh-HK" sz="3200" dirty="0">
              <a:effectLst/>
              <a:latin typeface="Arial" panose="020B0604020202020204" pitchFamily="34" charset="0"/>
              <a:ea typeface="Arial" panose="020B0604020202020204" pitchFamily="34" charset="0"/>
            </a:endParaRPr>
          </a:p>
          <a:p>
            <a:pPr marL="1143000" lvl="2" indent="-228600" algn="just">
              <a:buFont typeface="Wingdings" panose="05000000000000000000" pitchFamily="2" charset="2"/>
              <a:buChar char=""/>
              <a:tabLst>
                <a:tab pos="2962275"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It is the oldest continuously functioning legal system in East Asia</a:t>
            </a:r>
            <a:endParaRPr lang="zh-TW" altLang="zh-HK" sz="32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E6CA1C89-4BB1-6002-4DE8-06F7C8264AAF}"/>
              </a:ext>
            </a:extLst>
          </p:cNvPr>
          <p:cNvSpPr>
            <a:spLocks noGrp="1"/>
          </p:cNvSpPr>
          <p:nvPr>
            <p:ph type="sldNum" sz="quarter" idx="12"/>
          </p:nvPr>
        </p:nvSpPr>
        <p:spPr/>
        <p:txBody>
          <a:bodyPr/>
          <a:lstStyle/>
          <a:p>
            <a:fld id="{4521F4D8-D441-42F7-BDC4-548FF3927F14}" type="slidenum">
              <a:rPr lang="zh-HK" altLang="en-US" smtClean="0"/>
              <a:t>13</a:t>
            </a:fld>
            <a:endParaRPr lang="zh-HK" altLang="en-US"/>
          </a:p>
        </p:txBody>
      </p:sp>
    </p:spTree>
    <p:extLst>
      <p:ext uri="{BB962C8B-B14F-4D97-AF65-F5344CB8AC3E}">
        <p14:creationId xmlns:p14="http://schemas.microsoft.com/office/powerpoint/2010/main" val="325268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5E9F9E4-9B70-4794-8F4F-AD480C4868D9}"/>
              </a:ext>
            </a:extLst>
          </p:cNvPr>
          <p:cNvSpPr>
            <a:spLocks noGrp="1"/>
          </p:cNvSpPr>
          <p:nvPr>
            <p:ph idx="1"/>
          </p:nvPr>
        </p:nvSpPr>
        <p:spPr>
          <a:xfrm>
            <a:off x="76200" y="1158240"/>
            <a:ext cx="11348720" cy="7101840"/>
          </a:xfrm>
        </p:spPr>
        <p:txBody>
          <a:bodyPr/>
          <a:lstStyle/>
          <a:p>
            <a:pPr marL="1143000" lvl="2" indent="-228600" algn="just">
              <a:buFont typeface="Wingdings" panose="05000000000000000000" pitchFamily="2" charset="2"/>
              <a:buChar char=""/>
              <a:tabLst>
                <a:tab pos="2962275"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When the Japanese occupied HK (1941-1945) , the same legal system has held sway in territory over course of no less than 170 years after the resumption of sovereignty in 1997 by the </a:t>
            </a:r>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People’s Republic of China</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 which operates a system of law based on </a:t>
            </a:r>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Socialist and civilian law principle.</a:t>
            </a:r>
            <a:endParaRPr lang="zh-TW" altLang="zh-HK" sz="3200" dirty="0">
              <a:effectLst/>
              <a:latin typeface="Arial" panose="020B0604020202020204" pitchFamily="34" charset="0"/>
              <a:ea typeface="Arial" panose="020B0604020202020204" pitchFamily="34" charset="0"/>
            </a:endParaRPr>
          </a:p>
          <a:p>
            <a:pPr marL="1143000" lvl="2" indent="-228600" algn="just">
              <a:buFont typeface="Wingdings" panose="05000000000000000000" pitchFamily="2" charset="2"/>
              <a:buChar char=""/>
              <a:tabLst>
                <a:tab pos="2962275"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The predominance of common law in HK entails that its legal system shares few of the Continental European civilian law principle and practices of all nearby jurisdiction. </a:t>
            </a:r>
            <a:endParaRPr lang="zh-TW" altLang="zh-HK" sz="3200" dirty="0">
              <a:effectLst/>
              <a:latin typeface="Arial" panose="020B0604020202020204" pitchFamily="34" charset="0"/>
              <a:ea typeface="Arial" panose="020B0604020202020204" pitchFamily="34" charset="0"/>
            </a:endParaRPr>
          </a:p>
          <a:p>
            <a:pPr marL="1143000" lvl="2" indent="-228600" algn="just">
              <a:buFont typeface="Wingdings" panose="05000000000000000000" pitchFamily="2" charset="2"/>
              <a:buChar char=""/>
              <a:tabLst>
                <a:tab pos="2962275"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It means the legal system has been before and after the 1 July 1997</a:t>
            </a:r>
            <a:endParaRPr lang="zh-TW" altLang="zh-HK" sz="3200" dirty="0">
              <a:effectLst/>
              <a:latin typeface="Arial" panose="020B0604020202020204" pitchFamily="34" charset="0"/>
              <a:ea typeface="Arial" panose="020B0604020202020204" pitchFamily="34" charset="0"/>
            </a:endParaRPr>
          </a:p>
          <a:p>
            <a:endParaRPr lang="zh-HK" altLang="en-US" dirty="0"/>
          </a:p>
        </p:txBody>
      </p:sp>
      <p:sp>
        <p:nvSpPr>
          <p:cNvPr id="2" name="投影片編號版面配置區 1">
            <a:extLst>
              <a:ext uri="{FF2B5EF4-FFF2-40B4-BE49-F238E27FC236}">
                <a16:creationId xmlns:a16="http://schemas.microsoft.com/office/drawing/2014/main" id="{010884F3-BF12-44BD-9718-0D985BFA868D}"/>
              </a:ext>
            </a:extLst>
          </p:cNvPr>
          <p:cNvSpPr>
            <a:spLocks noGrp="1"/>
          </p:cNvSpPr>
          <p:nvPr>
            <p:ph type="sldNum" sz="quarter" idx="12"/>
          </p:nvPr>
        </p:nvSpPr>
        <p:spPr/>
        <p:txBody>
          <a:bodyPr/>
          <a:lstStyle/>
          <a:p>
            <a:fld id="{4521F4D8-D441-42F7-BDC4-548FF3927F14}" type="slidenum">
              <a:rPr lang="zh-HK" altLang="en-US" smtClean="0"/>
              <a:t>14</a:t>
            </a:fld>
            <a:endParaRPr lang="zh-HK" altLang="en-US"/>
          </a:p>
        </p:txBody>
      </p:sp>
    </p:spTree>
    <p:extLst>
      <p:ext uri="{BB962C8B-B14F-4D97-AF65-F5344CB8AC3E}">
        <p14:creationId xmlns:p14="http://schemas.microsoft.com/office/powerpoint/2010/main" val="105762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3E8882-CD1A-43B0-9676-E5C9C2921501}"/>
              </a:ext>
            </a:extLst>
          </p:cNvPr>
          <p:cNvSpPr>
            <a:spLocks noGrp="1"/>
          </p:cNvSpPr>
          <p:nvPr>
            <p:ph type="title"/>
          </p:nvPr>
        </p:nvSpPr>
        <p:spPr/>
        <p:txBody>
          <a:bodyPr>
            <a:normAutofit/>
          </a:bodyPr>
          <a:lstStyle/>
          <a:p>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1997 to Now - The Basic Law of the</a:t>
            </a:r>
            <a:r>
              <a:rPr lang="en-GB" altLang="zh-HK" sz="3200" b="1"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HKSAR</a:t>
            </a:r>
            <a:endParaRPr lang="zh-HK" altLang="en-US" sz="3200" dirty="0"/>
          </a:p>
        </p:txBody>
      </p:sp>
      <p:sp>
        <p:nvSpPr>
          <p:cNvPr id="3" name="內容版面配置區 2">
            <a:extLst>
              <a:ext uri="{FF2B5EF4-FFF2-40B4-BE49-F238E27FC236}">
                <a16:creationId xmlns:a16="http://schemas.microsoft.com/office/drawing/2014/main" id="{7614BF47-19BB-4607-A125-729FE9C2C27A}"/>
              </a:ext>
            </a:extLst>
          </p:cNvPr>
          <p:cNvSpPr>
            <a:spLocks noGrp="1"/>
          </p:cNvSpPr>
          <p:nvPr>
            <p:ph idx="1"/>
          </p:nvPr>
        </p:nvSpPr>
        <p:spPr>
          <a:xfrm>
            <a:off x="408086" y="2484877"/>
            <a:ext cx="10058400" cy="4023360"/>
          </a:xfrm>
        </p:spPr>
        <p:txBody>
          <a:bodyPr>
            <a:noAutofit/>
          </a:bodyPr>
          <a:lstStyle/>
          <a:p>
            <a:pPr marL="1143000" lvl="2" indent="-228600" algn="just">
              <a:spcBef>
                <a:spcPts val="470"/>
              </a:spcBef>
              <a:spcAft>
                <a:spcPts val="0"/>
              </a:spcAft>
              <a:buFont typeface="Wingdings" panose="05000000000000000000" pitchFamily="2" charset="2"/>
              <a:buChar char=""/>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The basic law </a:t>
            </a:r>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was promulgated by National people’s congress NPC</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 on 04 April 1990, to codify the promises of the People’s Republic of China to conserve the pre-existing institutions and way of life of HK. </a:t>
            </a:r>
            <a:endParaRPr lang="zh-HK" altLang="en-US" sz="1500" dirty="0"/>
          </a:p>
        </p:txBody>
      </p:sp>
      <p:sp>
        <p:nvSpPr>
          <p:cNvPr id="4" name="投影片編號版面配置區 3">
            <a:extLst>
              <a:ext uri="{FF2B5EF4-FFF2-40B4-BE49-F238E27FC236}">
                <a16:creationId xmlns:a16="http://schemas.microsoft.com/office/drawing/2014/main" id="{ACA5E1AE-6D31-4844-883A-A92CB0901771}"/>
              </a:ext>
            </a:extLst>
          </p:cNvPr>
          <p:cNvSpPr>
            <a:spLocks noGrp="1"/>
          </p:cNvSpPr>
          <p:nvPr>
            <p:ph type="sldNum" sz="quarter" idx="12"/>
          </p:nvPr>
        </p:nvSpPr>
        <p:spPr/>
        <p:txBody>
          <a:bodyPr/>
          <a:lstStyle/>
          <a:p>
            <a:fld id="{4521F4D8-D441-42F7-BDC4-548FF3927F14}" type="slidenum">
              <a:rPr lang="zh-HK" altLang="en-US" smtClean="0"/>
              <a:t>15</a:t>
            </a:fld>
            <a:endParaRPr lang="zh-HK" altLang="en-US"/>
          </a:p>
        </p:txBody>
      </p:sp>
    </p:spTree>
    <p:extLst>
      <p:ext uri="{BB962C8B-B14F-4D97-AF65-F5344CB8AC3E}">
        <p14:creationId xmlns:p14="http://schemas.microsoft.com/office/powerpoint/2010/main" val="196715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3668AB-DDD9-4BEC-8F39-32BDCC673ADF}"/>
              </a:ext>
            </a:extLst>
          </p:cNvPr>
          <p:cNvSpPr>
            <a:spLocks noGrp="1"/>
          </p:cNvSpPr>
          <p:nvPr>
            <p:ph type="title"/>
          </p:nvPr>
        </p:nvSpPr>
        <p:spPr/>
        <p:txBody>
          <a:bodyPr/>
          <a:lstStyle/>
          <a:p>
            <a:r>
              <a:rPr lang="en-US" altLang="zh-HK" dirty="0">
                <a:latin typeface="Times New Roman" panose="02020603050405020304" pitchFamily="18" charset="0"/>
                <a:cs typeface="Times New Roman" panose="02020603050405020304" pitchFamily="18" charset="0"/>
              </a:rPr>
              <a:t>What is Basic Law?</a:t>
            </a:r>
            <a:endParaRPr lang="zh-HK"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89EB793-FC2B-4D16-85E1-982AE491EA23}"/>
              </a:ext>
            </a:extLst>
          </p:cNvPr>
          <p:cNvSpPr>
            <a:spLocks noGrp="1"/>
          </p:cNvSpPr>
          <p:nvPr>
            <p:ph idx="1"/>
          </p:nvPr>
        </p:nvSpPr>
        <p:spPr/>
        <p:txBody>
          <a:bodyPr>
            <a:normAutofit/>
          </a:bodyPr>
          <a:lstStyle/>
          <a:p>
            <a:r>
              <a:rPr lang="en-US" altLang="zh-HK" sz="3200" dirty="0">
                <a:latin typeface="Times New Roman" panose="02020603050405020304" pitchFamily="18" charset="0"/>
                <a:cs typeface="Times New Roman" panose="02020603050405020304" pitchFamily="18" charset="0"/>
              </a:rPr>
              <a:t>https://www.youtube.com/watch?v=7bV5kK3XuFo&amp;ab_channel=SouthChinaMorningPost</a:t>
            </a:r>
            <a:endParaRPr lang="zh-HK" altLang="en-US" sz="32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0DB8B2DA-96AC-4FAD-9FF0-0EFB0692D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520" y="3573914"/>
            <a:ext cx="4699000" cy="2565901"/>
          </a:xfrm>
          <a:prstGeom prst="rect">
            <a:avLst/>
          </a:prstGeom>
        </p:spPr>
      </p:pic>
      <p:sp>
        <p:nvSpPr>
          <p:cNvPr id="4" name="投影片編號版面配置區 3">
            <a:extLst>
              <a:ext uri="{FF2B5EF4-FFF2-40B4-BE49-F238E27FC236}">
                <a16:creationId xmlns:a16="http://schemas.microsoft.com/office/drawing/2014/main" id="{47005E8A-9261-E545-4351-7836FE7C3BDC}"/>
              </a:ext>
            </a:extLst>
          </p:cNvPr>
          <p:cNvSpPr>
            <a:spLocks noGrp="1"/>
          </p:cNvSpPr>
          <p:nvPr>
            <p:ph type="sldNum" sz="quarter" idx="12"/>
          </p:nvPr>
        </p:nvSpPr>
        <p:spPr/>
        <p:txBody>
          <a:bodyPr/>
          <a:lstStyle/>
          <a:p>
            <a:fld id="{4521F4D8-D441-42F7-BDC4-548FF3927F14}" type="slidenum">
              <a:rPr lang="zh-HK" altLang="en-US" smtClean="0"/>
              <a:t>16</a:t>
            </a:fld>
            <a:endParaRPr lang="zh-HK" altLang="en-US"/>
          </a:p>
        </p:txBody>
      </p:sp>
    </p:spTree>
    <p:extLst>
      <p:ext uri="{BB962C8B-B14F-4D97-AF65-F5344CB8AC3E}">
        <p14:creationId xmlns:p14="http://schemas.microsoft.com/office/powerpoint/2010/main" val="199195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DA682EA-7926-45D5-A72C-12BB72218184}"/>
              </a:ext>
            </a:extLst>
          </p:cNvPr>
          <p:cNvSpPr>
            <a:spLocks noGrp="1"/>
          </p:cNvSpPr>
          <p:nvPr>
            <p:ph type="title"/>
          </p:nvPr>
        </p:nvSpPr>
        <p:spPr/>
        <p:txBody>
          <a:bodyPr>
            <a:normAutofit/>
          </a:bodyPr>
          <a:lstStyle/>
          <a:p>
            <a:r>
              <a:rPr lang="en-US" altLang="zh-HK" b="1" dirty="0">
                <a:latin typeface="Times New Roman" panose="02020603050405020304" pitchFamily="18" charset="0"/>
                <a:cs typeface="Times New Roman" panose="02020603050405020304" pitchFamily="18" charset="0"/>
              </a:rPr>
              <a:t>Discussion</a:t>
            </a:r>
            <a:endParaRPr lang="zh-HK" altLang="en-US" b="1"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8250967-7C57-4826-A1FF-FAEAE6B9A7F2}"/>
              </a:ext>
            </a:extLst>
          </p:cNvPr>
          <p:cNvSpPr>
            <a:spLocks noGrp="1"/>
          </p:cNvSpPr>
          <p:nvPr>
            <p:ph idx="1"/>
          </p:nvPr>
        </p:nvSpPr>
        <p:spPr>
          <a:xfrm>
            <a:off x="1097280" y="2181014"/>
            <a:ext cx="10058400" cy="4023360"/>
          </a:xfrm>
        </p:spPr>
        <p:txBody>
          <a:bodyPr>
            <a:normAutofit lnSpcReduction="10000"/>
          </a:bodyPr>
          <a:lstStyle/>
          <a:p>
            <a:r>
              <a:rPr lang="en-GB" altLang="zh-HK" sz="4000" dirty="0">
                <a:effectLst/>
                <a:latin typeface="Times New Roman" panose="02020603050405020304" pitchFamily="18" charset="0"/>
                <a:ea typeface="Arial" panose="020B0604020202020204" pitchFamily="34" charset="0"/>
                <a:cs typeface="Times New Roman" panose="02020603050405020304" pitchFamily="18" charset="0"/>
              </a:rPr>
              <a:t>What is Common Law? </a:t>
            </a:r>
          </a:p>
          <a:p>
            <a:endParaRPr lang="en-GB" altLang="zh-HK" sz="4000" dirty="0">
              <a:effectLst/>
              <a:latin typeface="Times New Roman" panose="02020603050405020304" pitchFamily="18" charset="0"/>
              <a:ea typeface="Arial" panose="020B0604020202020204" pitchFamily="34" charset="0"/>
              <a:cs typeface="Times New Roman" panose="02020603050405020304" pitchFamily="18" charset="0"/>
            </a:endParaRPr>
          </a:p>
          <a:p>
            <a:r>
              <a:rPr lang="en-US" altLang="zh-HK" sz="4000" dirty="0">
                <a:latin typeface="Times New Roman" panose="02020603050405020304" pitchFamily="18" charset="0"/>
                <a:cs typeface="Times New Roman" panose="02020603050405020304" pitchFamily="18" charset="0"/>
              </a:rPr>
              <a:t>Which laws or ordinances would be applicable to a social worker?</a:t>
            </a:r>
          </a:p>
          <a:p>
            <a:endParaRPr lang="en-US" altLang="zh-HK" sz="4000" dirty="0">
              <a:latin typeface="Times New Roman" panose="02020603050405020304" pitchFamily="18" charset="0"/>
              <a:cs typeface="Times New Roman" panose="02020603050405020304" pitchFamily="18" charset="0"/>
            </a:endParaRPr>
          </a:p>
          <a:p>
            <a:r>
              <a:rPr lang="en-US" altLang="zh-HK" sz="4000" dirty="0">
                <a:latin typeface="Times New Roman" panose="02020603050405020304" pitchFamily="18" charset="0"/>
                <a:cs typeface="Times New Roman" panose="02020603050405020304" pitchFamily="18" charset="0"/>
              </a:rPr>
              <a:t>What are the functions of law ?</a:t>
            </a:r>
            <a:endParaRPr lang="zh-HK" altLang="en-US" sz="40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D95212A-38CB-1AC4-84D6-F6CE0EC942E3}"/>
              </a:ext>
            </a:extLst>
          </p:cNvPr>
          <p:cNvSpPr>
            <a:spLocks noGrp="1"/>
          </p:cNvSpPr>
          <p:nvPr>
            <p:ph type="sldNum" sz="quarter" idx="12"/>
          </p:nvPr>
        </p:nvSpPr>
        <p:spPr/>
        <p:txBody>
          <a:bodyPr/>
          <a:lstStyle/>
          <a:p>
            <a:fld id="{4521F4D8-D441-42F7-BDC4-548FF3927F14}" type="slidenum">
              <a:rPr lang="zh-HK" altLang="en-US" smtClean="0"/>
              <a:t>17</a:t>
            </a:fld>
            <a:endParaRPr lang="zh-HK" altLang="en-US"/>
          </a:p>
        </p:txBody>
      </p:sp>
    </p:spTree>
    <p:extLst>
      <p:ext uri="{BB962C8B-B14F-4D97-AF65-F5344CB8AC3E}">
        <p14:creationId xmlns:p14="http://schemas.microsoft.com/office/powerpoint/2010/main" val="398527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83" y="2754983"/>
            <a:ext cx="10071100" cy="1684338"/>
          </a:xfrm>
        </p:spPr>
        <p:txBody>
          <a:bodyPr rtlCol="0">
            <a:normAutofit/>
          </a:bodyPr>
          <a:lstStyle/>
          <a:p>
            <a:pPr eaLnBrk="1" fontAlgn="auto" hangingPunct="1">
              <a:spcAft>
                <a:spcPts val="0"/>
              </a:spcAft>
              <a:defRPr/>
            </a:pPr>
            <a:r>
              <a:rPr lang="en-US" sz="6000" b="1" dirty="0">
                <a:latin typeface="Times New Roman" panose="02020603050405020304" pitchFamily="18" charset="0"/>
                <a:cs typeface="Times New Roman" panose="02020603050405020304" pitchFamily="18" charset="0"/>
              </a:rPr>
              <a:t>Functions of law</a:t>
            </a:r>
          </a:p>
        </p:txBody>
      </p:sp>
      <p:sp>
        <p:nvSpPr>
          <p:cNvPr id="15363"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2EACE8D0-8AC2-4639-808C-183ADD7B61BC}" type="slidenum">
              <a:rPr lang="zh-TW" altLang="zh-HK" sz="1200">
                <a:solidFill>
                  <a:srgbClr val="9D8F88"/>
                </a:solidFill>
              </a:rPr>
              <a:pPr>
                <a:lnSpc>
                  <a:spcPct val="100000"/>
                </a:lnSpc>
                <a:spcBef>
                  <a:spcPct val="0"/>
                </a:spcBef>
                <a:buFontTx/>
                <a:buNone/>
              </a:pPr>
              <a:t>18</a:t>
            </a:fld>
            <a:r>
              <a:rPr lang="zh-TW" altLang="zh-HK" sz="1200">
                <a:solidFill>
                  <a:srgbClr val="9D8F88"/>
                </a:solidFill>
              </a:rPr>
              <a:t>
            </a:t>
            </a:r>
          </a:p>
        </p:txBody>
      </p:sp>
    </p:spTree>
    <p:extLst>
      <p:ext uri="{BB962C8B-B14F-4D97-AF65-F5344CB8AC3E}">
        <p14:creationId xmlns:p14="http://schemas.microsoft.com/office/powerpoint/2010/main" val="394210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標題 12"/>
          <p:cNvSpPr>
            <a:spLocks noGrp="1"/>
          </p:cNvSpPr>
          <p:nvPr>
            <p:ph type="title"/>
          </p:nvPr>
        </p:nvSpPr>
        <p:spPr>
          <a:xfrm>
            <a:off x="1154083" y="79213"/>
            <a:ext cx="10058400" cy="1450757"/>
          </a:xfrm>
        </p:spPr>
        <p:txBody>
          <a:bodyPr/>
          <a:lstStyle/>
          <a:p>
            <a:pPr eaLnBrk="1" hangingPunct="1"/>
            <a:r>
              <a:rPr lang="en-US" altLang="zh-TW" sz="3600" b="1" dirty="0">
                <a:latin typeface="Times New Roman" panose="02020603050405020304" pitchFamily="18" charset="0"/>
                <a:cs typeface="Times New Roman" panose="02020603050405020304" pitchFamily="18" charset="0"/>
              </a:rPr>
              <a:t>Law Maintains peace and order</a:t>
            </a:r>
            <a:endParaRPr altLang="zh-HK" sz="3600" b="1" dirty="0">
              <a:latin typeface="Times New Roman" panose="02020603050405020304" pitchFamily="18" charset="0"/>
              <a:cs typeface="Times New Roman" panose="02020603050405020304" pitchFamily="18" charset="0"/>
            </a:endParaRPr>
          </a:p>
        </p:txBody>
      </p:sp>
      <p:sp>
        <p:nvSpPr>
          <p:cNvPr id="14" name="內容版面配置區 13"/>
          <p:cNvSpPr>
            <a:spLocks noGrp="1"/>
          </p:cNvSpPr>
          <p:nvPr>
            <p:ph idx="1"/>
          </p:nvPr>
        </p:nvSpPr>
        <p:spPr/>
        <p:txBody>
          <a:bodyPr/>
          <a:lstStyle/>
          <a:p>
            <a:pPr eaLnBrk="1" fontAlgn="auto" hangingPunct="1">
              <a:spcAft>
                <a:spcPts val="0"/>
              </a:spcAft>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Criminal offences</a:t>
            </a:r>
          </a:p>
          <a:p>
            <a:pPr marL="720000" lvl="1" indent="-241300"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Serious offences: </a:t>
            </a:r>
          </a:p>
          <a:p>
            <a:pPr marL="979488" lvl="1" indent="92075"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murder and rape</a:t>
            </a:r>
          </a:p>
          <a:p>
            <a:pPr marL="809625" lvl="1" indent="-90488" eaLnBrk="1" fontAlgn="auto" hangingPunct="1">
              <a:spcAft>
                <a:spcPts val="0"/>
              </a:spcAft>
              <a:buSzPct val="80000"/>
              <a:buFont typeface="Wingdings" panose="05000000000000000000" pitchFamily="2" charset="2"/>
              <a:buChar char=""/>
              <a:defRPr/>
            </a:pPr>
            <a:endParaRPr lang="en-US" altLang="zh-TW" sz="1200" dirty="0">
              <a:latin typeface="Times New Roman" panose="02020603050405020304" pitchFamily="18" charset="0"/>
              <a:cs typeface="Times New Roman" panose="02020603050405020304" pitchFamily="18" charset="0"/>
            </a:endParaRPr>
          </a:p>
          <a:p>
            <a:pPr marL="720000" lvl="1" indent="-241300"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Minor offences:</a:t>
            </a:r>
          </a:p>
          <a:p>
            <a:pPr marL="979488" lvl="1" indent="0"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speeding</a:t>
            </a:r>
          </a:p>
          <a:p>
            <a:pPr marL="979488" lvl="1" indent="0"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careless driving</a:t>
            </a:r>
          </a:p>
          <a:p>
            <a:pPr marL="979488" lvl="1" indent="0"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littering</a:t>
            </a:r>
          </a:p>
          <a:p>
            <a:pPr marL="979488" lvl="1" indent="0"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breaching of MTR’s rules</a:t>
            </a:r>
            <a:endParaRPr sz="2400" dirty="0">
              <a:latin typeface="Times New Roman" panose="02020603050405020304" pitchFamily="18" charset="0"/>
              <a:cs typeface="Times New Roman" panose="02020603050405020304" pitchFamily="18" charset="0"/>
            </a:endParaRPr>
          </a:p>
          <a:p>
            <a:pPr marL="0" indent="0" eaLnBrk="1" fontAlgn="auto" hangingPunct="1">
              <a:spcAft>
                <a:spcPts val="0"/>
              </a:spcAft>
              <a:buFont typeface="Wingdings" panose="05000000000000000000" pitchFamily="2" charset="2"/>
              <a:buNone/>
              <a:defRPr/>
            </a:pPr>
            <a:endParaRPr sz="2400" dirty="0">
              <a:latin typeface="Times New Roman" panose="02020603050405020304" pitchFamily="18" charset="0"/>
              <a:cs typeface="Times New Roman" panose="02020603050405020304" pitchFamily="18" charset="0"/>
            </a:endParaRPr>
          </a:p>
        </p:txBody>
      </p:sp>
      <p:sp>
        <p:nvSpPr>
          <p:cNvPr id="16388"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DC9FE69C-6A70-47B0-9EA4-0DD5200D56F5}" type="slidenum">
              <a:rPr lang="zh-TW" altLang="zh-HK" sz="1200">
                <a:solidFill>
                  <a:srgbClr val="9D8F88"/>
                </a:solidFill>
              </a:rPr>
              <a:pPr>
                <a:lnSpc>
                  <a:spcPct val="100000"/>
                </a:lnSpc>
                <a:spcBef>
                  <a:spcPct val="0"/>
                </a:spcBef>
                <a:buFontTx/>
                <a:buNone/>
              </a:pPr>
              <a:t>19</a:t>
            </a:fld>
            <a:r>
              <a:rPr lang="zh-TW" altLang="zh-HK" sz="1200">
                <a:solidFill>
                  <a:srgbClr val="9D8F88"/>
                </a:solidFill>
              </a:rPr>
              <a:t>
            </a:t>
            </a:r>
          </a:p>
        </p:txBody>
      </p:sp>
      <p:pic>
        <p:nvPicPr>
          <p:cNvPr id="2050" name="Picture 2" descr="The world is not organised for peace&quot;- Exploring the 1924 &quot;New  International Order&quot; | LSE Women, Peace and Security blog">
            <a:extLst>
              <a:ext uri="{FF2B5EF4-FFF2-40B4-BE49-F238E27FC236}">
                <a16:creationId xmlns:a16="http://schemas.microsoft.com/office/drawing/2014/main" id="{DDCCBC12-695B-FC90-0451-7E1B9831C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2992" y="2671762"/>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50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2C4906-1948-4CE5-BC36-34D63F93D284}"/>
              </a:ext>
            </a:extLst>
          </p:cNvPr>
          <p:cNvSpPr>
            <a:spLocks noGrp="1"/>
          </p:cNvSpPr>
          <p:nvPr>
            <p:ph type="title"/>
          </p:nvPr>
        </p:nvSpPr>
        <p:spPr/>
        <p:txBody>
          <a:bodyPr>
            <a:normAutofit/>
          </a:bodyPr>
          <a:lstStyle/>
          <a:p>
            <a:r>
              <a:rPr lang="en-US" altLang="zh-HK" sz="3200" b="1" dirty="0">
                <a:latin typeface="Garamond" panose="02020404030301010803" pitchFamily="18" charset="0"/>
              </a:rPr>
              <a:t>Self-intro</a:t>
            </a:r>
            <a:endParaRPr lang="zh-HK" altLang="en-US" sz="3200" b="1" dirty="0">
              <a:latin typeface="Garamond" panose="02020404030301010803" pitchFamily="18" charset="0"/>
            </a:endParaRPr>
          </a:p>
        </p:txBody>
      </p:sp>
      <p:sp>
        <p:nvSpPr>
          <p:cNvPr id="3" name="內容版面配置區 2">
            <a:extLst>
              <a:ext uri="{FF2B5EF4-FFF2-40B4-BE49-F238E27FC236}">
                <a16:creationId xmlns:a16="http://schemas.microsoft.com/office/drawing/2014/main" id="{4BBF73E6-60DF-43BC-872C-C27EBA24747E}"/>
              </a:ext>
            </a:extLst>
          </p:cNvPr>
          <p:cNvSpPr>
            <a:spLocks noGrp="1"/>
          </p:cNvSpPr>
          <p:nvPr>
            <p:ph idx="1"/>
          </p:nvPr>
        </p:nvSpPr>
        <p:spPr>
          <a:xfrm>
            <a:off x="1178560" y="2272454"/>
            <a:ext cx="10058400" cy="4023360"/>
          </a:xfrm>
        </p:spPr>
        <p:txBody>
          <a:bodyPr/>
          <a:lstStyle/>
          <a:p>
            <a:pPr marL="0" indent="0">
              <a:buNone/>
            </a:pPr>
            <a:r>
              <a:rPr lang="en-US" altLang="zh-HK" dirty="0">
                <a:latin typeface="Garamond" panose="02020404030301010803" pitchFamily="18" charset="0"/>
              </a:rPr>
              <a:t>BSW , JD (CUHK)</a:t>
            </a:r>
          </a:p>
          <a:p>
            <a:pPr marL="0" indent="0">
              <a:buNone/>
            </a:pPr>
            <a:r>
              <a:rPr lang="en-US" altLang="zh-HK" dirty="0">
                <a:latin typeface="Garamond" panose="02020404030301010803" pitchFamily="18" charset="0"/>
              </a:rPr>
              <a:t>ISS </a:t>
            </a:r>
          </a:p>
          <a:p>
            <a:pPr marL="0" indent="0">
              <a:buNone/>
            </a:pPr>
            <a:r>
              <a:rPr lang="en-US" altLang="zh-HK" dirty="0">
                <a:latin typeface="Garamond" panose="02020404030301010803" pitchFamily="18" charset="0"/>
              </a:rPr>
              <a:t>IFSC, SWD </a:t>
            </a:r>
          </a:p>
          <a:p>
            <a:pPr marL="0" indent="0">
              <a:buNone/>
            </a:pPr>
            <a:r>
              <a:rPr lang="en-US" altLang="zh-HK" dirty="0">
                <a:latin typeface="Garamond" panose="02020404030301010803" pitchFamily="18" charset="0"/>
              </a:rPr>
              <a:t>FCPSU, SWD </a:t>
            </a:r>
          </a:p>
          <a:p>
            <a:pPr marL="0" indent="0">
              <a:buNone/>
            </a:pPr>
            <a:endParaRPr lang="en-US" altLang="zh-HK" dirty="0"/>
          </a:p>
          <a:p>
            <a:pPr marL="0" indent="0">
              <a:buNone/>
            </a:pPr>
            <a:r>
              <a:rPr lang="en-US" altLang="zh-HK" dirty="0">
                <a:latin typeface="Garamond" panose="02020404030301010803" pitchFamily="18" charset="0"/>
                <a:cs typeface="Times New Roman" panose="02020603050405020304" pitchFamily="18" charset="0"/>
              </a:rPr>
              <a:t>Email: leolam@ny.edu.hk</a:t>
            </a:r>
          </a:p>
        </p:txBody>
      </p:sp>
      <p:sp>
        <p:nvSpPr>
          <p:cNvPr id="4" name="投影片編號版面配置區 3">
            <a:extLst>
              <a:ext uri="{FF2B5EF4-FFF2-40B4-BE49-F238E27FC236}">
                <a16:creationId xmlns:a16="http://schemas.microsoft.com/office/drawing/2014/main" id="{E8B248E4-8154-E189-F2FE-180A0931F0AD}"/>
              </a:ext>
            </a:extLst>
          </p:cNvPr>
          <p:cNvSpPr>
            <a:spLocks noGrp="1"/>
          </p:cNvSpPr>
          <p:nvPr>
            <p:ph type="sldNum" sz="quarter" idx="12"/>
          </p:nvPr>
        </p:nvSpPr>
        <p:spPr/>
        <p:txBody>
          <a:bodyPr/>
          <a:lstStyle/>
          <a:p>
            <a:fld id="{4521F4D8-D441-42F7-BDC4-548FF3927F14}" type="slidenum">
              <a:rPr lang="zh-HK" altLang="en-US" smtClean="0"/>
              <a:t>2</a:t>
            </a:fld>
            <a:endParaRPr lang="zh-HK" altLang="en-US"/>
          </a:p>
        </p:txBody>
      </p:sp>
    </p:spTree>
    <p:extLst>
      <p:ext uri="{BB962C8B-B14F-4D97-AF65-F5344CB8AC3E}">
        <p14:creationId xmlns:p14="http://schemas.microsoft.com/office/powerpoint/2010/main" val="982021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2"/>
          <p:cNvSpPr>
            <a:spLocks noGrp="1"/>
          </p:cNvSpPr>
          <p:nvPr>
            <p:ph type="title"/>
          </p:nvPr>
        </p:nvSpPr>
        <p:spPr/>
        <p:txBody>
          <a:bodyPr/>
          <a:lstStyle/>
          <a:p>
            <a:pPr eaLnBrk="1" hangingPunct="1"/>
            <a:r>
              <a:rPr lang="en-US" altLang="zh-TW" sz="3600" b="1" dirty="0">
                <a:latin typeface="Times New Roman" panose="02020603050405020304" pitchFamily="18" charset="0"/>
                <a:cs typeface="Times New Roman" panose="02020603050405020304" pitchFamily="18" charset="0"/>
              </a:rPr>
              <a:t>Law regulates and control human </a:t>
            </a:r>
            <a:r>
              <a:rPr lang="en-US" altLang="zh-TW" sz="3600" b="1" dirty="0" err="1">
                <a:latin typeface="Times New Roman" panose="02020603050405020304" pitchFamily="18" charset="0"/>
                <a:cs typeface="Times New Roman" panose="02020603050405020304" pitchFamily="18" charset="0"/>
              </a:rPr>
              <a:t>behaviour</a:t>
            </a:r>
            <a:endParaRPr altLang="zh-HK" sz="3600" b="1" dirty="0">
              <a:latin typeface="Times New Roman" panose="02020603050405020304" pitchFamily="18" charset="0"/>
              <a:cs typeface="Times New Roman" panose="02020603050405020304" pitchFamily="18" charset="0"/>
            </a:endParaRPr>
          </a:p>
        </p:txBody>
      </p:sp>
      <p:sp>
        <p:nvSpPr>
          <p:cNvPr id="15363" name="內容版面配置區 13"/>
          <p:cNvSpPr>
            <a:spLocks noGrp="1"/>
          </p:cNvSpPr>
          <p:nvPr>
            <p:ph idx="1"/>
          </p:nvPr>
        </p:nvSpPr>
        <p:spPr bwMode="auto"/>
        <p:txBody>
          <a:bodyPr wrap="square" numCol="1" anchor="t" anchorCtr="0" compatLnSpc="1">
            <a:prstTxWarp prst="textNoShape">
              <a:avLst/>
            </a:prstTxWarp>
            <a:normAutofit lnSpcReduction="10000"/>
          </a:bodyPr>
          <a:lstStyle/>
          <a:p>
            <a:pPr eaLnBrk="1" hangingPunct="1">
              <a:lnSpc>
                <a:spcPct val="80000"/>
              </a:lnSpc>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Civil Law</a:t>
            </a:r>
          </a:p>
          <a:p>
            <a:pPr marL="647700" lvl="1" indent="-150813"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Regulates civil juristic acts (</a:t>
            </a:r>
            <a:r>
              <a:rPr altLang="en-US" sz="2400" dirty="0">
                <a:latin typeface="Times New Roman" panose="02020603050405020304" pitchFamily="18" charset="0"/>
                <a:cs typeface="Times New Roman" panose="02020603050405020304" pitchFamily="18" charset="0"/>
              </a:rPr>
              <a:t>民事法律行為</a:t>
            </a:r>
            <a:r>
              <a:rPr lang="en-US" altLang="zh-TW" sz="2400" dirty="0">
                <a:latin typeface="Times New Roman" panose="02020603050405020304" pitchFamily="18" charset="0"/>
                <a:cs typeface="Times New Roman" panose="02020603050405020304" pitchFamily="18" charset="0"/>
              </a:rPr>
              <a:t>)</a:t>
            </a:r>
            <a:r>
              <a:rPr altLang="en-US" sz="2400"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between individuals</a:t>
            </a:r>
          </a:p>
          <a:p>
            <a:pPr marL="979488" lvl="1" indent="0"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Law of contract regulates contractual relationship</a:t>
            </a:r>
          </a:p>
          <a:p>
            <a:pPr marL="979488" lvl="1" indent="0"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Law of Tort regulates civil acts to a reasonable standard</a:t>
            </a:r>
          </a:p>
          <a:p>
            <a:pPr marL="979488" lvl="1" indent="0"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Tax law imposes duty of paying tax</a:t>
            </a:r>
          </a:p>
          <a:p>
            <a:pPr marL="647700" lvl="1" indent="-150813" eaLnBrk="1" hangingPunct="1">
              <a:lnSpc>
                <a:spcPct val="80000"/>
              </a:lnSpc>
              <a:buSzPct val="80000"/>
              <a:buFont typeface="Wingdings" panose="05000000000000000000" pitchFamily="2" charset="2"/>
              <a:buChar char=""/>
              <a:defRPr/>
            </a:pPr>
            <a:endParaRPr lang="en-US" altLang="zh-TW" sz="1300" dirty="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Criminal Law</a:t>
            </a:r>
          </a:p>
          <a:p>
            <a:pPr marL="647700" lvl="1" indent="-150813"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Control certain activities</a:t>
            </a:r>
          </a:p>
          <a:p>
            <a:pPr marL="1346200" lvl="1" indent="-366713"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Driving – Road Traffic Ordinance</a:t>
            </a:r>
          </a:p>
          <a:p>
            <a:pPr marL="1346200" lvl="1" indent="-366713"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Factory safety</a:t>
            </a:r>
          </a:p>
          <a:p>
            <a:pPr marL="1346200" lvl="1" indent="-366713" eaLnBrk="1" hangingPunct="1">
              <a:lnSpc>
                <a:spcPct val="80000"/>
              </a:lnSpc>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Water pollution</a:t>
            </a:r>
          </a:p>
          <a:p>
            <a:pPr marL="647700" lvl="1" indent="-150813" eaLnBrk="1" hangingPunct="1">
              <a:lnSpc>
                <a:spcPct val="80000"/>
              </a:lnSpc>
              <a:buSzPct val="80000"/>
              <a:buFont typeface="Wingdings" panose="05000000000000000000" pitchFamily="2" charset="2"/>
              <a:buChar char=""/>
              <a:defRPr/>
            </a:pPr>
            <a:endParaRPr altLang="zh-HK" dirty="0"/>
          </a:p>
        </p:txBody>
      </p:sp>
      <p:sp>
        <p:nvSpPr>
          <p:cNvPr id="1741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46D7AEE3-DD40-41C4-A807-8289F17A0DE2}" type="slidenum">
              <a:rPr lang="zh-TW" altLang="zh-HK" sz="1200">
                <a:solidFill>
                  <a:srgbClr val="9D8F88"/>
                </a:solidFill>
              </a:rPr>
              <a:pPr>
                <a:lnSpc>
                  <a:spcPct val="100000"/>
                </a:lnSpc>
                <a:spcBef>
                  <a:spcPct val="0"/>
                </a:spcBef>
                <a:buFontTx/>
                <a:buNone/>
              </a:pPr>
              <a:t>20</a:t>
            </a:fld>
            <a:r>
              <a:rPr lang="zh-TW" altLang="zh-HK" sz="1200">
                <a:solidFill>
                  <a:srgbClr val="9D8F88"/>
                </a:solidFill>
              </a:rPr>
              <a:t>
            </a:t>
            </a:r>
          </a:p>
        </p:txBody>
      </p:sp>
    </p:spTree>
    <p:extLst>
      <p:ext uri="{BB962C8B-B14F-4D97-AF65-F5344CB8AC3E}">
        <p14:creationId xmlns:p14="http://schemas.microsoft.com/office/powerpoint/2010/main" val="950652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標題 12"/>
          <p:cNvSpPr>
            <a:spLocks noGrp="1"/>
          </p:cNvSpPr>
          <p:nvPr>
            <p:ph type="title"/>
          </p:nvPr>
        </p:nvSpPr>
        <p:spPr/>
        <p:txBody>
          <a:bodyPr/>
          <a:lstStyle/>
          <a:p>
            <a:pPr eaLnBrk="1" hangingPunct="1"/>
            <a:r>
              <a:rPr lang="en-US" altLang="zh-TW" sz="3600" b="1" dirty="0">
                <a:latin typeface="Times New Roman" panose="02020603050405020304" pitchFamily="18" charset="0"/>
                <a:cs typeface="Times New Roman" panose="02020603050405020304" pitchFamily="18" charset="0"/>
              </a:rPr>
              <a:t>Law sets the social standards</a:t>
            </a:r>
            <a:endParaRPr altLang="zh-HK" sz="3600" b="1" dirty="0">
              <a:latin typeface="Times New Roman" panose="02020603050405020304" pitchFamily="18" charset="0"/>
              <a:cs typeface="Times New Roman" panose="02020603050405020304" pitchFamily="18" charset="0"/>
            </a:endParaRPr>
          </a:p>
        </p:txBody>
      </p:sp>
      <p:sp>
        <p:nvSpPr>
          <p:cNvPr id="14" name="內容版面配置區 13"/>
          <p:cNvSpPr>
            <a:spLocks noGrp="1"/>
          </p:cNvSpPr>
          <p:nvPr>
            <p:ph idx="1"/>
          </p:nvPr>
        </p:nvSpPr>
        <p:spPr/>
        <p:txBody>
          <a:bodyPr/>
          <a:lstStyle/>
          <a:p>
            <a:pPr eaLnBrk="1" fontAlgn="auto" hangingPunct="1">
              <a:spcAft>
                <a:spcPts val="0"/>
              </a:spcAft>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Marriage Ordinance </a:t>
            </a:r>
            <a:r>
              <a:rPr altLang="en-US" sz="2400" dirty="0">
                <a:latin typeface="Times New Roman" panose="02020603050405020304" pitchFamily="18" charset="0"/>
                <a:cs typeface="Times New Roman" panose="02020603050405020304" pitchFamily="18" charset="0"/>
              </a:rPr>
              <a:t>婚姻條例</a:t>
            </a:r>
            <a:endParaRPr lang="en-US" altLang="zh-TW" sz="2400" dirty="0">
              <a:latin typeface="Times New Roman" panose="02020603050405020304" pitchFamily="18" charset="0"/>
              <a:cs typeface="Times New Roman" panose="02020603050405020304" pitchFamily="18" charset="0"/>
            </a:endParaRPr>
          </a:p>
          <a:p>
            <a:pPr marL="684000" lvl="1" indent="-182563"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Monogamous in nature (</a:t>
            </a:r>
            <a:r>
              <a:rPr altLang="en-US" sz="2400" dirty="0">
                <a:latin typeface="Times New Roman" panose="02020603050405020304" pitchFamily="18" charset="0"/>
                <a:cs typeface="Times New Roman" panose="02020603050405020304" pitchFamily="18" charset="0"/>
              </a:rPr>
              <a:t>一夫一妻制</a:t>
            </a:r>
            <a:r>
              <a:rPr lang="en-US" altLang="zh-TW" sz="2400" dirty="0">
                <a:latin typeface="Times New Roman" panose="02020603050405020304" pitchFamily="18" charset="0"/>
                <a:cs typeface="Times New Roman" panose="02020603050405020304" pitchFamily="18" charset="0"/>
              </a:rPr>
              <a:t>)</a:t>
            </a:r>
          </a:p>
          <a:p>
            <a:pPr marL="684000" lvl="1" indent="-182563"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Prohibits unions of </a:t>
            </a:r>
            <a:r>
              <a:rPr lang="en-US" altLang="zh-TW" sz="2400" dirty="0" err="1">
                <a:latin typeface="Times New Roman" panose="02020603050405020304" pitchFamily="18" charset="0"/>
                <a:cs typeface="Times New Roman" panose="02020603050405020304" pitchFamily="18" charset="0"/>
              </a:rPr>
              <a:t>concubinage</a:t>
            </a:r>
            <a:r>
              <a:rPr lang="en-US" altLang="zh-TW" sz="2400" dirty="0">
                <a:latin typeface="Times New Roman" panose="02020603050405020304" pitchFamily="18" charset="0"/>
                <a:cs typeface="Times New Roman" panose="02020603050405020304" pitchFamily="18" charset="0"/>
              </a:rPr>
              <a:t> (</a:t>
            </a:r>
            <a:r>
              <a:rPr altLang="en-US" sz="2400" dirty="0">
                <a:latin typeface="Times New Roman" panose="02020603050405020304" pitchFamily="18" charset="0"/>
                <a:cs typeface="Times New Roman" panose="02020603050405020304" pitchFamily="18" charset="0"/>
              </a:rPr>
              <a:t>納妾</a:t>
            </a:r>
            <a:r>
              <a:rPr lang="en-US" altLang="zh-TW" sz="2400" dirty="0">
                <a:latin typeface="Times New Roman" panose="02020603050405020304" pitchFamily="18" charset="0"/>
                <a:cs typeface="Times New Roman" panose="02020603050405020304" pitchFamily="18" charset="0"/>
              </a:rPr>
              <a:t>)</a:t>
            </a:r>
          </a:p>
          <a:p>
            <a:pPr marL="684000" lvl="1" indent="-182563" eaLnBrk="1" fontAlgn="auto" hangingPunct="1">
              <a:spcAft>
                <a:spcPts val="0"/>
              </a:spcAft>
              <a:buSzPct val="80000"/>
              <a:buFont typeface="Wingdings" panose="05000000000000000000" pitchFamily="2" charset="2"/>
              <a:buChar char=""/>
              <a:defRPr/>
            </a:pPr>
            <a:endParaRPr lang="en-US" altLang="zh-TW" sz="1200" dirty="0">
              <a:latin typeface="Times New Roman" panose="02020603050405020304" pitchFamily="18" charset="0"/>
              <a:cs typeface="Times New Roman" panose="02020603050405020304" pitchFamily="18" charset="0"/>
            </a:endParaRPr>
          </a:p>
          <a:p>
            <a:pPr eaLnBrk="1" fontAlgn="auto" hangingPunct="1">
              <a:spcAft>
                <a:spcPts val="0"/>
              </a:spcAft>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Crimes Ordinance </a:t>
            </a:r>
            <a:r>
              <a:rPr altLang="en-US" sz="2400" dirty="0">
                <a:latin typeface="Times New Roman" panose="02020603050405020304" pitchFamily="18" charset="0"/>
                <a:cs typeface="Times New Roman" panose="02020603050405020304" pitchFamily="18" charset="0"/>
              </a:rPr>
              <a:t>刑事罪行條例</a:t>
            </a:r>
            <a:endParaRPr lang="en-US" altLang="zh-TW" sz="2400" dirty="0">
              <a:latin typeface="Times New Roman" panose="02020603050405020304" pitchFamily="18" charset="0"/>
              <a:cs typeface="Times New Roman" panose="02020603050405020304" pitchFamily="18" charset="0"/>
            </a:endParaRPr>
          </a:p>
          <a:p>
            <a:pPr marL="504000" lvl="1" indent="-11113"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Prohibit male homosexual activities for anyone </a:t>
            </a:r>
          </a:p>
          <a:p>
            <a:pPr marL="492887" lvl="1" indent="0" eaLnBrk="1" fontAlgn="auto" hangingPunct="1">
              <a:spcBef>
                <a:spcPts val="0"/>
              </a:spcBef>
              <a:spcAft>
                <a:spcPts val="0"/>
              </a:spcAft>
              <a:buSzPct val="80000"/>
              <a:buFont typeface="Wingdings" panose="05000000000000000000" pitchFamily="2" charset="2"/>
              <a:buNone/>
              <a:defRPr/>
            </a:pPr>
            <a:r>
              <a:rPr lang="en-US" altLang="zh-TW" sz="2400" dirty="0">
                <a:latin typeface="Times New Roman" panose="02020603050405020304" pitchFamily="18" charset="0"/>
                <a:cs typeface="Times New Roman" panose="02020603050405020304" pitchFamily="18" charset="0"/>
              </a:rPr>
              <a:t>      under the age of 21</a:t>
            </a:r>
          </a:p>
          <a:p>
            <a:pPr marL="719137" lvl="1" indent="0" eaLnBrk="1" fontAlgn="auto" hangingPunct="1">
              <a:spcAft>
                <a:spcPts val="0"/>
              </a:spcAft>
              <a:buSzPct val="80000"/>
              <a:buFont typeface="Wingdings" panose="05000000000000000000" pitchFamily="2" charset="2"/>
              <a:buNone/>
              <a:defRPr/>
            </a:pPr>
            <a:endParaRPr lang="en-US" altLang="zh-TW" sz="2400" dirty="0"/>
          </a:p>
          <a:p>
            <a:pPr marL="0" indent="0" eaLnBrk="1" fontAlgn="auto" hangingPunct="1">
              <a:spcAft>
                <a:spcPts val="0"/>
              </a:spcAft>
              <a:buFont typeface="Wingdings" panose="05000000000000000000" pitchFamily="2" charset="2"/>
              <a:buNone/>
              <a:defRPr/>
            </a:pPr>
            <a:endParaRPr dirty="0"/>
          </a:p>
          <a:p>
            <a:pPr marL="0" indent="0" eaLnBrk="1" fontAlgn="auto" hangingPunct="1">
              <a:spcAft>
                <a:spcPts val="0"/>
              </a:spcAft>
              <a:buFont typeface="Wingdings" panose="05000000000000000000" pitchFamily="2" charset="2"/>
              <a:buNone/>
              <a:defRPr/>
            </a:pPr>
            <a:endParaRPr dirty="0"/>
          </a:p>
        </p:txBody>
      </p:sp>
      <p:sp>
        <p:nvSpPr>
          <p:cNvPr id="18436" name="投影片編號版面配置區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50FB30EE-87AC-4035-9A2A-D12042121635}" type="slidenum">
              <a:rPr lang="zh-TW" altLang="zh-HK" sz="1200">
                <a:solidFill>
                  <a:srgbClr val="9D8F88"/>
                </a:solidFill>
              </a:rPr>
              <a:pPr>
                <a:lnSpc>
                  <a:spcPct val="100000"/>
                </a:lnSpc>
                <a:spcBef>
                  <a:spcPct val="0"/>
                </a:spcBef>
                <a:buFontTx/>
                <a:buNone/>
              </a:pPr>
              <a:t>21</a:t>
            </a:fld>
            <a:r>
              <a:rPr lang="zh-TW" altLang="zh-HK" sz="1200">
                <a:solidFill>
                  <a:srgbClr val="9D8F88"/>
                </a:solidFill>
              </a:rPr>
              <a:t>
            </a:t>
            </a:r>
          </a:p>
        </p:txBody>
      </p:sp>
    </p:spTree>
    <p:extLst>
      <p:ext uri="{BB962C8B-B14F-4D97-AF65-F5344CB8AC3E}">
        <p14:creationId xmlns:p14="http://schemas.microsoft.com/office/powerpoint/2010/main" val="320206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2"/>
          <p:cNvSpPr>
            <a:spLocks noGrp="1"/>
          </p:cNvSpPr>
          <p:nvPr>
            <p:ph type="title"/>
          </p:nvPr>
        </p:nvSpPr>
        <p:spPr/>
        <p:txBody>
          <a:bodyPr/>
          <a:lstStyle/>
          <a:p>
            <a:pPr eaLnBrk="1" hangingPunct="1"/>
            <a:r>
              <a:rPr lang="en-US" altLang="zh-TW" sz="3600" b="1" dirty="0">
                <a:latin typeface="Times New Roman" panose="02020603050405020304" pitchFamily="18" charset="0"/>
                <a:cs typeface="Times New Roman" panose="02020603050405020304" pitchFamily="18" charset="0"/>
              </a:rPr>
              <a:t>Law promotes changes in social values</a:t>
            </a:r>
            <a:endParaRPr altLang="zh-HK" sz="3600" b="1" dirty="0">
              <a:latin typeface="Times New Roman" panose="02020603050405020304" pitchFamily="18" charset="0"/>
              <a:cs typeface="Times New Roman" panose="02020603050405020304" pitchFamily="18" charset="0"/>
            </a:endParaRPr>
          </a:p>
        </p:txBody>
      </p:sp>
      <p:sp>
        <p:nvSpPr>
          <p:cNvPr id="14" name="內容版面配置區 13"/>
          <p:cNvSpPr>
            <a:spLocks noGrp="1"/>
          </p:cNvSpPr>
          <p:nvPr>
            <p:ph idx="1"/>
          </p:nvPr>
        </p:nvSpPr>
        <p:spPr/>
        <p:txBody>
          <a:bodyPr/>
          <a:lstStyle/>
          <a:p>
            <a:pPr eaLnBrk="1" fontAlgn="auto" hangingPunct="1">
              <a:spcAft>
                <a:spcPts val="0"/>
              </a:spcAft>
              <a:buSzPct val="120000"/>
              <a:buFont typeface="Wingdings" panose="05000000000000000000" pitchFamily="2" charset="2"/>
              <a:buChar char="|"/>
              <a:defRPr/>
            </a:pPr>
            <a:r>
              <a:rPr lang="en-US" altLang="zh-TW" dirty="0">
                <a:latin typeface="Times New Roman" panose="02020603050405020304" pitchFamily="18" charset="0"/>
                <a:cs typeface="Times New Roman" panose="02020603050405020304" pitchFamily="18" charset="0"/>
              </a:rPr>
              <a:t>   </a:t>
            </a:r>
            <a:r>
              <a:rPr lang="en-US" altLang="zh-TW" sz="2400" dirty="0">
                <a:latin typeface="Times New Roman" panose="02020603050405020304" pitchFamily="18" charset="0"/>
                <a:cs typeface="Times New Roman" panose="02020603050405020304" pitchFamily="18" charset="0"/>
              </a:rPr>
              <a:t>Sex Discrimination Ordinance</a:t>
            </a:r>
          </a:p>
          <a:p>
            <a:pPr lvl="1" indent="-241300" eaLnBrk="1" fontAlgn="auto" hangingPunct="1">
              <a:spcAft>
                <a:spcPts val="0"/>
              </a:spcAft>
              <a:buSzPct val="80000"/>
              <a:buFont typeface="Wingdings" panose="05000000000000000000" pitchFamily="2" charset="2"/>
              <a:buChar char=""/>
              <a:defRPr/>
            </a:pPr>
            <a:r>
              <a:rPr lang="en-US" altLang="zh-TW" sz="2400" dirty="0">
                <a:latin typeface="Times New Roman" panose="02020603050405020304" pitchFamily="18" charset="0"/>
                <a:cs typeface="Times New Roman" panose="02020603050405020304" pitchFamily="18" charset="0"/>
              </a:rPr>
              <a:t>   Prohibit discrimination against pregnancy, gender </a:t>
            </a:r>
          </a:p>
          <a:p>
            <a:pPr marL="444500" lvl="1" indent="0" eaLnBrk="1" fontAlgn="auto" hangingPunct="1">
              <a:spcBef>
                <a:spcPts val="0"/>
              </a:spcBef>
              <a:spcAft>
                <a:spcPts val="0"/>
              </a:spcAft>
              <a:buSzPct val="80000"/>
              <a:buFont typeface="Wingdings" panose="05000000000000000000" pitchFamily="2" charset="2"/>
              <a:buNone/>
              <a:defRPr/>
            </a:pPr>
            <a:r>
              <a:rPr lang="en-US" altLang="zh-TW" sz="2400" dirty="0">
                <a:latin typeface="Times New Roman" panose="02020603050405020304" pitchFamily="18" charset="0"/>
                <a:cs typeface="Times New Roman" panose="02020603050405020304" pitchFamily="18" charset="0"/>
              </a:rPr>
              <a:t>      and marriage</a:t>
            </a:r>
          </a:p>
          <a:p>
            <a:pPr marL="444500" lvl="1" indent="0" eaLnBrk="1" fontAlgn="auto" hangingPunct="1">
              <a:spcBef>
                <a:spcPts val="0"/>
              </a:spcBef>
              <a:spcAft>
                <a:spcPts val="0"/>
              </a:spcAft>
              <a:buSzPct val="80000"/>
              <a:buFont typeface="Wingdings" panose="05000000000000000000" pitchFamily="2" charset="2"/>
              <a:buNone/>
              <a:defRPr/>
            </a:pPr>
            <a:endParaRPr lang="en-US" altLang="zh-TW" sz="1200" dirty="0"/>
          </a:p>
          <a:p>
            <a:pPr eaLnBrk="1" fontAlgn="auto" hangingPunct="1">
              <a:spcAft>
                <a:spcPts val="0"/>
              </a:spcAft>
              <a:buFont typeface="Wingdings" panose="05000000000000000000" pitchFamily="2" charset="2"/>
              <a:buChar char="|"/>
              <a:defRPr/>
            </a:pPr>
            <a:endParaRPr dirty="0"/>
          </a:p>
          <a:p>
            <a:pPr marL="0" indent="0" eaLnBrk="1" fontAlgn="auto" hangingPunct="1">
              <a:spcAft>
                <a:spcPts val="0"/>
              </a:spcAft>
              <a:buFont typeface="Wingdings" panose="05000000000000000000" pitchFamily="2" charset="2"/>
              <a:buNone/>
              <a:defRPr/>
            </a:pPr>
            <a:endParaRPr dirty="0"/>
          </a:p>
        </p:txBody>
      </p:sp>
      <p:sp>
        <p:nvSpPr>
          <p:cNvPr id="1946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37303E78-C0CD-4CEB-A828-76FE304AE5C7}" type="slidenum">
              <a:rPr lang="zh-TW" altLang="zh-HK" sz="1200">
                <a:solidFill>
                  <a:srgbClr val="9D8F88"/>
                </a:solidFill>
              </a:rPr>
              <a:pPr>
                <a:lnSpc>
                  <a:spcPct val="100000"/>
                </a:lnSpc>
                <a:spcBef>
                  <a:spcPct val="0"/>
                </a:spcBef>
                <a:buFontTx/>
                <a:buNone/>
              </a:pPr>
              <a:t>22</a:t>
            </a:fld>
            <a:r>
              <a:rPr lang="zh-TW" altLang="zh-HK" sz="1200">
                <a:solidFill>
                  <a:srgbClr val="9D8F88"/>
                </a:solidFill>
              </a:rPr>
              <a:t>
            </a:t>
            </a:r>
          </a:p>
        </p:txBody>
      </p:sp>
      <p:pic>
        <p:nvPicPr>
          <p:cNvPr id="3074" name="Picture 2" descr="Code of Practice on Employment under the Sex Discrimination Ordinance | NGO  Governance">
            <a:extLst>
              <a:ext uri="{FF2B5EF4-FFF2-40B4-BE49-F238E27FC236}">
                <a16:creationId xmlns:a16="http://schemas.microsoft.com/office/drawing/2014/main" id="{D5636BDB-C8F6-895B-2591-D9C555EBC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247" y="3151780"/>
            <a:ext cx="3772439" cy="2825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64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34DDD6-6986-EE6D-F22B-306E3DF73E59}"/>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3924F4DC-9D3D-89F5-B04D-FBA0B5778D0A}"/>
              </a:ext>
            </a:extLst>
          </p:cNvPr>
          <p:cNvSpPr>
            <a:spLocks noGrp="1"/>
          </p:cNvSpPr>
          <p:nvPr>
            <p:ph idx="1"/>
          </p:nvPr>
        </p:nvSpPr>
        <p:spPr/>
        <p:txBody>
          <a:bodyPr>
            <a:noAutofit/>
          </a:bodyPr>
          <a:lstStyle/>
          <a:p>
            <a:r>
              <a:rPr lang="zh-TW" altLang="en-US" sz="2800" dirty="0"/>
              <a:t>內地實行的大陸法 </a:t>
            </a:r>
            <a:r>
              <a:rPr lang="en-US" altLang="zh-TW" sz="2800" dirty="0"/>
              <a:t>(civil/continental law) </a:t>
            </a:r>
            <a:r>
              <a:rPr lang="zh-TW" altLang="en-US" sz="2800" dirty="0"/>
              <a:t>法制與香港實行的普通法 </a:t>
            </a:r>
            <a:r>
              <a:rPr lang="en-US" altLang="zh-TW" sz="2800" dirty="0"/>
              <a:t>(common law) </a:t>
            </a:r>
            <a:r>
              <a:rPr lang="zh-TW" altLang="en-US" sz="2800" dirty="0"/>
              <a:t>法制分屬 現今世界兩大法系。 </a:t>
            </a:r>
            <a:endParaRPr lang="en-US" altLang="zh-TW" sz="2800" dirty="0"/>
          </a:p>
          <a:p>
            <a:endParaRPr lang="en-US" altLang="zh-TW" sz="2800" dirty="0"/>
          </a:p>
          <a:p>
            <a:r>
              <a:rPr lang="zh-TW" altLang="en-US" sz="2800" dirty="0"/>
              <a:t>大陸法系源自義大利羅馬，主要在歐洲大陸，如法國、德國，以及日本、南韓等國家／地 區實行。 </a:t>
            </a:r>
            <a:endParaRPr lang="en-US" altLang="zh-TW" sz="2800" dirty="0"/>
          </a:p>
          <a:p>
            <a:endParaRPr lang="en-US" altLang="zh-TW" sz="2800" dirty="0"/>
          </a:p>
          <a:p>
            <a:r>
              <a:rPr lang="zh-TW" altLang="en-US" sz="2800" dirty="0"/>
              <a:t>普通法系源自英國，主要在英國和與英國有歷史關係的國家／地區實行，如美國、加拿大、 澳洲、新西籣、新加坡、馬來西亞、印度等。</a:t>
            </a:r>
            <a:endParaRPr lang="zh-HK" altLang="en-US" sz="2800" dirty="0"/>
          </a:p>
        </p:txBody>
      </p:sp>
      <p:sp>
        <p:nvSpPr>
          <p:cNvPr id="4" name="投影片編號版面配置區 3">
            <a:extLst>
              <a:ext uri="{FF2B5EF4-FFF2-40B4-BE49-F238E27FC236}">
                <a16:creationId xmlns:a16="http://schemas.microsoft.com/office/drawing/2014/main" id="{332FCDB1-B310-7B66-9535-0376A29B1ABE}"/>
              </a:ext>
            </a:extLst>
          </p:cNvPr>
          <p:cNvSpPr>
            <a:spLocks noGrp="1"/>
          </p:cNvSpPr>
          <p:nvPr>
            <p:ph type="sldNum" sz="quarter" idx="12"/>
          </p:nvPr>
        </p:nvSpPr>
        <p:spPr/>
        <p:txBody>
          <a:bodyPr/>
          <a:lstStyle/>
          <a:p>
            <a:fld id="{4521F4D8-D441-42F7-BDC4-548FF3927F14}" type="slidenum">
              <a:rPr lang="zh-HK" altLang="en-US" smtClean="0"/>
              <a:t>23</a:t>
            </a:fld>
            <a:endParaRPr lang="zh-HK" altLang="en-US"/>
          </a:p>
        </p:txBody>
      </p:sp>
    </p:spTree>
    <p:extLst>
      <p:ext uri="{BB962C8B-B14F-4D97-AF65-F5344CB8AC3E}">
        <p14:creationId xmlns:p14="http://schemas.microsoft.com/office/powerpoint/2010/main" val="246335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3AC01B-CA40-42AA-BEA0-58F72D6A913C}"/>
              </a:ext>
            </a:extLst>
          </p:cNvPr>
          <p:cNvSpPr>
            <a:spLocks noGrp="1"/>
          </p:cNvSpPr>
          <p:nvPr>
            <p:ph type="title"/>
          </p:nvPr>
        </p:nvSpPr>
        <p:spPr/>
        <p:txBody>
          <a:bodyPr>
            <a:normAutofit/>
          </a:bodyPr>
          <a:lstStyle/>
          <a:p>
            <a:r>
              <a:rPr lang="en-GB" altLang="zh-HK" sz="4000" b="1" dirty="0">
                <a:effectLst/>
                <a:latin typeface="Garamond" panose="02020404030301010803" pitchFamily="18" charset="0"/>
                <a:ea typeface="Arial" panose="020B0604020202020204" pitchFamily="34" charset="0"/>
                <a:cs typeface="Times New Roman" panose="02020603050405020304" pitchFamily="18" charset="0"/>
              </a:rPr>
              <a:t>Common Law</a:t>
            </a:r>
            <a:endParaRPr lang="zh-HK" altLang="en-US" sz="4000" dirty="0"/>
          </a:p>
        </p:txBody>
      </p:sp>
      <p:sp>
        <p:nvSpPr>
          <p:cNvPr id="3" name="內容版面配置區 2">
            <a:extLst>
              <a:ext uri="{FF2B5EF4-FFF2-40B4-BE49-F238E27FC236}">
                <a16:creationId xmlns:a16="http://schemas.microsoft.com/office/drawing/2014/main" id="{464E0251-AFEF-4C11-BA22-D310A23BDF39}"/>
              </a:ext>
            </a:extLst>
          </p:cNvPr>
          <p:cNvSpPr>
            <a:spLocks noGrp="1"/>
          </p:cNvSpPr>
          <p:nvPr>
            <p:ph idx="1"/>
          </p:nvPr>
        </p:nvSpPr>
        <p:spPr>
          <a:xfrm>
            <a:off x="1097280" y="1845734"/>
            <a:ext cx="10058400" cy="5012266"/>
          </a:xfrm>
        </p:spPr>
        <p:txBody>
          <a:bodyPr>
            <a:normAutofit fontScale="92500"/>
          </a:bodyPr>
          <a:lstStyle/>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HK legal system has remained firmly embedded in the common law tradition although her departure from the Commonwealth in 1997.</a:t>
            </a:r>
            <a:endParaRPr lang="zh-TW" altLang="zh-HK" sz="24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Decisions of the Court of Final Appeal have been cited with approval by courts of last resort across the common law world</a:t>
            </a:r>
            <a:endParaRPr lang="zh-TW" altLang="zh-HK" sz="24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 legal system of HK is no mere clone of the English</a:t>
            </a:r>
            <a:r>
              <a:rPr lang="en-GB" altLang="zh-HK" sz="2400" dirty="0">
                <a:effectLst/>
                <a:latin typeface="Arial" panose="020B0604020202020204" pitchFamily="34" charset="0"/>
                <a:ea typeface="Arial" panose="020B0604020202020204" pitchFamily="34" charset="0"/>
                <a:sym typeface="Wingdings" panose="05000000000000000000" pitchFamily="2" charset="2"/>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Reason: It admits Chinese customs in lieu of English ones. </a:t>
            </a:r>
            <a:endParaRPr lang="zh-TW" altLang="zh-HK" sz="24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China Field v Appeal Tribunal (Buildings)</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Mentioned that one of the things which that exception was to leave some room in certain sphere for ethnic Chinese domiciled</a:t>
            </a: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a:t>
            </a:r>
            <a:endParaRPr lang="zh-TW" altLang="zh-HK" sz="24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It is nowadays widely recognized that, whilst all common law systems sprang directly or indirectly from England, the common law is no longer monolithic and may differ from one jurisdiction to another. </a:t>
            </a:r>
            <a:endParaRPr lang="zh-TW" altLang="zh-HK" sz="2400" dirty="0">
              <a:effectLst/>
              <a:latin typeface="Arial" panose="020B0604020202020204" pitchFamily="34" charset="0"/>
              <a:ea typeface="Arial" panose="020B0604020202020204" pitchFamily="34" charset="0"/>
            </a:endParaRPr>
          </a:p>
          <a:p>
            <a:pPr marL="643255" indent="-441325" algn="just">
              <a:spcBef>
                <a:spcPts val="470"/>
              </a:spcBef>
              <a:spcAft>
                <a:spcPts val="0"/>
              </a:spcAft>
              <a:tabLst>
                <a:tab pos="521335" algn="l"/>
                <a:tab pos="521970" algn="l"/>
              </a:tabLst>
            </a:pPr>
            <a:r>
              <a:rPr lang="en-GB" altLang="zh-HK" sz="2400" b="1" dirty="0">
                <a:effectLst/>
                <a:latin typeface="Garamond" panose="02020404030301010803" pitchFamily="18" charset="0"/>
                <a:ea typeface="新細明體" panose="02020500000000000000" pitchFamily="18" charset="-120"/>
                <a:cs typeface="Times New Roman" panose="02020603050405020304" pitchFamily="18" charset="0"/>
              </a:rPr>
              <a:t> </a:t>
            </a:r>
            <a:endParaRPr lang="zh-TW" altLang="zh-HK" sz="2400" dirty="0">
              <a:effectLst/>
              <a:latin typeface="Arial" panose="020B0604020202020204" pitchFamily="34" charset="0"/>
              <a:ea typeface="Arial" panose="020B0604020202020204" pitchFamily="34" charset="0"/>
            </a:endParaRPr>
          </a:p>
          <a:p>
            <a:pPr marL="643255" indent="-441325" algn="just">
              <a:spcBef>
                <a:spcPts val="470"/>
              </a:spcBef>
              <a:spcAft>
                <a:spcPts val="0"/>
              </a:spcAft>
              <a:tabLst>
                <a:tab pos="521335" algn="l"/>
                <a:tab pos="521970" algn="l"/>
              </a:tabLst>
            </a:pPr>
            <a:r>
              <a:rPr lang="en-GB" altLang="zh-HK" sz="1200" b="1" dirty="0">
                <a:effectLst/>
                <a:latin typeface="Garamond" panose="02020404030301010803" pitchFamily="18" charset="0"/>
                <a:ea typeface="新細明體" panose="02020500000000000000" pitchFamily="18" charset="-120"/>
                <a:cs typeface="Times New Roman" panose="02020603050405020304" pitchFamily="18" charset="0"/>
              </a:rPr>
              <a:t> </a:t>
            </a:r>
            <a:endParaRPr lang="zh-TW" altLang="zh-HK" sz="1100" dirty="0">
              <a:effectLst/>
              <a:latin typeface="Arial" panose="020B0604020202020204" pitchFamily="34" charset="0"/>
              <a:ea typeface="Arial" panose="020B0604020202020204" pitchFamily="34" charset="0"/>
            </a:endParaRPr>
          </a:p>
          <a:p>
            <a:pPr algn="just">
              <a:spcBef>
                <a:spcPts val="470"/>
              </a:spcBef>
              <a:tabLst>
                <a:tab pos="521335" algn="l"/>
                <a:tab pos="521970" algn="l"/>
              </a:tabLst>
            </a:pPr>
            <a:r>
              <a:rPr lang="en-GB" altLang="zh-HK" sz="1200" b="1" dirty="0">
                <a:effectLst/>
                <a:latin typeface="Garamond" panose="02020404030301010803" pitchFamily="18" charset="0"/>
                <a:ea typeface="新細明體" panose="02020500000000000000" pitchFamily="18" charset="-120"/>
                <a:cs typeface="Times New Roman" panose="02020603050405020304" pitchFamily="18" charset="0"/>
              </a:rPr>
              <a:t> </a:t>
            </a:r>
            <a:endParaRPr lang="zh-TW" altLang="zh-HK" sz="11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A54603B0-FDAE-7C14-A480-658BA2367B89}"/>
              </a:ext>
            </a:extLst>
          </p:cNvPr>
          <p:cNvSpPr>
            <a:spLocks noGrp="1"/>
          </p:cNvSpPr>
          <p:nvPr>
            <p:ph type="sldNum" sz="quarter" idx="12"/>
          </p:nvPr>
        </p:nvSpPr>
        <p:spPr/>
        <p:txBody>
          <a:bodyPr/>
          <a:lstStyle/>
          <a:p>
            <a:fld id="{4521F4D8-D441-42F7-BDC4-548FF3927F14}" type="slidenum">
              <a:rPr lang="zh-HK" altLang="en-US" smtClean="0"/>
              <a:t>24</a:t>
            </a:fld>
            <a:endParaRPr lang="zh-HK" altLang="en-US"/>
          </a:p>
        </p:txBody>
      </p:sp>
    </p:spTree>
    <p:extLst>
      <p:ext uri="{BB962C8B-B14F-4D97-AF65-F5344CB8AC3E}">
        <p14:creationId xmlns:p14="http://schemas.microsoft.com/office/powerpoint/2010/main" val="3694502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76B7A0-88C0-44E6-9518-9CB4030F2E10}"/>
              </a:ext>
            </a:extLst>
          </p:cNvPr>
          <p:cNvSpPr>
            <a:spLocks noGrp="1"/>
          </p:cNvSpPr>
          <p:nvPr>
            <p:ph type="title"/>
          </p:nvPr>
        </p:nvSpPr>
        <p:spPr/>
        <p:txBody>
          <a:bodyPr>
            <a:normAutofit/>
          </a:bodyPr>
          <a:lstStyle/>
          <a:p>
            <a:r>
              <a:rPr lang="en-GB" altLang="zh-HK" sz="4000" b="1" dirty="0">
                <a:effectLst/>
                <a:latin typeface="Garamond" panose="02020404030301010803" pitchFamily="18" charset="0"/>
                <a:ea typeface="新細明體" panose="02020500000000000000" pitchFamily="18" charset="-120"/>
                <a:cs typeface="Times New Roman" panose="02020603050405020304" pitchFamily="18" charset="0"/>
              </a:rPr>
              <a:t>Common Law</a:t>
            </a:r>
            <a:endParaRPr lang="zh-HK" altLang="en-US" sz="4000" dirty="0"/>
          </a:p>
        </p:txBody>
      </p:sp>
      <p:sp>
        <p:nvSpPr>
          <p:cNvPr id="3" name="內容版面配置區 2">
            <a:extLst>
              <a:ext uri="{FF2B5EF4-FFF2-40B4-BE49-F238E27FC236}">
                <a16:creationId xmlns:a16="http://schemas.microsoft.com/office/drawing/2014/main" id="{09AF5627-809B-456F-9AF2-9A09AFAFE538}"/>
              </a:ext>
            </a:extLst>
          </p:cNvPr>
          <p:cNvSpPr>
            <a:spLocks noGrp="1"/>
          </p:cNvSpPr>
          <p:nvPr>
            <p:ph idx="1"/>
          </p:nvPr>
        </p:nvSpPr>
        <p:spPr>
          <a:xfrm>
            <a:off x="1097280" y="1845734"/>
            <a:ext cx="10058400" cy="4443306"/>
          </a:xfrm>
        </p:spPr>
        <p:txBody>
          <a:bodyPr>
            <a:normAutofit/>
          </a:bodyPr>
          <a:lstStyle/>
          <a:p>
            <a:pPr marL="342900" lvl="0" indent="-342900" algn="just">
              <a:spcBef>
                <a:spcPts val="470"/>
              </a:spcBef>
              <a:spcAft>
                <a:spcPts val="0"/>
              </a:spcAft>
              <a:buFont typeface="Wingdings" panose="05000000000000000000" pitchFamily="2" charset="2"/>
              <a:buChar char=""/>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As a source of law and as opposed to statutory law, common law is the body of law derived from judicial (case by case) decisions in the king’s courts (or the Royal courts) in England. Historically the king was the fountainhead of justice. His courts deal with disputes among his subjects. This body of law is called “common” law because it is common to all the king’s courts. It is also called “judge-made law” or “case</a:t>
            </a:r>
            <a:r>
              <a:rPr lang="en-GB" altLang="zh-HK" sz="2400" spc="-4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law”</a:t>
            </a:r>
            <a:endParaRPr lang="zh-TW" altLang="zh-HK" sz="2400" dirty="0">
              <a:effectLst/>
              <a:latin typeface="Arial" panose="020B0604020202020204" pitchFamily="34" charset="0"/>
              <a:ea typeface="Arial" panose="020B0604020202020204" pitchFamily="34" charset="0"/>
            </a:endParaRPr>
          </a:p>
          <a:p>
            <a:pPr marL="342900" lvl="0" indent="-342900" algn="just">
              <a:spcBef>
                <a:spcPts val="470"/>
              </a:spcBef>
              <a:spcAft>
                <a:spcPts val="0"/>
              </a:spcAft>
              <a:buFont typeface="Wingdings" panose="05000000000000000000" pitchFamily="2" charset="2"/>
              <a:buChar char=""/>
            </a:pP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The common law</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is used to refer to the case law that judges make through adjudication.</a:t>
            </a:r>
            <a:endParaRPr lang="zh-TW" altLang="zh-HK" sz="2400" dirty="0">
              <a:effectLst/>
              <a:latin typeface="Arial" panose="020B0604020202020204" pitchFamily="34" charset="0"/>
              <a:ea typeface="Arial" panose="020B0604020202020204" pitchFamily="34" charset="0"/>
            </a:endParaRPr>
          </a:p>
          <a:p>
            <a:pPr marL="978535" indent="-441325" algn="just">
              <a:spcBef>
                <a:spcPts val="470"/>
              </a:spcBef>
              <a:spcAft>
                <a:spcPts val="0"/>
              </a:spcAft>
              <a:tabLst>
                <a:tab pos="521335" algn="l"/>
                <a:tab pos="521970" algn="l"/>
              </a:tabLst>
            </a:pPr>
            <a:r>
              <a:rPr lang="en-GB" altLang="zh-HK" sz="2400" b="1" dirty="0">
                <a:effectLst/>
                <a:latin typeface="Garamond" panose="02020404030301010803" pitchFamily="18" charset="0"/>
                <a:ea typeface="新細明體" panose="02020500000000000000" pitchFamily="18" charset="-120"/>
                <a:cs typeface="Times New Roman" panose="02020603050405020304" pitchFamily="18" charset="0"/>
              </a:rPr>
              <a:t> </a:t>
            </a:r>
            <a:endParaRPr lang="zh-TW" altLang="zh-HK" sz="24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71794608-2E97-6151-A47A-4953840FBA85}"/>
              </a:ext>
            </a:extLst>
          </p:cNvPr>
          <p:cNvSpPr>
            <a:spLocks noGrp="1"/>
          </p:cNvSpPr>
          <p:nvPr>
            <p:ph type="sldNum" sz="quarter" idx="12"/>
          </p:nvPr>
        </p:nvSpPr>
        <p:spPr/>
        <p:txBody>
          <a:bodyPr/>
          <a:lstStyle/>
          <a:p>
            <a:fld id="{4521F4D8-D441-42F7-BDC4-548FF3927F14}" type="slidenum">
              <a:rPr lang="zh-HK" altLang="en-US" smtClean="0"/>
              <a:t>25</a:t>
            </a:fld>
            <a:endParaRPr lang="zh-HK" altLang="en-US"/>
          </a:p>
        </p:txBody>
      </p:sp>
    </p:spTree>
    <p:extLst>
      <p:ext uri="{BB962C8B-B14F-4D97-AF65-F5344CB8AC3E}">
        <p14:creationId xmlns:p14="http://schemas.microsoft.com/office/powerpoint/2010/main" val="1918495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83FC3E-B183-42D4-B8CB-7E94BB0D3154}"/>
              </a:ext>
            </a:extLst>
          </p:cNvPr>
          <p:cNvSpPr>
            <a:spLocks noGrp="1"/>
          </p:cNvSpPr>
          <p:nvPr>
            <p:ph type="title"/>
          </p:nvPr>
        </p:nvSpPr>
        <p:spPr/>
        <p:txBody>
          <a:bodyPr>
            <a:normAutofit/>
          </a:bodyPr>
          <a:lstStyle/>
          <a:p>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Differences between Common law and Case law </a:t>
            </a:r>
            <a:endParaRPr lang="zh-HK" altLang="en-US" sz="3200" dirty="0"/>
          </a:p>
        </p:txBody>
      </p:sp>
      <p:sp>
        <p:nvSpPr>
          <p:cNvPr id="3" name="內容版面配置區 2">
            <a:extLst>
              <a:ext uri="{FF2B5EF4-FFF2-40B4-BE49-F238E27FC236}">
                <a16:creationId xmlns:a16="http://schemas.microsoft.com/office/drawing/2014/main" id="{03A7F5A7-FD81-44D4-AFC6-3C0C6D016F46}"/>
              </a:ext>
            </a:extLst>
          </p:cNvPr>
          <p:cNvSpPr>
            <a:spLocks noGrp="1"/>
          </p:cNvSpPr>
          <p:nvPr>
            <p:ph idx="1"/>
          </p:nvPr>
        </p:nvSpPr>
        <p:spPr/>
        <p:txBody>
          <a:bodyPr>
            <a:noAutofit/>
          </a:bodyPr>
          <a:lstStyle/>
          <a:p>
            <a:pPr marL="342900" lvl="0" indent="-342900" algn="just">
              <a:buFont typeface="Wingdings" panose="05000000000000000000" pitchFamily="2" charset="2"/>
              <a:buChar char=""/>
              <a:tabLst>
                <a:tab pos="2962275" algn="l"/>
              </a:tabLst>
            </a:pP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The common law is more than case law.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 common law has been understood as the unwritten customary law which had gradually evolved over 1000 years. It lays claim to ancient prescription, ongoing adaptability, correct principle and reason and conformability to society and social consent.</a:t>
            </a:r>
            <a:endParaRPr lang="zh-TW" altLang="zh-HK" sz="24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 common law, in short, embodies the inherent social order of a free, just and reasonable community that constantly evolves. </a:t>
            </a:r>
            <a:endParaRPr lang="zh-TW" altLang="zh-HK" sz="24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 common law now stands for a set of concepts, interest and values which it has protected during the course of its long history include </a:t>
            </a: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the rule of law</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judicial independence</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access to the courts</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a:t>
            </a: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 the separation of powers</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and </a:t>
            </a: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the liberty of the individual</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2400" dirty="0">
              <a:effectLst/>
              <a:latin typeface="Arial" panose="020B0604020202020204" pitchFamily="34" charset="0"/>
              <a:ea typeface="Arial" panose="020B0604020202020204" pitchFamily="34" charset="0"/>
            </a:endParaRPr>
          </a:p>
          <a:p>
            <a:pPr marL="979170" indent="-441325"/>
            <a:r>
              <a:rPr lang="en-GB" altLang="zh-HK" sz="2400" dirty="0">
                <a:effectLst/>
                <a:latin typeface="Garamond" panose="02020404030301010803" pitchFamily="18" charset="0"/>
                <a:ea typeface="新細明體" panose="02020500000000000000" pitchFamily="18" charset="-120"/>
                <a:cs typeface="Times New Roman" panose="02020603050405020304" pitchFamily="18" charset="0"/>
              </a:rPr>
              <a:t> </a:t>
            </a:r>
            <a:endParaRPr lang="zh-TW" altLang="zh-HK" sz="2400" dirty="0">
              <a:effectLst/>
              <a:latin typeface="Arial" panose="020B0604020202020204" pitchFamily="34" charset="0"/>
              <a:ea typeface="Arial" panose="020B0604020202020204" pitchFamily="34" charset="0"/>
            </a:endParaRPr>
          </a:p>
          <a:p>
            <a:endParaRPr lang="zh-HK" altLang="en-US" sz="1500" dirty="0"/>
          </a:p>
        </p:txBody>
      </p:sp>
      <p:sp>
        <p:nvSpPr>
          <p:cNvPr id="4" name="投影片編號版面配置區 3">
            <a:extLst>
              <a:ext uri="{FF2B5EF4-FFF2-40B4-BE49-F238E27FC236}">
                <a16:creationId xmlns:a16="http://schemas.microsoft.com/office/drawing/2014/main" id="{85BF4201-4A48-6C34-9FE0-8D4D44045C69}"/>
              </a:ext>
            </a:extLst>
          </p:cNvPr>
          <p:cNvSpPr>
            <a:spLocks noGrp="1"/>
          </p:cNvSpPr>
          <p:nvPr>
            <p:ph type="sldNum" sz="quarter" idx="12"/>
          </p:nvPr>
        </p:nvSpPr>
        <p:spPr/>
        <p:txBody>
          <a:bodyPr/>
          <a:lstStyle/>
          <a:p>
            <a:fld id="{4521F4D8-D441-42F7-BDC4-548FF3927F14}" type="slidenum">
              <a:rPr lang="zh-HK" altLang="en-US" smtClean="0"/>
              <a:t>26</a:t>
            </a:fld>
            <a:endParaRPr lang="zh-HK" altLang="en-US"/>
          </a:p>
        </p:txBody>
      </p:sp>
    </p:spTree>
    <p:extLst>
      <p:ext uri="{BB962C8B-B14F-4D97-AF65-F5344CB8AC3E}">
        <p14:creationId xmlns:p14="http://schemas.microsoft.com/office/powerpoint/2010/main" val="2980675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F56BEA-E57B-48E5-A980-0524B20BDFDE}"/>
              </a:ext>
            </a:extLst>
          </p:cNvPr>
          <p:cNvSpPr>
            <a:spLocks noGrp="1"/>
          </p:cNvSpPr>
          <p:nvPr>
            <p:ph type="title"/>
          </p:nvPr>
        </p:nvSpPr>
        <p:spPr/>
        <p:txBody>
          <a:bodyPr>
            <a:normAutofit/>
          </a:bodyPr>
          <a:lstStyle/>
          <a:p>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Civilian Law</a:t>
            </a:r>
            <a:endParaRPr lang="zh-HK" altLang="en-US" sz="3200" b="1" dirty="0"/>
          </a:p>
        </p:txBody>
      </p:sp>
      <p:sp>
        <p:nvSpPr>
          <p:cNvPr id="3" name="內容版面配置區 2">
            <a:extLst>
              <a:ext uri="{FF2B5EF4-FFF2-40B4-BE49-F238E27FC236}">
                <a16:creationId xmlns:a16="http://schemas.microsoft.com/office/drawing/2014/main" id="{36084B20-1BEE-4BC2-B234-C78F9773FB14}"/>
              </a:ext>
            </a:extLst>
          </p:cNvPr>
          <p:cNvSpPr>
            <a:spLocks noGrp="1"/>
          </p:cNvSpPr>
          <p:nvPr>
            <p:ph idx="1"/>
          </p:nvPr>
        </p:nvSpPr>
        <p:spPr>
          <a:xfrm>
            <a:off x="995680" y="1701371"/>
            <a:ext cx="10535920" cy="4870026"/>
          </a:xfrm>
        </p:spPr>
        <p:txBody>
          <a:bodyPr>
            <a:normAutofit/>
          </a:bodyPr>
          <a:lstStyle/>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These two are of course not the only influential legal traditions extant: Islamic law, canon law, </a:t>
            </a:r>
            <a:r>
              <a:rPr lang="en-GB" altLang="zh-HK" sz="2400" dirty="0" err="1">
                <a:effectLst/>
                <a:latin typeface="Garamond" panose="02020404030301010803" pitchFamily="18" charset="0"/>
                <a:ea typeface="Arial" panose="020B0604020202020204" pitchFamily="34" charset="0"/>
                <a:cs typeface="Times New Roman" panose="02020603050405020304" pitchFamily="18" charset="0"/>
              </a:rPr>
              <a:t>scandinvian</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law, socialist law, </a:t>
            </a:r>
            <a:r>
              <a:rPr lang="en-GB" altLang="zh-HK" sz="2400" dirty="0" err="1">
                <a:effectLst/>
                <a:latin typeface="Garamond" panose="02020404030301010803" pitchFamily="18" charset="0"/>
                <a:ea typeface="Arial" panose="020B0604020202020204" pitchFamily="34" charset="0"/>
                <a:cs typeface="Times New Roman" panose="02020603050405020304" pitchFamily="18" charset="0"/>
              </a:rPr>
              <a:t>hindu</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law also hold sway in various parts of world </a:t>
            </a:r>
            <a:endParaRPr lang="zh-TW" altLang="zh-HK" sz="24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 ancient Roman tradition of civilian law was reborn with the </a:t>
            </a:r>
            <a:r>
              <a:rPr lang="en-GB" altLang="zh-HK" sz="2400" dirty="0" err="1">
                <a:effectLst/>
                <a:latin typeface="Garamond" panose="02020404030301010803" pitchFamily="18" charset="0"/>
                <a:ea typeface="Arial" panose="020B0604020202020204" pitchFamily="34" charset="0"/>
                <a:cs typeface="Times New Roman" panose="02020603050405020304" pitchFamily="18" charset="0"/>
              </a:rPr>
              <a:t>revivial</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of Latin of the eleventh, twelfth and </a:t>
            </a:r>
            <a:r>
              <a:rPr lang="en-GB" altLang="zh-HK" sz="2400" dirty="0" err="1">
                <a:effectLst/>
                <a:latin typeface="Garamond" panose="02020404030301010803" pitchFamily="18" charset="0"/>
                <a:ea typeface="Arial" panose="020B0604020202020204" pitchFamily="34" charset="0"/>
                <a:cs typeface="Times New Roman" panose="02020603050405020304" pitchFamily="18" charset="0"/>
              </a:rPr>
              <a:t>thridteenth</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centuries in the work of scholars of the new-born “universities of study” who set out to develop a law that would be autonomous from the canon law of the Church but superior in rational malleability to the patchwork of prevailing local custom</a:t>
            </a:r>
            <a:endParaRPr lang="zh-TW" altLang="zh-HK" sz="24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02C4B77C-38EC-79FD-6C87-396B3BD403AA}"/>
              </a:ext>
            </a:extLst>
          </p:cNvPr>
          <p:cNvSpPr>
            <a:spLocks noGrp="1"/>
          </p:cNvSpPr>
          <p:nvPr>
            <p:ph type="sldNum" sz="quarter" idx="12"/>
          </p:nvPr>
        </p:nvSpPr>
        <p:spPr/>
        <p:txBody>
          <a:bodyPr/>
          <a:lstStyle/>
          <a:p>
            <a:fld id="{4521F4D8-D441-42F7-BDC4-548FF3927F14}" type="slidenum">
              <a:rPr lang="zh-HK" altLang="en-US" smtClean="0"/>
              <a:t>27</a:t>
            </a:fld>
            <a:endParaRPr lang="zh-HK" altLang="en-US"/>
          </a:p>
        </p:txBody>
      </p:sp>
    </p:spTree>
    <p:extLst>
      <p:ext uri="{BB962C8B-B14F-4D97-AF65-F5344CB8AC3E}">
        <p14:creationId xmlns:p14="http://schemas.microsoft.com/office/powerpoint/2010/main" val="2605289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CD2D84-786C-A5A8-DAC3-7E28703843E0}"/>
              </a:ext>
            </a:extLst>
          </p:cNvPr>
          <p:cNvSpPr>
            <a:spLocks noGrp="1"/>
          </p:cNvSpPr>
          <p:nvPr>
            <p:ph type="title"/>
          </p:nvPr>
        </p:nvSpPr>
        <p:spPr/>
        <p:txBody>
          <a:bodyPr/>
          <a:lstStyle/>
          <a:p>
            <a:endParaRPr lang="zh-HK" altLang="en-US"/>
          </a:p>
        </p:txBody>
      </p:sp>
      <p:sp>
        <p:nvSpPr>
          <p:cNvPr id="3" name="內容版面配置區 2">
            <a:extLst>
              <a:ext uri="{FF2B5EF4-FFF2-40B4-BE49-F238E27FC236}">
                <a16:creationId xmlns:a16="http://schemas.microsoft.com/office/drawing/2014/main" id="{D1303DA1-4D52-DE89-AF0B-9D2E40AF2A3C}"/>
              </a:ext>
            </a:extLst>
          </p:cNvPr>
          <p:cNvSpPr>
            <a:spLocks noGrp="1"/>
          </p:cNvSpPr>
          <p:nvPr>
            <p:ph idx="1"/>
          </p:nvPr>
        </p:nvSpPr>
        <p:spPr/>
        <p:txBody>
          <a:bodyPr/>
          <a:lstStyle/>
          <a:p>
            <a:r>
              <a:rPr lang="zh-TW" altLang="en-US" dirty="0"/>
              <a:t>兩大法系主要分別</a:t>
            </a:r>
            <a:r>
              <a:rPr lang="en-US" altLang="zh-TW" dirty="0"/>
              <a:t>: </a:t>
            </a:r>
          </a:p>
          <a:p>
            <a:r>
              <a:rPr lang="en-US" altLang="zh-TW" dirty="0"/>
              <a:t>1. </a:t>
            </a:r>
            <a:r>
              <a:rPr lang="zh-TW" altLang="en-US" dirty="0"/>
              <a:t>法律的來源：大陸法系主要依賴成文法法典，例如拿破侖法典、內地今年開始實行的民法 典；而普通法系除成文法外，更重要的是法庭的判例 </a:t>
            </a:r>
            <a:r>
              <a:rPr lang="en-US" altLang="zh-TW" dirty="0"/>
              <a:t>(judicial precedents) </a:t>
            </a:r>
            <a:r>
              <a:rPr lang="zh-TW" altLang="en-US" dirty="0"/>
              <a:t>是法律重要組成 部份。 </a:t>
            </a:r>
            <a:endParaRPr lang="en-US" altLang="zh-TW" dirty="0"/>
          </a:p>
          <a:p>
            <a:r>
              <a:rPr lang="en-US" altLang="zh-TW" dirty="0"/>
              <a:t>2. </a:t>
            </a:r>
            <a:r>
              <a:rPr lang="zh-TW" altLang="en-US" dirty="0"/>
              <a:t>法庭的角色 </a:t>
            </a:r>
            <a:r>
              <a:rPr lang="en-US" altLang="zh-TW" dirty="0"/>
              <a:t>:</a:t>
            </a:r>
            <a:r>
              <a:rPr lang="zh-TW" altLang="en-US" dirty="0"/>
              <a:t>大陸法系的法庭聆訊屬質詢性 </a:t>
            </a:r>
            <a:r>
              <a:rPr lang="en-US" altLang="zh-TW" dirty="0"/>
              <a:t>(inquisitorial)</a:t>
            </a:r>
            <a:r>
              <a:rPr lang="zh-TW" altLang="en-US" dirty="0"/>
              <a:t>，法官角色</a:t>
            </a:r>
            <a:r>
              <a:rPr lang="en-US" altLang="zh-TW" dirty="0"/>
              <a:t>(</a:t>
            </a:r>
            <a:r>
              <a:rPr lang="zh-TW" altLang="en-US" dirty="0"/>
              <a:t>如在調查證據方面</a:t>
            </a:r>
            <a:r>
              <a:rPr lang="en-US" altLang="zh-TW" dirty="0"/>
              <a:t>) </a:t>
            </a:r>
            <a:r>
              <a:rPr lang="zh-TW" altLang="en-US" dirty="0"/>
              <a:t>較主動；普通法系的法庭聆訊屬對抗性 </a:t>
            </a:r>
            <a:r>
              <a:rPr lang="en-US" altLang="zh-TW" dirty="0"/>
              <a:t>(adversarial) </a:t>
            </a:r>
            <a:r>
              <a:rPr lang="zh-TW" altLang="en-US" dirty="0"/>
              <a:t>，法官角色較被動。</a:t>
            </a:r>
            <a:endParaRPr lang="en-US" altLang="zh-TW" dirty="0"/>
          </a:p>
          <a:p>
            <a:r>
              <a:rPr lang="zh-TW" altLang="en-US" dirty="0"/>
              <a:t> </a:t>
            </a:r>
            <a:r>
              <a:rPr lang="en-US" altLang="zh-TW" dirty="0"/>
              <a:t>3. </a:t>
            </a:r>
            <a:r>
              <a:rPr lang="zh-TW" altLang="en-US" dirty="0"/>
              <a:t>法官的委任：大陸法系的法官屬獨立的專業，畢業後便可擔任；普通法系的法官一般從有 經驗的律師及大律師中委任。 但在全球化趨勢下，兩大法系不斷交流、融合，相似之處越來越多。</a:t>
            </a:r>
            <a:endParaRPr lang="zh-HK" altLang="en-US" dirty="0"/>
          </a:p>
        </p:txBody>
      </p:sp>
      <p:sp>
        <p:nvSpPr>
          <p:cNvPr id="4" name="投影片編號版面配置區 3">
            <a:extLst>
              <a:ext uri="{FF2B5EF4-FFF2-40B4-BE49-F238E27FC236}">
                <a16:creationId xmlns:a16="http://schemas.microsoft.com/office/drawing/2014/main" id="{277AE0D4-0707-A086-8D4F-594821547499}"/>
              </a:ext>
            </a:extLst>
          </p:cNvPr>
          <p:cNvSpPr>
            <a:spLocks noGrp="1"/>
          </p:cNvSpPr>
          <p:nvPr>
            <p:ph type="sldNum" sz="quarter" idx="12"/>
          </p:nvPr>
        </p:nvSpPr>
        <p:spPr/>
        <p:txBody>
          <a:bodyPr/>
          <a:lstStyle/>
          <a:p>
            <a:fld id="{4521F4D8-D441-42F7-BDC4-548FF3927F14}" type="slidenum">
              <a:rPr lang="zh-HK" altLang="en-US" smtClean="0"/>
              <a:t>28</a:t>
            </a:fld>
            <a:endParaRPr lang="zh-HK" altLang="en-US"/>
          </a:p>
        </p:txBody>
      </p:sp>
    </p:spTree>
    <p:extLst>
      <p:ext uri="{BB962C8B-B14F-4D97-AF65-F5344CB8AC3E}">
        <p14:creationId xmlns:p14="http://schemas.microsoft.com/office/powerpoint/2010/main" val="127556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8C7284-79AC-42CC-B4ED-3E27D8D516D3}"/>
              </a:ext>
            </a:extLst>
          </p:cNvPr>
          <p:cNvSpPr>
            <a:spLocks noGrp="1"/>
          </p:cNvSpPr>
          <p:nvPr>
            <p:ph type="title"/>
          </p:nvPr>
        </p:nvSpPr>
        <p:spPr/>
        <p:txBody>
          <a:bodyPr>
            <a:normAutofit/>
          </a:bodyPr>
          <a:lstStyle/>
          <a:p>
            <a:pPr marL="342900" lvl="0" indent="-342900">
              <a:tabLst>
                <a:tab pos="2962275" algn="l"/>
              </a:tabLst>
            </a:pPr>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Systemic differences between civil and common law persist in spite of certain converges with regard to the use of legislation and precedent</a:t>
            </a:r>
            <a:endParaRPr lang="zh-HK" altLang="en-US" sz="3200" b="1" dirty="0"/>
          </a:p>
        </p:txBody>
      </p:sp>
      <p:sp>
        <p:nvSpPr>
          <p:cNvPr id="3" name="內容版面配置區 2">
            <a:extLst>
              <a:ext uri="{FF2B5EF4-FFF2-40B4-BE49-F238E27FC236}">
                <a16:creationId xmlns:a16="http://schemas.microsoft.com/office/drawing/2014/main" id="{9BB178E8-48B3-4531-81E1-892FB6F031B5}"/>
              </a:ext>
            </a:extLst>
          </p:cNvPr>
          <p:cNvSpPr>
            <a:spLocks noGrp="1"/>
          </p:cNvSpPr>
          <p:nvPr>
            <p:ph idx="1"/>
          </p:nvPr>
        </p:nvSpPr>
        <p:spPr>
          <a:xfrm>
            <a:off x="1097280" y="1845733"/>
            <a:ext cx="10058400" cy="4725663"/>
          </a:xfrm>
        </p:spPr>
        <p:txBody>
          <a:bodyPr>
            <a:normAutofit/>
          </a:bodyPr>
          <a:lstStyle/>
          <a:p>
            <a:pPr marL="342900" lvl="0" indent="-342900" algn="just">
              <a:buFont typeface="Wingdings" panose="05000000000000000000" pitchFamily="2" charset="2"/>
              <a:buChar char=""/>
              <a:tabLst>
                <a:tab pos="2962275" algn="l"/>
              </a:tabLst>
            </a:pPr>
            <a:r>
              <a:rPr lang="en-GB" altLang="zh-HK" b="1" dirty="0">
                <a:effectLst/>
                <a:latin typeface="Garamond" panose="02020404030301010803" pitchFamily="18" charset="0"/>
                <a:ea typeface="Arial" panose="020B0604020202020204" pitchFamily="34" charset="0"/>
                <a:cs typeface="Times New Roman" panose="02020603050405020304" pitchFamily="18" charset="0"/>
              </a:rPr>
              <a:t>Common Law </a:t>
            </a:r>
            <a:r>
              <a:rPr lang="en-GB" altLang="zh-HK" dirty="0">
                <a:effectLst/>
                <a:latin typeface="Garamond" panose="02020404030301010803" pitchFamily="18" charset="0"/>
                <a:ea typeface="Arial" panose="020B0604020202020204" pitchFamily="34" charset="0"/>
                <a:cs typeface="Times New Roman" panose="02020603050405020304" pitchFamily="18" charset="0"/>
              </a:rPr>
              <a:t>- It is designed to supplant fundamental common law norms</a:t>
            </a:r>
            <a:endParaRPr lang="zh-TW" altLang="zh-HK"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b="1" dirty="0">
                <a:effectLst/>
                <a:latin typeface="Garamond" panose="02020404030301010803" pitchFamily="18" charset="0"/>
                <a:ea typeface="Arial" panose="020B0604020202020204" pitchFamily="34" charset="0"/>
                <a:cs typeface="Times New Roman" panose="02020603050405020304" pitchFamily="18" charset="0"/>
              </a:rPr>
              <a:t>Civilian Law Jurisdiction </a:t>
            </a:r>
            <a:r>
              <a:rPr lang="en-GB" altLang="zh-HK" dirty="0">
                <a:effectLst/>
                <a:latin typeface="Garamond" panose="02020404030301010803" pitchFamily="18" charset="0"/>
                <a:ea typeface="Arial" panose="020B0604020202020204" pitchFamily="34" charset="0"/>
                <a:cs typeface="Times New Roman" panose="02020603050405020304" pitchFamily="18" charset="0"/>
              </a:rPr>
              <a:t>- Courts are expected to apply the codified law, is already compendious {easy}, literally and cautiously by default</a:t>
            </a:r>
            <a:endParaRPr lang="zh-TW" altLang="zh-HK"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b="1" dirty="0">
                <a:effectLst/>
                <a:latin typeface="Garamond" panose="02020404030301010803" pitchFamily="18" charset="0"/>
                <a:ea typeface="Arial" panose="020B0604020202020204" pitchFamily="34" charset="0"/>
                <a:cs typeface="Times New Roman" panose="02020603050405020304" pitchFamily="18" charset="0"/>
              </a:rPr>
              <a:t>Common Law </a:t>
            </a:r>
            <a:r>
              <a:rPr lang="en-GB" altLang="zh-HK" dirty="0">
                <a:effectLst/>
                <a:latin typeface="Garamond" panose="02020404030301010803" pitchFamily="18" charset="0"/>
                <a:ea typeface="Arial" panose="020B0604020202020204" pitchFamily="34" charset="0"/>
                <a:cs typeface="Times New Roman" panose="02020603050405020304" pitchFamily="18" charset="0"/>
              </a:rPr>
              <a:t>- Adversarial, common law entails the adversaries to the case to confront each other with witnesses, evidence and arguments, laid largely unaided before a passive judge-umpire. In Jones v National Coal Board (1957), Denning LJ explained that common law judges do not ‘conduct an investigation or examination on behalf of society at large, as happens, we believe, in some foreign countries.</a:t>
            </a:r>
            <a:endParaRPr lang="zh-TW" altLang="zh-HK"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dirty="0">
                <a:effectLst/>
                <a:latin typeface="Garamond" panose="02020404030301010803" pitchFamily="18" charset="0"/>
                <a:ea typeface="Arial" panose="020B0604020202020204" pitchFamily="34" charset="0"/>
                <a:cs typeface="Times New Roman" panose="02020603050405020304" pitchFamily="18" charset="0"/>
              </a:rPr>
              <a:t>The law is kept consistent and certain by the principle of “judicial precedent”: decisions of the court in previous cases are followed in later cases until declared wrong by higher courts, and decisions of the higher courts are followed in the lower courts. </a:t>
            </a:r>
            <a:endParaRPr lang="zh-TW" altLang="zh-HK"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2962275" algn="l"/>
              </a:tabLst>
            </a:pPr>
            <a:r>
              <a:rPr lang="en-GB" altLang="zh-HK" dirty="0">
                <a:effectLst/>
                <a:latin typeface="Garamond" panose="02020404030301010803" pitchFamily="18" charset="0"/>
                <a:ea typeface="Arial" panose="020B0604020202020204" pitchFamily="34" charset="0"/>
                <a:cs typeface="Times New Roman" panose="02020603050405020304" pitchFamily="18" charset="0"/>
              </a:rPr>
              <a:t>Over time, a huge, consistent but fluid body of law, both substantive and procedural, was developed, covering all aspects of legal relationships. </a:t>
            </a:r>
            <a:endParaRPr lang="zh-TW" altLang="zh-HK"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28F40F6A-9B5E-6D86-3A85-1DC52BE0A6EF}"/>
              </a:ext>
            </a:extLst>
          </p:cNvPr>
          <p:cNvSpPr>
            <a:spLocks noGrp="1"/>
          </p:cNvSpPr>
          <p:nvPr>
            <p:ph type="sldNum" sz="quarter" idx="12"/>
          </p:nvPr>
        </p:nvSpPr>
        <p:spPr/>
        <p:txBody>
          <a:bodyPr/>
          <a:lstStyle/>
          <a:p>
            <a:fld id="{4521F4D8-D441-42F7-BDC4-548FF3927F14}" type="slidenum">
              <a:rPr lang="zh-HK" altLang="en-US" smtClean="0"/>
              <a:t>29</a:t>
            </a:fld>
            <a:endParaRPr lang="zh-HK" altLang="en-US"/>
          </a:p>
        </p:txBody>
      </p:sp>
    </p:spTree>
    <p:extLst>
      <p:ext uri="{BB962C8B-B14F-4D97-AF65-F5344CB8AC3E}">
        <p14:creationId xmlns:p14="http://schemas.microsoft.com/office/powerpoint/2010/main" val="3890039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36A6CC-B395-46FC-B68B-D33D47C3180D}"/>
              </a:ext>
            </a:extLst>
          </p:cNvPr>
          <p:cNvSpPr>
            <a:spLocks noGrp="1"/>
          </p:cNvSpPr>
          <p:nvPr>
            <p:ph type="title"/>
          </p:nvPr>
        </p:nvSpPr>
        <p:spPr/>
        <p:txBody>
          <a:bodyPr/>
          <a:lstStyle/>
          <a:p>
            <a:r>
              <a:rPr lang="en-GB" altLang="zh-HK" sz="3200" b="1" kern="0" dirty="0">
                <a:effectLst/>
                <a:latin typeface="Garamond" panose="02020404030301010803" pitchFamily="18" charset="0"/>
                <a:ea typeface="Arial" panose="020B0604020202020204" pitchFamily="34" charset="0"/>
                <a:cs typeface="Times New Roman" panose="02020603050405020304" pitchFamily="18" charset="0"/>
              </a:rPr>
              <a:t>Objectives</a:t>
            </a:r>
            <a:r>
              <a:rPr lang="en-GB" altLang="zh-HK" sz="1800" b="1" kern="0" dirty="0">
                <a:effectLst/>
                <a:latin typeface="Garamond" panose="02020404030301010803" pitchFamily="18" charset="0"/>
                <a:ea typeface="Arial" panose="020B0604020202020204" pitchFamily="34" charset="0"/>
                <a:cs typeface="Times New Roman" panose="02020603050405020304" pitchFamily="18" charset="0"/>
              </a:rPr>
              <a:t> </a:t>
            </a:r>
            <a:endParaRPr lang="zh-HK" altLang="en-US" dirty="0"/>
          </a:p>
        </p:txBody>
      </p:sp>
      <p:sp>
        <p:nvSpPr>
          <p:cNvPr id="3" name="內容版面配置區 2">
            <a:extLst>
              <a:ext uri="{FF2B5EF4-FFF2-40B4-BE49-F238E27FC236}">
                <a16:creationId xmlns:a16="http://schemas.microsoft.com/office/drawing/2014/main" id="{CC658BE4-0CCA-45B3-B8AE-0910A3C03FC3}"/>
              </a:ext>
            </a:extLst>
          </p:cNvPr>
          <p:cNvSpPr>
            <a:spLocks noGrp="1"/>
          </p:cNvSpPr>
          <p:nvPr>
            <p:ph idx="1"/>
          </p:nvPr>
        </p:nvSpPr>
        <p:spPr/>
        <p:txBody>
          <a:bodyPr>
            <a:normAutofit/>
          </a:bodyPr>
          <a:lstStyle/>
          <a:p>
            <a:pPr marL="342900" marR="203835" lvl="0" indent="-342900" algn="just">
              <a:spcAft>
                <a:spcPts val="0"/>
              </a:spcAft>
              <a:buFont typeface="Wingdings" panose="05000000000000000000" pitchFamily="2" charset="2"/>
              <a:buChar char=""/>
              <a:tabLst>
                <a:tab pos="979170" algn="l"/>
                <a:tab pos="979805"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Introduce students to the legal system of Hong Kong and various areas of law likely to be encountered by the service</a:t>
            </a:r>
            <a:r>
              <a:rPr lang="en-GB" altLang="zh-HK" sz="28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users.</a:t>
            </a:r>
            <a:endParaRPr lang="zh-TW" altLang="zh-HK" sz="2800" dirty="0">
              <a:effectLst/>
              <a:latin typeface="Arial" panose="020B0604020202020204" pitchFamily="34" charset="0"/>
              <a:ea typeface="Arial" panose="020B0604020202020204" pitchFamily="34" charset="0"/>
            </a:endParaRPr>
          </a:p>
          <a:p>
            <a:pPr marL="342900" marR="203835" lvl="0" indent="-342900" algn="just">
              <a:spcAft>
                <a:spcPts val="0"/>
              </a:spcAft>
              <a:buFont typeface="Wingdings" panose="05000000000000000000" pitchFamily="2" charset="2"/>
              <a:buChar char=""/>
              <a:tabLst>
                <a:tab pos="979170" algn="l"/>
                <a:tab pos="979805"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Introduce students to laws and legal principles relevant to the practice, obligations and duties/liabilities of the social</a:t>
            </a:r>
            <a:r>
              <a:rPr lang="en-GB" altLang="zh-HK" sz="28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workers.</a:t>
            </a:r>
            <a:endParaRPr lang="zh-TW" altLang="zh-HK" sz="2800" dirty="0">
              <a:effectLst/>
              <a:latin typeface="Arial" panose="020B0604020202020204" pitchFamily="34" charset="0"/>
              <a:ea typeface="Arial" panose="020B0604020202020204" pitchFamily="34" charset="0"/>
            </a:endParaRPr>
          </a:p>
          <a:p>
            <a:pPr marL="342900" marR="203835" lvl="0" indent="-342900" algn="just">
              <a:spcAft>
                <a:spcPts val="0"/>
              </a:spcAft>
              <a:buFont typeface="Wingdings" panose="05000000000000000000" pitchFamily="2" charset="2"/>
              <a:buChar char=""/>
              <a:tabLst>
                <a:tab pos="979170" algn="l"/>
                <a:tab pos="979805"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Discuss the interaction between law and ethics in social</a:t>
            </a:r>
            <a:r>
              <a:rPr lang="en-GB" altLang="zh-HK" sz="2800" spc="-3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work.</a:t>
            </a:r>
            <a:endParaRPr lang="zh-TW" altLang="zh-HK" sz="2800" dirty="0">
              <a:effectLst/>
              <a:latin typeface="Arial" panose="020B0604020202020204" pitchFamily="34" charset="0"/>
              <a:ea typeface="Arial" panose="020B0604020202020204" pitchFamily="34" charset="0"/>
            </a:endParaRPr>
          </a:p>
          <a:p>
            <a:pPr marL="342900" marR="203835" lvl="0" indent="-342900" algn="just">
              <a:spcAft>
                <a:spcPts val="0"/>
              </a:spcAft>
              <a:buFont typeface="Wingdings" panose="05000000000000000000" pitchFamily="2" charset="2"/>
              <a:buChar char=""/>
              <a:tabLst>
                <a:tab pos="979170" algn="l"/>
                <a:tab pos="979805"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Help students explore personal values and beliefs and introduce ethical theories and frameworks that can be used to assist decision</a:t>
            </a:r>
            <a:r>
              <a:rPr lang="en-GB" altLang="zh-HK" sz="2800" spc="-2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making.</a:t>
            </a:r>
            <a:endParaRPr lang="zh-TW" altLang="zh-HK" sz="28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8079CB0C-DC77-AE37-5549-84972EC2DE9E}"/>
              </a:ext>
            </a:extLst>
          </p:cNvPr>
          <p:cNvSpPr>
            <a:spLocks noGrp="1"/>
          </p:cNvSpPr>
          <p:nvPr>
            <p:ph type="sldNum" sz="quarter" idx="12"/>
          </p:nvPr>
        </p:nvSpPr>
        <p:spPr/>
        <p:txBody>
          <a:bodyPr/>
          <a:lstStyle/>
          <a:p>
            <a:fld id="{4521F4D8-D441-42F7-BDC4-548FF3927F14}" type="slidenum">
              <a:rPr lang="zh-HK" altLang="en-US" smtClean="0"/>
              <a:t>3</a:t>
            </a:fld>
            <a:endParaRPr lang="zh-HK" altLang="en-US"/>
          </a:p>
        </p:txBody>
      </p:sp>
    </p:spTree>
    <p:extLst>
      <p:ext uri="{BB962C8B-B14F-4D97-AF65-F5344CB8AC3E}">
        <p14:creationId xmlns:p14="http://schemas.microsoft.com/office/powerpoint/2010/main" val="519242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26E52F8-C849-4851-A6C2-BD5209417A8E}"/>
              </a:ext>
            </a:extLst>
          </p:cNvPr>
          <p:cNvSpPr>
            <a:spLocks noGrp="1"/>
          </p:cNvSpPr>
          <p:nvPr>
            <p:ph idx="1"/>
          </p:nvPr>
        </p:nvSpPr>
        <p:spPr>
          <a:xfrm>
            <a:off x="979517" y="1993874"/>
            <a:ext cx="10231120" cy="5994400"/>
          </a:xfrm>
        </p:spPr>
        <p:txBody>
          <a:bodyPr>
            <a:normAutofit/>
          </a:bodyPr>
          <a:lstStyle/>
          <a:p>
            <a:pPr marL="342900" lvl="0" indent="-342900" algn="just">
              <a:buFont typeface="Wingdings" panose="05000000000000000000" pitchFamily="2" charset="2"/>
              <a:buChar char=""/>
              <a:tabLst>
                <a:tab pos="2962275" algn="l"/>
              </a:tabLst>
            </a:pPr>
            <a:r>
              <a:rPr lang="en-GB" altLang="zh-HK" sz="2800" b="1" dirty="0">
                <a:effectLst/>
                <a:latin typeface="Garamond" panose="02020404030301010803" pitchFamily="18" charset="0"/>
                <a:ea typeface="Arial" panose="020B0604020202020204" pitchFamily="34" charset="0"/>
                <a:cs typeface="Times New Roman" panose="02020603050405020304" pitchFamily="18" charset="0"/>
              </a:rPr>
              <a:t>Civilian law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 Dispute resolution in the civilian law tends to be inquisitorial- stems from the predilection of French Kings Philip Augustus and Louis IX for employing judge-inquisitors who would proceed under Romano-Canon law to interrogate parties and witnesses privately and separately, prepare a written record that could be exhaustive and only then decide case outcomes</a:t>
            </a:r>
            <a:endParaRPr lang="zh-TW" altLang="zh-HK" sz="2800" dirty="0">
              <a:effectLst/>
              <a:latin typeface="Arial" panose="020B0604020202020204" pitchFamily="34" charset="0"/>
              <a:ea typeface="Arial" panose="020B0604020202020204" pitchFamily="34" charset="0"/>
            </a:endParaRPr>
          </a:p>
          <a:p>
            <a:pPr marL="228600" algn="just">
              <a:tabLst>
                <a:tab pos="296227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algn="just">
              <a:tabLst>
                <a:tab pos="2962275" algn="l"/>
              </a:tabLst>
            </a:pPr>
            <a:r>
              <a:rPr lang="en-GB" altLang="zh-HK" sz="1800" b="1"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endParaRPr lang="zh-HK" altLang="en-US" dirty="0"/>
          </a:p>
        </p:txBody>
      </p:sp>
      <p:sp>
        <p:nvSpPr>
          <p:cNvPr id="2" name="投影片編號版面配置區 1">
            <a:extLst>
              <a:ext uri="{FF2B5EF4-FFF2-40B4-BE49-F238E27FC236}">
                <a16:creationId xmlns:a16="http://schemas.microsoft.com/office/drawing/2014/main" id="{091D447A-7FCB-F978-65A1-18EDC2A0DE06}"/>
              </a:ext>
            </a:extLst>
          </p:cNvPr>
          <p:cNvSpPr>
            <a:spLocks noGrp="1"/>
          </p:cNvSpPr>
          <p:nvPr>
            <p:ph type="sldNum" sz="quarter" idx="12"/>
          </p:nvPr>
        </p:nvSpPr>
        <p:spPr/>
        <p:txBody>
          <a:bodyPr/>
          <a:lstStyle/>
          <a:p>
            <a:fld id="{4521F4D8-D441-42F7-BDC4-548FF3927F14}" type="slidenum">
              <a:rPr lang="zh-HK" altLang="en-US" smtClean="0"/>
              <a:t>30</a:t>
            </a:fld>
            <a:endParaRPr lang="zh-HK" altLang="en-US"/>
          </a:p>
        </p:txBody>
      </p:sp>
    </p:spTree>
    <p:extLst>
      <p:ext uri="{BB962C8B-B14F-4D97-AF65-F5344CB8AC3E}">
        <p14:creationId xmlns:p14="http://schemas.microsoft.com/office/powerpoint/2010/main" val="2721530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E2A82A-C692-4367-AA4C-40B47D092FA4}"/>
              </a:ext>
            </a:extLst>
          </p:cNvPr>
          <p:cNvSpPr>
            <a:spLocks noGrp="1"/>
          </p:cNvSpPr>
          <p:nvPr>
            <p:ph type="title"/>
          </p:nvPr>
        </p:nvSpPr>
        <p:spPr/>
        <p:txBody>
          <a:bodyPr>
            <a:normAutofit/>
          </a:bodyPr>
          <a:lstStyle/>
          <a:p>
            <a:r>
              <a:rPr lang="en-GB" altLang="zh-HK" b="1" dirty="0">
                <a:effectLst/>
                <a:latin typeface="Garamond" panose="02020404030301010803" pitchFamily="18" charset="0"/>
                <a:ea typeface="Arial" panose="020B0604020202020204" pitchFamily="34" charset="0"/>
                <a:cs typeface="Times New Roman" panose="02020603050405020304" pitchFamily="18" charset="0"/>
              </a:rPr>
              <a:t>Common Law System vs Civil Law System</a:t>
            </a:r>
            <a:endParaRPr lang="zh-HK" altLang="en-US" dirty="0"/>
          </a:p>
        </p:txBody>
      </p:sp>
      <p:sp>
        <p:nvSpPr>
          <p:cNvPr id="3" name="內容版面配置區 2">
            <a:extLst>
              <a:ext uri="{FF2B5EF4-FFF2-40B4-BE49-F238E27FC236}">
                <a16:creationId xmlns:a16="http://schemas.microsoft.com/office/drawing/2014/main" id="{B42A2ED0-21DB-4814-9356-D92D20401058}"/>
              </a:ext>
            </a:extLst>
          </p:cNvPr>
          <p:cNvSpPr>
            <a:spLocks noGrp="1"/>
          </p:cNvSpPr>
          <p:nvPr>
            <p:ph idx="1"/>
          </p:nvPr>
        </p:nvSpPr>
        <p:spPr>
          <a:xfrm>
            <a:off x="859306" y="1972472"/>
            <a:ext cx="10800080" cy="5215466"/>
          </a:xfrm>
        </p:spPr>
        <p:txBody>
          <a:bodyPr>
            <a:noAutofit/>
          </a:bodyPr>
          <a:lstStyle/>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Common law systems derive their laws primarily from decided cases (“precedents”), amended, consolidated or explained by legislation where appropriate. </a:t>
            </a: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Civil law systems have laws based on written documents (constitutions, codes, statutes, regulations, etc) enacted by an authority (the legislature), which are then applied by the courts. </a:t>
            </a:r>
          </a:p>
          <a:p>
            <a:pPr marL="342900" lvl="0" indent="-342900" algn="just">
              <a:buFont typeface="Wingdings" panose="05000000000000000000" pitchFamily="2" charset="2"/>
              <a:buChar char=""/>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 modes of litigation in the two law systems are also different - Adversarial System (common law jurisdictions) vs Inquisitorial System (civil law jurisdictions).</a:t>
            </a:r>
            <a:endParaRPr lang="zh-TW" altLang="zh-HK" sz="2400" dirty="0">
              <a:effectLst/>
              <a:latin typeface="Arial" panose="020B0604020202020204" pitchFamily="34" charset="0"/>
              <a:ea typeface="Arial" panose="020B0604020202020204" pitchFamily="34" charset="0"/>
            </a:endParaRPr>
          </a:p>
          <a:p>
            <a:pPr algn="just">
              <a:tabLst>
                <a:tab pos="2962275" algn="l"/>
              </a:tabLst>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2400" dirty="0">
              <a:effectLst/>
              <a:latin typeface="Arial" panose="020B0604020202020204" pitchFamily="34" charset="0"/>
              <a:ea typeface="Arial" panose="020B0604020202020204" pitchFamily="34" charset="0"/>
            </a:endParaRPr>
          </a:p>
          <a:p>
            <a:pPr algn="just">
              <a:tabLst>
                <a:tab pos="296227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algn="just">
              <a:tabLst>
                <a:tab pos="296227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endParaRPr lang="zh-HK" altLang="en-US" sz="1800" dirty="0"/>
          </a:p>
        </p:txBody>
      </p:sp>
      <p:sp>
        <p:nvSpPr>
          <p:cNvPr id="4" name="投影片編號版面配置區 3">
            <a:extLst>
              <a:ext uri="{FF2B5EF4-FFF2-40B4-BE49-F238E27FC236}">
                <a16:creationId xmlns:a16="http://schemas.microsoft.com/office/drawing/2014/main" id="{6C56F5F4-B259-0D02-16A1-B4FD0E42BD23}"/>
              </a:ext>
            </a:extLst>
          </p:cNvPr>
          <p:cNvSpPr>
            <a:spLocks noGrp="1"/>
          </p:cNvSpPr>
          <p:nvPr>
            <p:ph type="sldNum" sz="quarter" idx="12"/>
          </p:nvPr>
        </p:nvSpPr>
        <p:spPr/>
        <p:txBody>
          <a:bodyPr/>
          <a:lstStyle/>
          <a:p>
            <a:fld id="{4521F4D8-D441-42F7-BDC4-548FF3927F14}" type="slidenum">
              <a:rPr lang="zh-HK" altLang="en-US" smtClean="0"/>
              <a:t>31</a:t>
            </a:fld>
            <a:endParaRPr lang="zh-HK" altLang="en-US"/>
          </a:p>
        </p:txBody>
      </p:sp>
    </p:spTree>
    <p:extLst>
      <p:ext uri="{BB962C8B-B14F-4D97-AF65-F5344CB8AC3E}">
        <p14:creationId xmlns:p14="http://schemas.microsoft.com/office/powerpoint/2010/main" val="3745248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E4CDBF-B92D-4D00-89DE-FCC8DA88BA15}"/>
              </a:ext>
            </a:extLst>
          </p:cNvPr>
          <p:cNvSpPr>
            <a:spLocks noGrp="1"/>
          </p:cNvSpPr>
          <p:nvPr>
            <p:ph type="title"/>
          </p:nvPr>
        </p:nvSpPr>
        <p:spPr/>
        <p:txBody>
          <a:bodyPr>
            <a:normAutofit/>
          </a:bodyPr>
          <a:lstStyle/>
          <a:p>
            <a:r>
              <a:rPr lang="en-GB" altLang="zh-HK" sz="3600" b="1" kern="0" dirty="0">
                <a:effectLst/>
                <a:latin typeface="Garamond" panose="02020404030301010803" pitchFamily="18" charset="0"/>
                <a:ea typeface="Arial" panose="020B0604020202020204" pitchFamily="34" charset="0"/>
                <a:cs typeface="Times New Roman" panose="02020603050405020304" pitchFamily="18" charset="0"/>
              </a:rPr>
              <a:t>The Court System</a:t>
            </a:r>
            <a:endParaRPr lang="zh-HK" altLang="en-US" sz="3600" dirty="0"/>
          </a:p>
        </p:txBody>
      </p:sp>
      <p:sp>
        <p:nvSpPr>
          <p:cNvPr id="3" name="內容版面配置區 2">
            <a:extLst>
              <a:ext uri="{FF2B5EF4-FFF2-40B4-BE49-F238E27FC236}">
                <a16:creationId xmlns:a16="http://schemas.microsoft.com/office/drawing/2014/main" id="{A0D3B949-C6E1-47D9-AD5C-DB08B73E302C}"/>
              </a:ext>
            </a:extLst>
          </p:cNvPr>
          <p:cNvSpPr>
            <a:spLocks noGrp="1"/>
          </p:cNvSpPr>
          <p:nvPr>
            <p:ph idx="1"/>
          </p:nvPr>
        </p:nvSpPr>
        <p:spPr>
          <a:xfrm>
            <a:off x="795623" y="1841359"/>
            <a:ext cx="10058400" cy="4514426"/>
          </a:xfrm>
        </p:spPr>
        <p:txBody>
          <a:bodyPr>
            <a:normAutofit fontScale="92500"/>
          </a:bodyPr>
          <a:lstStyle/>
          <a:p>
            <a:pPr indent="342900" algn="just"/>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In Hong Kong, there are</a:t>
            </a:r>
            <a:r>
              <a:rPr lang="en-GB" altLang="zh-HK" sz="2400" b="1" spc="-8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b="1" dirty="0">
                <a:effectLst/>
                <a:latin typeface="Garamond" panose="02020404030301010803" pitchFamily="18" charset="0"/>
                <a:ea typeface="Arial" panose="020B0604020202020204" pitchFamily="34" charset="0"/>
                <a:cs typeface="Times New Roman" panose="02020603050405020304" pitchFamily="18" charset="0"/>
              </a:rPr>
              <a:t>the:</a:t>
            </a:r>
            <a:endParaRPr lang="zh-TW" altLang="zh-HK" sz="2400" dirty="0">
              <a:effectLst/>
              <a:latin typeface="Arial" panose="020B0604020202020204" pitchFamily="34" charset="0"/>
              <a:ea typeface="Arial" panose="020B0604020202020204" pitchFamily="34" charset="0"/>
            </a:endParaRPr>
          </a:p>
          <a:p>
            <a:pPr marL="1600200" lvl="3" indent="-228600" algn="just">
              <a:buFont typeface="+mj-lt"/>
              <a:buAutoNum type="arabicPeriod"/>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Magistrates'</a:t>
            </a:r>
            <a:r>
              <a:rPr lang="en-GB" altLang="zh-HK" sz="2400" spc="-5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Courts;</a:t>
            </a:r>
            <a:endParaRPr lang="zh-TW" altLang="zh-HK" sz="2400" dirty="0">
              <a:effectLst/>
              <a:latin typeface="Arial" panose="020B0604020202020204" pitchFamily="34" charset="0"/>
              <a:ea typeface="Arial" panose="020B0604020202020204" pitchFamily="34" charset="0"/>
            </a:endParaRPr>
          </a:p>
          <a:p>
            <a:pPr marL="1600200" lvl="3" indent="-228600" algn="just">
              <a:buFont typeface="+mj-lt"/>
              <a:buAutoNum type="arabicPeriod"/>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District Court (including the Family</a:t>
            </a:r>
            <a:r>
              <a:rPr lang="en-GB" altLang="zh-HK" sz="24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Court);</a:t>
            </a:r>
            <a:endParaRPr lang="zh-TW" altLang="zh-HK" sz="2400" dirty="0">
              <a:effectLst/>
              <a:latin typeface="Arial" panose="020B0604020202020204" pitchFamily="34" charset="0"/>
              <a:ea typeface="Arial" panose="020B0604020202020204" pitchFamily="34" charset="0"/>
            </a:endParaRPr>
          </a:p>
          <a:p>
            <a:pPr marL="1600200" lvl="3" indent="-228600" algn="just">
              <a:buFont typeface="+mj-lt"/>
              <a:buAutoNum type="arabicPeriod"/>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High Court (comprises the Court of First Instance and the Court of Appeal);</a:t>
            </a:r>
            <a:r>
              <a:rPr lang="en-GB" altLang="zh-HK" sz="2400" spc="-9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and</a:t>
            </a:r>
            <a:endParaRPr lang="zh-TW" altLang="zh-HK" sz="2400" dirty="0">
              <a:effectLst/>
              <a:latin typeface="Arial" panose="020B0604020202020204" pitchFamily="34" charset="0"/>
              <a:ea typeface="Arial" panose="020B0604020202020204" pitchFamily="34" charset="0"/>
            </a:endParaRPr>
          </a:p>
          <a:p>
            <a:pPr marL="1600200" lvl="3" indent="-228600" algn="just">
              <a:buFont typeface="+mj-lt"/>
              <a:buAutoNum type="arabicPeriod"/>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Court of Final</a:t>
            </a:r>
            <a:r>
              <a:rPr lang="en-GB" altLang="zh-HK" sz="24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Appeal.</a:t>
            </a:r>
            <a:endParaRPr lang="zh-TW" altLang="zh-HK" sz="2400" dirty="0">
              <a:effectLst/>
              <a:latin typeface="Arial" panose="020B0604020202020204" pitchFamily="34" charset="0"/>
              <a:ea typeface="Arial" panose="020B0604020202020204" pitchFamily="34" charset="0"/>
            </a:endParaRPr>
          </a:p>
          <a:p>
            <a:pPr marL="1600200" lvl="3" indent="-228600" algn="just">
              <a:buFont typeface="+mj-lt"/>
              <a:buAutoNum type="arabicPeriod"/>
            </a:pPr>
            <a:r>
              <a:rPr lang="en-GB" altLang="zh-HK" sz="2400" i="1" dirty="0">
                <a:effectLst/>
                <a:latin typeface="Garamond" panose="02020404030301010803" pitchFamily="18" charset="0"/>
                <a:ea typeface="Arial" panose="020B0604020202020204" pitchFamily="34" charset="0"/>
                <a:cs typeface="Times New Roman" panose="02020603050405020304" pitchFamily="18" charset="0"/>
              </a:rPr>
              <a:t>Tribunals</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There are also a number of tribunals: (a) Lands Tribunal; (b) Labour Tribunal; (c) Small Claims Tribunal; (d) Obscene Articles</a:t>
            </a:r>
            <a:r>
              <a:rPr lang="en-GB" altLang="zh-HK" sz="2400" spc="-1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Tribunal.</a:t>
            </a:r>
            <a:endParaRPr lang="zh-TW" altLang="zh-HK" sz="2400" dirty="0">
              <a:effectLst/>
              <a:latin typeface="Arial" panose="020B0604020202020204" pitchFamily="34" charset="0"/>
              <a:ea typeface="Arial" panose="020B0604020202020204" pitchFamily="34" charset="0"/>
            </a:endParaRPr>
          </a:p>
          <a:p>
            <a:pPr marL="1600200" lvl="3" indent="-228600" algn="just">
              <a:buFont typeface="+mj-lt"/>
              <a:buAutoNum type="arabicPeriod"/>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There is also a special court, the Coroner’s</a:t>
            </a:r>
            <a:r>
              <a:rPr lang="en-GB" altLang="zh-HK" sz="2400" spc="-1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Court.</a:t>
            </a:r>
            <a:endParaRPr lang="zh-TW" altLang="zh-HK" sz="2400" dirty="0">
              <a:effectLst/>
              <a:latin typeface="Arial" panose="020B0604020202020204" pitchFamily="34" charset="0"/>
              <a:ea typeface="Arial" panose="020B0604020202020204" pitchFamily="34" charset="0"/>
            </a:endParaRPr>
          </a:p>
          <a:p>
            <a:pPr marL="1600200" lvl="3" indent="-228600" algn="just">
              <a:buFont typeface="+mj-lt"/>
              <a:buAutoNum type="arabicPeriod"/>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The court system is independent of the executive authorities (the government) and the legislature.</a:t>
            </a:r>
            <a:endParaRPr lang="zh-TW" altLang="zh-HK" sz="2400" dirty="0">
              <a:effectLst/>
              <a:latin typeface="Arial" panose="020B0604020202020204" pitchFamily="34" charset="0"/>
              <a:ea typeface="Arial" panose="020B0604020202020204" pitchFamily="34" charset="0"/>
            </a:endParaRPr>
          </a:p>
          <a:p>
            <a:pPr algn="just">
              <a:tabLst>
                <a:tab pos="521335" algn="l"/>
                <a:tab pos="521970" algn="l"/>
              </a:tabLst>
            </a:pPr>
            <a:r>
              <a:rPr lang="en-GB" altLang="zh-HK" sz="1800" i="1"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E2A7DF75-A209-70F4-E448-CCDFF4F41F9D}"/>
              </a:ext>
            </a:extLst>
          </p:cNvPr>
          <p:cNvSpPr>
            <a:spLocks noGrp="1"/>
          </p:cNvSpPr>
          <p:nvPr>
            <p:ph type="sldNum" sz="quarter" idx="12"/>
          </p:nvPr>
        </p:nvSpPr>
        <p:spPr/>
        <p:txBody>
          <a:bodyPr/>
          <a:lstStyle/>
          <a:p>
            <a:fld id="{4521F4D8-D441-42F7-BDC4-548FF3927F14}" type="slidenum">
              <a:rPr lang="zh-HK" altLang="en-US" smtClean="0"/>
              <a:t>32</a:t>
            </a:fld>
            <a:endParaRPr lang="zh-HK" altLang="en-US"/>
          </a:p>
        </p:txBody>
      </p:sp>
    </p:spTree>
    <p:extLst>
      <p:ext uri="{BB962C8B-B14F-4D97-AF65-F5344CB8AC3E}">
        <p14:creationId xmlns:p14="http://schemas.microsoft.com/office/powerpoint/2010/main" val="3157674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93EE6-A4E8-4373-8046-D97F2946A699}"/>
              </a:ext>
            </a:extLst>
          </p:cNvPr>
          <p:cNvSpPr>
            <a:spLocks noGrp="1"/>
          </p:cNvSpPr>
          <p:nvPr>
            <p:ph type="title"/>
          </p:nvPr>
        </p:nvSpPr>
        <p:spPr/>
        <p:txBody>
          <a:bodyPr>
            <a:normAutofit/>
          </a:bodyPr>
          <a:lstStyle/>
          <a:p>
            <a:r>
              <a:rPr lang="en-GB" altLang="zh-HK" sz="4000" b="1" dirty="0">
                <a:effectLst/>
                <a:latin typeface="Garamond" panose="02020404030301010803" pitchFamily="18" charset="0"/>
                <a:ea typeface="Arial" panose="020B0604020202020204" pitchFamily="34" charset="0"/>
                <a:cs typeface="Times New Roman" panose="02020603050405020304" pitchFamily="18" charset="0"/>
              </a:rPr>
              <a:t>How to Read a Case</a:t>
            </a:r>
            <a:endParaRPr lang="zh-HK" altLang="en-US" sz="4000" b="1" dirty="0"/>
          </a:p>
        </p:txBody>
      </p:sp>
      <p:sp>
        <p:nvSpPr>
          <p:cNvPr id="3" name="內容版面配置區 2">
            <a:extLst>
              <a:ext uri="{FF2B5EF4-FFF2-40B4-BE49-F238E27FC236}">
                <a16:creationId xmlns:a16="http://schemas.microsoft.com/office/drawing/2014/main" id="{2B5F7814-C38D-4B8E-A915-9B298837EC4A}"/>
              </a:ext>
            </a:extLst>
          </p:cNvPr>
          <p:cNvSpPr>
            <a:spLocks noGrp="1"/>
          </p:cNvSpPr>
          <p:nvPr>
            <p:ph idx="1"/>
          </p:nvPr>
        </p:nvSpPr>
        <p:spPr>
          <a:xfrm>
            <a:off x="1097280" y="1461154"/>
            <a:ext cx="10058400" cy="4939645"/>
          </a:xfrm>
        </p:spPr>
        <p:txBody>
          <a:bodyPr>
            <a:normAutofit/>
          </a:bodyPr>
          <a:lstStyle/>
          <a:p>
            <a:pPr marL="0" indent="0" algn="just">
              <a:buNone/>
            </a:pPr>
            <a:endParaRPr lang="zh-TW" altLang="zh-HK" sz="1800" b="1" kern="0" dirty="0">
              <a:effectLst/>
              <a:latin typeface="Arial" panose="020B0604020202020204" pitchFamily="34" charset="0"/>
              <a:ea typeface="Arial" panose="020B0604020202020204" pitchFamily="34" charset="0"/>
            </a:endParaRPr>
          </a:p>
          <a:p>
            <a:pPr marL="64135" algn="just"/>
            <a:r>
              <a:rPr lang="en-GB" altLang="zh-HK" sz="1800" b="1" u="sng" kern="0" dirty="0">
                <a:effectLst/>
                <a:latin typeface="Garamond" panose="02020404030301010803" pitchFamily="18" charset="0"/>
                <a:ea typeface="Arial" panose="020B0604020202020204" pitchFamily="34" charset="0"/>
                <a:cs typeface="Times New Roman" panose="02020603050405020304" pitchFamily="18" charset="0"/>
              </a:rPr>
              <a:t>Anatomy of a Case</a:t>
            </a:r>
            <a:r>
              <a:rPr lang="en-GB" altLang="zh-HK" sz="1800" b="1" u="sng" kern="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b="1" u="sng" kern="0" dirty="0">
                <a:effectLst/>
                <a:latin typeface="Garamond" panose="02020404030301010803" pitchFamily="18" charset="0"/>
                <a:ea typeface="Arial" panose="020B0604020202020204" pitchFamily="34" charset="0"/>
                <a:cs typeface="Times New Roman" panose="02020603050405020304" pitchFamily="18" charset="0"/>
              </a:rPr>
              <a:t>Report:</a:t>
            </a:r>
            <a:endParaRPr lang="zh-TW" altLang="zh-HK" sz="1800" b="1" kern="0" dirty="0">
              <a:effectLst/>
              <a:latin typeface="Arial" panose="020B0604020202020204" pitchFamily="34" charset="0"/>
              <a:ea typeface="Arial" panose="020B0604020202020204" pitchFamily="34" charset="0"/>
            </a:endParaRPr>
          </a:p>
          <a:p>
            <a:pPr marL="285750" algn="just"/>
            <a:r>
              <a:rPr lang="en-GB" altLang="zh-HK" sz="1800" b="0" kern="0" dirty="0">
                <a:effectLst/>
                <a:latin typeface="Garamond" panose="02020404030301010803" pitchFamily="18" charset="0"/>
                <a:ea typeface="Arial" panose="020B0604020202020204" pitchFamily="34" charset="0"/>
                <a:cs typeface="Times New Roman" panose="02020603050405020304" pitchFamily="18" charset="0"/>
              </a:rPr>
              <a:t>a. Case title and citation - parties, level of court (first instance or</a:t>
            </a:r>
            <a:r>
              <a:rPr lang="en-GB" altLang="zh-HK" sz="1800" b="0" kern="0" spc="-5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b="0" kern="0" dirty="0">
                <a:effectLst/>
                <a:latin typeface="Garamond" panose="02020404030301010803" pitchFamily="18" charset="0"/>
                <a:ea typeface="Arial" panose="020B0604020202020204" pitchFamily="34" charset="0"/>
                <a:cs typeface="Times New Roman" panose="02020603050405020304" pitchFamily="18" charset="0"/>
              </a:rPr>
              <a:t>appeal);</a:t>
            </a:r>
            <a:endParaRPr lang="zh-TW" altLang="zh-HK" sz="1800" b="1" kern="0" dirty="0">
              <a:effectLst/>
              <a:latin typeface="Arial" panose="020B0604020202020204" pitchFamily="34" charset="0"/>
              <a:ea typeface="Arial" panose="020B0604020202020204" pitchFamily="34" charset="0"/>
            </a:endParaRPr>
          </a:p>
          <a:p>
            <a:pPr marL="285750" algn="just"/>
            <a:r>
              <a:rPr lang="en-GB" altLang="zh-HK" sz="1800" b="0" kern="0" dirty="0">
                <a:effectLst/>
                <a:latin typeface="Garamond" panose="02020404030301010803" pitchFamily="18" charset="0"/>
                <a:ea typeface="Arial" panose="020B0604020202020204" pitchFamily="34" charset="0"/>
                <a:cs typeface="Times New Roman" panose="02020603050405020304" pitchFamily="18" charset="0"/>
              </a:rPr>
              <a:t>b. Case</a:t>
            </a:r>
            <a:r>
              <a:rPr lang="en-GB" altLang="zh-HK" sz="1800" b="0" kern="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b="0" kern="0" dirty="0">
                <a:effectLst/>
                <a:latin typeface="Garamond" panose="02020404030301010803" pitchFamily="18" charset="0"/>
                <a:ea typeface="Arial" panose="020B0604020202020204" pitchFamily="34" charset="0"/>
                <a:cs typeface="Times New Roman" panose="02020603050405020304" pitchFamily="18" charset="0"/>
              </a:rPr>
              <a:t>summary;</a:t>
            </a:r>
            <a:endParaRPr lang="zh-TW" altLang="zh-HK" sz="1800" b="1" kern="0" dirty="0">
              <a:effectLst/>
              <a:latin typeface="Arial" panose="020B0604020202020204" pitchFamily="34" charset="0"/>
              <a:ea typeface="Arial" panose="020B0604020202020204" pitchFamily="34" charset="0"/>
            </a:endParaRPr>
          </a:p>
          <a:p>
            <a:pPr marL="285750" algn="just"/>
            <a:r>
              <a:rPr lang="en-GB" altLang="zh-HK" sz="1800" b="0" kern="0" dirty="0">
                <a:effectLst/>
                <a:latin typeface="Garamond" panose="02020404030301010803" pitchFamily="18" charset="0"/>
                <a:ea typeface="Arial" panose="020B0604020202020204" pitchFamily="34" charset="0"/>
                <a:cs typeface="Times New Roman" panose="02020603050405020304" pitchFamily="18" charset="0"/>
              </a:rPr>
              <a:t>c. Discussions and</a:t>
            </a:r>
            <a:r>
              <a:rPr lang="en-GB" altLang="zh-HK" sz="1800" b="0" kern="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b="0" kern="0" dirty="0">
                <a:effectLst/>
                <a:latin typeface="Garamond" panose="02020404030301010803" pitchFamily="18" charset="0"/>
                <a:ea typeface="Arial" panose="020B0604020202020204" pitchFamily="34" charset="0"/>
                <a:cs typeface="Times New Roman" panose="02020603050405020304" pitchFamily="18" charset="0"/>
              </a:rPr>
              <a:t>judgment:</a:t>
            </a:r>
            <a:endParaRPr lang="zh-TW" altLang="zh-HK" sz="1800" dirty="0">
              <a:effectLst/>
              <a:latin typeface="Arial" panose="020B0604020202020204" pitchFamily="34" charset="0"/>
              <a:ea typeface="Arial" panose="020B0604020202020204" pitchFamily="34" charset="0"/>
            </a:endParaRPr>
          </a:p>
          <a:p>
            <a:pPr marL="342900" marR="92710" lvl="0" indent="-342900" algn="just">
              <a:spcAft>
                <a:spcPts val="0"/>
              </a:spcAft>
              <a:buFont typeface="Wingdings" panose="05000000000000000000" pitchFamily="2" charset="2"/>
              <a:buChar char=""/>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Facts of the dispute - What was the dispute that took a plaintiff to court (What happened)? Why did the defendant not agree to satisfy the plaintiff’s demand (What was his defence)? What did the plaintiff want to achieve (get monetary compensation / get a declaration and some form of injunction)? If the case is an appeal, what caused the appellant to appeal? Think this way: What happened from the real world to the court, from the trial court to the CA, from the CA to the FCA, from the CFA to final</a:t>
            </a:r>
            <a:r>
              <a:rPr lang="en-GB" altLang="zh-HK" sz="1800" spc="-2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disposal;</a:t>
            </a:r>
            <a:endParaRPr lang="zh-TW" altLang="zh-HK" sz="1800" dirty="0">
              <a:effectLst/>
              <a:latin typeface="Arial" panose="020B0604020202020204" pitchFamily="34" charset="0"/>
              <a:ea typeface="Arial" panose="020B0604020202020204" pitchFamily="34" charset="0"/>
            </a:endParaRPr>
          </a:p>
          <a:p>
            <a:pPr marL="685800" algn="just">
              <a:spcBef>
                <a:spcPts val="10"/>
              </a:spcBef>
              <a:spcAft>
                <a:spcPts val="0"/>
              </a:spcAf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marL="742950" marR="155575" lvl="1" indent="-285750" algn="just">
              <a:spcAft>
                <a:spcPts val="0"/>
              </a:spcAft>
              <a:buFont typeface="Wingdings" panose="05000000000000000000" pitchFamily="2" charset="2"/>
              <a:buChar char=""/>
            </a:pPr>
            <a:r>
              <a:rPr lang="en-GB" altLang="zh-HK" dirty="0">
                <a:effectLst/>
                <a:latin typeface="Garamond" panose="02020404030301010803" pitchFamily="18" charset="0"/>
                <a:ea typeface="Arial" panose="020B0604020202020204" pitchFamily="34" charset="0"/>
                <a:cs typeface="Times New Roman" panose="02020603050405020304" pitchFamily="18" charset="0"/>
              </a:rPr>
              <a:t>Parties’ arguments - This usually is legal in nature such as what legal principles should be applied to the facts; why certain principles should apply and not others; why certain precedents should be followed or</a:t>
            </a:r>
            <a:r>
              <a:rPr lang="en-GB" altLang="zh-HK" spc="-18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dirty="0">
                <a:effectLst/>
                <a:latin typeface="Garamond" panose="02020404030301010803" pitchFamily="18" charset="0"/>
                <a:ea typeface="Arial" panose="020B0604020202020204" pitchFamily="34" charset="0"/>
                <a:cs typeface="Times New Roman" panose="02020603050405020304" pitchFamily="18" charset="0"/>
              </a:rPr>
              <a:t>distinguished?</a:t>
            </a:r>
            <a:endParaRPr lang="zh-TW" altLang="zh-HK"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273261C2-8B28-49EF-EF9C-A5A036128120}"/>
              </a:ext>
            </a:extLst>
          </p:cNvPr>
          <p:cNvSpPr>
            <a:spLocks noGrp="1"/>
          </p:cNvSpPr>
          <p:nvPr>
            <p:ph type="sldNum" sz="quarter" idx="12"/>
          </p:nvPr>
        </p:nvSpPr>
        <p:spPr/>
        <p:txBody>
          <a:bodyPr/>
          <a:lstStyle/>
          <a:p>
            <a:fld id="{4521F4D8-D441-42F7-BDC4-548FF3927F14}" type="slidenum">
              <a:rPr lang="zh-HK" altLang="en-US" smtClean="0"/>
              <a:t>33</a:t>
            </a:fld>
            <a:endParaRPr lang="zh-HK" altLang="en-US"/>
          </a:p>
        </p:txBody>
      </p:sp>
    </p:spTree>
    <p:extLst>
      <p:ext uri="{BB962C8B-B14F-4D97-AF65-F5344CB8AC3E}">
        <p14:creationId xmlns:p14="http://schemas.microsoft.com/office/powerpoint/2010/main" val="2978264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3ACD30C4-0C8D-AE4A-F97A-FD4A1F832017}"/>
              </a:ext>
            </a:extLst>
          </p:cNvPr>
          <p:cNvSpPr>
            <a:spLocks noGrp="1"/>
          </p:cNvSpPr>
          <p:nvPr>
            <p:ph type="sldNum" sz="quarter" idx="12"/>
          </p:nvPr>
        </p:nvSpPr>
        <p:spPr/>
        <p:txBody>
          <a:bodyPr/>
          <a:lstStyle/>
          <a:p>
            <a:fld id="{4521F4D8-D441-42F7-BDC4-548FF3927F14}" type="slidenum">
              <a:rPr lang="zh-HK" altLang="en-US" smtClean="0"/>
              <a:t>34</a:t>
            </a:fld>
            <a:endParaRPr lang="zh-HK" altLang="en-US"/>
          </a:p>
        </p:txBody>
      </p:sp>
      <p:pic>
        <p:nvPicPr>
          <p:cNvPr id="6" name="圖片 5">
            <a:extLst>
              <a:ext uri="{FF2B5EF4-FFF2-40B4-BE49-F238E27FC236}">
                <a16:creationId xmlns:a16="http://schemas.microsoft.com/office/drawing/2014/main" id="{2B220C77-F192-1B50-55B2-0A2D46FBCFFF}"/>
              </a:ext>
            </a:extLst>
          </p:cNvPr>
          <p:cNvPicPr>
            <a:picLocks noChangeAspect="1"/>
          </p:cNvPicPr>
          <p:nvPr/>
        </p:nvPicPr>
        <p:blipFill>
          <a:blip r:embed="rId2"/>
          <a:stretch>
            <a:fillRect/>
          </a:stretch>
        </p:blipFill>
        <p:spPr>
          <a:xfrm>
            <a:off x="1261268" y="565608"/>
            <a:ext cx="9827795" cy="5357631"/>
          </a:xfrm>
          <a:prstGeom prst="rect">
            <a:avLst/>
          </a:prstGeom>
        </p:spPr>
      </p:pic>
    </p:spTree>
    <p:extLst>
      <p:ext uri="{BB962C8B-B14F-4D97-AF65-F5344CB8AC3E}">
        <p14:creationId xmlns:p14="http://schemas.microsoft.com/office/powerpoint/2010/main" val="2862698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4151B20-CCF3-930C-E1BE-4FF991ED40DC}"/>
              </a:ext>
            </a:extLst>
          </p:cNvPr>
          <p:cNvSpPr>
            <a:spLocks noGrp="1"/>
          </p:cNvSpPr>
          <p:nvPr>
            <p:ph type="sldNum" sz="quarter" idx="12"/>
          </p:nvPr>
        </p:nvSpPr>
        <p:spPr/>
        <p:txBody>
          <a:bodyPr/>
          <a:lstStyle/>
          <a:p>
            <a:fld id="{4521F4D8-D441-42F7-BDC4-548FF3927F14}" type="slidenum">
              <a:rPr lang="zh-HK" altLang="en-US" smtClean="0"/>
              <a:t>35</a:t>
            </a:fld>
            <a:endParaRPr lang="zh-HK" altLang="en-US"/>
          </a:p>
        </p:txBody>
      </p:sp>
      <p:pic>
        <p:nvPicPr>
          <p:cNvPr id="6" name="圖片 5">
            <a:extLst>
              <a:ext uri="{FF2B5EF4-FFF2-40B4-BE49-F238E27FC236}">
                <a16:creationId xmlns:a16="http://schemas.microsoft.com/office/drawing/2014/main" id="{2E5D7C4D-61C0-EBE1-8796-F699E93D793F}"/>
              </a:ext>
            </a:extLst>
          </p:cNvPr>
          <p:cNvPicPr>
            <a:picLocks noChangeAspect="1"/>
          </p:cNvPicPr>
          <p:nvPr/>
        </p:nvPicPr>
        <p:blipFill>
          <a:blip r:embed="rId2"/>
          <a:stretch>
            <a:fillRect/>
          </a:stretch>
        </p:blipFill>
        <p:spPr>
          <a:xfrm>
            <a:off x="103695" y="668359"/>
            <a:ext cx="12192000" cy="5521282"/>
          </a:xfrm>
          <a:prstGeom prst="rect">
            <a:avLst/>
          </a:prstGeom>
        </p:spPr>
      </p:pic>
    </p:spTree>
    <p:extLst>
      <p:ext uri="{BB962C8B-B14F-4D97-AF65-F5344CB8AC3E}">
        <p14:creationId xmlns:p14="http://schemas.microsoft.com/office/powerpoint/2010/main" val="3577685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1AA8ED5-D989-4324-8479-7D8A611FAF1D}"/>
              </a:ext>
            </a:extLst>
          </p:cNvPr>
          <p:cNvSpPr>
            <a:spLocks noGrp="1"/>
          </p:cNvSpPr>
          <p:nvPr>
            <p:ph idx="1"/>
          </p:nvPr>
        </p:nvSpPr>
        <p:spPr>
          <a:xfrm>
            <a:off x="802640" y="576750"/>
            <a:ext cx="10058400" cy="4023360"/>
          </a:xfrm>
        </p:spPr>
        <p:txBody>
          <a:bodyPr>
            <a:noAutofit/>
          </a:bodyPr>
          <a:lstStyle/>
          <a:p>
            <a:pPr marL="742950" lvl="1" indent="-285750" algn="just">
              <a:spcBef>
                <a:spcPts val="5"/>
              </a:spcBef>
              <a:spcAft>
                <a:spcPts val="0"/>
              </a:spcAft>
              <a:buFont typeface="Wingdings" panose="05000000000000000000" pitchFamily="2" charset="2"/>
              <a:buChar char=""/>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The judge’s reasoning, which normally consists of the following</a:t>
            </a:r>
            <a:r>
              <a:rPr lang="en-GB" altLang="zh-HK" sz="3200" spc="-6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parts:</a:t>
            </a:r>
            <a:endParaRPr lang="zh-TW" altLang="zh-HK" sz="3200" dirty="0">
              <a:effectLst/>
              <a:latin typeface="Garamond" panose="02020404030301010803" pitchFamily="18" charset="0"/>
              <a:ea typeface="Arial" panose="020B0604020202020204" pitchFamily="34" charset="0"/>
            </a:endParaRPr>
          </a:p>
          <a:p>
            <a:pPr algn="just">
              <a:spcBef>
                <a:spcPts val="55"/>
              </a:spcBef>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3200" dirty="0">
              <a:effectLst/>
              <a:latin typeface="Garamond" panose="02020404030301010803" pitchFamily="18" charset="0"/>
              <a:ea typeface="Arial" panose="020B0604020202020204" pitchFamily="34" charset="0"/>
            </a:endParaRPr>
          </a:p>
          <a:p>
            <a:pPr marL="342900" lvl="0" indent="-342900" algn="just">
              <a:buSzPts val="1200"/>
              <a:buFont typeface="+mj-lt"/>
              <a:buAutoNum type="romanLcPeriod"/>
              <a:tabLst>
                <a:tab pos="1894205" algn="l"/>
                <a:tab pos="1894840"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A summary of material</a:t>
            </a:r>
            <a:r>
              <a:rPr lang="en-GB" altLang="zh-HK" sz="32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facts;</a:t>
            </a:r>
            <a:endParaRPr lang="zh-TW" altLang="zh-HK" sz="3200" dirty="0">
              <a:effectLst/>
              <a:latin typeface="Garamond" panose="02020404030301010803" pitchFamily="18" charset="0"/>
              <a:ea typeface="Arial" panose="020B0604020202020204" pitchFamily="34" charset="0"/>
            </a:endParaRPr>
          </a:p>
          <a:p>
            <a:pPr marL="342900" lvl="0" indent="-342900" algn="just">
              <a:buSzPts val="1200"/>
              <a:buFont typeface="+mj-lt"/>
              <a:buAutoNum type="romanLcPeriod"/>
              <a:tabLst>
                <a:tab pos="1894205" algn="l"/>
                <a:tab pos="1894840"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Response to parties’</a:t>
            </a:r>
            <a:r>
              <a:rPr lang="en-GB" altLang="zh-HK" sz="32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arguments;</a:t>
            </a:r>
            <a:endParaRPr lang="zh-TW" altLang="zh-HK" sz="3200" dirty="0">
              <a:effectLst/>
              <a:latin typeface="Garamond" panose="02020404030301010803" pitchFamily="18" charset="0"/>
              <a:ea typeface="Arial" panose="020B0604020202020204" pitchFamily="34" charset="0"/>
            </a:endParaRPr>
          </a:p>
          <a:p>
            <a:pPr marL="342900" lvl="0" indent="-342900" algn="just">
              <a:buSzPts val="1200"/>
              <a:buFont typeface="+mj-lt"/>
              <a:buAutoNum type="romanLcPeriod"/>
              <a:tabLst>
                <a:tab pos="1894205" algn="l"/>
                <a:tab pos="1894840"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Legal principles found to be applicable to the facts of the</a:t>
            </a:r>
            <a:r>
              <a:rPr lang="en-GB" altLang="zh-HK" sz="3200" spc="-6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case;</a:t>
            </a:r>
            <a:endParaRPr lang="zh-TW" altLang="zh-HK" sz="3200" dirty="0">
              <a:effectLst/>
              <a:latin typeface="Garamond" panose="02020404030301010803" pitchFamily="18" charset="0"/>
              <a:ea typeface="Arial" panose="020B0604020202020204" pitchFamily="34" charset="0"/>
            </a:endParaRPr>
          </a:p>
          <a:p>
            <a:pPr marL="342900" lvl="0" indent="-342900" algn="just">
              <a:buSzPts val="1200"/>
              <a:buFont typeface="+mj-lt"/>
              <a:buAutoNum type="romanLcPeriod"/>
              <a:tabLst>
                <a:tab pos="1894205" algn="l"/>
                <a:tab pos="1894840"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Application of those</a:t>
            </a:r>
            <a:r>
              <a:rPr lang="en-GB" altLang="zh-HK" sz="32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principles;</a:t>
            </a:r>
            <a:endParaRPr lang="zh-TW" altLang="zh-HK" sz="3200" dirty="0">
              <a:effectLst/>
              <a:latin typeface="Garamond" panose="02020404030301010803" pitchFamily="18" charset="0"/>
              <a:ea typeface="Arial" panose="020B0604020202020204" pitchFamily="34" charset="0"/>
            </a:endParaRPr>
          </a:p>
          <a:p>
            <a:pPr marL="342900" lvl="0" indent="-342900" algn="just">
              <a:buSzPts val="1200"/>
              <a:buFont typeface="+mj-lt"/>
              <a:buAutoNum type="romanLcPeriod"/>
              <a:tabLst>
                <a:tab pos="1894205" algn="l"/>
                <a:tab pos="1894840" algn="l"/>
              </a:tabLst>
            </a:pP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Decision.</a:t>
            </a:r>
            <a:endParaRPr lang="zh-TW" altLang="zh-HK" sz="3200" dirty="0">
              <a:effectLst/>
              <a:latin typeface="Garamond" panose="02020404030301010803" pitchFamily="18" charset="0"/>
              <a:ea typeface="Arial" panose="020B0604020202020204" pitchFamily="34" charset="0"/>
            </a:endParaRPr>
          </a:p>
          <a:p>
            <a:pPr algn="just"/>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 </a:t>
            </a:r>
            <a:endParaRPr lang="zh-HK" altLang="en-US" sz="3200" dirty="0">
              <a:latin typeface="Garamond" panose="02020404030301010803" pitchFamily="18" charset="0"/>
            </a:endParaRPr>
          </a:p>
        </p:txBody>
      </p:sp>
      <p:sp>
        <p:nvSpPr>
          <p:cNvPr id="2" name="投影片編號版面配置區 1">
            <a:extLst>
              <a:ext uri="{FF2B5EF4-FFF2-40B4-BE49-F238E27FC236}">
                <a16:creationId xmlns:a16="http://schemas.microsoft.com/office/drawing/2014/main" id="{C0E63391-5E23-DF98-BD09-97810AFA62B6}"/>
              </a:ext>
            </a:extLst>
          </p:cNvPr>
          <p:cNvSpPr>
            <a:spLocks noGrp="1"/>
          </p:cNvSpPr>
          <p:nvPr>
            <p:ph type="sldNum" sz="quarter" idx="12"/>
          </p:nvPr>
        </p:nvSpPr>
        <p:spPr/>
        <p:txBody>
          <a:bodyPr/>
          <a:lstStyle/>
          <a:p>
            <a:fld id="{4521F4D8-D441-42F7-BDC4-548FF3927F14}" type="slidenum">
              <a:rPr lang="zh-HK" altLang="en-US" smtClean="0"/>
              <a:t>36</a:t>
            </a:fld>
            <a:endParaRPr lang="zh-HK" altLang="en-US"/>
          </a:p>
        </p:txBody>
      </p:sp>
    </p:spTree>
    <p:extLst>
      <p:ext uri="{BB962C8B-B14F-4D97-AF65-F5344CB8AC3E}">
        <p14:creationId xmlns:p14="http://schemas.microsoft.com/office/powerpoint/2010/main" val="2771974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44305A6-04BD-4047-A6E2-0D5E2866AE81}"/>
              </a:ext>
            </a:extLst>
          </p:cNvPr>
          <p:cNvSpPr>
            <a:spLocks noGrp="1"/>
          </p:cNvSpPr>
          <p:nvPr>
            <p:ph idx="1"/>
          </p:nvPr>
        </p:nvSpPr>
        <p:spPr>
          <a:xfrm>
            <a:off x="556181" y="174491"/>
            <a:ext cx="10871200" cy="7227924"/>
          </a:xfrm>
        </p:spPr>
        <p:txBody>
          <a:bodyPr/>
          <a:lstStyle/>
          <a:p>
            <a:pPr algn="just"/>
            <a:endParaRPr lang="zh-TW" altLang="zh-HK" dirty="0">
              <a:effectLst/>
              <a:latin typeface="Garamond" panose="02020404030301010803" pitchFamily="18" charset="0"/>
              <a:ea typeface="Arial" panose="020B0604020202020204" pitchFamily="34" charset="0"/>
            </a:endParaRPr>
          </a:p>
          <a:p>
            <a:pPr marL="742950" marR="198755" lvl="1" indent="-285750" algn="just">
              <a:spcAft>
                <a:spcPts val="0"/>
              </a:spcAft>
              <a:buFont typeface="Wingdings" panose="05000000000000000000" pitchFamily="2" charset="2"/>
              <a:buChar char=""/>
              <a:tabLst>
                <a:tab pos="1436370" algn="l"/>
                <a:tab pos="1437640" algn="l"/>
              </a:tabLst>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The written judgment could be very long and complicated. However, only certain parts of it forms the final legal principle that determines the dispute between the parties (or the legal question in issue). The rest are just discussions, thinking processes, or comments. From this angle, a judgment consists of the following two categories of</a:t>
            </a:r>
            <a:r>
              <a:rPr lang="en-GB" altLang="zh-HK" sz="2000" spc="-2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materials:</a:t>
            </a:r>
            <a:endParaRPr lang="zh-TW" altLang="zh-HK" sz="2000" dirty="0">
              <a:effectLst/>
              <a:latin typeface="Garamond" panose="02020404030301010803" pitchFamily="18" charset="0"/>
              <a:ea typeface="Arial" panose="020B0604020202020204" pitchFamily="34" charset="0"/>
            </a:endParaRPr>
          </a:p>
          <a:p>
            <a:pPr algn="just"/>
            <a:r>
              <a:rPr lang="en-GB" altLang="zh-HK" dirty="0">
                <a:effectLst/>
                <a:latin typeface="Garamond" panose="02020404030301010803" pitchFamily="18" charset="0"/>
                <a:ea typeface="Arial" panose="020B0604020202020204" pitchFamily="34" charset="0"/>
                <a:cs typeface="Times New Roman" panose="02020603050405020304" pitchFamily="18" charset="0"/>
              </a:rPr>
              <a:t> </a:t>
            </a:r>
          </a:p>
          <a:p>
            <a:pPr algn="just"/>
            <a:endParaRPr lang="zh-TW" altLang="zh-HK" dirty="0">
              <a:effectLst/>
              <a:latin typeface="Garamond" panose="02020404030301010803" pitchFamily="18" charset="0"/>
              <a:ea typeface="Arial" panose="020B0604020202020204" pitchFamily="34" charset="0"/>
            </a:endParaRPr>
          </a:p>
          <a:p>
            <a:pPr marL="1143000" marR="80010" lvl="2" indent="-228600" algn="just">
              <a:spcAft>
                <a:spcPts val="0"/>
              </a:spcAft>
              <a:buFont typeface="+mj-lt"/>
              <a:buAutoNum type="romanLcPeriod"/>
              <a:tabLst>
                <a:tab pos="1894205" algn="l"/>
                <a:tab pos="1894840" algn="l"/>
              </a:tabLst>
            </a:pPr>
            <a:r>
              <a:rPr lang="en-GB" altLang="zh-HK" sz="2000" i="1" dirty="0">
                <a:effectLst/>
                <a:latin typeface="Garamond" panose="02020404030301010803" pitchFamily="18" charset="0"/>
                <a:ea typeface="Arial" panose="020B0604020202020204" pitchFamily="34" charset="0"/>
                <a:cs typeface="Times New Roman" panose="02020603050405020304" pitchFamily="18" charset="0"/>
              </a:rPr>
              <a:t>Ratio decidendi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(reason for the decision) - a statement of facts and of the applicable legal reasoning and principles that are crucial to</a:t>
            </a:r>
            <a:r>
              <a:rPr lang="en-GB" altLang="zh-HK" sz="2000" spc="-10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the reaching of the decision as applied to the specific facts of the case; binding; and </a:t>
            </a:r>
          </a:p>
          <a:p>
            <a:pPr marL="1143000" marR="80010" lvl="2" indent="-228600" algn="just">
              <a:spcAft>
                <a:spcPts val="0"/>
              </a:spcAft>
              <a:buFont typeface="+mj-lt"/>
              <a:buAutoNum type="romanLcPeriod"/>
              <a:tabLst>
                <a:tab pos="1894205" algn="l"/>
                <a:tab pos="1894840" algn="l"/>
              </a:tabLst>
            </a:pPr>
            <a:endParaRPr lang="zh-TW" altLang="zh-HK" sz="2000" dirty="0">
              <a:effectLst/>
              <a:latin typeface="Garamond" panose="02020404030301010803" pitchFamily="18" charset="0"/>
              <a:ea typeface="Arial" panose="020B0604020202020204" pitchFamily="34" charset="0"/>
            </a:endParaRPr>
          </a:p>
          <a:p>
            <a:pPr marL="1143000" marR="150495" lvl="2" indent="-228600" algn="just">
              <a:spcAft>
                <a:spcPts val="0"/>
              </a:spcAft>
              <a:buFont typeface="+mj-lt"/>
              <a:buAutoNum type="romanLcPeriod"/>
              <a:tabLst>
                <a:tab pos="1894205" algn="l"/>
                <a:tab pos="1894840" algn="l"/>
              </a:tabLst>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Comments on the law that are not crucial to the decision - </a:t>
            </a:r>
            <a:r>
              <a:rPr lang="en-GB" altLang="zh-HK" sz="2000" i="1" dirty="0">
                <a:effectLst/>
                <a:latin typeface="Garamond" panose="02020404030301010803" pitchFamily="18" charset="0"/>
                <a:ea typeface="Arial" panose="020B0604020202020204" pitchFamily="34" charset="0"/>
                <a:cs typeface="Times New Roman" panose="02020603050405020304" pitchFamily="18" charset="0"/>
              </a:rPr>
              <a:t>obiter dictum/dicta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(saying by the way or in the passing). These comments are not binding but</a:t>
            </a:r>
            <a:r>
              <a:rPr lang="en-GB" altLang="zh-HK" sz="20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persuasive.</a:t>
            </a:r>
          </a:p>
          <a:p>
            <a:pPr marL="1143000" marR="150495" lvl="2" indent="-228600" algn="just">
              <a:spcAft>
                <a:spcPts val="0"/>
              </a:spcAft>
              <a:buFont typeface="+mj-lt"/>
              <a:buAutoNum type="romanLcPeriod"/>
              <a:tabLst>
                <a:tab pos="1894205" algn="l"/>
                <a:tab pos="1894840" algn="l"/>
              </a:tabLst>
            </a:pPr>
            <a:endParaRPr lang="zh-TW" altLang="zh-HK" sz="2000" dirty="0">
              <a:effectLst/>
              <a:latin typeface="Garamond" panose="02020404030301010803" pitchFamily="18" charset="0"/>
              <a:ea typeface="Arial" panose="020B0604020202020204" pitchFamily="34" charset="0"/>
            </a:endParaRPr>
          </a:p>
          <a:p>
            <a:pPr marL="1143000" marR="150495" lvl="2" indent="-228600">
              <a:spcAft>
                <a:spcPts val="0"/>
              </a:spcAft>
              <a:buFont typeface="+mj-lt"/>
              <a:buAutoNum type="romanLcPeriod"/>
              <a:tabLst>
                <a:tab pos="1894205" algn="l"/>
                <a:tab pos="1894840" algn="l"/>
              </a:tabLst>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Remedies, quantum and disposal of other</a:t>
            </a:r>
            <a:r>
              <a:rPr lang="en-GB" altLang="zh-HK" sz="2000" spc="-2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matters</a:t>
            </a:r>
            <a:endParaRPr lang="zh-TW" altLang="zh-HK" sz="2000" dirty="0">
              <a:effectLst/>
              <a:latin typeface="Garamond" panose="02020404030301010803" pitchFamily="18" charset="0"/>
              <a:ea typeface="Arial" panose="020B0604020202020204" pitchFamily="34" charset="0"/>
            </a:endParaRPr>
          </a:p>
          <a:p>
            <a:br>
              <a:rPr lang="en-GB" altLang="zh-HK" sz="1500" dirty="0">
                <a:effectLst/>
                <a:latin typeface="Garamond" panose="02020404030301010803" pitchFamily="18" charset="0"/>
                <a:ea typeface="Arial" panose="020B0604020202020204" pitchFamily="34" charset="0"/>
                <a:cs typeface="Times New Roman" panose="02020603050405020304" pitchFamily="18" charset="0"/>
              </a:rPr>
            </a:br>
            <a:endParaRPr lang="zh-HK" altLang="en-US" sz="1500" dirty="0">
              <a:latin typeface="Garamond" panose="02020404030301010803" pitchFamily="18" charset="0"/>
            </a:endParaRPr>
          </a:p>
          <a:p>
            <a:endParaRPr lang="zh-HK" altLang="en-US" dirty="0"/>
          </a:p>
        </p:txBody>
      </p:sp>
      <p:sp>
        <p:nvSpPr>
          <p:cNvPr id="2" name="投影片編號版面配置區 1">
            <a:extLst>
              <a:ext uri="{FF2B5EF4-FFF2-40B4-BE49-F238E27FC236}">
                <a16:creationId xmlns:a16="http://schemas.microsoft.com/office/drawing/2014/main" id="{2B325683-0604-FEC0-960F-AB42F8775DC1}"/>
              </a:ext>
            </a:extLst>
          </p:cNvPr>
          <p:cNvSpPr>
            <a:spLocks noGrp="1"/>
          </p:cNvSpPr>
          <p:nvPr>
            <p:ph type="sldNum" sz="quarter" idx="12"/>
          </p:nvPr>
        </p:nvSpPr>
        <p:spPr/>
        <p:txBody>
          <a:bodyPr/>
          <a:lstStyle/>
          <a:p>
            <a:fld id="{4521F4D8-D441-42F7-BDC4-548FF3927F14}" type="slidenum">
              <a:rPr lang="zh-HK" altLang="en-US" smtClean="0"/>
              <a:t>37</a:t>
            </a:fld>
            <a:endParaRPr lang="zh-HK" altLang="en-US"/>
          </a:p>
        </p:txBody>
      </p:sp>
    </p:spTree>
    <p:extLst>
      <p:ext uri="{BB962C8B-B14F-4D97-AF65-F5344CB8AC3E}">
        <p14:creationId xmlns:p14="http://schemas.microsoft.com/office/powerpoint/2010/main" val="28547365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標題 12"/>
          <p:cNvSpPr>
            <a:spLocks noGrp="1"/>
          </p:cNvSpPr>
          <p:nvPr>
            <p:ph type="title"/>
          </p:nvPr>
        </p:nvSpPr>
        <p:spPr/>
        <p:txBody>
          <a:bodyPr/>
          <a:lstStyle/>
          <a:p>
            <a:pPr eaLnBrk="1" hangingPunct="1"/>
            <a:r>
              <a:rPr lang="en-US" altLang="zh-TW" sz="3600" b="1" dirty="0">
                <a:latin typeface="Times New Roman" panose="02020603050405020304" pitchFamily="18" charset="0"/>
                <a:cs typeface="Times New Roman" panose="02020603050405020304" pitchFamily="18" charset="0"/>
              </a:rPr>
              <a:t>What’s inside a judgment ?</a:t>
            </a:r>
            <a:endParaRPr altLang="zh-HK" sz="3600" b="1" dirty="0">
              <a:latin typeface="Times New Roman" panose="02020603050405020304" pitchFamily="18" charset="0"/>
              <a:cs typeface="Times New Roman" panose="02020603050405020304" pitchFamily="18" charset="0"/>
            </a:endParaRPr>
          </a:p>
        </p:txBody>
      </p:sp>
      <p:sp>
        <p:nvSpPr>
          <p:cNvPr id="14" name="內容版面配置區 13"/>
          <p:cNvSpPr>
            <a:spLocks noGrp="1"/>
          </p:cNvSpPr>
          <p:nvPr>
            <p:ph idx="1"/>
          </p:nvPr>
        </p:nvSpPr>
        <p:spPr/>
        <p:txBody>
          <a:bodyPr/>
          <a:lstStyle/>
          <a:p>
            <a:pPr eaLnBrk="1" fontAlgn="auto" hangingPunct="1">
              <a:spcAft>
                <a:spcPts val="0"/>
              </a:spcAft>
              <a:buFont typeface="Wingdings" panose="05000000000000000000" pitchFamily="2" charset="2"/>
              <a:buChar char="|"/>
              <a:defRPr/>
            </a:pPr>
            <a:r>
              <a:rPr lang="en-US" altLang="zh-TW" sz="3000" dirty="0">
                <a:latin typeface="Times New Roman" panose="02020603050405020304" pitchFamily="18" charset="0"/>
                <a:cs typeface="Times New Roman" panose="02020603050405020304" pitchFamily="18" charset="0"/>
              </a:rPr>
              <a:t>   Facts of the case</a:t>
            </a:r>
          </a:p>
          <a:p>
            <a:pPr eaLnBrk="1" fontAlgn="auto" hangingPunct="1">
              <a:spcAft>
                <a:spcPts val="0"/>
              </a:spcAft>
              <a:buFont typeface="Wingdings" panose="05000000000000000000" pitchFamily="2" charset="2"/>
              <a:buChar char="|"/>
              <a:defRPr/>
            </a:pPr>
            <a:r>
              <a:rPr lang="en-US" altLang="zh-TW" sz="3000" dirty="0">
                <a:latin typeface="Times New Roman" panose="02020603050405020304" pitchFamily="18" charset="0"/>
                <a:cs typeface="Times New Roman" panose="02020603050405020304" pitchFamily="18" charset="0"/>
              </a:rPr>
              <a:t>   Both sides arguments</a:t>
            </a:r>
          </a:p>
          <a:p>
            <a:pPr eaLnBrk="1" fontAlgn="auto" hangingPunct="1">
              <a:spcAft>
                <a:spcPts val="0"/>
              </a:spcAft>
              <a:buFont typeface="Wingdings" panose="05000000000000000000" pitchFamily="2" charset="2"/>
              <a:buChar char="|"/>
              <a:defRPr/>
            </a:pPr>
            <a:r>
              <a:rPr lang="en-US" altLang="zh-TW" sz="3000" dirty="0">
                <a:latin typeface="Times New Roman" panose="02020603050405020304" pitchFamily="18" charset="0"/>
                <a:cs typeface="Times New Roman" panose="02020603050405020304" pitchFamily="18" charset="0"/>
              </a:rPr>
              <a:t>   Held (ruling)</a:t>
            </a:r>
          </a:p>
          <a:p>
            <a:pPr marL="648000" lvl="1" indent="-150813" eaLnBrk="1" fontAlgn="auto" hangingPunct="1">
              <a:spcAft>
                <a:spcPts val="0"/>
              </a:spcAft>
              <a:buSzPct val="80000"/>
              <a:buFont typeface="Wingdings" panose="05000000000000000000" pitchFamily="2" charset="2"/>
              <a:buChar char=""/>
              <a:defRPr/>
            </a:pPr>
            <a:r>
              <a:rPr lang="en-US" altLang="zh-TW" sz="3000" dirty="0">
                <a:latin typeface="Times New Roman" panose="02020603050405020304" pitchFamily="18" charset="0"/>
                <a:cs typeface="Times New Roman" panose="02020603050405020304" pitchFamily="18" charset="0"/>
              </a:rPr>
              <a:t>   Ratio decidendi (</a:t>
            </a:r>
            <a:r>
              <a:rPr altLang="en-US" sz="3000" dirty="0">
                <a:latin typeface="Times New Roman" panose="02020603050405020304" pitchFamily="18" charset="0"/>
                <a:cs typeface="Times New Roman" panose="02020603050405020304" pitchFamily="18" charset="0"/>
              </a:rPr>
              <a:t>判決理由</a:t>
            </a:r>
            <a:r>
              <a:rPr lang="en-US" altLang="zh-TW" sz="3000" dirty="0">
                <a:latin typeface="Times New Roman" panose="02020603050405020304" pitchFamily="18" charset="0"/>
                <a:cs typeface="Times New Roman" panose="02020603050405020304" pitchFamily="18" charset="0"/>
              </a:rPr>
              <a:t>)</a:t>
            </a:r>
          </a:p>
          <a:p>
            <a:pPr marL="648000" lvl="1" indent="-150813" eaLnBrk="1" fontAlgn="auto" hangingPunct="1">
              <a:spcAft>
                <a:spcPts val="0"/>
              </a:spcAft>
              <a:buSzPct val="80000"/>
              <a:buFont typeface="Wingdings" panose="05000000000000000000" pitchFamily="2" charset="2"/>
              <a:buChar char=""/>
              <a:defRPr/>
            </a:pPr>
            <a:r>
              <a:rPr lang="en-US" altLang="zh-TW" sz="3000" dirty="0">
                <a:latin typeface="Times New Roman" panose="02020603050405020304" pitchFamily="18" charset="0"/>
                <a:cs typeface="Times New Roman" panose="02020603050405020304" pitchFamily="18" charset="0"/>
              </a:rPr>
              <a:t>   Obiter dicta</a:t>
            </a:r>
            <a:r>
              <a:rPr altLang="en-US" sz="3000" dirty="0">
                <a:latin typeface="Times New Roman" panose="02020603050405020304" pitchFamily="18" charset="0"/>
                <a:cs typeface="Times New Roman" panose="02020603050405020304" pitchFamily="18" charset="0"/>
              </a:rPr>
              <a:t> </a:t>
            </a:r>
            <a:r>
              <a:rPr lang="en-US" altLang="zh-TW" sz="3000" dirty="0">
                <a:latin typeface="Times New Roman" panose="02020603050405020304" pitchFamily="18" charset="0"/>
                <a:cs typeface="Times New Roman" panose="02020603050405020304" pitchFamily="18" charset="0"/>
              </a:rPr>
              <a:t>(</a:t>
            </a:r>
            <a:r>
              <a:rPr altLang="en-US" sz="3000" dirty="0">
                <a:latin typeface="Times New Roman" panose="02020603050405020304" pitchFamily="18" charset="0"/>
                <a:cs typeface="Times New Roman" panose="02020603050405020304" pitchFamily="18" charset="0"/>
              </a:rPr>
              <a:t>附帶意見</a:t>
            </a:r>
            <a:r>
              <a:rPr lang="en-US" altLang="zh-TW" sz="3000" dirty="0">
                <a:latin typeface="Times New Roman" panose="02020603050405020304" pitchFamily="18" charset="0"/>
                <a:cs typeface="Times New Roman" panose="02020603050405020304" pitchFamily="18" charset="0"/>
              </a:rPr>
              <a:t>)</a:t>
            </a:r>
          </a:p>
          <a:p>
            <a:pPr marL="719137" lvl="1" indent="0" eaLnBrk="1" fontAlgn="auto" hangingPunct="1">
              <a:spcAft>
                <a:spcPts val="0"/>
              </a:spcAft>
              <a:buSzPct val="80000"/>
              <a:buFont typeface="Wingdings" panose="05000000000000000000" pitchFamily="2" charset="2"/>
              <a:buNone/>
              <a:defRPr/>
            </a:pPr>
            <a:endParaRPr lang="en-US" altLang="zh-TW" dirty="0"/>
          </a:p>
          <a:p>
            <a:pPr marL="719137" lvl="1" indent="0" eaLnBrk="1" fontAlgn="auto" hangingPunct="1">
              <a:spcAft>
                <a:spcPts val="0"/>
              </a:spcAft>
              <a:buSzPct val="80000"/>
              <a:buFont typeface="Wingdings" panose="05000000000000000000" pitchFamily="2" charset="2"/>
              <a:buNone/>
              <a:defRPr/>
            </a:pPr>
            <a:endParaRPr lang="en-US" altLang="zh-TW" dirty="0"/>
          </a:p>
        </p:txBody>
      </p:sp>
      <p:sp>
        <p:nvSpPr>
          <p:cNvPr id="37892"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2E2425F3-0B76-4385-8D8F-0F1E3164913E}" type="slidenum">
              <a:rPr lang="zh-TW" altLang="zh-HK" sz="1200">
                <a:solidFill>
                  <a:srgbClr val="9D8F88"/>
                </a:solidFill>
              </a:rPr>
              <a:pPr>
                <a:lnSpc>
                  <a:spcPct val="100000"/>
                </a:lnSpc>
                <a:spcBef>
                  <a:spcPct val="0"/>
                </a:spcBef>
                <a:buFontTx/>
                <a:buNone/>
              </a:pPr>
              <a:t>38</a:t>
            </a:fld>
            <a:r>
              <a:rPr lang="zh-TW" altLang="zh-HK" sz="1200">
                <a:solidFill>
                  <a:srgbClr val="9D8F88"/>
                </a:solidFill>
              </a:rPr>
              <a:t>
            </a:t>
            </a:r>
          </a:p>
        </p:txBody>
      </p:sp>
    </p:spTree>
    <p:extLst>
      <p:ext uri="{BB962C8B-B14F-4D97-AF65-F5344CB8AC3E}">
        <p14:creationId xmlns:p14="http://schemas.microsoft.com/office/powerpoint/2010/main" val="175806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標題 12"/>
          <p:cNvSpPr>
            <a:spLocks noGrp="1"/>
          </p:cNvSpPr>
          <p:nvPr>
            <p:ph type="title"/>
          </p:nvPr>
        </p:nvSpPr>
        <p:spPr/>
        <p:txBody>
          <a:bodyPr>
            <a:normAutofit/>
          </a:bodyPr>
          <a:lstStyle/>
          <a:p>
            <a:pPr eaLnBrk="1" hangingPunct="1"/>
            <a:r>
              <a:rPr lang="en-US" altLang="zh-TW" sz="5000" b="1" dirty="0">
                <a:latin typeface="Times New Roman" panose="02020603050405020304" pitchFamily="18" charset="0"/>
                <a:cs typeface="Times New Roman" panose="02020603050405020304" pitchFamily="18" charset="0"/>
              </a:rPr>
              <a:t>Doctrine of Stare </a:t>
            </a:r>
            <a:r>
              <a:rPr lang="en-US" altLang="zh-TW" sz="5000" b="1" dirty="0" err="1">
                <a:latin typeface="Times New Roman" panose="02020603050405020304" pitchFamily="18" charset="0"/>
                <a:cs typeface="Times New Roman" panose="02020603050405020304" pitchFamily="18" charset="0"/>
              </a:rPr>
              <a:t>Decisis</a:t>
            </a:r>
            <a:endParaRPr altLang="zh-HK" sz="5000" b="1" dirty="0">
              <a:latin typeface="Times New Roman" panose="02020603050405020304" pitchFamily="18" charset="0"/>
              <a:cs typeface="Times New Roman" panose="02020603050405020304" pitchFamily="18" charset="0"/>
            </a:endParaRPr>
          </a:p>
        </p:txBody>
      </p:sp>
      <p:sp>
        <p:nvSpPr>
          <p:cNvPr id="14" name="內容版面配置區 13"/>
          <p:cNvSpPr>
            <a:spLocks noGrp="1"/>
          </p:cNvSpPr>
          <p:nvPr>
            <p:ph idx="1"/>
          </p:nvPr>
        </p:nvSpPr>
        <p:spPr/>
        <p:txBody>
          <a:bodyPr>
            <a:noAutofit/>
          </a:bodyPr>
          <a:lstStyle/>
          <a:p>
            <a:pPr eaLnBrk="1" fontAlgn="auto" hangingPunct="1">
              <a:spcAft>
                <a:spcPts val="0"/>
              </a:spcAft>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Let the decision stand</a:t>
            </a:r>
          </a:p>
          <a:p>
            <a:pPr eaLnBrk="1" fontAlgn="auto" hangingPunct="1">
              <a:spcAft>
                <a:spcPts val="0"/>
              </a:spcAft>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Doctrine of judicial precedent</a:t>
            </a:r>
          </a:p>
          <a:p>
            <a:pPr marL="648000" lvl="1" indent="-150813" eaLnBrk="1" fontAlgn="auto" hangingPunct="1">
              <a:spcAft>
                <a:spcPts val="0"/>
              </a:spcAft>
              <a:buSzPct val="80000"/>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Ration </a:t>
            </a:r>
            <a:r>
              <a:rPr lang="en-US" altLang="zh-TW" sz="2500" dirty="0" err="1">
                <a:latin typeface="Times New Roman" panose="02020603050405020304" pitchFamily="18" charset="0"/>
                <a:cs typeface="Times New Roman" panose="02020603050405020304" pitchFamily="18" charset="0"/>
              </a:rPr>
              <a:t>decidendi</a:t>
            </a:r>
            <a:r>
              <a:rPr lang="en-US" altLang="zh-TW" sz="2500" dirty="0">
                <a:latin typeface="Times New Roman" panose="02020603050405020304" pitchFamily="18" charset="0"/>
                <a:cs typeface="Times New Roman" panose="02020603050405020304" pitchFamily="18" charset="0"/>
              </a:rPr>
              <a:t> of a superior court bind the inferior courts</a:t>
            </a:r>
          </a:p>
          <a:p>
            <a:pPr marL="497187" lvl="1" indent="0" eaLnBrk="1" fontAlgn="auto" hangingPunct="1">
              <a:spcBef>
                <a:spcPts val="0"/>
              </a:spcBef>
              <a:spcAft>
                <a:spcPts val="0"/>
              </a:spcAft>
              <a:buSzPct val="80000"/>
              <a:buFont typeface="Wingdings" panose="05000000000000000000" pitchFamily="2" charset="2"/>
              <a:buNone/>
              <a:defRPr/>
            </a:pPr>
            <a:r>
              <a:rPr lang="en-US" altLang="zh-TW" sz="2500" dirty="0">
                <a:latin typeface="Times New Roman" panose="02020603050405020304" pitchFamily="18" charset="0"/>
                <a:cs typeface="Times New Roman" panose="02020603050405020304" pitchFamily="18" charset="0"/>
              </a:rPr>
              <a:t>      when they deal with subsequent cases raising similar issues</a:t>
            </a:r>
          </a:p>
          <a:p>
            <a:pPr eaLnBrk="1" fontAlgn="auto" hangingPunct="1">
              <a:spcAft>
                <a:spcPts val="0"/>
              </a:spcAft>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How to distinguish a case? </a:t>
            </a:r>
          </a:p>
          <a:p>
            <a:pPr lvl="1" indent="-150813" eaLnBrk="1" fontAlgn="auto" hangingPunct="1">
              <a:spcAft>
                <a:spcPts val="0"/>
              </a:spcAft>
              <a:buSzPct val="80000"/>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E.g. a binding precedent from CFA (Case A)</a:t>
            </a:r>
          </a:p>
          <a:p>
            <a:pPr lvl="1" indent="-150813" eaLnBrk="1" fontAlgn="auto" hangingPunct="1">
              <a:spcAft>
                <a:spcPts val="0"/>
              </a:spcAft>
              <a:buSzPct val="80000"/>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Set out legal principle</a:t>
            </a:r>
          </a:p>
          <a:p>
            <a:pPr lvl="1" indent="-150813" eaLnBrk="1" fontAlgn="auto" hangingPunct="1">
              <a:spcAft>
                <a:spcPts val="0"/>
              </a:spcAft>
              <a:buSzPct val="80000"/>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But it will not apply to other case if:-</a:t>
            </a:r>
          </a:p>
          <a:p>
            <a:pPr marL="979488" lvl="1" indent="33338" eaLnBrk="1" fontAlgn="auto" hangingPunct="1">
              <a:spcAft>
                <a:spcPts val="0"/>
              </a:spcAft>
              <a:buSzPct val="80000"/>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The fact of other case is different to that of Case A</a:t>
            </a:r>
          </a:p>
          <a:p>
            <a:pPr marL="979488" lvl="1" indent="33338" eaLnBrk="1" fontAlgn="auto" hangingPunct="1">
              <a:spcAft>
                <a:spcPts val="0"/>
              </a:spcAft>
              <a:buSzPct val="80000"/>
              <a:buFont typeface="Wingdings" panose="05000000000000000000" pitchFamily="2" charset="2"/>
              <a:buChar char=""/>
              <a:defRPr/>
            </a:pPr>
            <a:r>
              <a:rPr lang="en-US" altLang="zh-TW" sz="2500" dirty="0">
                <a:latin typeface="Times New Roman" panose="02020603050405020304" pitchFamily="18" charset="0"/>
                <a:cs typeface="Times New Roman" panose="02020603050405020304" pitchFamily="18" charset="0"/>
              </a:rPr>
              <a:t>   The principle of Case A should not bind me</a:t>
            </a:r>
          </a:p>
        </p:txBody>
      </p:sp>
      <p:sp>
        <p:nvSpPr>
          <p:cNvPr id="38916"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36821024-596B-4ACB-B544-C6BCE31A8890}" type="slidenum">
              <a:rPr lang="zh-TW" altLang="zh-HK" sz="1200">
                <a:solidFill>
                  <a:srgbClr val="9D8F88"/>
                </a:solidFill>
              </a:rPr>
              <a:pPr>
                <a:lnSpc>
                  <a:spcPct val="100000"/>
                </a:lnSpc>
                <a:spcBef>
                  <a:spcPct val="0"/>
                </a:spcBef>
                <a:buFontTx/>
                <a:buNone/>
              </a:pPr>
              <a:t>39</a:t>
            </a:fld>
            <a:r>
              <a:rPr lang="zh-TW" altLang="zh-HK" sz="1200">
                <a:solidFill>
                  <a:srgbClr val="9D8F88"/>
                </a:solidFill>
              </a:rPr>
              <a:t>
            </a:t>
            </a:r>
          </a:p>
        </p:txBody>
      </p:sp>
    </p:spTree>
    <p:extLst>
      <p:ext uri="{BB962C8B-B14F-4D97-AF65-F5344CB8AC3E}">
        <p14:creationId xmlns:p14="http://schemas.microsoft.com/office/powerpoint/2010/main" val="61101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160052-B803-41EB-A4FD-EDA810C7D88A}"/>
              </a:ext>
            </a:extLst>
          </p:cNvPr>
          <p:cNvSpPr>
            <a:spLocks noGrp="1"/>
          </p:cNvSpPr>
          <p:nvPr>
            <p:ph type="title"/>
          </p:nvPr>
        </p:nvSpPr>
        <p:spPr/>
        <p:txBody>
          <a:bodyPr/>
          <a:lstStyle/>
          <a:p>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Deliverables of the Course</a:t>
            </a:r>
            <a:endParaRPr lang="zh-HK" altLang="en-US" dirty="0"/>
          </a:p>
        </p:txBody>
      </p:sp>
      <p:sp>
        <p:nvSpPr>
          <p:cNvPr id="3" name="內容版面配置區 2">
            <a:extLst>
              <a:ext uri="{FF2B5EF4-FFF2-40B4-BE49-F238E27FC236}">
                <a16:creationId xmlns:a16="http://schemas.microsoft.com/office/drawing/2014/main" id="{7D8BDB4B-ED88-4657-AC43-67DCFF3A476A}"/>
              </a:ext>
            </a:extLst>
          </p:cNvPr>
          <p:cNvSpPr>
            <a:spLocks noGrp="1"/>
          </p:cNvSpPr>
          <p:nvPr>
            <p:ph idx="1"/>
          </p:nvPr>
        </p:nvSpPr>
        <p:spPr/>
        <p:txBody>
          <a:bodyPr>
            <a:normAutofit/>
          </a:bodyPr>
          <a:lstStyle/>
          <a:p>
            <a:pPr marL="342900" lvl="0" indent="-342900" algn="just">
              <a:buFont typeface="Wingdings" panose="05000000000000000000" pitchFamily="2" charset="2"/>
              <a:buChar char=""/>
              <a:tabLst>
                <a:tab pos="979170" algn="l"/>
                <a:tab pos="979805"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Lectures</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979170" algn="l"/>
                <a:tab pos="979805"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Group classwork and</a:t>
            </a:r>
            <a:r>
              <a:rPr lang="en-GB" altLang="zh-HK" sz="28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presentation</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tabLst>
                <a:tab pos="979170" algn="l"/>
                <a:tab pos="979805"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Deliverables and</a:t>
            </a:r>
            <a:r>
              <a:rPr lang="en-GB" altLang="zh-HK" sz="28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Examination</a:t>
            </a:r>
            <a:endParaRPr lang="en-US" altLang="zh-HK" sz="2800" dirty="0">
              <a:latin typeface="Arial" panose="020B0604020202020204" pitchFamily="34" charset="0"/>
              <a:ea typeface="Arial" panose="020B0604020202020204" pitchFamily="34" charset="0"/>
              <a:cs typeface="Times New Roman" panose="02020603050405020304" pitchFamily="18" charset="0"/>
            </a:endParaRPr>
          </a:p>
          <a:p>
            <a:pPr marL="1143000" lvl="2" indent="-228600" algn="just">
              <a:buFont typeface="+mj-lt"/>
              <a:buAutoNum type="romanLcPeriod"/>
              <a:tabLst>
                <a:tab pos="1314450"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Group presentation</a:t>
            </a:r>
            <a:r>
              <a:rPr lang="en-GB" altLang="zh-HK" sz="28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(30%) </a:t>
            </a:r>
          </a:p>
          <a:p>
            <a:pPr marL="1143000" lvl="2" indent="-228600" algn="just">
              <a:buFont typeface="+mj-lt"/>
              <a:buAutoNum type="romanLcPeriod"/>
              <a:tabLst>
                <a:tab pos="1314450"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Individual paper - case analysis</a:t>
            </a:r>
            <a:r>
              <a:rPr lang="en-GB" altLang="zh-HK" sz="28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(30%) – refer to course outline and scheme of work</a:t>
            </a:r>
            <a:endParaRPr lang="zh-TW" altLang="zh-HK" sz="2800" dirty="0">
              <a:effectLst/>
              <a:latin typeface="Arial" panose="020B0604020202020204" pitchFamily="34" charset="0"/>
              <a:ea typeface="Arial" panose="020B0604020202020204" pitchFamily="34" charset="0"/>
            </a:endParaRPr>
          </a:p>
          <a:p>
            <a:pPr marL="1143000" lvl="2" indent="-228600" algn="just">
              <a:buFont typeface="+mj-lt"/>
              <a:buAutoNum type="romanLcPeriod"/>
              <a:tabLst>
                <a:tab pos="1314450" algn="l"/>
              </a:tabLst>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Final examination</a:t>
            </a:r>
            <a:r>
              <a:rPr lang="en-GB" altLang="zh-HK" sz="28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(40%) – open book in long questions</a:t>
            </a:r>
          </a:p>
          <a:p>
            <a:endParaRPr lang="zh-HK" altLang="en-US" dirty="0"/>
          </a:p>
        </p:txBody>
      </p:sp>
      <p:sp>
        <p:nvSpPr>
          <p:cNvPr id="4" name="投影片編號版面配置區 3">
            <a:extLst>
              <a:ext uri="{FF2B5EF4-FFF2-40B4-BE49-F238E27FC236}">
                <a16:creationId xmlns:a16="http://schemas.microsoft.com/office/drawing/2014/main" id="{08D6F251-DB1D-90AB-B9F4-710527F439F4}"/>
              </a:ext>
            </a:extLst>
          </p:cNvPr>
          <p:cNvSpPr>
            <a:spLocks noGrp="1"/>
          </p:cNvSpPr>
          <p:nvPr>
            <p:ph type="sldNum" sz="quarter" idx="12"/>
          </p:nvPr>
        </p:nvSpPr>
        <p:spPr/>
        <p:txBody>
          <a:bodyPr/>
          <a:lstStyle/>
          <a:p>
            <a:fld id="{4521F4D8-D441-42F7-BDC4-548FF3927F14}" type="slidenum">
              <a:rPr lang="zh-HK" altLang="en-US" smtClean="0"/>
              <a:t>4</a:t>
            </a:fld>
            <a:endParaRPr lang="zh-HK" altLang="en-US"/>
          </a:p>
        </p:txBody>
      </p:sp>
    </p:spTree>
    <p:extLst>
      <p:ext uri="{BB962C8B-B14F-4D97-AF65-F5344CB8AC3E}">
        <p14:creationId xmlns:p14="http://schemas.microsoft.com/office/powerpoint/2010/main" val="66122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標題 12"/>
          <p:cNvSpPr>
            <a:spLocks noGrp="1"/>
          </p:cNvSpPr>
          <p:nvPr>
            <p:ph type="title"/>
          </p:nvPr>
        </p:nvSpPr>
        <p:spPr/>
        <p:txBody>
          <a:bodyPr/>
          <a:lstStyle/>
          <a:p>
            <a:pPr eaLnBrk="1" hangingPunct="1"/>
            <a:r>
              <a:rPr lang="en-US" altLang="zh-TW" sz="3600" b="1" dirty="0">
                <a:latin typeface="Times New Roman" panose="02020603050405020304" pitchFamily="18" charset="0"/>
                <a:cs typeface="Times New Roman" panose="02020603050405020304" pitchFamily="18" charset="0"/>
              </a:rPr>
              <a:t>Doctrine of Stare Decisis</a:t>
            </a:r>
            <a:endParaRPr altLang="zh-HK" sz="3600" b="1" dirty="0">
              <a:latin typeface="Times New Roman" panose="02020603050405020304" pitchFamily="18" charset="0"/>
              <a:cs typeface="Times New Roman" panose="02020603050405020304" pitchFamily="18" charset="0"/>
            </a:endParaRPr>
          </a:p>
        </p:txBody>
      </p:sp>
      <p:sp>
        <p:nvSpPr>
          <p:cNvPr id="39939" name="內容版面配置區 13"/>
          <p:cNvSpPr>
            <a:spLocks noGrp="1" noChangeArrowheads="1"/>
          </p:cNvSpPr>
          <p:nvPr>
            <p:ph idx="1"/>
          </p:nvPr>
        </p:nvSpPr>
        <p:spPr bwMode="auto"/>
        <p:txBody>
          <a:bodyPr wrap="square" numCol="1" anchor="t" anchorCtr="0" compatLnSpc="1">
            <a:prstTxWarp prst="textNoShape">
              <a:avLst/>
            </a:prstTxWarp>
          </a:bodyPr>
          <a:lstStyle/>
          <a:p>
            <a:pPr eaLnBrk="1" hangingPunct="1">
              <a:buFont typeface="Wingdings" panose="05000000000000000000" pitchFamily="2" charset="2"/>
              <a:buChar char="|"/>
            </a:pPr>
            <a:r>
              <a:rPr lang="en-US" altLang="zh-TW" sz="2400" dirty="0">
                <a:latin typeface="Times New Roman" panose="02020603050405020304" pitchFamily="18" charset="0"/>
                <a:cs typeface="Times New Roman" panose="02020603050405020304" pitchFamily="18" charset="0"/>
              </a:rPr>
              <a:t>   Law reports (</a:t>
            </a:r>
            <a:r>
              <a:rPr altLang="en-US" sz="2400" dirty="0" err="1">
                <a:latin typeface="Times New Roman" panose="02020603050405020304" pitchFamily="18" charset="0"/>
                <a:cs typeface="Times New Roman" panose="02020603050405020304" pitchFamily="18" charset="0"/>
              </a:rPr>
              <a:t>案例報告</a:t>
            </a:r>
            <a:r>
              <a:rPr lang="en-US" altLang="zh-TW" sz="2400" dirty="0">
                <a:latin typeface="Times New Roman" panose="02020603050405020304" pitchFamily="18" charset="0"/>
                <a:cs typeface="Times New Roman" panose="02020603050405020304" pitchFamily="18" charset="0"/>
              </a:rPr>
              <a:t>) collected all the decisions</a:t>
            </a:r>
          </a:p>
          <a:p>
            <a:pPr eaLnBrk="1" hangingPunct="1">
              <a:buFont typeface="Wingdings" panose="05000000000000000000" pitchFamily="2" charset="2"/>
              <a:buChar char="|"/>
            </a:pPr>
            <a:r>
              <a:rPr lang="en-US" altLang="zh-TW" sz="2400" dirty="0">
                <a:latin typeface="Times New Roman" panose="02020603050405020304" pitchFamily="18" charset="0"/>
                <a:cs typeface="Times New Roman" panose="02020603050405020304" pitchFamily="18" charset="0"/>
              </a:rPr>
              <a:t>   Unreported judgments </a:t>
            </a:r>
            <a:r>
              <a:rPr lang="en-US" altLang="zh-TW" sz="2400" dirty="0">
                <a:latin typeface="Times New Roman" panose="02020603050405020304" pitchFamily="18" charset="0"/>
                <a:cs typeface="Times New Roman" panose="02020603050405020304" pitchFamily="18" charset="0"/>
                <a:sym typeface="Wingdings" panose="05000000000000000000" pitchFamily="2" charset="2"/>
              </a:rPr>
              <a:t> official websites of courts</a:t>
            </a:r>
            <a:endParaRPr lang="en-US" altLang="zh-TW" sz="2400" dirty="0">
              <a:latin typeface="Times New Roman" panose="02020603050405020304" pitchFamily="18" charset="0"/>
              <a:cs typeface="Times New Roman" panose="02020603050405020304" pitchFamily="18" charset="0"/>
            </a:endParaRPr>
          </a:p>
        </p:txBody>
      </p:sp>
      <p:sp>
        <p:nvSpPr>
          <p:cNvPr id="39940" name="投影片編號版面配置區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Microsoft JhengHei UI" panose="020B0604030504040204" pitchFamily="34" charset="-120"/>
                <a:ea typeface="Microsoft JhengHei UI" panose="020B0604030504040204" pitchFamily="34" charset="-120"/>
              </a:defRPr>
            </a:lvl1pPr>
            <a:lvl2pPr marL="742950" indent="-285750">
              <a:lnSpc>
                <a:spcPct val="90000"/>
              </a:lnSpc>
              <a:spcBef>
                <a:spcPts val="600"/>
              </a:spcBef>
              <a:buFont typeface="Wingdings" panose="05000000000000000000" pitchFamily="2" charset="2"/>
              <a:buChar char="§"/>
              <a:defRPr sz="1600">
                <a:solidFill>
                  <a:schemeClr val="tx1"/>
                </a:solidFill>
                <a:latin typeface="Microsoft JhengHei UI" panose="020B0604030504040204" pitchFamily="34" charset="-120"/>
                <a:ea typeface="Microsoft JhengHei UI" panose="020B0604030504040204" pitchFamily="34" charset="-120"/>
              </a:defRPr>
            </a:lvl2pPr>
            <a:lvl3pPr marL="11430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3pPr>
            <a:lvl4pPr marL="16002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4pPr>
            <a:lvl5pPr marL="2057400" indent="-228600">
              <a:lnSpc>
                <a:spcPct val="90000"/>
              </a:lnSpc>
              <a:spcBef>
                <a:spcPts val="600"/>
              </a:spcBef>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Microsoft JhengHei UI" panose="020B0604030504040204" pitchFamily="34" charset="-120"/>
                <a:ea typeface="Microsoft JhengHei UI" panose="020B0604030504040204" pitchFamily="34" charset="-120"/>
              </a:defRPr>
            </a:lvl9pPr>
          </a:lstStyle>
          <a:p>
            <a:pPr>
              <a:lnSpc>
                <a:spcPct val="100000"/>
              </a:lnSpc>
              <a:spcBef>
                <a:spcPct val="0"/>
              </a:spcBef>
              <a:buFontTx/>
              <a:buNone/>
            </a:pPr>
            <a:r>
              <a:rPr lang="zh-TW" altLang="en-US" sz="1200">
                <a:solidFill>
                  <a:srgbClr val="9D8F88"/>
                </a:solidFill>
              </a:rPr>
              <a:t>
            </a:t>
            </a:r>
            <a:fld id="{EE7BD971-A842-496A-9C27-F6495676A6C8}" type="slidenum">
              <a:rPr lang="zh-TW" altLang="zh-HK" sz="1200">
                <a:solidFill>
                  <a:srgbClr val="9D8F88"/>
                </a:solidFill>
              </a:rPr>
              <a:pPr>
                <a:lnSpc>
                  <a:spcPct val="100000"/>
                </a:lnSpc>
                <a:spcBef>
                  <a:spcPct val="0"/>
                </a:spcBef>
                <a:buFontTx/>
                <a:buNone/>
              </a:pPr>
              <a:t>40</a:t>
            </a:fld>
            <a:r>
              <a:rPr lang="zh-TW" altLang="zh-HK" sz="1200">
                <a:solidFill>
                  <a:srgbClr val="9D8F88"/>
                </a:solidFill>
              </a:rPr>
              <a:t>
            </a:t>
            </a:r>
          </a:p>
        </p:txBody>
      </p:sp>
    </p:spTree>
    <p:extLst>
      <p:ext uri="{BB962C8B-B14F-4D97-AF65-F5344CB8AC3E}">
        <p14:creationId xmlns:p14="http://schemas.microsoft.com/office/powerpoint/2010/main" val="366456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3F3F21-D25E-4411-B123-A0633C6E333C}"/>
              </a:ext>
            </a:extLst>
          </p:cNvPr>
          <p:cNvSpPr>
            <a:spLocks noGrp="1"/>
          </p:cNvSpPr>
          <p:nvPr>
            <p:ph type="title"/>
          </p:nvPr>
        </p:nvSpPr>
        <p:spPr/>
        <p:txBody>
          <a:bodyPr>
            <a:normAutofit/>
          </a:bodyPr>
          <a:lstStyle/>
          <a:p>
            <a:r>
              <a:rPr lang="en-GB" altLang="zh-HK" sz="3200" b="1" kern="0" dirty="0">
                <a:effectLst/>
                <a:latin typeface="Garamond" panose="02020404030301010803" pitchFamily="18" charset="0"/>
                <a:ea typeface="Arial" panose="020B0604020202020204" pitchFamily="34" charset="0"/>
                <a:cs typeface="Times New Roman" panose="02020603050405020304" pitchFamily="18" charset="0"/>
              </a:rPr>
              <a:t>The Legal Profession</a:t>
            </a:r>
            <a:endParaRPr lang="zh-HK" altLang="en-US" sz="3200" dirty="0"/>
          </a:p>
        </p:txBody>
      </p:sp>
      <p:sp>
        <p:nvSpPr>
          <p:cNvPr id="3" name="內容版面配置區 2">
            <a:extLst>
              <a:ext uri="{FF2B5EF4-FFF2-40B4-BE49-F238E27FC236}">
                <a16:creationId xmlns:a16="http://schemas.microsoft.com/office/drawing/2014/main" id="{923E7541-A8F4-496D-B760-FFD390597D08}"/>
              </a:ext>
            </a:extLst>
          </p:cNvPr>
          <p:cNvSpPr>
            <a:spLocks noGrp="1"/>
          </p:cNvSpPr>
          <p:nvPr>
            <p:ph idx="1"/>
          </p:nvPr>
        </p:nvSpPr>
        <p:spPr>
          <a:xfrm>
            <a:off x="1097280" y="1835574"/>
            <a:ext cx="10058400" cy="4023360"/>
          </a:xfrm>
        </p:spPr>
        <p:txBody>
          <a:bodyPr/>
          <a:lstStyle/>
          <a:p>
            <a:pPr marL="742950" lvl="1" indent="-285750" algn="just">
              <a:buFont typeface="Wingdings" panose="05000000000000000000" pitchFamily="2" charset="2"/>
              <a:buChar char=""/>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Barristers and the Hong Kong Bar</a:t>
            </a:r>
            <a:r>
              <a:rPr lang="en-GB" altLang="zh-HK" sz="24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Association.</a:t>
            </a:r>
            <a:endParaRPr lang="zh-TW" altLang="zh-HK" sz="2400" dirty="0">
              <a:effectLst/>
              <a:latin typeface="Arial" panose="020B0604020202020204" pitchFamily="34" charset="0"/>
              <a:ea typeface="Arial" panose="020B0604020202020204" pitchFamily="34" charset="0"/>
            </a:endParaRPr>
          </a:p>
          <a:p>
            <a:pPr algn="just"/>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2400" dirty="0">
              <a:effectLst/>
              <a:latin typeface="Arial" panose="020B0604020202020204" pitchFamily="34" charset="0"/>
              <a:ea typeface="Arial" panose="020B0604020202020204" pitchFamily="34" charset="0"/>
            </a:endParaRPr>
          </a:p>
          <a:p>
            <a:pPr marL="742950" lvl="1" indent="-285750" algn="just">
              <a:buFont typeface="Wingdings" panose="05000000000000000000" pitchFamily="2" charset="2"/>
              <a:buChar char=""/>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Solicitors and the Hong Kong Law</a:t>
            </a:r>
            <a:r>
              <a:rPr lang="en-GB" altLang="zh-HK" sz="24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Society.</a:t>
            </a:r>
            <a:endParaRPr lang="zh-TW" altLang="zh-HK" sz="2400" dirty="0">
              <a:effectLst/>
              <a:latin typeface="Arial" panose="020B0604020202020204" pitchFamily="34" charset="0"/>
              <a:ea typeface="Arial" panose="020B0604020202020204" pitchFamily="34" charset="0"/>
            </a:endParaRPr>
          </a:p>
          <a:p>
            <a:pPr algn="just"/>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2400" dirty="0">
              <a:effectLst/>
              <a:latin typeface="Arial" panose="020B0604020202020204" pitchFamily="34" charset="0"/>
              <a:ea typeface="Arial" panose="020B0604020202020204" pitchFamily="34" charset="0"/>
            </a:endParaRPr>
          </a:p>
          <a:p>
            <a:pPr marL="742950" lvl="1" indent="-285750" algn="just">
              <a:buFont typeface="Wingdings" panose="05000000000000000000" pitchFamily="2" charset="2"/>
              <a:buChar char=""/>
            </a:pP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In the common law system, judges are not a separate profession. Judges are senior and well-regarded lawyers who, after a course of practice as lawyers, become appointed as</a:t>
            </a:r>
            <a:r>
              <a:rPr lang="en-GB" altLang="zh-HK" sz="2400" spc="-17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400" dirty="0">
                <a:effectLst/>
                <a:latin typeface="Garamond" panose="02020404030301010803" pitchFamily="18" charset="0"/>
                <a:ea typeface="Arial" panose="020B0604020202020204" pitchFamily="34" charset="0"/>
                <a:cs typeface="Times New Roman" panose="02020603050405020304" pitchFamily="18" charset="0"/>
              </a:rPr>
              <a:t>judges.</a:t>
            </a:r>
            <a:endParaRPr lang="zh-TW" altLang="zh-HK" sz="24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CBF03906-7BEC-73F7-9C4A-DEAE52D8F171}"/>
              </a:ext>
            </a:extLst>
          </p:cNvPr>
          <p:cNvSpPr>
            <a:spLocks noGrp="1"/>
          </p:cNvSpPr>
          <p:nvPr>
            <p:ph type="sldNum" sz="quarter" idx="12"/>
          </p:nvPr>
        </p:nvSpPr>
        <p:spPr/>
        <p:txBody>
          <a:bodyPr/>
          <a:lstStyle/>
          <a:p>
            <a:fld id="{4521F4D8-D441-42F7-BDC4-548FF3927F14}" type="slidenum">
              <a:rPr lang="zh-HK" altLang="en-US" smtClean="0"/>
              <a:t>41</a:t>
            </a:fld>
            <a:endParaRPr lang="zh-HK" altLang="en-US"/>
          </a:p>
        </p:txBody>
      </p:sp>
    </p:spTree>
    <p:extLst>
      <p:ext uri="{BB962C8B-B14F-4D97-AF65-F5344CB8AC3E}">
        <p14:creationId xmlns:p14="http://schemas.microsoft.com/office/powerpoint/2010/main" val="2619773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6F8FF4-E756-4C6F-9255-634A660E106B}"/>
              </a:ext>
            </a:extLst>
          </p:cNvPr>
          <p:cNvSpPr>
            <a:spLocks noGrp="1"/>
          </p:cNvSpPr>
          <p:nvPr>
            <p:ph type="title"/>
          </p:nvPr>
        </p:nvSpPr>
        <p:spPr/>
        <p:txBody>
          <a:bodyPr>
            <a:normAutofit/>
          </a:bodyPr>
          <a:lstStyle/>
          <a:p>
            <a:r>
              <a:rPr lang="en-GB" altLang="zh-HK" sz="3200" b="1" kern="0" dirty="0">
                <a:effectLst/>
                <a:latin typeface="Garamond" panose="02020404030301010803" pitchFamily="18" charset="0"/>
                <a:ea typeface="Arial" panose="020B0604020202020204" pitchFamily="34" charset="0"/>
                <a:cs typeface="Times New Roman" panose="02020603050405020304" pitchFamily="18" charset="0"/>
              </a:rPr>
              <a:t>Legal Aid Service</a:t>
            </a:r>
            <a:endParaRPr lang="zh-HK" altLang="en-US" sz="3200" dirty="0"/>
          </a:p>
        </p:txBody>
      </p:sp>
      <p:sp>
        <p:nvSpPr>
          <p:cNvPr id="3" name="內容版面配置區 2">
            <a:extLst>
              <a:ext uri="{FF2B5EF4-FFF2-40B4-BE49-F238E27FC236}">
                <a16:creationId xmlns:a16="http://schemas.microsoft.com/office/drawing/2014/main" id="{D6623DFE-45C7-4C74-9E51-9AA2CFBECCA5}"/>
              </a:ext>
            </a:extLst>
          </p:cNvPr>
          <p:cNvSpPr>
            <a:spLocks noGrp="1"/>
          </p:cNvSpPr>
          <p:nvPr>
            <p:ph idx="1"/>
          </p:nvPr>
        </p:nvSpPr>
        <p:spPr/>
        <p:txBody>
          <a:bodyPr>
            <a:noAutofit/>
          </a:bodyPr>
          <a:lstStyle/>
          <a:p>
            <a:pPr algn="just"/>
            <a:r>
              <a:rPr lang="en-GB" altLang="zh-HK" sz="2800" b="1"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b="1" u="sng" dirty="0">
                <a:effectLst/>
                <a:latin typeface="Garamond" panose="02020404030301010803" pitchFamily="18" charset="0"/>
                <a:ea typeface="Arial" panose="020B0604020202020204" pitchFamily="34" charset="0"/>
                <a:cs typeface="Times New Roman" panose="02020603050405020304" pitchFamily="18" charset="0"/>
              </a:rPr>
              <a:t>The Legal Aid Department</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b="1" dirty="0">
                <a:effectLst/>
                <a:latin typeface="Garamond" panose="02020404030301010803" pitchFamily="18" charset="0"/>
                <a:ea typeface="Arial" panose="020B0604020202020204" pitchFamily="34" charset="0"/>
                <a:cs typeface="Times New Roman" panose="02020603050405020304" pitchFamily="18" charset="0"/>
              </a:rPr>
              <a:t>LAD</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 </a:t>
            </a:r>
          </a:p>
          <a:p>
            <a:pPr algn="just"/>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Provides legal representation in </a:t>
            </a:r>
            <a:r>
              <a:rPr lang="en-GB" altLang="zh-HK" sz="3200" b="1" u="sng" dirty="0">
                <a:effectLst/>
                <a:latin typeface="Garamond" panose="02020404030301010803" pitchFamily="18" charset="0"/>
                <a:ea typeface="Arial" panose="020B0604020202020204" pitchFamily="34" charset="0"/>
                <a:cs typeface="Times New Roman" panose="02020603050405020304" pitchFamily="18" charset="0"/>
              </a:rPr>
              <a:t>civil and criminal cases </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to applicants. Applicants have to satisfy a means test (that they are financially eligible for assistance) and a merits test (that there is justification for legal representation). Once granted legal aid, a case will be assigned to a member of the LAD’s Litigation Division or to a lawyer in private practice with the relevant</a:t>
            </a:r>
            <a:r>
              <a:rPr lang="en-GB" altLang="zh-HK" sz="32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dirty="0">
                <a:effectLst/>
                <a:latin typeface="Garamond" panose="02020404030301010803" pitchFamily="18" charset="0"/>
                <a:ea typeface="Arial" panose="020B0604020202020204" pitchFamily="34" charset="0"/>
                <a:cs typeface="Times New Roman" panose="02020603050405020304" pitchFamily="18" charset="0"/>
              </a:rPr>
              <a:t>expertise.</a:t>
            </a:r>
            <a:endParaRPr lang="en-US" altLang="zh-HK" sz="3200" dirty="0">
              <a:latin typeface="Arial" panose="020B0604020202020204" pitchFamily="34" charset="0"/>
              <a:ea typeface="Arial" panose="020B0604020202020204" pitchFamily="34" charset="0"/>
            </a:endParaRPr>
          </a:p>
        </p:txBody>
      </p:sp>
      <p:pic>
        <p:nvPicPr>
          <p:cNvPr id="4" name="Picture 2" descr="法律援助署"/>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539" y="253719"/>
            <a:ext cx="2931942" cy="1516523"/>
          </a:xfrm>
          <a:prstGeom prst="rect">
            <a:avLst/>
          </a:prstGeom>
          <a:noFill/>
          <a:extLst>
            <a:ext uri="{909E8E84-426E-40DD-AFC4-6F175D3DCCD1}">
              <a14:hiddenFill xmlns:a14="http://schemas.microsoft.com/office/drawing/2010/main">
                <a:solidFill>
                  <a:srgbClr val="FFFFFF"/>
                </a:solidFill>
              </a14:hiddenFill>
            </a:ext>
          </a:extLst>
        </p:spPr>
      </p:pic>
      <p:sp>
        <p:nvSpPr>
          <p:cNvPr id="5" name="投影片編號版面配置區 4">
            <a:extLst>
              <a:ext uri="{FF2B5EF4-FFF2-40B4-BE49-F238E27FC236}">
                <a16:creationId xmlns:a16="http://schemas.microsoft.com/office/drawing/2014/main" id="{97015A89-8B9D-7AA1-664A-26B1C345AB75}"/>
              </a:ext>
            </a:extLst>
          </p:cNvPr>
          <p:cNvSpPr>
            <a:spLocks noGrp="1"/>
          </p:cNvSpPr>
          <p:nvPr>
            <p:ph type="sldNum" sz="quarter" idx="12"/>
          </p:nvPr>
        </p:nvSpPr>
        <p:spPr/>
        <p:txBody>
          <a:bodyPr/>
          <a:lstStyle/>
          <a:p>
            <a:fld id="{4521F4D8-D441-42F7-BDC4-548FF3927F14}" type="slidenum">
              <a:rPr lang="zh-HK" altLang="en-US" smtClean="0"/>
              <a:t>42</a:t>
            </a:fld>
            <a:endParaRPr lang="zh-HK" altLang="en-US"/>
          </a:p>
        </p:txBody>
      </p:sp>
    </p:spTree>
    <p:extLst>
      <p:ext uri="{BB962C8B-B14F-4D97-AF65-F5344CB8AC3E}">
        <p14:creationId xmlns:p14="http://schemas.microsoft.com/office/powerpoint/2010/main" val="41790921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90C123-5A96-212A-8C74-FC9C69AECA1A}"/>
              </a:ext>
            </a:extLst>
          </p:cNvPr>
          <p:cNvSpPr>
            <a:spLocks noGrp="1"/>
          </p:cNvSpPr>
          <p:nvPr>
            <p:ph type="title"/>
          </p:nvPr>
        </p:nvSpPr>
        <p:spPr/>
        <p:txBody>
          <a:bodyPr/>
          <a:lstStyle/>
          <a:p>
            <a:r>
              <a:rPr lang="en-GB" altLang="zh-HK" sz="4800" b="1" dirty="0">
                <a:effectLst/>
                <a:latin typeface="Garamond" panose="02020404030301010803" pitchFamily="18" charset="0"/>
                <a:ea typeface="Arial" panose="020B0604020202020204" pitchFamily="34" charset="0"/>
                <a:cs typeface="Times New Roman" panose="02020603050405020304" pitchFamily="18" charset="0"/>
              </a:rPr>
              <a:t>Legal Aid in Criminal</a:t>
            </a:r>
            <a:r>
              <a:rPr lang="en-GB" altLang="zh-HK" sz="4800" b="1"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4800" b="1" dirty="0">
                <a:effectLst/>
                <a:latin typeface="Garamond" panose="02020404030301010803" pitchFamily="18" charset="0"/>
                <a:ea typeface="Arial" panose="020B0604020202020204" pitchFamily="34" charset="0"/>
                <a:cs typeface="Times New Roman" panose="02020603050405020304" pitchFamily="18" charset="0"/>
              </a:rPr>
              <a:t>Cases</a:t>
            </a:r>
            <a:r>
              <a:rPr lang="en-GB" altLang="zh-HK" sz="4800" dirty="0">
                <a:effectLst/>
                <a:latin typeface="Garamond" panose="02020404030301010803" pitchFamily="18" charset="0"/>
                <a:ea typeface="Arial" panose="020B0604020202020204" pitchFamily="34" charset="0"/>
                <a:cs typeface="Times New Roman" panose="02020603050405020304" pitchFamily="18" charset="0"/>
              </a:rPr>
              <a:t> </a:t>
            </a:r>
            <a:endParaRPr lang="zh-HK" altLang="en-US" dirty="0"/>
          </a:p>
        </p:txBody>
      </p:sp>
      <p:sp>
        <p:nvSpPr>
          <p:cNvPr id="3" name="內容版面配置區 2">
            <a:extLst>
              <a:ext uri="{FF2B5EF4-FFF2-40B4-BE49-F238E27FC236}">
                <a16:creationId xmlns:a16="http://schemas.microsoft.com/office/drawing/2014/main" id="{9CFB4643-663A-C13E-1059-8E95982048FD}"/>
              </a:ext>
            </a:extLst>
          </p:cNvPr>
          <p:cNvSpPr>
            <a:spLocks noGrp="1"/>
          </p:cNvSpPr>
          <p:nvPr>
            <p:ph idx="1"/>
          </p:nvPr>
        </p:nvSpPr>
        <p:spPr/>
        <p:txBody>
          <a:bodyPr>
            <a:normAutofit/>
          </a:bodyPr>
          <a:lstStyle/>
          <a:p>
            <a:pPr marL="342900" lvl="0" indent="-342900" algn="just">
              <a:buFont typeface="Wingdings" panose="05000000000000000000" pitchFamily="2" charset="2"/>
              <a:buChar char=""/>
              <a:tabLst>
                <a:tab pos="521335" algn="l"/>
                <a:tab pos="521970" algn="l"/>
              </a:tabLst>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Legal aid is available for cases heard in the District Court, the CFI, the CA and the CFA. It is also available in the Magistrate’s Court for ‘committal proceedings” in respect of more serious cases. For other cases heard in the Magistrates’ Court, free legal assistance is provided by the Duty Lawyer</a:t>
            </a:r>
            <a:r>
              <a:rPr lang="en-GB" altLang="zh-HK" sz="2000" spc="-2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Scheme.</a:t>
            </a:r>
            <a:endParaRPr lang="zh-TW" altLang="zh-HK" sz="2000" dirty="0">
              <a:effectLst/>
              <a:latin typeface="Arial" panose="020B0604020202020204" pitchFamily="34" charset="0"/>
              <a:ea typeface="Arial" panose="020B0604020202020204" pitchFamily="34" charset="0"/>
            </a:endParaRPr>
          </a:p>
          <a:p>
            <a:pPr algn="just">
              <a:spcBef>
                <a:spcPts val="55"/>
              </a:spcBef>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 </a:t>
            </a:r>
          </a:p>
          <a:p>
            <a:pPr algn="just">
              <a:spcBef>
                <a:spcPts val="55"/>
              </a:spcBef>
            </a:pPr>
            <a:r>
              <a:rPr lang="en-GB" altLang="zh-HK" sz="2000" b="1" u="sng" dirty="0">
                <a:effectLst/>
                <a:latin typeface="Garamond" panose="02020404030301010803" pitchFamily="18" charset="0"/>
                <a:ea typeface="Arial" panose="020B0604020202020204" pitchFamily="34" charset="0"/>
                <a:cs typeface="Times New Roman" panose="02020603050405020304" pitchFamily="18" charset="0"/>
              </a:rPr>
              <a:t>Means Test</a:t>
            </a:r>
            <a:endParaRPr lang="zh-TW" altLang="zh-HK" sz="2000" dirty="0">
              <a:effectLst/>
              <a:latin typeface="Arial" panose="020B0604020202020204" pitchFamily="34" charset="0"/>
              <a:ea typeface="Arial" panose="020B0604020202020204" pitchFamily="34" charset="0"/>
            </a:endParaRPr>
          </a:p>
          <a:p>
            <a:pPr marL="342900" marR="76835" lvl="0" indent="-342900" algn="just">
              <a:spcAft>
                <a:spcPts val="0"/>
              </a:spcAft>
              <a:buFont typeface="Wingdings" panose="05000000000000000000" pitchFamily="2" charset="2"/>
              <a:buChar char=""/>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An accused will be eligible if his/her financial resources do not exceed </a:t>
            </a:r>
            <a:r>
              <a:rPr lang="en-GB" altLang="zh-HK" sz="2000" b="1" u="sng" dirty="0">
                <a:solidFill>
                  <a:srgbClr val="FF0000"/>
                </a:solidFill>
                <a:effectLst/>
                <a:latin typeface="Garamond" panose="02020404030301010803" pitchFamily="18" charset="0"/>
                <a:ea typeface="Arial" panose="020B0604020202020204" pitchFamily="34" charset="0"/>
                <a:cs typeface="Times New Roman" panose="02020603050405020304" pitchFamily="18" charset="0"/>
              </a:rPr>
              <a:t>HK$420,400</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 Where this financial eligibility limit is exceeded, the Director of Legal Aid may waive the limit if he is satisfied that it is in the interests of justice to do so in meritorious cases (</a:t>
            </a:r>
            <a:r>
              <a:rPr lang="en-GB" altLang="zh-HK" sz="2000" dirty="0" err="1">
                <a:effectLst/>
                <a:latin typeface="Garamond" panose="02020404030301010803" pitchFamily="18" charset="0"/>
                <a:ea typeface="Arial" panose="020B0604020202020204" pitchFamily="34" charset="0"/>
                <a:cs typeface="Times New Roman" panose="02020603050405020304" pitchFamily="18" charset="0"/>
              </a:rPr>
              <a:t>eg.</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 cases in which a breach of the Hong Kong Bill of Rights Ordinance or an inconsistency with the International Covenant on Civil and Political Rights is an issue) and provide service subject to the accused paying a contribution of the legal fees.</a:t>
            </a:r>
            <a:endParaRPr lang="zh-HK" altLang="en-US" sz="2000" dirty="0"/>
          </a:p>
          <a:p>
            <a:endParaRPr lang="zh-HK" altLang="en-US" dirty="0"/>
          </a:p>
        </p:txBody>
      </p:sp>
      <p:sp>
        <p:nvSpPr>
          <p:cNvPr id="4" name="投影片編號版面配置區 3">
            <a:extLst>
              <a:ext uri="{FF2B5EF4-FFF2-40B4-BE49-F238E27FC236}">
                <a16:creationId xmlns:a16="http://schemas.microsoft.com/office/drawing/2014/main" id="{75569A33-3430-24DA-A8A1-C10707C99D65}"/>
              </a:ext>
            </a:extLst>
          </p:cNvPr>
          <p:cNvSpPr>
            <a:spLocks noGrp="1"/>
          </p:cNvSpPr>
          <p:nvPr>
            <p:ph type="sldNum" sz="quarter" idx="12"/>
          </p:nvPr>
        </p:nvSpPr>
        <p:spPr/>
        <p:txBody>
          <a:bodyPr/>
          <a:lstStyle/>
          <a:p>
            <a:fld id="{4521F4D8-D441-42F7-BDC4-548FF3927F14}" type="slidenum">
              <a:rPr lang="zh-HK" altLang="en-US" smtClean="0"/>
              <a:t>43</a:t>
            </a:fld>
            <a:endParaRPr lang="zh-HK" altLang="en-US"/>
          </a:p>
        </p:txBody>
      </p:sp>
    </p:spTree>
    <p:extLst>
      <p:ext uri="{BB962C8B-B14F-4D97-AF65-F5344CB8AC3E}">
        <p14:creationId xmlns:p14="http://schemas.microsoft.com/office/powerpoint/2010/main" val="18067894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BF26E-01DE-4D57-924E-EF83C719B4DC}"/>
              </a:ext>
            </a:extLst>
          </p:cNvPr>
          <p:cNvSpPr>
            <a:spLocks noGrp="1"/>
          </p:cNvSpPr>
          <p:nvPr>
            <p:ph type="title"/>
          </p:nvPr>
        </p:nvSpPr>
        <p:spPr/>
        <p:txBody>
          <a:bodyPr/>
          <a:lstStyle/>
          <a:p>
            <a:r>
              <a:rPr lang="en-GB" altLang="zh-HK" sz="4800" b="1" dirty="0">
                <a:effectLst/>
                <a:latin typeface="Garamond" panose="02020404030301010803" pitchFamily="18" charset="0"/>
                <a:ea typeface="Arial" panose="020B0604020202020204" pitchFamily="34" charset="0"/>
                <a:cs typeface="Times New Roman" panose="02020603050405020304" pitchFamily="18" charset="0"/>
              </a:rPr>
              <a:t>Merits Test </a:t>
            </a:r>
            <a:endParaRPr lang="zh-HK" altLang="en-US" dirty="0"/>
          </a:p>
        </p:txBody>
      </p:sp>
      <p:sp>
        <p:nvSpPr>
          <p:cNvPr id="3" name="內容版面配置區 2">
            <a:extLst>
              <a:ext uri="{FF2B5EF4-FFF2-40B4-BE49-F238E27FC236}">
                <a16:creationId xmlns:a16="http://schemas.microsoft.com/office/drawing/2014/main" id="{BFF8B873-8085-4A0D-A324-4FFAD0CA40B4}"/>
              </a:ext>
            </a:extLst>
          </p:cNvPr>
          <p:cNvSpPr>
            <a:spLocks noGrp="1"/>
          </p:cNvSpPr>
          <p:nvPr>
            <p:ph idx="1"/>
          </p:nvPr>
        </p:nvSpPr>
        <p:spPr/>
        <p:txBody>
          <a:bodyPr>
            <a:normAutofit/>
          </a:bodyPr>
          <a:lstStyle/>
          <a:p>
            <a:pPr marL="342900" marR="90170" lvl="0" indent="-342900" algn="just">
              <a:spcAft>
                <a:spcPts val="0"/>
              </a:spcAft>
              <a:buFont typeface="Wingdings" panose="05000000000000000000" pitchFamily="2" charset="2"/>
              <a:buChar char=""/>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For trials in the District Court and the CFI, legal aid will be granted if it is desirable in the interests of justice to do so. (In practice, all cases where the means test is satisfied receive legal aid with or without the applicants’ contribution.) </a:t>
            </a:r>
          </a:p>
          <a:p>
            <a:pPr marL="342900" marR="90170" lvl="0" indent="-342900" algn="just">
              <a:spcAft>
                <a:spcPts val="0"/>
              </a:spcAft>
              <a:buFont typeface="Wingdings" panose="05000000000000000000" pitchFamily="2" charset="2"/>
              <a:buChar char=""/>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For appeal cases, legal aid will be granted if there are reasonable grounds for appeal and it is in the interests of justice to do</a:t>
            </a:r>
            <a:r>
              <a:rPr lang="en-GB" altLang="zh-HK" sz="2800" spc="-1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so.</a:t>
            </a:r>
            <a:endParaRPr lang="en-US" altLang="zh-HK" sz="2800" dirty="0">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04D93AA5-63C1-2AC4-3D48-2DF604858AFF}"/>
              </a:ext>
            </a:extLst>
          </p:cNvPr>
          <p:cNvSpPr>
            <a:spLocks noGrp="1"/>
          </p:cNvSpPr>
          <p:nvPr>
            <p:ph type="sldNum" sz="quarter" idx="12"/>
          </p:nvPr>
        </p:nvSpPr>
        <p:spPr/>
        <p:txBody>
          <a:bodyPr/>
          <a:lstStyle/>
          <a:p>
            <a:fld id="{4521F4D8-D441-42F7-BDC4-548FF3927F14}" type="slidenum">
              <a:rPr lang="zh-HK" altLang="en-US" smtClean="0"/>
              <a:t>44</a:t>
            </a:fld>
            <a:endParaRPr lang="zh-HK" altLang="en-US"/>
          </a:p>
        </p:txBody>
      </p:sp>
    </p:spTree>
    <p:extLst>
      <p:ext uri="{BB962C8B-B14F-4D97-AF65-F5344CB8AC3E}">
        <p14:creationId xmlns:p14="http://schemas.microsoft.com/office/powerpoint/2010/main" val="3119701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1459F2-A390-4BB7-9D3A-36537E1CDCD6}"/>
              </a:ext>
            </a:extLst>
          </p:cNvPr>
          <p:cNvSpPr>
            <a:spLocks noGrp="1"/>
          </p:cNvSpPr>
          <p:nvPr>
            <p:ph type="title"/>
          </p:nvPr>
        </p:nvSpPr>
        <p:spPr/>
        <p:txBody>
          <a:bodyPr>
            <a:normAutofit/>
          </a:bodyPr>
          <a:lstStyle/>
          <a:p>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Legal Aid in Civil</a:t>
            </a:r>
            <a:r>
              <a:rPr lang="en-GB" altLang="zh-HK" sz="3200" b="1"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Case </a:t>
            </a:r>
            <a:endParaRPr lang="zh-HK" altLang="en-US" sz="3200" dirty="0"/>
          </a:p>
        </p:txBody>
      </p:sp>
      <p:sp>
        <p:nvSpPr>
          <p:cNvPr id="3" name="內容版面配置區 2">
            <a:extLst>
              <a:ext uri="{FF2B5EF4-FFF2-40B4-BE49-F238E27FC236}">
                <a16:creationId xmlns:a16="http://schemas.microsoft.com/office/drawing/2014/main" id="{FB7EBCAA-851A-4435-9C2B-E63275552A91}"/>
              </a:ext>
            </a:extLst>
          </p:cNvPr>
          <p:cNvSpPr>
            <a:spLocks noGrp="1"/>
          </p:cNvSpPr>
          <p:nvPr>
            <p:ph idx="1"/>
          </p:nvPr>
        </p:nvSpPr>
        <p:spPr>
          <a:xfrm>
            <a:off x="1097280" y="1554480"/>
            <a:ext cx="10058400" cy="4886960"/>
          </a:xfrm>
        </p:spPr>
        <p:txBody>
          <a:bodyPr>
            <a:normAutofit/>
          </a:bodyPr>
          <a:lstStyle/>
          <a:p>
            <a:pPr marR="97790" algn="just">
              <a:spcBef>
                <a:spcPts val="470"/>
              </a:spcBef>
              <a:spcAft>
                <a:spcPts val="0"/>
              </a:spcAft>
              <a:tabLst>
                <a:tab pos="979170" algn="l"/>
                <a:tab pos="979805" algn="l"/>
              </a:tabLst>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marL="342900" marR="97790" lvl="0" indent="-342900" algn="just">
              <a:spcBef>
                <a:spcPts val="470"/>
              </a:spcBef>
              <a:spcAft>
                <a:spcPts val="0"/>
              </a:spcAft>
              <a:buFont typeface="Wingdings" panose="05000000000000000000" pitchFamily="2" charset="2"/>
              <a:buChar char=""/>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Legal aid may be granted to litigants in all civil proceedings except defamation actions, Small Claim Tribunal and Labour Tribunal matters and actions involving derivatives, securities or futures (except in cases where fraud, misrepresentation or deception are alleged in the sale of those products). An applicant has to make a statement about his/her case to the LAD, which will then be passed on to a lawyer for evaluation.</a:t>
            </a:r>
            <a:endParaRPr lang="zh-TW" altLang="zh-HK" sz="1400" dirty="0">
              <a:effectLst/>
              <a:latin typeface="Arial" panose="020B0604020202020204" pitchFamily="34" charset="0"/>
              <a:ea typeface="Arial" panose="020B0604020202020204" pitchFamily="34" charset="0"/>
            </a:endParaRPr>
          </a:p>
          <a:p>
            <a:pPr marL="342900" marR="126365" lvl="0" indent="-342900" algn="just">
              <a:spcAft>
                <a:spcPts val="0"/>
              </a:spcAft>
              <a:buFont typeface="Wingdings" panose="05000000000000000000" pitchFamily="2" charset="2"/>
              <a:buChar char=""/>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Means test - same as the means test in criminal cases, but an applicant whose means exceeds the financial limit will automatically be precluded from receiving legal aid (with very limited</a:t>
            </a:r>
            <a:r>
              <a:rPr lang="en-GB" altLang="zh-HK" sz="20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exceptions).</a:t>
            </a:r>
            <a:endParaRPr lang="zh-TW" altLang="zh-HK" sz="1800" dirty="0">
              <a:effectLst/>
              <a:latin typeface="Arial" panose="020B0604020202020204" pitchFamily="34" charset="0"/>
              <a:ea typeface="Arial" panose="020B0604020202020204" pitchFamily="34" charset="0"/>
            </a:endParaRPr>
          </a:p>
          <a:p>
            <a:pPr marL="342900" marR="126365" lvl="0" indent="-342900" algn="just">
              <a:spcAft>
                <a:spcPts val="0"/>
              </a:spcAft>
              <a:buFont typeface="Wingdings" panose="05000000000000000000" pitchFamily="2" charset="2"/>
              <a:buChar char=""/>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Merit test - this test is far more significant than the one in criminal cases. The applicant needs to have reasonable grounds for bringing or defending the case and a reasonable prospect of success or at least a reasonable chance of deriving some tangible benefits from receiving legal representation (</a:t>
            </a:r>
            <a:r>
              <a:rPr lang="en-GB" altLang="zh-HK" sz="2000" dirty="0" err="1">
                <a:effectLst/>
                <a:latin typeface="Garamond" panose="02020404030301010803" pitchFamily="18" charset="0"/>
                <a:ea typeface="Arial" panose="020B0604020202020204" pitchFamily="34" charset="0"/>
                <a:cs typeface="Times New Roman" panose="02020603050405020304" pitchFamily="18" charset="0"/>
              </a:rPr>
              <a:t>eg</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 there is not a negligible amount to be recovered or an important point of principle is involved)</a:t>
            </a:r>
            <a:r>
              <a:rPr lang="en-GB" altLang="zh-HK" sz="2000" spc="-5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a:t>
            </a:r>
            <a:endParaRPr lang="zh-TW" altLang="zh-HK" sz="1800" dirty="0">
              <a:effectLst/>
              <a:latin typeface="Arial" panose="020B0604020202020204" pitchFamily="34" charset="0"/>
              <a:ea typeface="Arial" panose="020B0604020202020204" pitchFamily="34" charset="0"/>
            </a:endParaRPr>
          </a:p>
          <a:p>
            <a:pPr algn="just">
              <a:spcBef>
                <a:spcPts val="35"/>
              </a:spcBef>
            </a:pPr>
            <a:r>
              <a:rPr lang="en-GB" altLang="zh-HK" sz="20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4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6F2113BE-1E00-8649-4D86-F9DFC847BCBD}"/>
              </a:ext>
            </a:extLst>
          </p:cNvPr>
          <p:cNvSpPr>
            <a:spLocks noGrp="1"/>
          </p:cNvSpPr>
          <p:nvPr>
            <p:ph type="sldNum" sz="quarter" idx="12"/>
          </p:nvPr>
        </p:nvSpPr>
        <p:spPr/>
        <p:txBody>
          <a:bodyPr/>
          <a:lstStyle/>
          <a:p>
            <a:fld id="{4521F4D8-D441-42F7-BDC4-548FF3927F14}" type="slidenum">
              <a:rPr lang="zh-HK" altLang="en-US" smtClean="0"/>
              <a:t>45</a:t>
            </a:fld>
            <a:endParaRPr lang="zh-HK" altLang="en-US"/>
          </a:p>
        </p:txBody>
      </p:sp>
    </p:spTree>
    <p:extLst>
      <p:ext uri="{BB962C8B-B14F-4D97-AF65-F5344CB8AC3E}">
        <p14:creationId xmlns:p14="http://schemas.microsoft.com/office/powerpoint/2010/main" val="2247103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AF59A0-5D07-436D-8540-6731C7945629}"/>
              </a:ext>
            </a:extLst>
          </p:cNvPr>
          <p:cNvSpPr>
            <a:spLocks noGrp="1"/>
          </p:cNvSpPr>
          <p:nvPr>
            <p:ph type="title"/>
          </p:nvPr>
        </p:nvSpPr>
        <p:spPr/>
        <p:txBody>
          <a:bodyPr>
            <a:normAutofit/>
          </a:bodyPr>
          <a:lstStyle/>
          <a:p>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The Duty Lawyer</a:t>
            </a:r>
            <a:r>
              <a:rPr lang="en-GB" altLang="zh-HK" sz="3200" b="1"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3200" b="1" dirty="0">
                <a:effectLst/>
                <a:latin typeface="Garamond" panose="02020404030301010803" pitchFamily="18" charset="0"/>
                <a:ea typeface="Arial" panose="020B0604020202020204" pitchFamily="34" charset="0"/>
                <a:cs typeface="Times New Roman" panose="02020603050405020304" pitchFamily="18" charset="0"/>
              </a:rPr>
              <a:t>Scheme</a:t>
            </a:r>
            <a:endParaRPr lang="zh-HK" altLang="en-US" sz="3200" dirty="0"/>
          </a:p>
        </p:txBody>
      </p:sp>
      <p:sp>
        <p:nvSpPr>
          <p:cNvPr id="3" name="內容版面配置區 2">
            <a:extLst>
              <a:ext uri="{FF2B5EF4-FFF2-40B4-BE49-F238E27FC236}">
                <a16:creationId xmlns:a16="http://schemas.microsoft.com/office/drawing/2014/main" id="{E81D4D8B-DBE2-45BA-9F50-5229A002C35B}"/>
              </a:ext>
            </a:extLst>
          </p:cNvPr>
          <p:cNvSpPr>
            <a:spLocks noGrp="1"/>
          </p:cNvSpPr>
          <p:nvPr>
            <p:ph idx="1"/>
          </p:nvPr>
        </p:nvSpPr>
        <p:spPr>
          <a:xfrm>
            <a:off x="1290320" y="1845734"/>
            <a:ext cx="10058400" cy="4023360"/>
          </a:xfrm>
        </p:spPr>
        <p:txBody>
          <a:bodyPr>
            <a:normAutofit fontScale="92500" lnSpcReduction="10000"/>
          </a:bodyPr>
          <a:lstStyle/>
          <a:p>
            <a:pPr algn="just"/>
            <a:r>
              <a:rPr lang="en-GB" altLang="zh-HK" sz="1800" i="1"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marL="0" marR="196850" lvl="0" indent="0" algn="just">
              <a:spcAft>
                <a:spcPts val="0"/>
              </a:spcAft>
              <a:buNone/>
              <a:tabLst>
                <a:tab pos="979170" algn="l"/>
                <a:tab pos="97980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The Duty Lawyer Scheme is administered by the Duty Lawyer Service, funded entirely by the government, incorporated as a company, and managed jointly by the Hong Kong Bar Association and the Hong Kong Law</a:t>
            </a:r>
            <a:r>
              <a:rPr lang="en-GB" altLang="zh-HK" sz="1800" spc="-3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Society.</a:t>
            </a:r>
            <a:endParaRPr lang="zh-TW" altLang="zh-HK" sz="1800" dirty="0">
              <a:effectLst/>
              <a:latin typeface="Arial" panose="020B0604020202020204" pitchFamily="34" charset="0"/>
              <a:ea typeface="Arial" panose="020B0604020202020204" pitchFamily="34" charset="0"/>
            </a:endParaRPr>
          </a:p>
          <a:p>
            <a:pPr marL="342900" marR="196850" indent="-441325" algn="just">
              <a:spcAft>
                <a:spcPts val="0"/>
              </a:spcAft>
              <a:tabLst>
                <a:tab pos="979170" algn="l"/>
                <a:tab pos="97980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marL="0" marR="196850" lvl="0" indent="0" algn="just">
              <a:spcAft>
                <a:spcPts val="0"/>
              </a:spcAft>
              <a:buNone/>
              <a:tabLst>
                <a:tab pos="979170" algn="l"/>
                <a:tab pos="97980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The Scheme offers legal representation to defendants in the Magistrates’ Courts and the Juvenile Courts in almost all cases, and to subjects in Care and Protection Proceedings. Defendants wishing to be represented under the Scheme approaches the Liaison Office for the Magistrates’ Court in which his/her case is dealt</a:t>
            </a:r>
            <a:r>
              <a:rPr lang="en-GB" altLang="zh-HK" sz="1800" spc="-9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with.</a:t>
            </a:r>
            <a:endParaRPr lang="zh-TW" altLang="zh-HK" sz="1800" dirty="0">
              <a:effectLst/>
              <a:latin typeface="Arial" panose="020B0604020202020204" pitchFamily="34" charset="0"/>
              <a:ea typeface="Arial" panose="020B0604020202020204" pitchFamily="34" charset="0"/>
            </a:endParaRPr>
          </a:p>
          <a:p>
            <a:pPr marL="342900" indent="-441325" algn="just"/>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marL="0" marR="196850" lvl="0" indent="0" algn="just">
              <a:spcAft>
                <a:spcPts val="0"/>
              </a:spcAft>
              <a:buNone/>
              <a:tabLst>
                <a:tab pos="979170" algn="l"/>
                <a:tab pos="97980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Means test - for defendants in the Magistrates’ Courts, the financial eligibility limit is set at a gross annual income of $216,500. (Updated at Jan 2023) There is no means test for defendants in the Juvenile Courts and those subject to Care and Protection</a:t>
            </a:r>
            <a:r>
              <a:rPr lang="en-GB" altLang="zh-HK" sz="1800" spc="-8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Proceedings.</a:t>
            </a:r>
            <a:endParaRPr lang="zh-TW" altLang="zh-HK" sz="1800" dirty="0">
              <a:effectLst/>
              <a:latin typeface="Arial" panose="020B0604020202020204" pitchFamily="34" charset="0"/>
              <a:ea typeface="Arial" panose="020B0604020202020204" pitchFamily="34" charset="0"/>
            </a:endParaRPr>
          </a:p>
          <a:p>
            <a:pPr marL="342900" indent="-441325" algn="just"/>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pPr marL="0" marR="196850" lvl="0" indent="0" algn="just">
              <a:spcAft>
                <a:spcPts val="0"/>
              </a:spcAft>
              <a:buNone/>
              <a:tabLst>
                <a:tab pos="979170" algn="l"/>
                <a:tab pos="979805" algn="l"/>
              </a:tabLst>
            </a:pP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Merits test - representation is given where it is in the interest of justice to allow the applicant access to the</a:t>
            </a:r>
            <a:r>
              <a:rPr lang="en-GB" altLang="zh-HK" sz="1800" spc="-5"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Scheme.</a:t>
            </a:r>
            <a:r>
              <a:rPr lang="en-GB" altLang="zh-HK" sz="1800" dirty="0">
                <a:effectLst/>
                <a:latin typeface="Garamond" panose="02020404030301010803" pitchFamily="18" charset="0"/>
                <a:ea typeface="Arial" panose="020B0604020202020204" pitchFamily="34" charset="0"/>
              </a:rPr>
              <a:t> </a:t>
            </a:r>
            <a:endParaRPr lang="zh-TW" altLang="zh-HK" sz="1800" dirty="0">
              <a:effectLst/>
              <a:latin typeface="Arial" panose="020B0604020202020204" pitchFamily="34" charset="0"/>
              <a:ea typeface="Arial" panose="020B0604020202020204" pitchFamily="34" charset="0"/>
            </a:endParaRPr>
          </a:p>
          <a:p>
            <a:endParaRPr lang="zh-HK" altLang="en-US" dirty="0"/>
          </a:p>
        </p:txBody>
      </p:sp>
      <p:sp>
        <p:nvSpPr>
          <p:cNvPr id="4" name="投影片編號版面配置區 3">
            <a:extLst>
              <a:ext uri="{FF2B5EF4-FFF2-40B4-BE49-F238E27FC236}">
                <a16:creationId xmlns:a16="http://schemas.microsoft.com/office/drawing/2014/main" id="{82B43045-6705-9581-DEC7-D80792647D59}"/>
              </a:ext>
            </a:extLst>
          </p:cNvPr>
          <p:cNvSpPr>
            <a:spLocks noGrp="1"/>
          </p:cNvSpPr>
          <p:nvPr>
            <p:ph type="sldNum" sz="quarter" idx="12"/>
          </p:nvPr>
        </p:nvSpPr>
        <p:spPr/>
        <p:txBody>
          <a:bodyPr/>
          <a:lstStyle/>
          <a:p>
            <a:fld id="{4521F4D8-D441-42F7-BDC4-548FF3927F14}" type="slidenum">
              <a:rPr lang="zh-HK" altLang="en-US" smtClean="0"/>
              <a:t>46</a:t>
            </a:fld>
            <a:endParaRPr lang="zh-HK" altLang="en-US"/>
          </a:p>
        </p:txBody>
      </p:sp>
      <p:pic>
        <p:nvPicPr>
          <p:cNvPr id="5" name="Picture 2" descr="Legal Services Jobs in Hong Kong | cpjobs">
            <a:extLst>
              <a:ext uri="{FF2B5EF4-FFF2-40B4-BE49-F238E27FC236}">
                <a16:creationId xmlns:a16="http://schemas.microsoft.com/office/drawing/2014/main" id="{8B3BF872-FE1E-1AAC-4BBB-FAF2E78EE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2170" y="286603"/>
            <a:ext cx="135255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0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2C3D419-FA9F-A66D-28B9-AD3F0611F6AA}"/>
              </a:ext>
            </a:extLst>
          </p:cNvPr>
          <p:cNvSpPr>
            <a:spLocks noGrp="1"/>
          </p:cNvSpPr>
          <p:nvPr>
            <p:ph idx="1"/>
          </p:nvPr>
        </p:nvSpPr>
        <p:spPr/>
        <p:txBody>
          <a:bodyPr/>
          <a:lstStyle/>
          <a:p>
            <a:pPr algn="l"/>
            <a:r>
              <a:rPr lang="zh-TW" altLang="en-US" b="0" i="0" dirty="0">
                <a:solidFill>
                  <a:srgbClr val="666666"/>
                </a:solidFill>
                <a:effectLst/>
                <a:latin typeface="Noto Sans HK"/>
              </a:rPr>
              <a:t>「當值律師計劃」為於</a:t>
            </a:r>
            <a:r>
              <a:rPr lang="zh-TW" altLang="en-US" b="1" i="0" dirty="0">
                <a:solidFill>
                  <a:srgbClr val="666666"/>
                </a:solidFill>
                <a:effectLst/>
                <a:latin typeface="Noto Sans HK"/>
              </a:rPr>
              <a:t>裁判法院</a:t>
            </a:r>
            <a:r>
              <a:rPr lang="zh-TW" altLang="en-US" b="0" i="0" dirty="0">
                <a:solidFill>
                  <a:srgbClr val="666666"/>
                </a:solidFill>
                <a:effectLst/>
                <a:latin typeface="Noto Sans HK"/>
              </a:rPr>
              <a:t>和少年法庭受</a:t>
            </a:r>
            <a:r>
              <a:rPr lang="zh-TW" altLang="en-US" b="0" i="0" u="sng" dirty="0">
                <a:solidFill>
                  <a:srgbClr val="42568E"/>
                </a:solidFill>
                <a:effectLst/>
                <a:latin typeface="Noto Sans HK"/>
                <a:hlinkClick r:id="rId2"/>
              </a:rPr>
              <a:t>刑事審訊</a:t>
            </a:r>
            <a:r>
              <a:rPr lang="zh-TW" altLang="en-US" b="0" i="0" dirty="0">
                <a:solidFill>
                  <a:srgbClr val="666666"/>
                </a:solidFill>
                <a:effectLst/>
                <a:latin typeface="Noto Sans HK"/>
              </a:rPr>
              <a:t>的被告提供律師，代表他們進行訴訟。所有律師均是合資格的私人執業律師和大律師。有關服務包括</a:t>
            </a:r>
            <a:r>
              <a:rPr lang="en-US" altLang="zh-TW" b="0" i="0" dirty="0">
                <a:solidFill>
                  <a:srgbClr val="666666"/>
                </a:solidFill>
                <a:effectLst/>
                <a:latin typeface="Noto Sans HK"/>
              </a:rPr>
              <a:t>﹕</a:t>
            </a:r>
          </a:p>
          <a:p>
            <a:pPr algn="l"/>
            <a:r>
              <a:rPr lang="en-US" altLang="zh-TW" b="0" i="0" dirty="0">
                <a:solidFill>
                  <a:srgbClr val="666666"/>
                </a:solidFill>
                <a:effectLst/>
                <a:latin typeface="Noto Sans HK"/>
              </a:rPr>
              <a:t> </a:t>
            </a:r>
          </a:p>
          <a:p>
            <a:pPr algn="l">
              <a:buFont typeface="+mj-lt"/>
              <a:buAutoNum type="romanLcPeriod"/>
            </a:pPr>
            <a:r>
              <a:rPr lang="zh-TW" altLang="en-US" b="0" i="0" dirty="0">
                <a:solidFill>
                  <a:srgbClr val="666666"/>
                </a:solidFill>
                <a:effectLst/>
                <a:latin typeface="Noto Sans HK"/>
              </a:rPr>
              <a:t>就被告應否認罪提供意見；</a:t>
            </a:r>
          </a:p>
          <a:p>
            <a:pPr algn="l">
              <a:buFont typeface="+mj-lt"/>
              <a:buAutoNum type="romanLcPeriod"/>
            </a:pPr>
            <a:r>
              <a:rPr lang="zh-TW" altLang="en-US" b="0" i="0" dirty="0">
                <a:solidFill>
                  <a:srgbClr val="666666"/>
                </a:solidFill>
                <a:effectLst/>
                <a:latin typeface="Noto Sans HK"/>
              </a:rPr>
              <a:t>如果被告認罪，則代表被告求情；</a:t>
            </a:r>
          </a:p>
          <a:p>
            <a:pPr algn="l">
              <a:buFont typeface="+mj-lt"/>
              <a:buAutoNum type="romanLcPeriod"/>
            </a:pPr>
            <a:r>
              <a:rPr lang="zh-TW" altLang="en-US" b="0" i="0" dirty="0">
                <a:solidFill>
                  <a:srgbClr val="666666"/>
                </a:solidFill>
                <a:effectLst/>
                <a:latin typeface="Noto Sans HK"/>
              </a:rPr>
              <a:t>如果被告否認控罪，則於審訊時替其辯護；以及</a:t>
            </a:r>
          </a:p>
          <a:p>
            <a:pPr algn="l">
              <a:buFont typeface="+mj-lt"/>
              <a:buAutoNum type="romanLcPeriod"/>
            </a:pPr>
            <a:r>
              <a:rPr lang="zh-TW" altLang="en-US" b="0" i="0" dirty="0">
                <a:solidFill>
                  <a:srgbClr val="666666"/>
                </a:solidFill>
                <a:effectLst/>
                <a:latin typeface="Noto Sans HK"/>
              </a:rPr>
              <a:t>當被告於審訊後被判罪名成立時，替其求情。</a:t>
            </a:r>
          </a:p>
          <a:p>
            <a:pPr algn="l"/>
            <a:r>
              <a:rPr lang="zh-TW" altLang="en-US" b="0" i="0" dirty="0">
                <a:solidFill>
                  <a:srgbClr val="666666"/>
                </a:solidFill>
                <a:effectLst/>
                <a:latin typeface="Noto Sans HK"/>
              </a:rPr>
              <a:t>其他服務</a:t>
            </a:r>
            <a:r>
              <a:rPr lang="en-US" altLang="zh-TW" b="0" i="0" dirty="0">
                <a:solidFill>
                  <a:srgbClr val="666666"/>
                </a:solidFill>
                <a:effectLst/>
                <a:latin typeface="Noto Sans HK"/>
              </a:rPr>
              <a:t>﹕</a:t>
            </a:r>
            <a:r>
              <a:rPr lang="zh-TW" altLang="en-US" b="0" i="0" dirty="0">
                <a:solidFill>
                  <a:srgbClr val="666666"/>
                </a:solidFill>
                <a:effectLst/>
                <a:latin typeface="Noto Sans HK"/>
              </a:rPr>
              <a:t>「當值律師計劃」同時為以下人士提供律師進行訴訟：（</a:t>
            </a:r>
            <a:r>
              <a:rPr lang="en-US" altLang="zh-TW" b="0" i="0" dirty="0">
                <a:solidFill>
                  <a:srgbClr val="666666"/>
                </a:solidFill>
                <a:effectLst/>
                <a:latin typeface="Noto Sans HK"/>
              </a:rPr>
              <a:t>1</a:t>
            </a:r>
            <a:r>
              <a:rPr lang="zh-TW" altLang="en-US" b="0" i="0" dirty="0">
                <a:solidFill>
                  <a:srgbClr val="666666"/>
                </a:solidFill>
                <a:effectLst/>
                <a:latin typeface="Noto Sans HK"/>
              </a:rPr>
              <a:t>）在死因聆訊中，因提供對自己不利的證據而可能面臨刑事起訴的人士；（</a:t>
            </a:r>
            <a:r>
              <a:rPr lang="en-US" altLang="zh-TW" b="0" i="0" dirty="0">
                <a:solidFill>
                  <a:srgbClr val="666666"/>
                </a:solidFill>
                <a:effectLst/>
                <a:latin typeface="Noto Sans HK"/>
              </a:rPr>
              <a:t>2</a:t>
            </a:r>
            <a:r>
              <a:rPr lang="zh-TW" altLang="en-US" b="0" i="0" dirty="0">
                <a:solidFill>
                  <a:srgbClr val="666666"/>
                </a:solidFill>
                <a:effectLst/>
                <a:latin typeface="Noto Sans HK"/>
              </a:rPr>
              <a:t>）被拒發小販牌照而向文康市政上訴委員會提出上訴的小販；（</a:t>
            </a:r>
            <a:r>
              <a:rPr lang="en-US" altLang="zh-TW" b="0" i="0" dirty="0">
                <a:solidFill>
                  <a:srgbClr val="666666"/>
                </a:solidFill>
                <a:effectLst/>
                <a:latin typeface="Noto Sans HK"/>
              </a:rPr>
              <a:t>3</a:t>
            </a:r>
            <a:r>
              <a:rPr lang="zh-TW" altLang="en-US" b="0" i="0" dirty="0">
                <a:solidFill>
                  <a:srgbClr val="666666"/>
                </a:solidFill>
                <a:effectLst/>
                <a:latin typeface="Noto Sans HK"/>
              </a:rPr>
              <a:t>）面臨</a:t>
            </a:r>
            <a:r>
              <a:rPr lang="zh-TW" altLang="en-US" b="0" i="0" u="sng" dirty="0">
                <a:solidFill>
                  <a:srgbClr val="42568E"/>
                </a:solidFill>
                <a:effectLst/>
                <a:latin typeface="Noto Sans HK"/>
                <a:hlinkClick r:id="rId3"/>
              </a:rPr>
              <a:t>引渡程序訴訟</a:t>
            </a:r>
            <a:r>
              <a:rPr lang="zh-TW" altLang="en-US" b="0" i="0" dirty="0">
                <a:solidFill>
                  <a:srgbClr val="666666"/>
                </a:solidFill>
                <a:effectLst/>
                <a:latin typeface="Noto Sans HK"/>
              </a:rPr>
              <a:t>的合資格人士。</a:t>
            </a:r>
          </a:p>
          <a:p>
            <a:endParaRPr lang="zh-HK" altLang="en-US" dirty="0"/>
          </a:p>
        </p:txBody>
      </p:sp>
      <p:sp>
        <p:nvSpPr>
          <p:cNvPr id="4" name="投影片編號版面配置區 3">
            <a:extLst>
              <a:ext uri="{FF2B5EF4-FFF2-40B4-BE49-F238E27FC236}">
                <a16:creationId xmlns:a16="http://schemas.microsoft.com/office/drawing/2014/main" id="{F7A75F68-4FCE-60F0-22CB-E70A82D918CB}"/>
              </a:ext>
            </a:extLst>
          </p:cNvPr>
          <p:cNvSpPr>
            <a:spLocks noGrp="1"/>
          </p:cNvSpPr>
          <p:nvPr>
            <p:ph type="sldNum" sz="quarter" idx="12"/>
          </p:nvPr>
        </p:nvSpPr>
        <p:spPr/>
        <p:txBody>
          <a:bodyPr/>
          <a:lstStyle/>
          <a:p>
            <a:fld id="{4521F4D8-D441-42F7-BDC4-548FF3927F14}" type="slidenum">
              <a:rPr lang="zh-HK" altLang="en-US" smtClean="0"/>
              <a:t>47</a:t>
            </a:fld>
            <a:endParaRPr lang="zh-HK" altLang="en-US"/>
          </a:p>
        </p:txBody>
      </p:sp>
    </p:spTree>
    <p:extLst>
      <p:ext uri="{BB962C8B-B14F-4D97-AF65-F5344CB8AC3E}">
        <p14:creationId xmlns:p14="http://schemas.microsoft.com/office/powerpoint/2010/main" val="1782274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EE2DC1-4332-CEBB-2880-8B1138251F64}"/>
              </a:ext>
            </a:extLst>
          </p:cNvPr>
          <p:cNvSpPr>
            <a:spLocks noGrp="1"/>
          </p:cNvSpPr>
          <p:nvPr>
            <p:ph type="title"/>
          </p:nvPr>
        </p:nvSpPr>
        <p:spPr>
          <a:xfrm>
            <a:off x="1066800" y="2219098"/>
            <a:ext cx="10058400" cy="1450757"/>
          </a:xfrm>
        </p:spPr>
        <p:txBody>
          <a:bodyPr>
            <a:normAutofit fontScale="90000"/>
          </a:bodyPr>
          <a:lstStyle/>
          <a:p>
            <a:r>
              <a:rPr lang="en-US" altLang="zh-HK" sz="6000" b="1" dirty="0">
                <a:latin typeface="Times New Roman" panose="02020603050405020304" pitchFamily="18" charset="0"/>
                <a:cs typeface="Times New Roman" panose="02020603050405020304" pitchFamily="18" charset="0"/>
              </a:rPr>
              <a:t>Why will have Duty Lawyer</a:t>
            </a:r>
            <a:r>
              <a:rPr lang="zh-TW" altLang="en-US" sz="6000" b="1" dirty="0">
                <a:latin typeface="Times New Roman" panose="02020603050405020304" pitchFamily="18" charset="0"/>
                <a:cs typeface="Times New Roman" panose="02020603050405020304" pitchFamily="18" charset="0"/>
              </a:rPr>
              <a:t> </a:t>
            </a:r>
            <a:r>
              <a:rPr lang="en-US" altLang="zh-TW" sz="6000" b="1" dirty="0">
                <a:latin typeface="Times New Roman" panose="02020603050405020304" pitchFamily="18" charset="0"/>
                <a:cs typeface="Times New Roman" panose="02020603050405020304" pitchFamily="18" charset="0"/>
              </a:rPr>
              <a:t>Service?</a:t>
            </a:r>
            <a:endParaRPr lang="zh-HK" altLang="en-US" sz="6000" b="1"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1AC318B7-81C4-C61E-6BB0-CC5AC00E0A2C}"/>
              </a:ext>
            </a:extLst>
          </p:cNvPr>
          <p:cNvSpPr>
            <a:spLocks noGrp="1"/>
          </p:cNvSpPr>
          <p:nvPr>
            <p:ph type="sldNum" sz="quarter" idx="12"/>
          </p:nvPr>
        </p:nvSpPr>
        <p:spPr/>
        <p:txBody>
          <a:bodyPr/>
          <a:lstStyle/>
          <a:p>
            <a:fld id="{4521F4D8-D441-42F7-BDC4-548FF3927F14}" type="slidenum">
              <a:rPr lang="zh-HK" altLang="en-US" smtClean="0"/>
              <a:t>48</a:t>
            </a:fld>
            <a:endParaRPr lang="zh-HK" altLang="en-US"/>
          </a:p>
        </p:txBody>
      </p:sp>
      <p:pic>
        <p:nvPicPr>
          <p:cNvPr id="4098" name="Picture 2" descr="Legal Services Jobs in Hong Kong | cpjobs">
            <a:extLst>
              <a:ext uri="{FF2B5EF4-FFF2-40B4-BE49-F238E27FC236}">
                <a16:creationId xmlns:a16="http://schemas.microsoft.com/office/drawing/2014/main" id="{237DABBD-FA3C-7567-87D6-519A826BC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9953" y="2296776"/>
            <a:ext cx="135255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268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26D1090-DE5F-43BD-A41F-E57046325465}"/>
              </a:ext>
            </a:extLst>
          </p:cNvPr>
          <p:cNvSpPr>
            <a:spLocks noGrp="1"/>
          </p:cNvSpPr>
          <p:nvPr>
            <p:ph idx="1"/>
          </p:nvPr>
        </p:nvSpPr>
        <p:spPr/>
        <p:txBody>
          <a:bodyPr/>
          <a:lstStyle/>
          <a:p>
            <a:r>
              <a:rPr lang="en-US" altLang="zh-HK" sz="3600" dirty="0">
                <a:latin typeface="Times New Roman" panose="02020603050405020304" pitchFamily="18" charset="0"/>
                <a:cs typeface="Times New Roman" panose="02020603050405020304" pitchFamily="18" charset="0"/>
              </a:rPr>
              <a:t>1. Social Workers Registration Ordinance (Cap 505) </a:t>
            </a:r>
          </a:p>
          <a:p>
            <a:r>
              <a:rPr lang="en-US" altLang="zh-HK" sz="3600" dirty="0">
                <a:latin typeface="Times New Roman" panose="02020603050405020304" pitchFamily="18" charset="0"/>
                <a:cs typeface="Times New Roman" panose="02020603050405020304" pitchFamily="18" charset="0"/>
              </a:rPr>
              <a:t>2. Department of Justice Website (http://www.doj.gov.hk/eng/ind ex.html) </a:t>
            </a:r>
          </a:p>
          <a:p>
            <a:r>
              <a:rPr lang="en-US" altLang="zh-HK" sz="3600" dirty="0">
                <a:latin typeface="Times New Roman" panose="02020603050405020304" pitchFamily="18" charset="0"/>
                <a:cs typeface="Times New Roman" panose="02020603050405020304" pitchFamily="18" charset="0"/>
              </a:rPr>
              <a:t>3. Code of Practice for Registered Social Workers</a:t>
            </a:r>
            <a:endParaRPr lang="zh-HK" altLang="en-US" sz="3600" dirty="0">
              <a:latin typeface="Times New Roman" panose="02020603050405020304" pitchFamily="18" charset="0"/>
              <a:cs typeface="Times New Roman" panose="02020603050405020304" pitchFamily="18" charset="0"/>
            </a:endParaRPr>
          </a:p>
          <a:p>
            <a:endParaRPr lang="zh-HK" altLang="en-US" dirty="0"/>
          </a:p>
        </p:txBody>
      </p:sp>
      <p:sp>
        <p:nvSpPr>
          <p:cNvPr id="4" name="投影片編號版面配置區 3">
            <a:extLst>
              <a:ext uri="{FF2B5EF4-FFF2-40B4-BE49-F238E27FC236}">
                <a16:creationId xmlns:a16="http://schemas.microsoft.com/office/drawing/2014/main" id="{0EC5F6ED-51E2-349E-6E10-FF1CDE4FB309}"/>
              </a:ext>
            </a:extLst>
          </p:cNvPr>
          <p:cNvSpPr>
            <a:spLocks noGrp="1"/>
          </p:cNvSpPr>
          <p:nvPr>
            <p:ph type="sldNum" sz="quarter" idx="12"/>
          </p:nvPr>
        </p:nvSpPr>
        <p:spPr/>
        <p:txBody>
          <a:bodyPr/>
          <a:lstStyle/>
          <a:p>
            <a:fld id="{4521F4D8-D441-42F7-BDC4-548FF3927F14}" type="slidenum">
              <a:rPr lang="zh-HK" altLang="en-US" smtClean="0"/>
              <a:t>49</a:t>
            </a:fld>
            <a:endParaRPr lang="zh-HK" altLang="en-US"/>
          </a:p>
        </p:txBody>
      </p:sp>
    </p:spTree>
    <p:extLst>
      <p:ext uri="{BB962C8B-B14F-4D97-AF65-F5344CB8AC3E}">
        <p14:creationId xmlns:p14="http://schemas.microsoft.com/office/powerpoint/2010/main" val="146639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B4EAAE-4A17-4C10-BA6E-4C85F37C9958}"/>
              </a:ext>
            </a:extLst>
          </p:cNvPr>
          <p:cNvSpPr>
            <a:spLocks noGrp="1"/>
          </p:cNvSpPr>
          <p:nvPr>
            <p:ph type="title"/>
          </p:nvPr>
        </p:nvSpPr>
        <p:spPr/>
        <p:txBody>
          <a:bodyPr/>
          <a:lstStyle/>
          <a:p>
            <a:r>
              <a:rPr lang="en-US" altLang="zh-HK" b="1" dirty="0">
                <a:latin typeface="Garamond" panose="02020404030301010803" pitchFamily="18" charset="0"/>
                <a:cs typeface="Times New Roman" panose="02020603050405020304" pitchFamily="18" charset="0"/>
              </a:rPr>
              <a:t>History of Hong Kong</a:t>
            </a:r>
            <a:endParaRPr lang="zh-HK" altLang="en-US" b="1" dirty="0">
              <a:latin typeface="Garamond" panose="02020404030301010803"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D62421DE-B268-4B3B-BC59-488F3C95644B}"/>
              </a:ext>
            </a:extLst>
          </p:cNvPr>
          <p:cNvSpPr>
            <a:spLocks noGrp="1"/>
          </p:cNvSpPr>
          <p:nvPr>
            <p:ph idx="1"/>
          </p:nvPr>
        </p:nvSpPr>
        <p:spPr/>
        <p:txBody>
          <a:bodyPr>
            <a:normAutofit/>
          </a:bodyPr>
          <a:lstStyle/>
          <a:p>
            <a:r>
              <a:rPr lang="en-US" altLang="zh-HK" sz="3600" dirty="0">
                <a:latin typeface="Times New Roman" panose="02020603050405020304" pitchFamily="18" charset="0"/>
                <a:cs typeface="Times New Roman" panose="02020603050405020304" pitchFamily="18" charset="0"/>
              </a:rPr>
              <a:t>https://www.youtube.com/watch?v=yoCsM3XBiFk&amp;ab_channel=Suibhne</a:t>
            </a:r>
            <a:endParaRPr lang="zh-HK" altLang="en-US" sz="36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48078F68-58D0-4D4B-9A75-1A41E81CC1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6160" y="2656840"/>
            <a:ext cx="3403600" cy="3403600"/>
          </a:xfrm>
          <a:prstGeom prst="rect">
            <a:avLst/>
          </a:prstGeom>
        </p:spPr>
      </p:pic>
      <p:sp>
        <p:nvSpPr>
          <p:cNvPr id="4" name="投影片編號版面配置區 3">
            <a:extLst>
              <a:ext uri="{FF2B5EF4-FFF2-40B4-BE49-F238E27FC236}">
                <a16:creationId xmlns:a16="http://schemas.microsoft.com/office/drawing/2014/main" id="{23E569E2-0C59-9E2A-7BCF-62B57543B8F6}"/>
              </a:ext>
            </a:extLst>
          </p:cNvPr>
          <p:cNvSpPr>
            <a:spLocks noGrp="1"/>
          </p:cNvSpPr>
          <p:nvPr>
            <p:ph type="sldNum" sz="quarter" idx="12"/>
          </p:nvPr>
        </p:nvSpPr>
        <p:spPr/>
        <p:txBody>
          <a:bodyPr/>
          <a:lstStyle/>
          <a:p>
            <a:fld id="{4521F4D8-D441-42F7-BDC4-548FF3927F14}" type="slidenum">
              <a:rPr lang="zh-HK" altLang="en-US" smtClean="0"/>
              <a:t>5</a:t>
            </a:fld>
            <a:endParaRPr lang="zh-HK" altLang="en-US"/>
          </a:p>
        </p:txBody>
      </p:sp>
    </p:spTree>
    <p:extLst>
      <p:ext uri="{BB962C8B-B14F-4D97-AF65-F5344CB8AC3E}">
        <p14:creationId xmlns:p14="http://schemas.microsoft.com/office/powerpoint/2010/main" val="209206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F20F19-EF19-48E3-95AC-91C7E4A4B191}"/>
              </a:ext>
            </a:extLst>
          </p:cNvPr>
          <p:cNvSpPr>
            <a:spLocks noGrp="1"/>
          </p:cNvSpPr>
          <p:nvPr>
            <p:ph type="title"/>
          </p:nvPr>
        </p:nvSpPr>
        <p:spPr/>
        <p:txBody>
          <a:bodyPr>
            <a:normAutofit/>
          </a:bodyPr>
          <a:lstStyle/>
          <a:p>
            <a:r>
              <a:rPr lang="en-GB" altLang="zh-HK" b="1" kern="0" dirty="0">
                <a:effectLst/>
                <a:latin typeface="Garamond" panose="02020404030301010803" pitchFamily="18" charset="0"/>
                <a:ea typeface="Arial" panose="020B0604020202020204" pitchFamily="34" charset="0"/>
                <a:cs typeface="Times New Roman" panose="02020603050405020304" pitchFamily="18" charset="0"/>
              </a:rPr>
              <a:t>Laws of Hong Kong</a:t>
            </a:r>
            <a:endParaRPr lang="zh-HK" altLang="en-US" dirty="0"/>
          </a:p>
        </p:txBody>
      </p:sp>
      <p:sp>
        <p:nvSpPr>
          <p:cNvPr id="3" name="內容版面配置區 2">
            <a:extLst>
              <a:ext uri="{FF2B5EF4-FFF2-40B4-BE49-F238E27FC236}">
                <a16:creationId xmlns:a16="http://schemas.microsoft.com/office/drawing/2014/main" id="{EBD1063F-9624-4A65-B5F8-580919E99D3E}"/>
              </a:ext>
            </a:extLst>
          </p:cNvPr>
          <p:cNvSpPr>
            <a:spLocks noGrp="1"/>
          </p:cNvSpPr>
          <p:nvPr>
            <p:ph idx="1"/>
          </p:nvPr>
        </p:nvSpPr>
        <p:spPr>
          <a:xfrm>
            <a:off x="1188720" y="2001520"/>
            <a:ext cx="10058400" cy="4023360"/>
          </a:xfrm>
        </p:spPr>
        <p:txBody>
          <a:bodyPr>
            <a:noAutofit/>
          </a:bodyPr>
          <a:lstStyle/>
          <a:p>
            <a:pPr marL="0" lvl="0" indent="0" algn="just">
              <a:buNone/>
              <a:tabLst>
                <a:tab pos="521335" algn="l"/>
                <a:tab pos="521970" algn="l"/>
              </a:tabLst>
            </a:pPr>
            <a:r>
              <a:rPr lang="en-GB" altLang="zh-HK" sz="3600" b="1" dirty="0">
                <a:effectLst/>
                <a:latin typeface="Garamond" panose="02020404030301010803" pitchFamily="18" charset="0"/>
                <a:ea typeface="Arial" panose="020B0604020202020204" pitchFamily="34" charset="0"/>
                <a:cs typeface="Times New Roman" panose="02020603050405020304" pitchFamily="18" charset="0"/>
              </a:rPr>
              <a:t>The History of HK Law</a:t>
            </a:r>
          </a:p>
          <a:p>
            <a:pPr algn="just"/>
            <a:r>
              <a:rPr lang="en-GB" altLang="zh-HK" sz="3600" b="1" dirty="0">
                <a:effectLst/>
                <a:latin typeface="Garamond" panose="02020404030301010803" pitchFamily="18" charset="0"/>
                <a:ea typeface="Arial" panose="020B0604020202020204" pitchFamily="34" charset="0"/>
                <a:cs typeface="Times New Roman" panose="02020603050405020304" pitchFamily="18" charset="0"/>
              </a:rPr>
              <a:t>Law before HK</a:t>
            </a:r>
            <a:endParaRPr lang="zh-TW" altLang="zh-HK" sz="36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3600" dirty="0">
                <a:effectLst/>
                <a:latin typeface="Garamond" panose="02020404030301010803" pitchFamily="18" charset="0"/>
                <a:ea typeface="Arial" panose="020B0604020202020204" pitchFamily="34" charset="0"/>
                <a:cs typeface="Times New Roman" panose="02020603050405020304" pitchFamily="18" charset="0"/>
              </a:rPr>
              <a:t>the First Opium War </a:t>
            </a:r>
            <a:r>
              <a:rPr lang="en-GB" altLang="zh-HK" sz="3600">
                <a:effectLst/>
                <a:latin typeface="Garamond" panose="02020404030301010803" pitchFamily="18" charset="0"/>
                <a:ea typeface="Arial" panose="020B0604020202020204" pitchFamily="34" charset="0"/>
                <a:cs typeface="Times New Roman" panose="02020603050405020304" pitchFamily="18" charset="0"/>
              </a:rPr>
              <a:t>(1839-1842)</a:t>
            </a:r>
            <a:endParaRPr lang="en-GB" altLang="zh-HK" sz="3600" dirty="0">
              <a:effectLst/>
              <a:latin typeface="Garamond" panose="02020404030301010803" pitchFamily="18" charset="0"/>
              <a:ea typeface="Arial" panose="020B0604020202020204" pitchFamily="34" charset="0"/>
              <a:cs typeface="Times New Roman" panose="02020603050405020304" pitchFamily="18" charset="0"/>
            </a:endParaRPr>
          </a:p>
          <a:p>
            <a:pPr marL="342900" lvl="0" indent="-342900" algn="just">
              <a:buFont typeface="Wingdings" panose="05000000000000000000" pitchFamily="2" charset="2"/>
              <a:buChar char=""/>
            </a:pPr>
            <a:r>
              <a:rPr lang="en-GB" altLang="zh-HK" sz="3600" dirty="0">
                <a:effectLst/>
                <a:latin typeface="Garamond" panose="02020404030301010803" pitchFamily="18" charset="0"/>
                <a:ea typeface="Arial" panose="020B0604020202020204" pitchFamily="34" charset="0"/>
                <a:cs typeface="Times New Roman" panose="02020603050405020304" pitchFamily="18" charset="0"/>
              </a:rPr>
              <a:t>The inhabitant had to manage their own affairs by custom and tradition.</a:t>
            </a:r>
            <a:endParaRPr lang="zh-TW" altLang="zh-HK" sz="3600" dirty="0">
              <a:effectLst/>
              <a:latin typeface="Arial" panose="020B0604020202020204" pitchFamily="34" charset="0"/>
              <a:ea typeface="Arial" panose="020B0604020202020204" pitchFamily="34" charset="0"/>
            </a:endParaRPr>
          </a:p>
          <a:p>
            <a:pPr marL="571500" algn="just"/>
            <a:r>
              <a:rPr lang="en-GB" altLang="zh-HK" sz="1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1800" dirty="0">
              <a:effectLst/>
              <a:latin typeface="Arial" panose="020B0604020202020204" pitchFamily="34" charset="0"/>
              <a:ea typeface="Arial" panose="020B0604020202020204" pitchFamily="34" charset="0"/>
            </a:endParaRPr>
          </a:p>
          <a:p>
            <a:endParaRPr lang="zh-HK" altLang="en-US" sz="1600" dirty="0"/>
          </a:p>
        </p:txBody>
      </p:sp>
      <p:sp>
        <p:nvSpPr>
          <p:cNvPr id="4" name="投影片編號版面配置區 3">
            <a:extLst>
              <a:ext uri="{FF2B5EF4-FFF2-40B4-BE49-F238E27FC236}">
                <a16:creationId xmlns:a16="http://schemas.microsoft.com/office/drawing/2014/main" id="{9FD96AEA-3278-21B2-16E6-9F360F5B7C9C}"/>
              </a:ext>
            </a:extLst>
          </p:cNvPr>
          <p:cNvSpPr>
            <a:spLocks noGrp="1"/>
          </p:cNvSpPr>
          <p:nvPr>
            <p:ph type="sldNum" sz="quarter" idx="12"/>
          </p:nvPr>
        </p:nvSpPr>
        <p:spPr/>
        <p:txBody>
          <a:bodyPr/>
          <a:lstStyle/>
          <a:p>
            <a:fld id="{4521F4D8-D441-42F7-BDC4-548FF3927F14}" type="slidenum">
              <a:rPr lang="zh-HK" altLang="en-US" smtClean="0"/>
              <a:t>6</a:t>
            </a:fld>
            <a:endParaRPr lang="zh-HK" altLang="en-US" dirty="0"/>
          </a:p>
        </p:txBody>
      </p:sp>
    </p:spTree>
    <p:extLst>
      <p:ext uri="{BB962C8B-B14F-4D97-AF65-F5344CB8AC3E}">
        <p14:creationId xmlns:p14="http://schemas.microsoft.com/office/powerpoint/2010/main" val="331413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CA508A2-8C7B-4AAB-81A9-04D398154B72}"/>
              </a:ext>
            </a:extLst>
          </p:cNvPr>
          <p:cNvSpPr>
            <a:spLocks noGrp="1"/>
          </p:cNvSpPr>
          <p:nvPr>
            <p:ph idx="1"/>
          </p:nvPr>
        </p:nvSpPr>
        <p:spPr>
          <a:xfrm>
            <a:off x="711200" y="422318"/>
            <a:ext cx="11125200" cy="6618562"/>
          </a:xfrm>
        </p:spPr>
        <p:txBody>
          <a:bodyPr>
            <a:normAutofit fontScale="47500" lnSpcReduction="20000"/>
          </a:bodyPr>
          <a:lstStyle/>
          <a:p>
            <a:pPr marL="342900" lvl="0" indent="-342900" algn="just">
              <a:buFont typeface="Wingdings" panose="05000000000000000000" pitchFamily="2" charset="2"/>
              <a:buChar char=""/>
            </a:pPr>
            <a:r>
              <a:rPr lang="en-GB" altLang="zh-HK" sz="7200" dirty="0">
                <a:effectLst/>
                <a:latin typeface="Garamond" panose="02020404030301010803" pitchFamily="18" charset="0"/>
                <a:ea typeface="Arial" panose="020B0604020202020204" pitchFamily="34" charset="0"/>
                <a:cs typeface="Times New Roman" panose="02020603050405020304" pitchFamily="18" charset="0"/>
              </a:rPr>
              <a:t>The extension of the common law to Hong Kong originated </a:t>
            </a:r>
            <a:r>
              <a:rPr lang="en-GB" altLang="zh-HK" sz="7200" b="1" dirty="0">
                <a:solidFill>
                  <a:srgbClr val="FF0000"/>
                </a:solidFill>
                <a:effectLst/>
                <a:latin typeface="Garamond" panose="02020404030301010803" pitchFamily="18" charset="0"/>
                <a:ea typeface="Arial" panose="020B0604020202020204" pitchFamily="34" charset="0"/>
                <a:cs typeface="Times New Roman" panose="02020603050405020304" pitchFamily="18" charset="0"/>
              </a:rPr>
              <a:t>with two Proclamation of Elliot’s</a:t>
            </a:r>
            <a:r>
              <a:rPr lang="en-GB" altLang="zh-HK" sz="7200" dirty="0">
                <a:effectLst/>
                <a:latin typeface="Garamond" panose="02020404030301010803" pitchFamily="18" charset="0"/>
                <a:ea typeface="Arial" panose="020B0604020202020204" pitchFamily="34" charset="0"/>
                <a:cs typeface="Times New Roman" panose="02020603050405020304" pitchFamily="18" charset="0"/>
              </a:rPr>
              <a:t>. [1 Feb 1841], provided that the island’s indigenous inhabitants were to be</a:t>
            </a:r>
            <a:endParaRPr lang="zh-TW" altLang="zh-HK" sz="7200" dirty="0">
              <a:effectLst/>
              <a:latin typeface="Arial" panose="020B0604020202020204" pitchFamily="34" charset="0"/>
              <a:ea typeface="Arial" panose="020B0604020202020204" pitchFamily="34" charset="0"/>
            </a:endParaRPr>
          </a:p>
          <a:p>
            <a:pPr marL="571500" algn="just"/>
            <a:r>
              <a:rPr lang="en-GB" altLang="zh-HK" sz="72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7200" dirty="0">
              <a:effectLst/>
              <a:latin typeface="Arial" panose="020B0604020202020204" pitchFamily="34" charset="0"/>
              <a:ea typeface="Arial" panose="020B0604020202020204" pitchFamily="34" charset="0"/>
            </a:endParaRPr>
          </a:p>
          <a:p>
            <a:pPr marL="0" lvl="0" indent="0" algn="just">
              <a:buNone/>
            </a:pPr>
            <a:r>
              <a:rPr lang="en-US" altLang="zh-TW" sz="720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7200" dirty="0">
                <a:effectLst/>
                <a:latin typeface="Garamond" panose="02020404030301010803" pitchFamily="18" charset="0"/>
                <a:ea typeface="Arial" panose="020B0604020202020204" pitchFamily="34" charset="0"/>
                <a:cs typeface="Times New Roman" panose="02020603050405020304" pitchFamily="18" charset="0"/>
              </a:rPr>
              <a:t>Secured in the free exercise of their religious rights, ceremonies and social customs and in the enjoyment of their lawful private property and interest </a:t>
            </a:r>
            <a:endParaRPr lang="zh-TW" altLang="zh-HK" sz="7200" dirty="0">
              <a:effectLst/>
              <a:latin typeface="Arial" panose="020B0604020202020204" pitchFamily="34" charset="0"/>
              <a:ea typeface="Arial" panose="020B0604020202020204" pitchFamily="34" charset="0"/>
            </a:endParaRPr>
          </a:p>
          <a:p>
            <a:pPr marL="1085850" algn="just"/>
            <a:r>
              <a:rPr lang="en-GB" altLang="zh-HK" sz="72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7200" dirty="0">
              <a:effectLst/>
              <a:latin typeface="Arial" panose="020B0604020202020204" pitchFamily="34" charset="0"/>
              <a:ea typeface="Arial" panose="020B0604020202020204" pitchFamily="34" charset="0"/>
            </a:endParaRPr>
          </a:p>
          <a:p>
            <a:pPr marL="0" lvl="0" indent="0" algn="just">
              <a:buNone/>
            </a:pPr>
            <a:r>
              <a:rPr lang="en-US" altLang="zh-TW" sz="7200" dirty="0">
                <a:effectLst/>
                <a:latin typeface="Garamond" panose="02020404030301010803" pitchFamily="18" charset="0"/>
                <a:ea typeface="Arial" panose="020B0604020202020204" pitchFamily="34" charset="0"/>
                <a:cs typeface="Times New Roman" panose="02020603050405020304" pitchFamily="18" charset="0"/>
              </a:rPr>
              <a:t>- </a:t>
            </a:r>
            <a:r>
              <a:rPr lang="en-GB" altLang="zh-HK" sz="7200" dirty="0">
                <a:effectLst/>
                <a:latin typeface="Garamond" panose="02020404030301010803" pitchFamily="18" charset="0"/>
                <a:ea typeface="Arial" panose="020B0604020202020204" pitchFamily="34" charset="0"/>
                <a:cs typeface="Times New Roman" panose="02020603050405020304" pitchFamily="18" charset="0"/>
              </a:rPr>
              <a:t>And governed, pending Her Majesty’s further pleasure, according to the laws, customs and usages of the Chinese (every description of torture excepted) by the elders of villages, subject to the control of British magistrate.</a:t>
            </a:r>
            <a:endParaRPr lang="zh-TW" altLang="zh-HK" sz="7200" dirty="0">
              <a:effectLst/>
              <a:latin typeface="Arial" panose="020B0604020202020204" pitchFamily="34" charset="0"/>
              <a:ea typeface="Arial" panose="020B0604020202020204" pitchFamily="34" charset="0"/>
            </a:endParaRPr>
          </a:p>
          <a:p>
            <a:pPr marL="571500" indent="-441325" algn="just"/>
            <a:r>
              <a:rPr lang="en-GB" altLang="zh-HK" sz="7200" dirty="0">
                <a:effectLst/>
                <a:latin typeface="Garamond" panose="02020404030301010803" pitchFamily="18" charset="0"/>
                <a:ea typeface="Arial" panose="020B0604020202020204" pitchFamily="34" charset="0"/>
                <a:cs typeface="Times New Roman" panose="02020603050405020304" pitchFamily="18" charset="0"/>
              </a:rPr>
              <a:t> </a:t>
            </a:r>
            <a:endParaRPr lang="zh-HK" altLang="en-US" dirty="0"/>
          </a:p>
        </p:txBody>
      </p:sp>
      <p:sp>
        <p:nvSpPr>
          <p:cNvPr id="2" name="投影片編號版面配置區 1">
            <a:extLst>
              <a:ext uri="{FF2B5EF4-FFF2-40B4-BE49-F238E27FC236}">
                <a16:creationId xmlns:a16="http://schemas.microsoft.com/office/drawing/2014/main" id="{7A60EBD6-EC3F-6A77-5954-6389C7625B7E}"/>
              </a:ext>
            </a:extLst>
          </p:cNvPr>
          <p:cNvSpPr>
            <a:spLocks noGrp="1"/>
          </p:cNvSpPr>
          <p:nvPr>
            <p:ph type="sldNum" sz="quarter" idx="12"/>
          </p:nvPr>
        </p:nvSpPr>
        <p:spPr/>
        <p:txBody>
          <a:bodyPr/>
          <a:lstStyle/>
          <a:p>
            <a:fld id="{4521F4D8-D441-42F7-BDC4-548FF3927F14}" type="slidenum">
              <a:rPr lang="zh-HK" altLang="en-US" smtClean="0"/>
              <a:t>7</a:t>
            </a:fld>
            <a:endParaRPr lang="zh-HK" altLang="en-US"/>
          </a:p>
        </p:txBody>
      </p:sp>
    </p:spTree>
    <p:extLst>
      <p:ext uri="{BB962C8B-B14F-4D97-AF65-F5344CB8AC3E}">
        <p14:creationId xmlns:p14="http://schemas.microsoft.com/office/powerpoint/2010/main" val="339361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3A9A086-1D98-48BF-840B-D731624F78F2}"/>
              </a:ext>
            </a:extLst>
          </p:cNvPr>
          <p:cNvSpPr>
            <a:spLocks noGrp="1"/>
          </p:cNvSpPr>
          <p:nvPr>
            <p:ph idx="1"/>
          </p:nvPr>
        </p:nvSpPr>
        <p:spPr>
          <a:xfrm>
            <a:off x="965200" y="121920"/>
            <a:ext cx="10231120" cy="6156960"/>
          </a:xfrm>
        </p:spPr>
        <p:txBody>
          <a:bodyPr>
            <a:normAutofit/>
          </a:bodyPr>
          <a:lstStyle/>
          <a:p>
            <a:pPr marL="571500" indent="-441325" algn="just"/>
            <a:endParaRPr lang="zh-TW" altLang="zh-HK" sz="20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The </a:t>
            </a:r>
            <a:r>
              <a:rPr lang="en-GB" altLang="zh-HK" sz="2800" b="1" dirty="0">
                <a:solidFill>
                  <a:srgbClr val="FF0000"/>
                </a:solidFill>
                <a:effectLst/>
                <a:latin typeface="Garamond" panose="02020404030301010803" pitchFamily="18" charset="0"/>
                <a:ea typeface="Arial" panose="020B0604020202020204" pitchFamily="34" charset="0"/>
                <a:cs typeface="Times New Roman" panose="02020603050405020304" pitchFamily="18" charset="0"/>
              </a:rPr>
              <a:t>second proclamation</a:t>
            </a: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 of 2 Feb 1841, issued by Elliot alone, provided that:</a:t>
            </a:r>
            <a:endParaRPr lang="zh-TW" altLang="zh-HK" sz="2800" dirty="0">
              <a:effectLst/>
              <a:latin typeface="Arial" panose="020B0604020202020204" pitchFamily="34" charset="0"/>
              <a:ea typeface="Arial" panose="020B0604020202020204" pitchFamily="34" charset="0"/>
            </a:endParaRPr>
          </a:p>
          <a:p>
            <a:pPr marL="571500" algn="just"/>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2800" dirty="0">
              <a:effectLst/>
              <a:latin typeface="Arial" panose="020B0604020202020204" pitchFamily="34" charset="0"/>
              <a:ea typeface="Arial" panose="020B0604020202020204" pitchFamily="34" charset="0"/>
            </a:endParaRPr>
          </a:p>
          <a:p>
            <a:pPr marL="0" lvl="0" indent="0" algn="just">
              <a:buNone/>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All British subjects and foreigners residing in, or resorting to the island of HK shall enjoy full security and protection, according to the principle and practice of British law. </a:t>
            </a:r>
            <a:endParaRPr lang="zh-TW" altLang="zh-HK" sz="2800" dirty="0">
              <a:effectLst/>
              <a:latin typeface="Arial" panose="020B0604020202020204" pitchFamily="34" charset="0"/>
              <a:ea typeface="Arial" panose="020B0604020202020204" pitchFamily="34" charset="0"/>
            </a:endParaRPr>
          </a:p>
          <a:p>
            <a:pPr marL="571500" indent="-441325" algn="just"/>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 </a:t>
            </a:r>
            <a:endParaRPr lang="zh-TW" altLang="zh-HK" sz="28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2800" dirty="0">
                <a:effectLst/>
                <a:latin typeface="Garamond" panose="02020404030301010803" pitchFamily="18" charset="0"/>
                <a:ea typeface="Arial" panose="020B0604020202020204" pitchFamily="34" charset="0"/>
                <a:cs typeface="Times New Roman" panose="02020603050405020304" pitchFamily="18" charset="0"/>
              </a:rPr>
              <a:t>Elliot’s Proclamations set up a dual system of law in HK of the day: Chinese customary laws for ethnic Chinese and English common law for persons inbound from the British Isles.  </a:t>
            </a:r>
            <a:endParaRPr lang="zh-TW" altLang="zh-HK" sz="2800" dirty="0">
              <a:effectLst/>
              <a:latin typeface="Arial" panose="020B0604020202020204" pitchFamily="34" charset="0"/>
              <a:ea typeface="Arial" panose="020B0604020202020204" pitchFamily="34" charset="0"/>
            </a:endParaRPr>
          </a:p>
          <a:p>
            <a:endParaRPr lang="zh-HK" altLang="en-US" dirty="0"/>
          </a:p>
        </p:txBody>
      </p:sp>
      <p:sp>
        <p:nvSpPr>
          <p:cNvPr id="2" name="投影片編號版面配置區 1">
            <a:extLst>
              <a:ext uri="{FF2B5EF4-FFF2-40B4-BE49-F238E27FC236}">
                <a16:creationId xmlns:a16="http://schemas.microsoft.com/office/drawing/2014/main" id="{8DFCB296-910D-995C-5CEC-FD77C9103F92}"/>
              </a:ext>
            </a:extLst>
          </p:cNvPr>
          <p:cNvSpPr>
            <a:spLocks noGrp="1"/>
          </p:cNvSpPr>
          <p:nvPr>
            <p:ph type="sldNum" sz="quarter" idx="12"/>
          </p:nvPr>
        </p:nvSpPr>
        <p:spPr/>
        <p:txBody>
          <a:bodyPr/>
          <a:lstStyle/>
          <a:p>
            <a:fld id="{4521F4D8-D441-42F7-BDC4-548FF3927F14}" type="slidenum">
              <a:rPr lang="zh-HK" altLang="en-US" smtClean="0"/>
              <a:t>8</a:t>
            </a:fld>
            <a:endParaRPr lang="zh-HK" altLang="en-US"/>
          </a:p>
        </p:txBody>
      </p:sp>
    </p:spTree>
    <p:extLst>
      <p:ext uri="{BB962C8B-B14F-4D97-AF65-F5344CB8AC3E}">
        <p14:creationId xmlns:p14="http://schemas.microsoft.com/office/powerpoint/2010/main" val="95243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14328BE-4021-4197-A32C-23C16AEA9BD9}"/>
              </a:ext>
            </a:extLst>
          </p:cNvPr>
          <p:cNvSpPr>
            <a:spLocks noGrp="1"/>
          </p:cNvSpPr>
          <p:nvPr>
            <p:ph idx="1"/>
          </p:nvPr>
        </p:nvSpPr>
        <p:spPr>
          <a:xfrm>
            <a:off x="711200" y="411480"/>
            <a:ext cx="10769600" cy="6035040"/>
          </a:xfrm>
        </p:spPr>
        <p:txBody>
          <a:bodyPr>
            <a:noAutofit/>
          </a:bodyPr>
          <a:lstStyle/>
          <a:p>
            <a:pPr marL="342900" lvl="0" indent="-342900" algn="just">
              <a:buFont typeface="Wingdings" panose="05000000000000000000" pitchFamily="2" charset="2"/>
              <a:buChar char=""/>
            </a:pPr>
            <a:r>
              <a:rPr lang="en-GB" altLang="zh-HK" sz="3600" dirty="0">
                <a:effectLst/>
                <a:latin typeface="Garamond" panose="02020404030301010803" pitchFamily="18" charset="0"/>
                <a:ea typeface="Arial" panose="020B0604020202020204" pitchFamily="34" charset="0"/>
                <a:cs typeface="Times New Roman" panose="02020603050405020304" pitchFamily="18" charset="0"/>
              </a:rPr>
              <a:t>Queen Victoria established the “Island of HK and its Dependencies” as Crown Colony.</a:t>
            </a:r>
            <a:endParaRPr lang="zh-TW" altLang="zh-HK" sz="36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3600" dirty="0">
                <a:effectLst/>
                <a:latin typeface="Garamond" panose="02020404030301010803" pitchFamily="18" charset="0"/>
                <a:ea typeface="Arial" panose="020B0604020202020204" pitchFamily="34" charset="0"/>
                <a:cs typeface="Times New Roman" panose="02020603050405020304" pitchFamily="18" charset="0"/>
              </a:rPr>
              <a:t>London persuaded Peking to lease it the entire landmass and its surrounding islands to the south of the Sham Chun River - for a term of 99 years, known as the Second Convention of Peking.</a:t>
            </a:r>
            <a:endParaRPr lang="zh-TW" altLang="zh-HK" sz="36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3600" dirty="0">
                <a:effectLst/>
                <a:latin typeface="Garamond" panose="02020404030301010803" pitchFamily="18" charset="0"/>
                <a:ea typeface="Arial" panose="020B0604020202020204" pitchFamily="34" charset="0"/>
                <a:cs typeface="Times New Roman" panose="02020603050405020304" pitchFamily="18" charset="0"/>
              </a:rPr>
              <a:t>The region occasionally became chaotic.  </a:t>
            </a:r>
            <a:endParaRPr lang="zh-TW" altLang="zh-HK" sz="3600" dirty="0">
              <a:effectLst/>
              <a:latin typeface="Arial" panose="020B0604020202020204" pitchFamily="34" charset="0"/>
              <a:ea typeface="Arial" panose="020B0604020202020204" pitchFamily="34" charset="0"/>
            </a:endParaRPr>
          </a:p>
          <a:p>
            <a:pPr marL="342900" lvl="0" indent="-342900" algn="just">
              <a:buFont typeface="Wingdings" panose="05000000000000000000" pitchFamily="2" charset="2"/>
              <a:buChar char=""/>
            </a:pPr>
            <a:r>
              <a:rPr lang="en-GB" altLang="zh-HK" sz="3600" dirty="0">
                <a:effectLst/>
                <a:latin typeface="Garamond" panose="02020404030301010803" pitchFamily="18" charset="0"/>
                <a:ea typeface="Arial" panose="020B0604020202020204" pitchFamily="34" charset="0"/>
                <a:cs typeface="Times New Roman" panose="02020603050405020304" pitchFamily="18" charset="0"/>
              </a:rPr>
              <a:t>The customary land law that emerged from New Territories was substantially inconsistent with the Qing code; </a:t>
            </a:r>
            <a:endParaRPr lang="zh-HK" altLang="en-US" sz="3600" dirty="0"/>
          </a:p>
        </p:txBody>
      </p:sp>
      <p:sp>
        <p:nvSpPr>
          <p:cNvPr id="2" name="投影片編號版面配置區 1">
            <a:extLst>
              <a:ext uri="{FF2B5EF4-FFF2-40B4-BE49-F238E27FC236}">
                <a16:creationId xmlns:a16="http://schemas.microsoft.com/office/drawing/2014/main" id="{0A1F88EE-6FA2-DE59-C51A-C8282A142133}"/>
              </a:ext>
            </a:extLst>
          </p:cNvPr>
          <p:cNvSpPr>
            <a:spLocks noGrp="1"/>
          </p:cNvSpPr>
          <p:nvPr>
            <p:ph type="sldNum" sz="quarter" idx="12"/>
          </p:nvPr>
        </p:nvSpPr>
        <p:spPr/>
        <p:txBody>
          <a:bodyPr/>
          <a:lstStyle/>
          <a:p>
            <a:fld id="{4521F4D8-D441-42F7-BDC4-548FF3927F14}" type="slidenum">
              <a:rPr lang="zh-HK" altLang="en-US" smtClean="0"/>
              <a:t>9</a:t>
            </a:fld>
            <a:endParaRPr lang="zh-HK" altLang="en-US"/>
          </a:p>
        </p:txBody>
      </p:sp>
    </p:spTree>
    <p:extLst>
      <p:ext uri="{BB962C8B-B14F-4D97-AF65-F5344CB8AC3E}">
        <p14:creationId xmlns:p14="http://schemas.microsoft.com/office/powerpoint/2010/main" val="2531701766"/>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633</TotalTime>
  <Words>4225</Words>
  <Application>Microsoft Office PowerPoint</Application>
  <PresentationFormat>寬螢幕</PresentationFormat>
  <Paragraphs>315</Paragraphs>
  <Slides>49</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49</vt:i4>
      </vt:variant>
    </vt:vector>
  </HeadingPairs>
  <TitlesOfParts>
    <vt:vector size="58" baseType="lpstr">
      <vt:lpstr>Linux Libertine</vt:lpstr>
      <vt:lpstr>Noto Sans HK</vt:lpstr>
      <vt:lpstr>Arial</vt:lpstr>
      <vt:lpstr>Calibri</vt:lpstr>
      <vt:lpstr>Calibri Light</vt:lpstr>
      <vt:lpstr>Garamond</vt:lpstr>
      <vt:lpstr>Times New Roman</vt:lpstr>
      <vt:lpstr>Wingdings</vt:lpstr>
      <vt:lpstr>回顧</vt:lpstr>
      <vt:lpstr>Session 1 Course Introduction /  The Legal System of Hong Kong </vt:lpstr>
      <vt:lpstr>Self-intro</vt:lpstr>
      <vt:lpstr>Objectives </vt:lpstr>
      <vt:lpstr>Deliverables of the Course</vt:lpstr>
      <vt:lpstr>History of Hong Kong</vt:lpstr>
      <vt:lpstr>Laws of Hong Kong</vt:lpstr>
      <vt:lpstr>PowerPoint 簡報</vt:lpstr>
      <vt:lpstr>PowerPoint 簡報</vt:lpstr>
      <vt:lpstr>PowerPoint 簡報</vt:lpstr>
      <vt:lpstr>The Crown Colony Constitution</vt:lpstr>
      <vt:lpstr>Hong Kong Letters Patent 英王制誥 (香港)</vt:lpstr>
      <vt:lpstr>Fundamentals of English Common Law</vt:lpstr>
      <vt:lpstr>The Uniqueness of the HK Law</vt:lpstr>
      <vt:lpstr>PowerPoint 簡報</vt:lpstr>
      <vt:lpstr>1997 to Now - The Basic Law of the HKSAR</vt:lpstr>
      <vt:lpstr>What is Basic Law?</vt:lpstr>
      <vt:lpstr>Discussion</vt:lpstr>
      <vt:lpstr>Functions of law</vt:lpstr>
      <vt:lpstr>Law Maintains peace and order</vt:lpstr>
      <vt:lpstr>Law regulates and control human behaviour</vt:lpstr>
      <vt:lpstr>Law sets the social standards</vt:lpstr>
      <vt:lpstr>Law promotes changes in social values</vt:lpstr>
      <vt:lpstr>PowerPoint 簡報</vt:lpstr>
      <vt:lpstr>Common Law</vt:lpstr>
      <vt:lpstr>Common Law</vt:lpstr>
      <vt:lpstr>Differences between Common law and Case law </vt:lpstr>
      <vt:lpstr>Civilian Law</vt:lpstr>
      <vt:lpstr>PowerPoint 簡報</vt:lpstr>
      <vt:lpstr>Systemic differences between civil and common law persist in spite of certain converges with regard to the use of legislation and precedent</vt:lpstr>
      <vt:lpstr>PowerPoint 簡報</vt:lpstr>
      <vt:lpstr>Common Law System vs Civil Law System</vt:lpstr>
      <vt:lpstr>The Court System</vt:lpstr>
      <vt:lpstr>How to Read a Case</vt:lpstr>
      <vt:lpstr>PowerPoint 簡報</vt:lpstr>
      <vt:lpstr>PowerPoint 簡報</vt:lpstr>
      <vt:lpstr>PowerPoint 簡報</vt:lpstr>
      <vt:lpstr>PowerPoint 簡報</vt:lpstr>
      <vt:lpstr>What’s inside a judgment ?</vt:lpstr>
      <vt:lpstr>Doctrine of Stare Decisis</vt:lpstr>
      <vt:lpstr>Doctrine of Stare Decisis</vt:lpstr>
      <vt:lpstr>The Legal Profession</vt:lpstr>
      <vt:lpstr>Legal Aid Service</vt:lpstr>
      <vt:lpstr>Legal Aid in Criminal Cases </vt:lpstr>
      <vt:lpstr>Merits Test </vt:lpstr>
      <vt:lpstr>Legal Aid in Civil Case </vt:lpstr>
      <vt:lpstr>The Duty Lawyer Scheme</vt:lpstr>
      <vt:lpstr>PowerPoint 簡報</vt:lpstr>
      <vt:lpstr>Why will have Duty Lawyer Service?</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Course Introduction / The Legal System of Hong Kong</dc:title>
  <dc:creator>Leo Lam</dc:creator>
  <cp:lastModifiedBy>chamhim lam</cp:lastModifiedBy>
  <cp:revision>72</cp:revision>
  <dcterms:created xsi:type="dcterms:W3CDTF">2020-12-07T14:55:43Z</dcterms:created>
  <dcterms:modified xsi:type="dcterms:W3CDTF">2025-08-23T05:44:32Z</dcterms:modified>
</cp:coreProperties>
</file>